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Default Extension="wdp" ContentType="image/vnd.ms-photo"/>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gif" ContentType="image/gif"/>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6" r:id="rId1"/>
  </p:sldMasterIdLst>
  <p:notesMasterIdLst>
    <p:notesMasterId r:id="rId36"/>
  </p:notesMasterIdLst>
  <p:handoutMasterIdLst>
    <p:handoutMasterId r:id="rId37"/>
  </p:handoutMasterIdLst>
  <p:sldIdLst>
    <p:sldId id="256" r:id="rId2"/>
    <p:sldId id="268" r:id="rId3"/>
    <p:sldId id="257" r:id="rId4"/>
    <p:sldId id="269" r:id="rId5"/>
    <p:sldId id="270" r:id="rId6"/>
    <p:sldId id="271" r:id="rId7"/>
    <p:sldId id="258" r:id="rId8"/>
    <p:sldId id="259" r:id="rId9"/>
    <p:sldId id="260" r:id="rId10"/>
    <p:sldId id="261" r:id="rId11"/>
    <p:sldId id="273" r:id="rId12"/>
    <p:sldId id="274" r:id="rId13"/>
    <p:sldId id="347" r:id="rId14"/>
    <p:sldId id="266" r:id="rId15"/>
    <p:sldId id="296" r:id="rId16"/>
    <p:sldId id="282" r:id="rId17"/>
    <p:sldId id="285" r:id="rId18"/>
    <p:sldId id="280" r:id="rId19"/>
    <p:sldId id="284" r:id="rId20"/>
    <p:sldId id="342" r:id="rId21"/>
    <p:sldId id="297" r:id="rId22"/>
    <p:sldId id="298" r:id="rId23"/>
    <p:sldId id="307" r:id="rId24"/>
    <p:sldId id="348" r:id="rId25"/>
    <p:sldId id="344" r:id="rId26"/>
    <p:sldId id="312" r:id="rId27"/>
    <p:sldId id="334" r:id="rId28"/>
    <p:sldId id="338" r:id="rId29"/>
    <p:sldId id="335" r:id="rId30"/>
    <p:sldId id="315" r:id="rId31"/>
    <p:sldId id="319" r:id="rId32"/>
    <p:sldId id="323" r:id="rId33"/>
    <p:sldId id="314" r:id="rId34"/>
    <p:sldId id="300"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24" autoAdjust="0"/>
  </p:normalViewPr>
  <p:slideViewPr>
    <p:cSldViewPr>
      <p:cViewPr>
        <p:scale>
          <a:sx n="77" d="100"/>
          <a:sy n="77" d="100"/>
        </p:scale>
        <p:origin x="-1164"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1" d="100"/>
          <a:sy n="51" d="100"/>
        </p:scale>
        <p:origin x="-2333"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2.3340813648293962E-2"/>
          <c:y val="4.1335874682331381E-2"/>
          <c:w val="0.54677217847769033"/>
          <c:h val="0.81679915010623672"/>
        </c:manualLayout>
      </c:layout>
      <c:pie3DChart>
        <c:varyColors val="1"/>
        <c:ser>
          <c:idx val="0"/>
          <c:order val="0"/>
          <c:tx>
            <c:strRef>
              <c:f>Sheet1!$B$1</c:f>
              <c:strCache>
                <c:ptCount val="1"/>
                <c:pt idx="0">
                  <c:v>Column1</c:v>
                </c:pt>
              </c:strCache>
            </c:strRef>
          </c:tx>
          <c:dLbls>
            <c:showLegendKey val="0"/>
            <c:showVal val="1"/>
            <c:showCatName val="0"/>
            <c:showSerName val="0"/>
            <c:showPercent val="0"/>
            <c:showBubbleSize val="0"/>
            <c:showLeaderLines val="1"/>
          </c:dLbls>
          <c:cat>
            <c:strRef>
              <c:f>Sheet1!$A$2:$A$3</c:f>
              <c:strCache>
                <c:ptCount val="2"/>
                <c:pt idx="0">
                  <c:v>NON/DE-HUMANIZING</c:v>
                </c:pt>
                <c:pt idx="1">
                  <c:v>``ALBINO`` VARIANTS</c:v>
                </c:pt>
              </c:strCache>
            </c:strRef>
          </c:cat>
          <c:val>
            <c:numRef>
              <c:f>Sheet1!$B$2:$B$3</c:f>
              <c:numCache>
                <c:formatCode>0%</c:formatCode>
                <c:ptCount val="2"/>
                <c:pt idx="0">
                  <c:v>0.7</c:v>
                </c:pt>
                <c:pt idx="1">
                  <c:v>0.3</c:v>
                </c:pt>
              </c:numCache>
            </c:numRef>
          </c:val>
        </c:ser>
        <c:dLbls>
          <c:showLegendKey val="0"/>
          <c:showVal val="1"/>
          <c:showCatName val="0"/>
          <c:showSerName val="0"/>
          <c:showPercent val="0"/>
          <c:showBubbleSize val="0"/>
          <c:showLeaderLines val="1"/>
        </c:dLbls>
      </c:pie3DChart>
    </c:plotArea>
    <c:legend>
      <c:legendPos val="r"/>
      <c:layout>
        <c:manualLayout>
          <c:xMode val="edge"/>
          <c:yMode val="edge"/>
          <c:x val="0.62345380577427822"/>
          <c:y val="0"/>
          <c:w val="0.32321286089238843"/>
          <c:h val="0.7288634753989085"/>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0.71</cdr:x>
      <cdr:y>0.30159</cdr:y>
    </cdr:from>
    <cdr:to>
      <cdr:x>0.98</cdr:x>
      <cdr:y>0.52381</cdr:y>
    </cdr:to>
    <cdr:sp macro="" textlink="">
      <cdr:nvSpPr>
        <cdr:cNvPr id="3" name="TextBox 2"/>
        <cdr:cNvSpPr txBox="1"/>
      </cdr:nvSpPr>
      <cdr:spPr>
        <a:xfrm xmlns:a="http://schemas.openxmlformats.org/drawingml/2006/main">
          <a:off x="5410200" y="1447800"/>
          <a:ext cx="2057400" cy="1066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cdr:x>
      <cdr:y>0.20635</cdr:y>
    </cdr:from>
    <cdr:to>
      <cdr:x>1</cdr:x>
      <cdr:y>0.50794</cdr:y>
    </cdr:to>
    <cdr:sp macro="" textlink="">
      <cdr:nvSpPr>
        <cdr:cNvPr id="4" name="TextBox 3"/>
        <cdr:cNvSpPr txBox="1"/>
      </cdr:nvSpPr>
      <cdr:spPr>
        <a:xfrm xmlns:a="http://schemas.openxmlformats.org/drawingml/2006/main">
          <a:off x="4800600" y="990600"/>
          <a:ext cx="2819400" cy="1447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 Ghost (Australia  &amp; more)</a:t>
          </a:r>
        </a:p>
        <a:p xmlns:a="http://schemas.openxmlformats.org/drawingml/2006/main">
          <a:r>
            <a:rPr lang="en-US" sz="1200" dirty="0" smtClean="0"/>
            <a:t>- White monster (Tanzania)</a:t>
          </a:r>
        </a:p>
        <a:p xmlns:a="http://schemas.openxmlformats.org/drawingml/2006/main">
          <a:r>
            <a:rPr lang="en-US" sz="1200" dirty="0" smtClean="0"/>
            <a:t>- Freak (Canada)</a:t>
          </a:r>
        </a:p>
        <a:p xmlns:a="http://schemas.openxmlformats.org/drawingml/2006/main">
          <a:r>
            <a:rPr lang="en-US" sz="1200" dirty="0" smtClean="0"/>
            <a:t>- Money (Kenya)</a:t>
          </a:r>
        </a:p>
        <a:p xmlns:a="http://schemas.openxmlformats.org/drawingml/2006/main">
          <a:r>
            <a:rPr lang="en-US" sz="1200" dirty="0" smtClean="0"/>
            <a:t>- The Devil in person (Haiti)</a:t>
          </a:r>
        </a:p>
        <a:p xmlns:a="http://schemas.openxmlformats.org/drawingml/2006/main">
          <a:r>
            <a:rPr lang="en-US" sz="1200" dirty="0" smtClean="0"/>
            <a:t>- Ape (South Africa)</a:t>
          </a:r>
        </a:p>
        <a:p xmlns:a="http://schemas.openxmlformats.org/drawingml/2006/main">
          <a:r>
            <a:rPr lang="en-US" sz="1200" dirty="0" smtClean="0"/>
            <a:t>- Goddess of the Waters (Nigeria &amp; CAR)</a:t>
          </a:r>
        </a:p>
        <a:p xmlns:a="http://schemas.openxmlformats.org/drawingml/2006/main">
          <a:endParaRPr lang="en-US" sz="1100" dirty="0"/>
        </a:p>
      </cdr:txBody>
    </cdr:sp>
  </cdr:relSizeAnchor>
  <cdr:relSizeAnchor xmlns:cdr="http://schemas.openxmlformats.org/drawingml/2006/chartDrawing">
    <cdr:from>
      <cdr:x>0.63385</cdr:x>
      <cdr:y>0.57143</cdr:y>
    </cdr:from>
    <cdr:to>
      <cdr:x>0.89385</cdr:x>
      <cdr:y>0.73016</cdr:y>
    </cdr:to>
    <cdr:sp macro="" textlink="">
      <cdr:nvSpPr>
        <cdr:cNvPr id="5" name="TextBox 4"/>
        <cdr:cNvSpPr txBox="1"/>
      </cdr:nvSpPr>
      <cdr:spPr>
        <a:xfrm xmlns:a="http://schemas.openxmlformats.org/drawingml/2006/main">
          <a:off x="4829908" y="2743200"/>
          <a:ext cx="1981200" cy="7619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 Albino (Canada)</a:t>
          </a:r>
        </a:p>
        <a:p xmlns:a="http://schemas.openxmlformats.org/drawingml/2006/main">
          <a:r>
            <a:rPr lang="en-US" sz="1200" dirty="0" smtClean="0"/>
            <a:t>- Bianca (France)</a:t>
          </a:r>
        </a:p>
        <a:p xmlns:a="http://schemas.openxmlformats.org/drawingml/2006/main">
          <a:r>
            <a:rPr lang="en-US" sz="1200" dirty="0" smtClean="0"/>
            <a:t>- Beano (Australia)</a:t>
          </a:r>
          <a:endParaRPr lang="en-US"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r>
              <a:rPr lang="en-US" smtClean="0"/>
              <a:t>2/27/2014</a:t>
            </a:r>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EABF1B3-5028-4572-9F73-E52FB9254B2C}" type="slidenum">
              <a:rPr lang="en-US" smtClean="0"/>
              <a:t>‹#›</a:t>
            </a:fld>
            <a:endParaRPr lang="en-US"/>
          </a:p>
        </p:txBody>
      </p:sp>
    </p:spTree>
    <p:extLst>
      <p:ext uri="{BB962C8B-B14F-4D97-AF65-F5344CB8AC3E}">
        <p14:creationId xmlns:p14="http://schemas.microsoft.com/office/powerpoint/2010/main" val="95131652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r>
              <a:rPr lang="en-US" smtClean="0"/>
              <a:t>2/27/2014</a:t>
            </a: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C71D1CE-E156-4E30-8A4C-52B2BF96C90A}" type="slidenum">
              <a:rPr lang="en-US" smtClean="0"/>
              <a:t>‹#›</a:t>
            </a:fld>
            <a:endParaRPr lang="en-US"/>
          </a:p>
        </p:txBody>
      </p:sp>
    </p:spTree>
    <p:extLst>
      <p:ext uri="{BB962C8B-B14F-4D97-AF65-F5344CB8AC3E}">
        <p14:creationId xmlns:p14="http://schemas.microsoft.com/office/powerpoint/2010/main" val="425957506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1</a:t>
            </a:fld>
            <a:endParaRPr lang="en-US"/>
          </a:p>
        </p:txBody>
      </p:sp>
    </p:spTree>
    <p:extLst>
      <p:ext uri="{BB962C8B-B14F-4D97-AF65-F5344CB8AC3E}">
        <p14:creationId xmlns:p14="http://schemas.microsoft.com/office/powerpoint/2010/main" val="3556462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10</a:t>
            </a:fld>
            <a:endParaRPr lang="en-US"/>
          </a:p>
        </p:txBody>
      </p:sp>
    </p:spTree>
    <p:extLst>
      <p:ext uri="{BB962C8B-B14F-4D97-AF65-F5344CB8AC3E}">
        <p14:creationId xmlns:p14="http://schemas.microsoft.com/office/powerpoint/2010/main" val="3663103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11</a:t>
            </a:fld>
            <a:endParaRPr lang="en-US"/>
          </a:p>
        </p:txBody>
      </p:sp>
    </p:spTree>
    <p:extLst>
      <p:ext uri="{BB962C8B-B14F-4D97-AF65-F5344CB8AC3E}">
        <p14:creationId xmlns:p14="http://schemas.microsoft.com/office/powerpoint/2010/main" val="3151512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12</a:t>
            </a:fld>
            <a:endParaRPr lang="en-US"/>
          </a:p>
        </p:txBody>
      </p:sp>
    </p:spTree>
    <p:extLst>
      <p:ext uri="{BB962C8B-B14F-4D97-AF65-F5344CB8AC3E}">
        <p14:creationId xmlns:p14="http://schemas.microsoft.com/office/powerpoint/2010/main" val="1226801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13</a:t>
            </a:fld>
            <a:endParaRPr lang="en-US"/>
          </a:p>
        </p:txBody>
      </p:sp>
    </p:spTree>
    <p:extLst>
      <p:ext uri="{BB962C8B-B14F-4D97-AF65-F5344CB8AC3E}">
        <p14:creationId xmlns:p14="http://schemas.microsoft.com/office/powerpoint/2010/main" val="2636042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14</a:t>
            </a:fld>
            <a:endParaRPr lang="en-US"/>
          </a:p>
        </p:txBody>
      </p:sp>
    </p:spTree>
    <p:extLst>
      <p:ext uri="{BB962C8B-B14F-4D97-AF65-F5344CB8AC3E}">
        <p14:creationId xmlns:p14="http://schemas.microsoft.com/office/powerpoint/2010/main" val="2078462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15</a:t>
            </a:fld>
            <a:endParaRPr lang="en-US"/>
          </a:p>
        </p:txBody>
      </p:sp>
    </p:spTree>
    <p:extLst>
      <p:ext uri="{BB962C8B-B14F-4D97-AF65-F5344CB8AC3E}">
        <p14:creationId xmlns:p14="http://schemas.microsoft.com/office/powerpoint/2010/main" val="266299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16</a:t>
            </a:fld>
            <a:endParaRPr lang="en-US"/>
          </a:p>
        </p:txBody>
      </p:sp>
    </p:spTree>
    <p:extLst>
      <p:ext uri="{BB962C8B-B14F-4D97-AF65-F5344CB8AC3E}">
        <p14:creationId xmlns:p14="http://schemas.microsoft.com/office/powerpoint/2010/main" val="10411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17</a:t>
            </a:fld>
            <a:endParaRPr lang="en-US"/>
          </a:p>
        </p:txBody>
      </p:sp>
    </p:spTree>
    <p:extLst>
      <p:ext uri="{BB962C8B-B14F-4D97-AF65-F5344CB8AC3E}">
        <p14:creationId xmlns:p14="http://schemas.microsoft.com/office/powerpoint/2010/main" val="688125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18</a:t>
            </a:fld>
            <a:endParaRPr lang="en-US"/>
          </a:p>
        </p:txBody>
      </p:sp>
    </p:spTree>
    <p:extLst>
      <p:ext uri="{BB962C8B-B14F-4D97-AF65-F5344CB8AC3E}">
        <p14:creationId xmlns:p14="http://schemas.microsoft.com/office/powerpoint/2010/main" val="3996240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19</a:t>
            </a:fld>
            <a:endParaRPr lang="en-US"/>
          </a:p>
        </p:txBody>
      </p:sp>
    </p:spTree>
    <p:extLst>
      <p:ext uri="{BB962C8B-B14F-4D97-AF65-F5344CB8AC3E}">
        <p14:creationId xmlns:p14="http://schemas.microsoft.com/office/powerpoint/2010/main" val="1727797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2</a:t>
            </a:fld>
            <a:endParaRPr lang="en-US"/>
          </a:p>
        </p:txBody>
      </p:sp>
    </p:spTree>
    <p:extLst>
      <p:ext uri="{BB962C8B-B14F-4D97-AF65-F5344CB8AC3E}">
        <p14:creationId xmlns:p14="http://schemas.microsoft.com/office/powerpoint/2010/main" val="4222308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20</a:t>
            </a:fld>
            <a:endParaRPr lang="en-US"/>
          </a:p>
        </p:txBody>
      </p:sp>
    </p:spTree>
    <p:extLst>
      <p:ext uri="{BB962C8B-B14F-4D97-AF65-F5344CB8AC3E}">
        <p14:creationId xmlns:p14="http://schemas.microsoft.com/office/powerpoint/2010/main" val="1898460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21</a:t>
            </a:fld>
            <a:endParaRPr lang="en-US"/>
          </a:p>
        </p:txBody>
      </p:sp>
    </p:spTree>
    <p:extLst>
      <p:ext uri="{BB962C8B-B14F-4D97-AF65-F5344CB8AC3E}">
        <p14:creationId xmlns:p14="http://schemas.microsoft.com/office/powerpoint/2010/main" val="1130140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22</a:t>
            </a:fld>
            <a:endParaRPr lang="en-US"/>
          </a:p>
        </p:txBody>
      </p:sp>
    </p:spTree>
    <p:extLst>
      <p:ext uri="{BB962C8B-B14F-4D97-AF65-F5344CB8AC3E}">
        <p14:creationId xmlns:p14="http://schemas.microsoft.com/office/powerpoint/2010/main" val="1693756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23</a:t>
            </a:fld>
            <a:endParaRPr lang="en-US"/>
          </a:p>
        </p:txBody>
      </p:sp>
    </p:spTree>
    <p:extLst>
      <p:ext uri="{BB962C8B-B14F-4D97-AF65-F5344CB8AC3E}">
        <p14:creationId xmlns:p14="http://schemas.microsoft.com/office/powerpoint/2010/main" val="928032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24</a:t>
            </a:fld>
            <a:endParaRPr lang="en-US"/>
          </a:p>
        </p:txBody>
      </p:sp>
    </p:spTree>
    <p:extLst>
      <p:ext uri="{BB962C8B-B14F-4D97-AF65-F5344CB8AC3E}">
        <p14:creationId xmlns:p14="http://schemas.microsoft.com/office/powerpoint/2010/main" val="3556462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25</a:t>
            </a:fld>
            <a:endParaRPr lang="en-US"/>
          </a:p>
        </p:txBody>
      </p:sp>
    </p:spTree>
    <p:extLst>
      <p:ext uri="{BB962C8B-B14F-4D97-AF65-F5344CB8AC3E}">
        <p14:creationId xmlns:p14="http://schemas.microsoft.com/office/powerpoint/2010/main" val="2084712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26</a:t>
            </a:fld>
            <a:endParaRPr lang="en-US"/>
          </a:p>
        </p:txBody>
      </p:sp>
    </p:spTree>
    <p:extLst>
      <p:ext uri="{BB962C8B-B14F-4D97-AF65-F5344CB8AC3E}">
        <p14:creationId xmlns:p14="http://schemas.microsoft.com/office/powerpoint/2010/main" val="1836712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27</a:t>
            </a:fld>
            <a:endParaRPr lang="en-US"/>
          </a:p>
        </p:txBody>
      </p:sp>
    </p:spTree>
    <p:extLst>
      <p:ext uri="{BB962C8B-B14F-4D97-AF65-F5344CB8AC3E}">
        <p14:creationId xmlns:p14="http://schemas.microsoft.com/office/powerpoint/2010/main" val="824122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28</a:t>
            </a:fld>
            <a:endParaRPr lang="en-US"/>
          </a:p>
        </p:txBody>
      </p:sp>
    </p:spTree>
    <p:extLst>
      <p:ext uri="{BB962C8B-B14F-4D97-AF65-F5344CB8AC3E}">
        <p14:creationId xmlns:p14="http://schemas.microsoft.com/office/powerpoint/2010/main" val="4098095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29</a:t>
            </a:fld>
            <a:endParaRPr lang="en-US"/>
          </a:p>
        </p:txBody>
      </p:sp>
    </p:spTree>
    <p:extLst>
      <p:ext uri="{BB962C8B-B14F-4D97-AF65-F5344CB8AC3E}">
        <p14:creationId xmlns:p14="http://schemas.microsoft.com/office/powerpoint/2010/main" val="4280503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3</a:t>
            </a:fld>
            <a:endParaRPr lang="en-US"/>
          </a:p>
        </p:txBody>
      </p:sp>
    </p:spTree>
    <p:extLst>
      <p:ext uri="{BB962C8B-B14F-4D97-AF65-F5344CB8AC3E}">
        <p14:creationId xmlns:p14="http://schemas.microsoft.com/office/powerpoint/2010/main" val="4282267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30</a:t>
            </a:fld>
            <a:endParaRPr lang="en-US"/>
          </a:p>
        </p:txBody>
      </p:sp>
    </p:spTree>
    <p:extLst>
      <p:ext uri="{BB962C8B-B14F-4D97-AF65-F5344CB8AC3E}">
        <p14:creationId xmlns:p14="http://schemas.microsoft.com/office/powerpoint/2010/main" val="2413153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31</a:t>
            </a:fld>
            <a:endParaRPr lang="en-US"/>
          </a:p>
        </p:txBody>
      </p:sp>
    </p:spTree>
    <p:extLst>
      <p:ext uri="{BB962C8B-B14F-4D97-AF65-F5344CB8AC3E}">
        <p14:creationId xmlns:p14="http://schemas.microsoft.com/office/powerpoint/2010/main" val="1481536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32</a:t>
            </a:fld>
            <a:endParaRPr lang="en-US"/>
          </a:p>
        </p:txBody>
      </p:sp>
    </p:spTree>
    <p:extLst>
      <p:ext uri="{BB962C8B-B14F-4D97-AF65-F5344CB8AC3E}">
        <p14:creationId xmlns:p14="http://schemas.microsoft.com/office/powerpoint/2010/main" val="1762582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33</a:t>
            </a:fld>
            <a:endParaRPr lang="en-US"/>
          </a:p>
        </p:txBody>
      </p:sp>
    </p:spTree>
    <p:extLst>
      <p:ext uri="{BB962C8B-B14F-4D97-AF65-F5344CB8AC3E}">
        <p14:creationId xmlns:p14="http://schemas.microsoft.com/office/powerpoint/2010/main" val="664957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34</a:t>
            </a:fld>
            <a:endParaRPr lang="en-US"/>
          </a:p>
        </p:txBody>
      </p:sp>
    </p:spTree>
    <p:extLst>
      <p:ext uri="{BB962C8B-B14F-4D97-AF65-F5344CB8AC3E}">
        <p14:creationId xmlns:p14="http://schemas.microsoft.com/office/powerpoint/2010/main" val="197718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4</a:t>
            </a:fld>
            <a:endParaRPr lang="en-US"/>
          </a:p>
        </p:txBody>
      </p:sp>
    </p:spTree>
    <p:extLst>
      <p:ext uri="{BB962C8B-B14F-4D97-AF65-F5344CB8AC3E}">
        <p14:creationId xmlns:p14="http://schemas.microsoft.com/office/powerpoint/2010/main" val="521852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5</a:t>
            </a:fld>
            <a:endParaRPr lang="en-US"/>
          </a:p>
        </p:txBody>
      </p:sp>
    </p:spTree>
    <p:extLst>
      <p:ext uri="{BB962C8B-B14F-4D97-AF65-F5344CB8AC3E}">
        <p14:creationId xmlns:p14="http://schemas.microsoft.com/office/powerpoint/2010/main" val="1540241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6</a:t>
            </a:fld>
            <a:endParaRPr lang="en-US"/>
          </a:p>
        </p:txBody>
      </p:sp>
    </p:spTree>
    <p:extLst>
      <p:ext uri="{BB962C8B-B14F-4D97-AF65-F5344CB8AC3E}">
        <p14:creationId xmlns:p14="http://schemas.microsoft.com/office/powerpoint/2010/main" val="384487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7</a:t>
            </a:fld>
            <a:endParaRPr lang="en-US"/>
          </a:p>
        </p:txBody>
      </p:sp>
    </p:spTree>
    <p:extLst>
      <p:ext uri="{BB962C8B-B14F-4D97-AF65-F5344CB8AC3E}">
        <p14:creationId xmlns:p14="http://schemas.microsoft.com/office/powerpoint/2010/main" val="2860166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8</a:t>
            </a:fld>
            <a:endParaRPr lang="en-US"/>
          </a:p>
        </p:txBody>
      </p:sp>
    </p:spTree>
    <p:extLst>
      <p:ext uri="{BB962C8B-B14F-4D97-AF65-F5344CB8AC3E}">
        <p14:creationId xmlns:p14="http://schemas.microsoft.com/office/powerpoint/2010/main" val="1287280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2/27/2014</a:t>
            </a:r>
            <a:endParaRPr lang="en-US"/>
          </a:p>
        </p:txBody>
      </p:sp>
      <p:sp>
        <p:nvSpPr>
          <p:cNvPr id="6" name="Slide Number Placeholder 5"/>
          <p:cNvSpPr>
            <a:spLocks noGrp="1"/>
          </p:cNvSpPr>
          <p:nvPr>
            <p:ph type="sldNum" sz="quarter" idx="11"/>
          </p:nvPr>
        </p:nvSpPr>
        <p:spPr/>
        <p:txBody>
          <a:bodyPr/>
          <a:lstStyle/>
          <a:p>
            <a:fld id="{EC71D1CE-E156-4E30-8A4C-52B2BF96C90A}" type="slidenum">
              <a:rPr lang="en-US" smtClean="0"/>
              <a:t>9</a:t>
            </a:fld>
            <a:endParaRPr lang="en-US"/>
          </a:p>
        </p:txBody>
      </p:sp>
    </p:spTree>
    <p:extLst>
      <p:ext uri="{BB962C8B-B14F-4D97-AF65-F5344CB8AC3E}">
        <p14:creationId xmlns:p14="http://schemas.microsoft.com/office/powerpoint/2010/main" val="3440485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207409-54E6-4463-A753-BB7772910DBF}" type="datetime1">
              <a:rPr lang="en-US" smtClean="0"/>
              <a:t>2/26/2014</a:t>
            </a:fld>
            <a:endParaRPr lang="en-US"/>
          </a:p>
        </p:txBody>
      </p:sp>
      <p:sp>
        <p:nvSpPr>
          <p:cNvPr id="5" name="Footer Placeholder 4"/>
          <p:cNvSpPr>
            <a:spLocks noGrp="1"/>
          </p:cNvSpPr>
          <p:nvPr>
            <p:ph type="ftr" sz="quarter" idx="11"/>
          </p:nvPr>
        </p:nvSpPr>
        <p:spPr/>
        <p:txBody>
          <a:bodyPr/>
          <a:lstStyle/>
          <a:p>
            <a:r>
              <a:rPr lang="en-US" smtClean="0"/>
              <a:t>© UNDER THE SAME SUN 2014  www.underthesamesun.com</a:t>
            </a:r>
            <a:endParaRPr lang="en-US"/>
          </a:p>
        </p:txBody>
      </p:sp>
      <p:sp>
        <p:nvSpPr>
          <p:cNvPr id="6" name="Slide Number Placeholder 5"/>
          <p:cNvSpPr>
            <a:spLocks noGrp="1"/>
          </p:cNvSpPr>
          <p:nvPr>
            <p:ph type="sldNum" sz="quarter" idx="12"/>
          </p:nvPr>
        </p:nvSpPr>
        <p:spPr/>
        <p:txBody>
          <a:bodyPr/>
          <a:lstStyle/>
          <a:p>
            <a:fld id="{09B4E36D-4E32-46F0-8E39-97FA8BA22BC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11165-1A25-4609-9785-7CDFCA055974}" type="datetime1">
              <a:rPr lang="en-US" smtClean="0"/>
              <a:t>2/26/2014</a:t>
            </a:fld>
            <a:endParaRPr lang="en-US"/>
          </a:p>
        </p:txBody>
      </p:sp>
      <p:sp>
        <p:nvSpPr>
          <p:cNvPr id="5" name="Footer Placeholder 4"/>
          <p:cNvSpPr>
            <a:spLocks noGrp="1"/>
          </p:cNvSpPr>
          <p:nvPr>
            <p:ph type="ftr" sz="quarter" idx="11"/>
          </p:nvPr>
        </p:nvSpPr>
        <p:spPr/>
        <p:txBody>
          <a:bodyPr/>
          <a:lstStyle/>
          <a:p>
            <a:r>
              <a:rPr lang="en-US" smtClean="0"/>
              <a:t>© UNDER THE SAME SUN 2014  www.underthesamesun.com</a:t>
            </a:r>
            <a:endParaRPr lang="en-US"/>
          </a:p>
        </p:txBody>
      </p:sp>
      <p:sp>
        <p:nvSpPr>
          <p:cNvPr id="6" name="Slide Number Placeholder 5"/>
          <p:cNvSpPr>
            <a:spLocks noGrp="1"/>
          </p:cNvSpPr>
          <p:nvPr>
            <p:ph type="sldNum" sz="quarter" idx="12"/>
          </p:nvPr>
        </p:nvSpPr>
        <p:spPr/>
        <p:txBody>
          <a:bodyPr/>
          <a:lstStyle/>
          <a:p>
            <a:fld id="{09B4E36D-4E32-46F0-8E39-97FA8BA22B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5BED50-D366-473D-A948-85D0FFA7AF65}" type="datetime1">
              <a:rPr lang="en-US" smtClean="0"/>
              <a:t>2/26/2014</a:t>
            </a:fld>
            <a:endParaRPr lang="en-US"/>
          </a:p>
        </p:txBody>
      </p:sp>
      <p:sp>
        <p:nvSpPr>
          <p:cNvPr id="5" name="Footer Placeholder 4"/>
          <p:cNvSpPr>
            <a:spLocks noGrp="1"/>
          </p:cNvSpPr>
          <p:nvPr>
            <p:ph type="ftr" sz="quarter" idx="11"/>
          </p:nvPr>
        </p:nvSpPr>
        <p:spPr/>
        <p:txBody>
          <a:bodyPr/>
          <a:lstStyle/>
          <a:p>
            <a:r>
              <a:rPr lang="en-US" smtClean="0"/>
              <a:t>© UNDER THE SAME SUN 2014  www.underthesamesun.com</a:t>
            </a:r>
            <a:endParaRPr lang="en-US"/>
          </a:p>
        </p:txBody>
      </p:sp>
      <p:sp>
        <p:nvSpPr>
          <p:cNvPr id="6" name="Slide Number Placeholder 5"/>
          <p:cNvSpPr>
            <a:spLocks noGrp="1"/>
          </p:cNvSpPr>
          <p:nvPr>
            <p:ph type="sldNum" sz="quarter" idx="12"/>
          </p:nvPr>
        </p:nvSpPr>
        <p:spPr/>
        <p:txBody>
          <a:bodyPr/>
          <a:lstStyle/>
          <a:p>
            <a:fld id="{09B4E36D-4E32-46F0-8E39-97FA8BA22B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63430-F798-4073-BA8E-F42E63A0D3F7}" type="datetime1">
              <a:rPr lang="en-US" smtClean="0"/>
              <a:t>2/26/2014</a:t>
            </a:fld>
            <a:endParaRPr lang="en-US"/>
          </a:p>
        </p:txBody>
      </p:sp>
      <p:sp>
        <p:nvSpPr>
          <p:cNvPr id="5" name="Footer Placeholder 4"/>
          <p:cNvSpPr>
            <a:spLocks noGrp="1"/>
          </p:cNvSpPr>
          <p:nvPr>
            <p:ph type="ftr" sz="quarter" idx="11"/>
          </p:nvPr>
        </p:nvSpPr>
        <p:spPr/>
        <p:txBody>
          <a:bodyPr/>
          <a:lstStyle/>
          <a:p>
            <a:r>
              <a:rPr lang="en-US" smtClean="0"/>
              <a:t>© UNDER THE SAME SUN 2014  www.underthesamesun.com</a:t>
            </a:r>
            <a:endParaRPr lang="en-US"/>
          </a:p>
        </p:txBody>
      </p:sp>
      <p:sp>
        <p:nvSpPr>
          <p:cNvPr id="6" name="Slide Number Placeholder 5"/>
          <p:cNvSpPr>
            <a:spLocks noGrp="1"/>
          </p:cNvSpPr>
          <p:nvPr>
            <p:ph type="sldNum" sz="quarter" idx="12"/>
          </p:nvPr>
        </p:nvSpPr>
        <p:spPr/>
        <p:txBody>
          <a:bodyPr/>
          <a:lstStyle/>
          <a:p>
            <a:fld id="{09B4E36D-4E32-46F0-8E39-97FA8BA22BC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F3B71C-1208-4806-A0AC-18C2DD1C121E}" type="datetime1">
              <a:rPr lang="en-US" smtClean="0"/>
              <a:t>2/26/2014</a:t>
            </a:fld>
            <a:endParaRPr lang="en-US"/>
          </a:p>
        </p:txBody>
      </p:sp>
      <p:sp>
        <p:nvSpPr>
          <p:cNvPr id="5" name="Footer Placeholder 4"/>
          <p:cNvSpPr>
            <a:spLocks noGrp="1"/>
          </p:cNvSpPr>
          <p:nvPr>
            <p:ph type="ftr" sz="quarter" idx="11"/>
          </p:nvPr>
        </p:nvSpPr>
        <p:spPr/>
        <p:txBody>
          <a:bodyPr/>
          <a:lstStyle/>
          <a:p>
            <a:r>
              <a:rPr lang="en-US" smtClean="0"/>
              <a:t>© UNDER THE SAME SUN 2014  www.underthesamesun.com</a:t>
            </a:r>
            <a:endParaRPr lang="en-US"/>
          </a:p>
        </p:txBody>
      </p:sp>
      <p:sp>
        <p:nvSpPr>
          <p:cNvPr id="6" name="Slide Number Placeholder 5"/>
          <p:cNvSpPr>
            <a:spLocks noGrp="1"/>
          </p:cNvSpPr>
          <p:nvPr>
            <p:ph type="sldNum" sz="quarter" idx="12"/>
          </p:nvPr>
        </p:nvSpPr>
        <p:spPr/>
        <p:txBody>
          <a:bodyPr/>
          <a:lstStyle/>
          <a:p>
            <a:fld id="{09B4E36D-4E32-46F0-8E39-97FA8BA22BC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20D9C0-9D2C-41DF-9C84-77AC9391313E}" type="datetime1">
              <a:rPr lang="en-US" smtClean="0"/>
              <a:t>2/26/2014</a:t>
            </a:fld>
            <a:endParaRPr lang="en-US"/>
          </a:p>
        </p:txBody>
      </p:sp>
      <p:sp>
        <p:nvSpPr>
          <p:cNvPr id="6" name="Footer Placeholder 5"/>
          <p:cNvSpPr>
            <a:spLocks noGrp="1"/>
          </p:cNvSpPr>
          <p:nvPr>
            <p:ph type="ftr" sz="quarter" idx="11"/>
          </p:nvPr>
        </p:nvSpPr>
        <p:spPr/>
        <p:txBody>
          <a:bodyPr/>
          <a:lstStyle/>
          <a:p>
            <a:r>
              <a:rPr lang="en-US" smtClean="0"/>
              <a:t>© UNDER THE SAME SUN 2014  www.underthesamesun.com</a:t>
            </a:r>
            <a:endParaRPr lang="en-US"/>
          </a:p>
        </p:txBody>
      </p:sp>
      <p:sp>
        <p:nvSpPr>
          <p:cNvPr id="7" name="Slide Number Placeholder 6"/>
          <p:cNvSpPr>
            <a:spLocks noGrp="1"/>
          </p:cNvSpPr>
          <p:nvPr>
            <p:ph type="sldNum" sz="quarter" idx="12"/>
          </p:nvPr>
        </p:nvSpPr>
        <p:spPr/>
        <p:txBody>
          <a:bodyPr/>
          <a:lstStyle/>
          <a:p>
            <a:fld id="{09B4E36D-4E32-46F0-8E39-97FA8BA22BC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196C2C-E205-4C0E-893F-24AB9978B259}" type="datetime1">
              <a:rPr lang="en-US" smtClean="0"/>
              <a:t>2/26/2014</a:t>
            </a:fld>
            <a:endParaRPr lang="en-US"/>
          </a:p>
        </p:txBody>
      </p:sp>
      <p:sp>
        <p:nvSpPr>
          <p:cNvPr id="8" name="Footer Placeholder 7"/>
          <p:cNvSpPr>
            <a:spLocks noGrp="1"/>
          </p:cNvSpPr>
          <p:nvPr>
            <p:ph type="ftr" sz="quarter" idx="11"/>
          </p:nvPr>
        </p:nvSpPr>
        <p:spPr/>
        <p:txBody>
          <a:bodyPr/>
          <a:lstStyle/>
          <a:p>
            <a:r>
              <a:rPr lang="en-US" smtClean="0"/>
              <a:t>© UNDER THE SAME SUN 2014  www.underthesamesun.com</a:t>
            </a:r>
            <a:endParaRPr lang="en-US"/>
          </a:p>
        </p:txBody>
      </p:sp>
      <p:sp>
        <p:nvSpPr>
          <p:cNvPr id="9" name="Slide Number Placeholder 8"/>
          <p:cNvSpPr>
            <a:spLocks noGrp="1"/>
          </p:cNvSpPr>
          <p:nvPr>
            <p:ph type="sldNum" sz="quarter" idx="12"/>
          </p:nvPr>
        </p:nvSpPr>
        <p:spPr/>
        <p:txBody>
          <a:bodyPr/>
          <a:lstStyle/>
          <a:p>
            <a:fld id="{09B4E36D-4E32-46F0-8E39-97FA8BA22BC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FF5108-603C-4E58-90F0-33D8F764A9A7}" type="datetime1">
              <a:rPr lang="en-US" smtClean="0"/>
              <a:t>2/26/2014</a:t>
            </a:fld>
            <a:endParaRPr lang="en-US"/>
          </a:p>
        </p:txBody>
      </p:sp>
      <p:sp>
        <p:nvSpPr>
          <p:cNvPr id="4" name="Footer Placeholder 3"/>
          <p:cNvSpPr>
            <a:spLocks noGrp="1"/>
          </p:cNvSpPr>
          <p:nvPr>
            <p:ph type="ftr" sz="quarter" idx="11"/>
          </p:nvPr>
        </p:nvSpPr>
        <p:spPr/>
        <p:txBody>
          <a:bodyPr/>
          <a:lstStyle/>
          <a:p>
            <a:r>
              <a:rPr lang="en-US" smtClean="0"/>
              <a:t>© UNDER THE SAME SUN 2014  www.underthesamesun.com</a:t>
            </a:r>
            <a:endParaRPr lang="en-US"/>
          </a:p>
        </p:txBody>
      </p:sp>
      <p:sp>
        <p:nvSpPr>
          <p:cNvPr id="5" name="Slide Number Placeholder 4"/>
          <p:cNvSpPr>
            <a:spLocks noGrp="1"/>
          </p:cNvSpPr>
          <p:nvPr>
            <p:ph type="sldNum" sz="quarter" idx="12"/>
          </p:nvPr>
        </p:nvSpPr>
        <p:spPr/>
        <p:txBody>
          <a:bodyPr/>
          <a:lstStyle/>
          <a:p>
            <a:fld id="{09B4E36D-4E32-46F0-8E39-97FA8BA22B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66111-FA77-4AB5-8106-BDC773EA2C55}" type="datetime1">
              <a:rPr lang="en-US" smtClean="0"/>
              <a:t>2/26/2014</a:t>
            </a:fld>
            <a:endParaRPr lang="en-US"/>
          </a:p>
        </p:txBody>
      </p:sp>
      <p:sp>
        <p:nvSpPr>
          <p:cNvPr id="3" name="Footer Placeholder 2"/>
          <p:cNvSpPr>
            <a:spLocks noGrp="1"/>
          </p:cNvSpPr>
          <p:nvPr>
            <p:ph type="ftr" sz="quarter" idx="11"/>
          </p:nvPr>
        </p:nvSpPr>
        <p:spPr/>
        <p:txBody>
          <a:bodyPr/>
          <a:lstStyle/>
          <a:p>
            <a:r>
              <a:rPr lang="en-US" smtClean="0"/>
              <a:t>© UNDER THE SAME SUN 2014  www.underthesamesun.com</a:t>
            </a:r>
            <a:endParaRPr lang="en-US"/>
          </a:p>
        </p:txBody>
      </p:sp>
      <p:sp>
        <p:nvSpPr>
          <p:cNvPr id="4" name="Slide Number Placeholder 3"/>
          <p:cNvSpPr>
            <a:spLocks noGrp="1"/>
          </p:cNvSpPr>
          <p:nvPr>
            <p:ph type="sldNum" sz="quarter" idx="12"/>
          </p:nvPr>
        </p:nvSpPr>
        <p:spPr/>
        <p:txBody>
          <a:bodyPr/>
          <a:lstStyle/>
          <a:p>
            <a:fld id="{09B4E36D-4E32-46F0-8E39-97FA8BA22B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2F190-080E-4ED4-9AA2-4A2EC5F766FD}" type="datetime1">
              <a:rPr lang="en-US" smtClean="0"/>
              <a:t>2/26/2014</a:t>
            </a:fld>
            <a:endParaRPr lang="en-US"/>
          </a:p>
        </p:txBody>
      </p:sp>
      <p:sp>
        <p:nvSpPr>
          <p:cNvPr id="6" name="Footer Placeholder 5"/>
          <p:cNvSpPr>
            <a:spLocks noGrp="1"/>
          </p:cNvSpPr>
          <p:nvPr>
            <p:ph type="ftr" sz="quarter" idx="11"/>
          </p:nvPr>
        </p:nvSpPr>
        <p:spPr/>
        <p:txBody>
          <a:bodyPr/>
          <a:lstStyle/>
          <a:p>
            <a:r>
              <a:rPr lang="en-US" smtClean="0"/>
              <a:t>© UNDER THE SAME SUN 2014  www.underthesamesun.com</a:t>
            </a:r>
            <a:endParaRPr lang="en-US"/>
          </a:p>
        </p:txBody>
      </p:sp>
      <p:sp>
        <p:nvSpPr>
          <p:cNvPr id="7" name="Slide Number Placeholder 6"/>
          <p:cNvSpPr>
            <a:spLocks noGrp="1"/>
          </p:cNvSpPr>
          <p:nvPr>
            <p:ph type="sldNum" sz="quarter" idx="12"/>
          </p:nvPr>
        </p:nvSpPr>
        <p:spPr/>
        <p:txBody>
          <a:bodyPr/>
          <a:lstStyle/>
          <a:p>
            <a:fld id="{09B4E36D-4E32-46F0-8E39-97FA8BA22BCC}"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1981ABB-5F69-4831-AF61-073713C52232}" type="datetime1">
              <a:rPr lang="en-US" smtClean="0"/>
              <a:t>2/26/2014</a:t>
            </a:fld>
            <a:endParaRPr lang="en-US"/>
          </a:p>
        </p:txBody>
      </p:sp>
      <p:sp>
        <p:nvSpPr>
          <p:cNvPr id="9" name="Slide Number Placeholder 8"/>
          <p:cNvSpPr>
            <a:spLocks noGrp="1"/>
          </p:cNvSpPr>
          <p:nvPr>
            <p:ph type="sldNum" sz="quarter" idx="11"/>
          </p:nvPr>
        </p:nvSpPr>
        <p:spPr/>
        <p:txBody>
          <a:bodyPr/>
          <a:lstStyle/>
          <a:p>
            <a:fld id="{09B4E36D-4E32-46F0-8E39-97FA8BA22BCC}" type="slidenum">
              <a:rPr lang="en-US" smtClean="0"/>
              <a:t>‹#›</a:t>
            </a:fld>
            <a:endParaRPr lang="en-US"/>
          </a:p>
        </p:txBody>
      </p:sp>
      <p:sp>
        <p:nvSpPr>
          <p:cNvPr id="10" name="Footer Placeholder 9"/>
          <p:cNvSpPr>
            <a:spLocks noGrp="1"/>
          </p:cNvSpPr>
          <p:nvPr>
            <p:ph type="ftr" sz="quarter" idx="12"/>
          </p:nvPr>
        </p:nvSpPr>
        <p:spPr/>
        <p:txBody>
          <a:bodyPr/>
          <a:lstStyle/>
          <a:p>
            <a:r>
              <a:rPr lang="en-US" smtClean="0"/>
              <a:t>© UNDER THE SAME SUN 2014  www.underthesamesun.com</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9B4E36D-4E32-46F0-8E39-97FA8BA22BCC}"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t>© UNDER THE SAME SUN 2014  www.underthesamesun.com</a:t>
            </a: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EAEDE8D-1C83-4EF2-AA99-627174F65C74}" type="datetime1">
              <a:rPr lang="en-US" smtClean="0"/>
              <a:t>2/26/2014</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34.xml.rels><?xml version="1.0" encoding="UTF-8" standalone="yes"?>
<Relationships xmlns="http://schemas.openxmlformats.org/package/2006/relationships"><Relationship Id="rId3" Type="http://schemas.openxmlformats.org/officeDocument/2006/relationships/hyperlink" Target="http://www.underthesamesun.com/"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02" b="89992" l="0" r="96114"/>
                    </a14:imgEffect>
                  </a14:imgLayer>
                </a14:imgProps>
              </a:ext>
              <a:ext uri="{28A0092B-C50C-407E-A947-70E740481C1C}">
                <a14:useLocalDpi xmlns:a14="http://schemas.microsoft.com/office/drawing/2010/main" val="0"/>
              </a:ext>
            </a:extLst>
          </a:blip>
          <a:srcRect/>
          <a:stretch>
            <a:fillRect/>
          </a:stretch>
        </p:blipFill>
        <p:spPr bwMode="auto">
          <a:xfrm>
            <a:off x="0" y="228600"/>
            <a:ext cx="3999507" cy="11190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371600" y="3048000"/>
            <a:ext cx="6705600" cy="1524000"/>
          </a:xfrm>
        </p:spPr>
        <p:txBody>
          <a:bodyPr>
            <a:noAutofit/>
          </a:bodyPr>
          <a:lstStyle/>
          <a:p>
            <a:pPr algn="ctr"/>
            <a:r>
              <a:rPr lang="en-US" sz="6000" dirty="0" smtClean="0"/>
              <a:t>Albinism &amp; </a:t>
            </a:r>
            <a:br>
              <a:rPr lang="en-US" sz="6000" dirty="0" smtClean="0"/>
            </a:br>
            <a:r>
              <a:rPr lang="en-US" sz="6000" dirty="0" smtClean="0"/>
              <a:t>Global Stigma</a:t>
            </a:r>
            <a:r>
              <a:rPr lang="en-US" sz="6000" dirty="0"/>
              <a:t/>
            </a:r>
            <a:br>
              <a:rPr lang="en-US" sz="6000" dirty="0"/>
            </a:br>
            <a:r>
              <a:rPr lang="en-US" sz="4000" dirty="0" smtClean="0">
                <a:latin typeface="+mn-lt"/>
              </a:rPr>
              <a:t>PART I</a:t>
            </a:r>
            <a:endParaRPr lang="en-US" sz="1400" dirty="0">
              <a:latin typeface="+mn-lt"/>
            </a:endParaRPr>
          </a:p>
        </p:txBody>
      </p:sp>
      <p:sp>
        <p:nvSpPr>
          <p:cNvPr id="3" name="Subtitle 2"/>
          <p:cNvSpPr>
            <a:spLocks noGrp="1"/>
          </p:cNvSpPr>
          <p:nvPr>
            <p:ph type="subTitle" idx="1"/>
          </p:nvPr>
        </p:nvSpPr>
        <p:spPr>
          <a:xfrm>
            <a:off x="3200400" y="6172200"/>
            <a:ext cx="3124200" cy="533400"/>
          </a:xfrm>
        </p:spPr>
        <p:txBody>
          <a:bodyPr/>
          <a:lstStyle/>
          <a:p>
            <a:pPr algn="ctr"/>
            <a:r>
              <a:rPr lang="en-US" dirty="0" smtClean="0">
                <a:latin typeface="Arial" pitchFamily="34" charset="0"/>
                <a:cs typeface="Arial" pitchFamily="34" charset="0"/>
              </a:rPr>
              <a:t>February 2014</a:t>
            </a:r>
            <a:endParaRPr lang="en-US" dirty="0">
              <a:latin typeface="Arial" pitchFamily="34" charset="0"/>
              <a:cs typeface="Arial"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5105400"/>
            <a:ext cx="1297632" cy="1752600"/>
          </a:xfrm>
          <a:prstGeom prst="rect">
            <a:avLst/>
          </a:prstGeom>
        </p:spPr>
      </p:pic>
    </p:spTree>
    <p:extLst>
      <p:ext uri="{BB962C8B-B14F-4D97-AF65-F5344CB8AC3E}">
        <p14:creationId xmlns:p14="http://schemas.microsoft.com/office/powerpoint/2010/main" val="482083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533400"/>
            <a:ext cx="7620000" cy="1143000"/>
          </a:xfrm>
        </p:spPr>
        <p:txBody>
          <a:bodyPr>
            <a:noAutofit/>
          </a:bodyPr>
          <a:lstStyle/>
          <a:p>
            <a:r>
              <a:rPr lang="en-US" sz="3600" dirty="0" smtClean="0"/>
              <a:t>3.  </a:t>
            </a:r>
            <a:r>
              <a:rPr lang="en-US" sz="3300" dirty="0" smtClean="0"/>
              <a:t>MAJOR SOCIAL EXCLUSION/REJECTION </a:t>
            </a:r>
            <a:endParaRPr lang="en-US" sz="3300" dirty="0"/>
          </a:p>
        </p:txBody>
      </p:sp>
      <p:sp>
        <p:nvSpPr>
          <p:cNvPr id="6" name="Text Placeholder 5"/>
          <p:cNvSpPr>
            <a:spLocks noGrp="1"/>
          </p:cNvSpPr>
          <p:nvPr>
            <p:ph sz="half" idx="1"/>
          </p:nvPr>
        </p:nvSpPr>
        <p:spPr>
          <a:xfrm>
            <a:off x="1066800" y="1981200"/>
            <a:ext cx="3657600" cy="3611880"/>
          </a:xfrm>
        </p:spPr>
        <p:txBody>
          <a:bodyPr/>
          <a:lstStyle/>
          <a:p>
            <a:r>
              <a:rPr lang="en-US" dirty="0" smtClean="0">
                <a:cs typeface="Arial" pitchFamily="34" charset="0"/>
              </a:rPr>
              <a:t>Mystification</a:t>
            </a:r>
          </a:p>
          <a:p>
            <a:r>
              <a:rPr lang="en-US" dirty="0" smtClean="0">
                <a:cs typeface="Arial" pitchFamily="34" charset="0"/>
              </a:rPr>
              <a:t>Global Stigma</a:t>
            </a:r>
          </a:p>
          <a:p>
            <a:r>
              <a:rPr lang="en-US" dirty="0" smtClean="0">
                <a:cs typeface="Arial" pitchFamily="34" charset="0"/>
              </a:rPr>
              <a:t>Discrimination</a:t>
            </a:r>
          </a:p>
          <a:p>
            <a:endParaRPr lang="en-US" dirty="0">
              <a:cs typeface="Arial" pitchFamily="34" charset="0"/>
            </a:endParaRPr>
          </a:p>
          <a:p>
            <a:r>
              <a:rPr lang="en-US" dirty="0" smtClean="0">
                <a:cs typeface="Arial" pitchFamily="34" charset="0"/>
              </a:rPr>
              <a:t>Human Rights Violations</a:t>
            </a:r>
          </a:p>
        </p:txBody>
      </p:sp>
      <p:pic>
        <p:nvPicPr>
          <p:cNvPr id="11" name="Content Placeholder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62600" y="1752600"/>
            <a:ext cx="2174826" cy="4589463"/>
          </a:xfrm>
        </p:spPr>
      </p:pic>
      <p:sp>
        <p:nvSpPr>
          <p:cNvPr id="3" name="Footer Placeholder 2"/>
          <p:cNvSpPr>
            <a:spLocks noGrp="1"/>
          </p:cNvSpPr>
          <p:nvPr>
            <p:ph type="ftr" sz="quarter" idx="11"/>
          </p:nvPr>
        </p:nvSpPr>
        <p:spPr/>
        <p:txBody>
          <a:bodyPr/>
          <a:lstStyle/>
          <a:p>
            <a:r>
              <a:rPr lang="en-US" smtClean="0"/>
              <a:t>© UNDER THE SAME SUN 2014  www.underthesamesun.com</a:t>
            </a:r>
            <a:endParaRPr lang="en-US"/>
          </a:p>
        </p:txBody>
      </p:sp>
      <p:sp>
        <p:nvSpPr>
          <p:cNvPr id="8" name="Slide Number Placeholder 7"/>
          <p:cNvSpPr>
            <a:spLocks noGrp="1"/>
          </p:cNvSpPr>
          <p:nvPr>
            <p:ph type="sldNum" sz="quarter" idx="12"/>
          </p:nvPr>
        </p:nvSpPr>
        <p:spPr/>
        <p:txBody>
          <a:bodyPr/>
          <a:lstStyle/>
          <a:p>
            <a:fld id="{09B4E36D-4E32-46F0-8E39-97FA8BA22BCC}" type="slidenum">
              <a:rPr lang="en-US" smtClean="0"/>
              <a:t>10</a:t>
            </a:fld>
            <a:endParaRPr lang="en-US"/>
          </a:p>
        </p:txBody>
      </p:sp>
      <p:sp>
        <p:nvSpPr>
          <p:cNvPr id="2" name="Equal 1"/>
          <p:cNvSpPr/>
          <p:nvPr/>
        </p:nvSpPr>
        <p:spPr>
          <a:xfrm>
            <a:off x="1998785" y="3657600"/>
            <a:ext cx="533400" cy="311395"/>
          </a:xfrm>
          <a:prstGeom prst="mathEqual">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1167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r>
              <a:rPr lang="en-US" sz="3600" cap="all" dirty="0"/>
              <a:t>But </a:t>
            </a:r>
            <a:r>
              <a:rPr lang="en-US" sz="3600" u="sng" cap="all" dirty="0"/>
              <a:t>why</a:t>
            </a:r>
            <a:r>
              <a:rPr lang="en-US" sz="3600" cap="all" dirty="0"/>
              <a:t> do </a:t>
            </a:r>
            <a:r>
              <a:rPr lang="en-US" sz="3600" cap="all" dirty="0" smtClean="0"/>
              <a:t>PWA face </a:t>
            </a:r>
            <a:r>
              <a:rPr lang="en-US" sz="3600" cap="all" dirty="0"/>
              <a:t>social exclusion/ rejection?</a:t>
            </a:r>
          </a:p>
        </p:txBody>
      </p:sp>
      <p:sp>
        <p:nvSpPr>
          <p:cNvPr id="3" name="Content Placeholder 2"/>
          <p:cNvSpPr>
            <a:spLocks noGrp="1"/>
          </p:cNvSpPr>
          <p:nvPr>
            <p:ph idx="1"/>
          </p:nvPr>
        </p:nvSpPr>
        <p:spPr/>
        <p:txBody>
          <a:bodyPr>
            <a:normAutofit/>
          </a:bodyPr>
          <a:lstStyle/>
          <a:p>
            <a:pPr marL="297180" lvl="1" indent="0">
              <a:buNone/>
            </a:pPr>
            <a:r>
              <a:rPr lang="en-US" sz="1800" b="1" dirty="0">
                <a:cs typeface="Arial" pitchFamily="34" charset="0"/>
              </a:rPr>
              <a:t>“From the 19th century freak show to the East African black market in </a:t>
            </a:r>
            <a:r>
              <a:rPr lang="en-US" sz="1800" b="1" dirty="0" smtClean="0">
                <a:cs typeface="Arial" pitchFamily="34" charset="0"/>
              </a:rPr>
              <a:t>body parts </a:t>
            </a:r>
            <a:r>
              <a:rPr lang="en-US" sz="1800" b="1" dirty="0">
                <a:cs typeface="Arial" pitchFamily="34" charset="0"/>
              </a:rPr>
              <a:t>to the modern cinema, the image of “the albino” has seized the popular imagination. Popular culture attributes many qualities to "the albino;" an outsider; a magical being; a human embodiment of evil. In some cultures, albinism is associated with mystical or prophetic power or even ghosts. The albino body has long been an object of ridicule and fascination; of fear and fetishism</a:t>
            </a:r>
            <a:r>
              <a:rPr lang="en-US" sz="1800" b="1" dirty="0" smtClean="0">
                <a:cs typeface="Arial" pitchFamily="34" charset="0"/>
              </a:rPr>
              <a:t>.” </a:t>
            </a:r>
            <a:r>
              <a:rPr lang="en-US" sz="1400" dirty="0" smtClean="0">
                <a:cs typeface="Arial" pitchFamily="34" charset="0"/>
              </a:rPr>
              <a:t>(SOURCE</a:t>
            </a:r>
            <a:r>
              <a:rPr lang="en-US" sz="1400" dirty="0">
                <a:cs typeface="Arial" pitchFamily="34" charset="0"/>
              </a:rPr>
              <a:t>: Garth Mullins, Canadian Sociologist on </a:t>
            </a:r>
            <a:r>
              <a:rPr lang="en-US" sz="1400" dirty="0" smtClean="0">
                <a:cs typeface="Arial" pitchFamily="34" charset="0"/>
              </a:rPr>
              <a:t>CBC Radio Show </a:t>
            </a:r>
            <a:r>
              <a:rPr lang="en-US" sz="1400" dirty="0">
                <a:cs typeface="Arial" pitchFamily="34" charset="0"/>
              </a:rPr>
              <a:t>“The Imaginary </a:t>
            </a:r>
            <a:r>
              <a:rPr lang="en-US" sz="1400" dirty="0" smtClean="0">
                <a:cs typeface="Arial" pitchFamily="34" charset="0"/>
              </a:rPr>
              <a:t>Albino”)</a:t>
            </a:r>
            <a:endParaRPr lang="en-US" dirty="0">
              <a:cs typeface="Arial" pitchFamily="34" charset="0"/>
            </a:endParaRPr>
          </a:p>
          <a:p>
            <a:pPr marL="411480" lvl="1" indent="0">
              <a:buNone/>
            </a:pPr>
            <a:endParaRPr lang="en-US" sz="1600" dirty="0" smtClean="0">
              <a:cs typeface="Arial" pitchFamily="34" charset="0"/>
            </a:endParaRPr>
          </a:p>
          <a:p>
            <a:pPr marL="411480" lvl="1" indent="0">
              <a:buNone/>
            </a:pPr>
            <a:endParaRPr lang="en-US" sz="1600" dirty="0">
              <a:cs typeface="Arial" pitchFamily="34" charset="0"/>
            </a:endParaRPr>
          </a:p>
          <a:p>
            <a:pPr marL="114300" indent="0">
              <a:buNone/>
            </a:pPr>
            <a:r>
              <a:rPr lang="en-CA" sz="1800" b="1" dirty="0" smtClean="0">
                <a:cs typeface="Arial" panose="020B0604020202020204" pitchFamily="34" charset="0"/>
              </a:rPr>
              <a:t>“</a:t>
            </a:r>
            <a:r>
              <a:rPr lang="en-CA" sz="1800" b="1" dirty="0">
                <a:cs typeface="Arial" panose="020B0604020202020204" pitchFamily="34" charset="0"/>
              </a:rPr>
              <a:t>What is it about the Albino man that so peculiarly repels and often shocks the eye, as that sometimes he is loathe by his own kith and kin… this mere aspect of all pervading whiteness makes him more strangely hideous than the ugliest abortion. Why should this be so?” </a:t>
            </a:r>
            <a:r>
              <a:rPr lang="en-CA" sz="1400" dirty="0" smtClean="0">
                <a:cs typeface="Arial" panose="020B0604020202020204" pitchFamily="34" charset="0"/>
              </a:rPr>
              <a:t>(SOURCE</a:t>
            </a:r>
            <a:r>
              <a:rPr lang="en-CA" sz="1400" dirty="0">
                <a:cs typeface="Arial" panose="020B0604020202020204" pitchFamily="34" charset="0"/>
              </a:rPr>
              <a:t>: Herman Melville, </a:t>
            </a:r>
            <a:r>
              <a:rPr lang="en-CA" sz="1400" i="1" dirty="0">
                <a:cs typeface="Arial" panose="020B0604020202020204" pitchFamily="34" charset="0"/>
              </a:rPr>
              <a:t>Moby </a:t>
            </a:r>
            <a:r>
              <a:rPr lang="en-CA" sz="1400" i="1" dirty="0" smtClean="0">
                <a:cs typeface="Arial" panose="020B0604020202020204" pitchFamily="34" charset="0"/>
              </a:rPr>
              <a:t>Dick)</a:t>
            </a:r>
            <a:endParaRPr lang="en-US" sz="1400" dirty="0">
              <a:cs typeface="Arial" panose="020B0604020202020204" pitchFamily="34" charset="0"/>
            </a:endParaRPr>
          </a:p>
          <a:p>
            <a:pPr marL="0" indent="0">
              <a:buNone/>
            </a:pPr>
            <a:endParaRPr lang="en-US" sz="1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 UNDER THE SAME SUN 2014  www.underthesamesun.com</a:t>
            </a:r>
            <a:endParaRPr lang="en-US"/>
          </a:p>
        </p:txBody>
      </p:sp>
      <p:sp>
        <p:nvSpPr>
          <p:cNvPr id="7" name="Slide Number Placeholder 6"/>
          <p:cNvSpPr>
            <a:spLocks noGrp="1"/>
          </p:cNvSpPr>
          <p:nvPr>
            <p:ph type="sldNum" sz="quarter" idx="12"/>
          </p:nvPr>
        </p:nvSpPr>
        <p:spPr/>
        <p:txBody>
          <a:bodyPr/>
          <a:lstStyle/>
          <a:p>
            <a:fld id="{09B4E36D-4E32-46F0-8E39-97FA8BA22BCC}" type="slidenum">
              <a:rPr lang="en-US" smtClean="0"/>
              <a:t>11</a:t>
            </a:fld>
            <a:endParaRPr lang="en-US"/>
          </a:p>
        </p:txBody>
      </p:sp>
    </p:spTree>
    <p:extLst>
      <p:ext uri="{BB962C8B-B14F-4D97-AF65-F5344CB8AC3E}">
        <p14:creationId xmlns:p14="http://schemas.microsoft.com/office/powerpoint/2010/main" val="1867269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000" dirty="0" smtClean="0"/>
              <a:t>THE SPECTRUM OF STIGMA/DISCRIMINATION</a:t>
            </a:r>
            <a:br>
              <a:rPr lang="en-US" sz="3000" dirty="0" smtClean="0"/>
            </a:br>
            <a:r>
              <a:rPr lang="en-US" sz="3000" dirty="0" smtClean="0"/>
              <a:t>ON ONE END…</a:t>
            </a:r>
            <a:endParaRPr lang="en-US" sz="3000"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648200" y="1115544"/>
            <a:ext cx="3657600" cy="1899138"/>
          </a:xfrm>
        </p:spPr>
      </p:pic>
      <p:sp>
        <p:nvSpPr>
          <p:cNvPr id="5" name="Text Placeholder 4"/>
          <p:cNvSpPr>
            <a:spLocks noGrp="1"/>
          </p:cNvSpPr>
          <p:nvPr>
            <p:ph sz="half" idx="2"/>
          </p:nvPr>
        </p:nvSpPr>
        <p:spPr>
          <a:xfrm>
            <a:off x="533400" y="1600200"/>
            <a:ext cx="3657600" cy="4590288"/>
          </a:xfrm>
        </p:spPr>
        <p:txBody>
          <a:bodyPr>
            <a:normAutofit/>
          </a:bodyPr>
          <a:lstStyle/>
          <a:p>
            <a:pPr marL="0" indent="0">
              <a:buNone/>
            </a:pPr>
            <a:r>
              <a:rPr lang="en-CA" sz="2400" dirty="0" smtClean="0">
                <a:cs typeface="Arial" pitchFamily="34" charset="0"/>
              </a:rPr>
              <a:t>No positive/accurate </a:t>
            </a:r>
            <a:r>
              <a:rPr lang="en-CA" sz="2400" dirty="0">
                <a:cs typeface="Arial" pitchFamily="34" charset="0"/>
              </a:rPr>
              <a:t>portrayal of </a:t>
            </a:r>
            <a:r>
              <a:rPr lang="en-CA" sz="2400" dirty="0" smtClean="0">
                <a:cs typeface="Arial" pitchFamily="34" charset="0"/>
              </a:rPr>
              <a:t>PWA </a:t>
            </a:r>
            <a:r>
              <a:rPr lang="en-CA" sz="2400" dirty="0">
                <a:cs typeface="Arial" pitchFamily="34" charset="0"/>
              </a:rPr>
              <a:t>in the arts, literature and </a:t>
            </a:r>
            <a:r>
              <a:rPr lang="en-CA" sz="2400" dirty="0" smtClean="0">
                <a:cs typeface="Arial" pitchFamily="34" charset="0"/>
              </a:rPr>
              <a:t>media</a:t>
            </a:r>
            <a:r>
              <a:rPr lang="en-CA" sz="2400" dirty="0">
                <a:cs typeface="Arial" pitchFamily="34" charset="0"/>
              </a:rPr>
              <a:t>. </a:t>
            </a:r>
            <a:r>
              <a:rPr lang="en-CA" sz="2400" dirty="0" smtClean="0">
                <a:cs typeface="Arial" pitchFamily="34" charset="0"/>
              </a:rPr>
              <a:t>It’s seen as normal to portray PWA as </a:t>
            </a:r>
            <a:r>
              <a:rPr lang="en-CA" sz="2400" dirty="0">
                <a:cs typeface="Arial" pitchFamily="34" charset="0"/>
              </a:rPr>
              <a:t>villains, demons, ghosts, freaks of nature, mystical anomalies, village idiots, etc.  </a:t>
            </a:r>
            <a:endParaRPr lang="en-US" sz="2400" dirty="0">
              <a:cs typeface="Arial" pitchFamily="34" charset="0"/>
            </a:endParaRPr>
          </a:p>
          <a:p>
            <a:endParaRPr lang="en-US" dirty="0"/>
          </a:p>
        </p:txBody>
      </p:sp>
      <p:sp>
        <p:nvSpPr>
          <p:cNvPr id="10" name="Footer Placeholder 9"/>
          <p:cNvSpPr>
            <a:spLocks noGrp="1"/>
          </p:cNvSpPr>
          <p:nvPr>
            <p:ph type="ftr" sz="quarter" idx="11"/>
          </p:nvPr>
        </p:nvSpPr>
        <p:spPr/>
        <p:txBody>
          <a:bodyPr/>
          <a:lstStyle/>
          <a:p>
            <a:r>
              <a:rPr lang="en-US" smtClean="0"/>
              <a:t>© UNDER THE SAME SUN 2014  www.underthesamesun.com</a:t>
            </a:r>
            <a:endParaRPr lang="en-US"/>
          </a:p>
        </p:txBody>
      </p:sp>
      <p:sp>
        <p:nvSpPr>
          <p:cNvPr id="11" name="Slide Number Placeholder 10"/>
          <p:cNvSpPr>
            <a:spLocks noGrp="1"/>
          </p:cNvSpPr>
          <p:nvPr>
            <p:ph type="sldNum" sz="quarter" idx="12"/>
          </p:nvPr>
        </p:nvSpPr>
        <p:spPr/>
        <p:txBody>
          <a:bodyPr/>
          <a:lstStyle/>
          <a:p>
            <a:fld id="{09B4E36D-4E32-46F0-8E39-97FA8BA22BCC}" type="slidenum">
              <a:rPr lang="en-US" smtClean="0"/>
              <a:t>12</a:t>
            </a:fld>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0615" y="3474685"/>
            <a:ext cx="3581400" cy="2844053"/>
          </a:xfrm>
          <a:prstGeom prst="rect">
            <a:avLst/>
          </a:prstGeom>
        </p:spPr>
      </p:pic>
      <p:sp>
        <p:nvSpPr>
          <p:cNvPr id="8" name="TextBox 7"/>
          <p:cNvSpPr txBox="1"/>
          <p:nvPr/>
        </p:nvSpPr>
        <p:spPr>
          <a:xfrm>
            <a:off x="4607169" y="6324600"/>
            <a:ext cx="3581400" cy="261610"/>
          </a:xfrm>
          <a:prstGeom prst="rect">
            <a:avLst/>
          </a:prstGeom>
          <a:noFill/>
        </p:spPr>
        <p:txBody>
          <a:bodyPr wrap="square" rtlCol="0">
            <a:spAutoFit/>
          </a:bodyPr>
          <a:lstStyle/>
          <a:p>
            <a:r>
              <a:rPr lang="en-US" sz="1050" dirty="0" smtClean="0">
                <a:latin typeface="Arial" pitchFamily="34" charset="0"/>
                <a:cs typeface="Arial" pitchFamily="34" charset="0"/>
              </a:rPr>
              <a:t>Silas the Albino Monk – The </a:t>
            </a:r>
            <a:r>
              <a:rPr lang="en-US" sz="1050" dirty="0" err="1" smtClean="0">
                <a:latin typeface="Arial" pitchFamily="34" charset="0"/>
                <a:cs typeface="Arial" pitchFamily="34" charset="0"/>
              </a:rPr>
              <a:t>DaVinci</a:t>
            </a:r>
            <a:r>
              <a:rPr lang="en-US" sz="1050" dirty="0" smtClean="0">
                <a:latin typeface="Arial" pitchFamily="34" charset="0"/>
                <a:cs typeface="Arial" pitchFamily="34" charset="0"/>
              </a:rPr>
              <a:t> Code</a:t>
            </a:r>
            <a:endParaRPr lang="en-US" sz="1050" dirty="0">
              <a:latin typeface="Arial" pitchFamily="34" charset="0"/>
              <a:cs typeface="Arial" pitchFamily="34" charset="0"/>
            </a:endParaRPr>
          </a:p>
        </p:txBody>
      </p:sp>
      <p:sp>
        <p:nvSpPr>
          <p:cNvPr id="9" name="TextBox 8"/>
          <p:cNvSpPr txBox="1"/>
          <p:nvPr/>
        </p:nvSpPr>
        <p:spPr>
          <a:xfrm>
            <a:off x="4630615" y="3014682"/>
            <a:ext cx="3581400" cy="261610"/>
          </a:xfrm>
          <a:prstGeom prst="rect">
            <a:avLst/>
          </a:prstGeom>
          <a:noFill/>
        </p:spPr>
        <p:txBody>
          <a:bodyPr wrap="square" rtlCol="0">
            <a:spAutoFit/>
          </a:bodyPr>
          <a:lstStyle/>
          <a:p>
            <a:r>
              <a:rPr lang="en-US" sz="1050" dirty="0" smtClean="0">
                <a:latin typeface="Arial" pitchFamily="34" charset="0"/>
                <a:cs typeface="Arial" pitchFamily="34" charset="0"/>
              </a:rPr>
              <a:t>Katy Perry Music Video – “Extra Terrestrial”</a:t>
            </a:r>
            <a:endParaRPr lang="en-US" sz="1050" dirty="0">
              <a:latin typeface="Arial" pitchFamily="34" charset="0"/>
              <a:cs typeface="Arial" pitchFamily="34" charset="0"/>
            </a:endParaRPr>
          </a:p>
        </p:txBody>
      </p:sp>
    </p:spTree>
    <p:extLst>
      <p:ext uri="{BB962C8B-B14F-4D97-AF65-F5344CB8AC3E}">
        <p14:creationId xmlns:p14="http://schemas.microsoft.com/office/powerpoint/2010/main" val="262373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7620000" cy="1143000"/>
          </a:xfrm>
        </p:spPr>
        <p:txBody>
          <a:bodyPr/>
          <a:lstStyle/>
          <a:p>
            <a:pPr algn="ctr"/>
            <a:r>
              <a:rPr lang="en-US" sz="3600" b="1" dirty="0" smtClean="0"/>
              <a:t>Names used for PWA</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551134"/>
              </p:ext>
            </p:extLst>
          </p:nvPr>
        </p:nvGraphicFramePr>
        <p:xfrm>
          <a:off x="427892" y="2209800"/>
          <a:ext cx="7620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smtClean="0"/>
              <a:t>© UNDER THE SAME SUN 2014  www.underthesamesun.com</a:t>
            </a:r>
            <a:endParaRPr lang="en-US"/>
          </a:p>
        </p:txBody>
      </p:sp>
      <p:sp>
        <p:nvSpPr>
          <p:cNvPr id="5" name="Slide Number Placeholder 4"/>
          <p:cNvSpPr>
            <a:spLocks noGrp="1"/>
          </p:cNvSpPr>
          <p:nvPr>
            <p:ph type="sldNum" sz="quarter" idx="12"/>
          </p:nvPr>
        </p:nvSpPr>
        <p:spPr/>
        <p:txBody>
          <a:bodyPr/>
          <a:lstStyle/>
          <a:p>
            <a:fld id="{09B4E36D-4E32-46F0-8E39-97FA8BA22BCC}" type="slidenum">
              <a:rPr lang="en-US" smtClean="0"/>
              <a:t>13</a:t>
            </a:fld>
            <a:endParaRPr lang="en-US"/>
          </a:p>
        </p:txBody>
      </p:sp>
      <p:sp>
        <p:nvSpPr>
          <p:cNvPr id="7" name="Title 2"/>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000" dirty="0">
                <a:solidFill>
                  <a:srgbClr val="675E47"/>
                </a:solidFill>
              </a:rPr>
              <a:t>THE SPECTRUM OF STIGMA/DISCRIMINATION</a:t>
            </a:r>
            <a:br>
              <a:rPr lang="en-US" sz="3000" dirty="0">
                <a:solidFill>
                  <a:srgbClr val="675E47"/>
                </a:solidFill>
              </a:rPr>
            </a:br>
            <a:r>
              <a:rPr lang="en-US" sz="3000" dirty="0">
                <a:solidFill>
                  <a:srgbClr val="675E47"/>
                </a:solidFill>
              </a:rPr>
              <a:t>ON ONE END…</a:t>
            </a:r>
            <a:endParaRPr lang="en-US" sz="3600" dirty="0"/>
          </a:p>
        </p:txBody>
      </p:sp>
      <p:sp>
        <p:nvSpPr>
          <p:cNvPr id="3" name="TextBox 2"/>
          <p:cNvSpPr txBox="1"/>
          <p:nvPr/>
        </p:nvSpPr>
        <p:spPr>
          <a:xfrm>
            <a:off x="762000" y="6324600"/>
            <a:ext cx="6858000" cy="338554"/>
          </a:xfrm>
          <a:prstGeom prst="rect">
            <a:avLst/>
          </a:prstGeom>
          <a:noFill/>
        </p:spPr>
        <p:txBody>
          <a:bodyPr wrap="square" rtlCol="0">
            <a:spAutoFit/>
          </a:bodyPr>
          <a:lstStyle/>
          <a:p>
            <a:pPr algn="ctr"/>
            <a:r>
              <a:rPr lang="en-US" sz="1600" spc="-100" dirty="0">
                <a:solidFill>
                  <a:srgbClr val="675E47"/>
                </a:solidFill>
                <a:latin typeface="Cambria"/>
              </a:rPr>
              <a:t>(</a:t>
            </a:r>
            <a:r>
              <a:rPr lang="en-US" sz="1600" cap="all" spc="-100" dirty="0">
                <a:solidFill>
                  <a:srgbClr val="675E47"/>
                </a:solidFill>
                <a:latin typeface="Cambria"/>
              </a:rPr>
              <a:t>Sampling Only.  Present Catalogue = 182 Names FROM </a:t>
            </a:r>
            <a:r>
              <a:rPr lang="en-US" sz="1600" cap="all" spc="-100" dirty="0" smtClean="0">
                <a:solidFill>
                  <a:srgbClr val="675E47"/>
                </a:solidFill>
                <a:latin typeface="Cambria"/>
              </a:rPr>
              <a:t>35 COUNTRIES</a:t>
            </a:r>
            <a:r>
              <a:rPr lang="en-US" sz="1600" spc="-100" dirty="0" smtClean="0">
                <a:solidFill>
                  <a:srgbClr val="675E47"/>
                </a:solidFill>
                <a:latin typeface="Cambria"/>
              </a:rPr>
              <a:t>)</a:t>
            </a:r>
            <a:endParaRPr lang="en-US" sz="1400" dirty="0"/>
          </a:p>
        </p:txBody>
      </p:sp>
    </p:spTree>
    <p:extLst>
      <p:ext uri="{BB962C8B-B14F-4D97-AF65-F5344CB8AC3E}">
        <p14:creationId xmlns:p14="http://schemas.microsoft.com/office/powerpoint/2010/main" val="431865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0"/>
            <a:ext cx="7543800" cy="3886200"/>
          </a:xfrm>
        </p:spPr>
        <p:txBody>
          <a:bodyPr>
            <a:normAutofit/>
          </a:bodyPr>
          <a:lstStyle/>
          <a:p>
            <a:pPr indent="-342900"/>
            <a:r>
              <a:rPr lang="en-US" dirty="0" smtClean="0">
                <a:cs typeface="Arial" pitchFamily="34" charset="0"/>
              </a:rPr>
              <a:t>Dehumanization lays the foundation for witchcraft attacks</a:t>
            </a:r>
            <a:r>
              <a:rPr lang="en-US" dirty="0">
                <a:cs typeface="Arial" pitchFamily="34" charset="0"/>
              </a:rPr>
              <a:t>:</a:t>
            </a:r>
            <a:endParaRPr lang="en-US" dirty="0" smtClean="0">
              <a:cs typeface="Arial" pitchFamily="34" charset="0"/>
            </a:endParaRPr>
          </a:p>
          <a:p>
            <a:pPr lvl="1" indent="-342900"/>
            <a:r>
              <a:rPr lang="en-US" sz="1800" dirty="0" smtClean="0">
                <a:cs typeface="Arial" pitchFamily="34" charset="0"/>
              </a:rPr>
              <a:t>Murder</a:t>
            </a:r>
          </a:p>
          <a:p>
            <a:pPr lvl="1" indent="-342900"/>
            <a:r>
              <a:rPr lang="en-US" sz="1800" dirty="0" smtClean="0">
                <a:cs typeface="Arial" pitchFamily="34" charset="0"/>
              </a:rPr>
              <a:t>Mutilation</a:t>
            </a:r>
          </a:p>
          <a:p>
            <a:pPr lvl="1" indent="-342900"/>
            <a:r>
              <a:rPr lang="en-US" sz="1800" dirty="0" smtClean="0">
                <a:cs typeface="Arial" pitchFamily="34" charset="0"/>
              </a:rPr>
              <a:t>Rape</a:t>
            </a:r>
          </a:p>
          <a:p>
            <a:pPr lvl="1" indent="-342900"/>
            <a:r>
              <a:rPr lang="en-US" sz="1800" dirty="0" smtClean="0">
                <a:cs typeface="Arial" pitchFamily="34" charset="0"/>
              </a:rPr>
              <a:t>Grave robberies</a:t>
            </a:r>
          </a:p>
          <a:p>
            <a:pPr lvl="1" indent="-342900"/>
            <a:r>
              <a:rPr lang="en-US" sz="1800" dirty="0" smtClean="0">
                <a:cs typeface="Arial" pitchFamily="34" charset="0"/>
              </a:rPr>
              <a:t>Trafficking in PWA organs.</a:t>
            </a:r>
            <a:endParaRPr lang="en-US" sz="1800" dirty="0">
              <a:cs typeface="Arial" pitchFamily="34" charset="0"/>
            </a:endParaRPr>
          </a:p>
        </p:txBody>
      </p:sp>
      <p:sp>
        <p:nvSpPr>
          <p:cNvPr id="4" name="Footer Placeholder 3"/>
          <p:cNvSpPr>
            <a:spLocks noGrp="1"/>
          </p:cNvSpPr>
          <p:nvPr>
            <p:ph type="ftr" sz="quarter" idx="11"/>
          </p:nvPr>
        </p:nvSpPr>
        <p:spPr/>
        <p:txBody>
          <a:bodyPr/>
          <a:lstStyle/>
          <a:p>
            <a:r>
              <a:rPr lang="en-US" smtClean="0"/>
              <a:t>© UNDER THE SAME SUN 2014  www.underthesamesun.com</a:t>
            </a:r>
            <a:endParaRPr lang="en-US"/>
          </a:p>
        </p:txBody>
      </p:sp>
      <p:sp>
        <p:nvSpPr>
          <p:cNvPr id="7" name="Slide Number Placeholder 6"/>
          <p:cNvSpPr>
            <a:spLocks noGrp="1"/>
          </p:cNvSpPr>
          <p:nvPr>
            <p:ph type="sldNum" sz="quarter" idx="12"/>
          </p:nvPr>
        </p:nvSpPr>
        <p:spPr/>
        <p:txBody>
          <a:bodyPr/>
          <a:lstStyle/>
          <a:p>
            <a:fld id="{09B4E36D-4E32-46F0-8E39-97FA8BA22BCC}" type="slidenum">
              <a:rPr lang="en-US" smtClean="0"/>
              <a:t>14</a:t>
            </a:fld>
            <a:endParaRPr lang="en-US"/>
          </a:p>
        </p:txBody>
      </p:sp>
      <p:sp>
        <p:nvSpPr>
          <p:cNvPr id="5" name="Title 2"/>
          <p:cNvSpPr txBox="1">
            <a:spLocks/>
          </p:cNvSpPr>
          <p:nvPr/>
        </p:nvSpPr>
        <p:spPr>
          <a:xfrm>
            <a:off x="445477" y="6858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000" dirty="0">
                <a:solidFill>
                  <a:srgbClr val="675E47"/>
                </a:solidFill>
              </a:rPr>
              <a:t>THE SPECTRUM OF STIGMA/DISCRIMINATION</a:t>
            </a:r>
            <a:br>
              <a:rPr lang="en-US" sz="3000" dirty="0">
                <a:solidFill>
                  <a:srgbClr val="675E47"/>
                </a:solidFill>
              </a:rPr>
            </a:br>
            <a:r>
              <a:rPr lang="en-US" sz="3000" dirty="0" smtClean="0"/>
              <a:t>ON THE OTHER END…</a:t>
            </a:r>
          </a:p>
          <a:p>
            <a:r>
              <a:rPr lang="en-US" sz="3000" dirty="0" smtClean="0"/>
              <a:t>WITCHCRAFT (MUTI/JUJU)</a:t>
            </a:r>
            <a:endParaRPr lang="en-US" sz="3000" dirty="0"/>
          </a:p>
        </p:txBody>
      </p:sp>
    </p:spTree>
    <p:extLst>
      <p:ext uri="{BB962C8B-B14F-4D97-AF65-F5344CB8AC3E}">
        <p14:creationId xmlns:p14="http://schemas.microsoft.com/office/powerpoint/2010/main" val="1110547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 UNDER THE SAME SUN 2014  www.underthesamesun.com</a:t>
            </a:r>
            <a:endParaRPr lang="en-US"/>
          </a:p>
        </p:txBody>
      </p:sp>
      <p:sp>
        <p:nvSpPr>
          <p:cNvPr id="7" name="Slide Number Placeholder 6"/>
          <p:cNvSpPr>
            <a:spLocks noGrp="1"/>
          </p:cNvSpPr>
          <p:nvPr>
            <p:ph type="sldNum" sz="quarter" idx="12"/>
          </p:nvPr>
        </p:nvSpPr>
        <p:spPr/>
        <p:txBody>
          <a:bodyPr/>
          <a:lstStyle/>
          <a:p>
            <a:fld id="{09B4E36D-4E32-46F0-8E39-97FA8BA22BCC}" type="slidenum">
              <a:rPr lang="en-US" smtClean="0"/>
              <a:t>15</a:t>
            </a:fld>
            <a:endParaRPr lang="en-US"/>
          </a:p>
        </p:txBody>
      </p:sp>
      <p:sp>
        <p:nvSpPr>
          <p:cNvPr id="8" name="Title 1"/>
          <p:cNvSpPr txBox="1">
            <a:spLocks/>
          </p:cNvSpPr>
          <p:nvPr/>
        </p:nvSpPr>
        <p:spPr>
          <a:xfrm>
            <a:off x="838200" y="1524000"/>
            <a:ext cx="7543800" cy="1676400"/>
          </a:xfrm>
          <a:prstGeom prst="rect">
            <a:avLst/>
          </a:prstGeom>
          <a:solidFill>
            <a:schemeClr val="bg2">
              <a:lumMod val="75000"/>
            </a:schemeClr>
          </a:solidFill>
        </p:spPr>
        <p:txBody>
          <a:bodyPr vert="horz" lIns="91440" tIns="45720" rIns="91440" bIns="45720" rtlCol="0" anchor="t">
            <a:noAutofit/>
          </a:bodyPr>
          <a:lstStyle>
            <a:lvl1pPr algn="l" defTabSz="914400" rtl="0" eaLnBrk="1" latinLnBrk="0" hangingPunct="1">
              <a:spcBef>
                <a:spcPct val="0"/>
              </a:spcBef>
              <a:buNone/>
              <a:defRPr sz="3600" b="0" kern="1200" cap="all" spc="-100" baseline="0">
                <a:ln>
                  <a:noFill/>
                </a:ln>
                <a:solidFill>
                  <a:schemeClr val="tx2"/>
                </a:solidFill>
                <a:effectLst/>
                <a:latin typeface="+mj-lt"/>
                <a:ea typeface="+mj-ea"/>
                <a:cs typeface="+mj-cs"/>
              </a:defRPr>
            </a:lvl1pPr>
          </a:lstStyle>
          <a:p>
            <a:r>
              <a:rPr lang="en-US" b="1" dirty="0" smtClean="0">
                <a:solidFill>
                  <a:schemeClr val="tx1"/>
                </a:solidFill>
              </a:rPr>
              <a:t>WARNING: </a:t>
            </a:r>
            <a:br>
              <a:rPr lang="en-US" b="1" dirty="0" smtClean="0">
                <a:solidFill>
                  <a:schemeClr val="tx1"/>
                </a:solidFill>
              </a:rPr>
            </a:br>
            <a:r>
              <a:rPr lang="en-US" b="1" dirty="0" smtClean="0">
                <a:solidFill>
                  <a:schemeClr val="tx1"/>
                </a:solidFill>
              </a:rPr>
              <a:t/>
            </a:r>
            <a:br>
              <a:rPr lang="en-US" b="1" dirty="0" smtClean="0">
                <a:solidFill>
                  <a:schemeClr val="tx1"/>
                </a:solidFill>
              </a:rPr>
            </a:br>
            <a:r>
              <a:rPr lang="en-US" b="1" dirty="0" smtClean="0">
                <a:solidFill>
                  <a:schemeClr val="tx1"/>
                </a:solidFill>
              </a:rPr>
              <a:t/>
            </a:r>
            <a:br>
              <a:rPr lang="en-US" b="1" dirty="0" smtClean="0">
                <a:solidFill>
                  <a:schemeClr val="tx1"/>
                </a:solidFill>
              </a:rPr>
            </a:br>
            <a:r>
              <a:rPr lang="en-US" b="1" dirty="0" smtClean="0">
                <a:solidFill>
                  <a:schemeClr val="tx1"/>
                </a:solidFill>
              </a:rPr>
              <a:t>The following slides contain images of an Extremely graphic nature</a:t>
            </a:r>
            <a:endParaRPr lang="en-US" b="1" dirty="0">
              <a:solidFill>
                <a:schemeClr val="tx1"/>
              </a:solidFill>
            </a:endParaRPr>
          </a:p>
        </p:txBody>
      </p:sp>
    </p:spTree>
    <p:extLst>
      <p:ext uri="{BB962C8B-B14F-4D97-AF65-F5344CB8AC3E}">
        <p14:creationId xmlns:p14="http://schemas.microsoft.com/office/powerpoint/2010/main" val="3578859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301" t="18953" r="301" b="18300"/>
          <a:stretch/>
        </p:blipFill>
        <p:spPr>
          <a:xfrm>
            <a:off x="527538" y="152400"/>
            <a:ext cx="7543800" cy="2926080"/>
          </a:xfrm>
        </p:spPr>
      </p:pic>
      <p:sp>
        <p:nvSpPr>
          <p:cNvPr id="4" name="Text Placeholder 3"/>
          <p:cNvSpPr>
            <a:spLocks noGrp="1"/>
          </p:cNvSpPr>
          <p:nvPr>
            <p:ph type="body" sz="half" idx="2"/>
          </p:nvPr>
        </p:nvSpPr>
        <p:spPr>
          <a:xfrm>
            <a:off x="533400" y="152400"/>
            <a:ext cx="7391400" cy="533400"/>
          </a:xfrm>
        </p:spPr>
        <p:txBody>
          <a:bodyPr>
            <a:normAutofit/>
          </a:bodyPr>
          <a:lstStyle/>
          <a:p>
            <a:pPr algn="l"/>
            <a:r>
              <a:rPr lang="en-US" sz="1400" dirty="0" smtClean="0">
                <a:solidFill>
                  <a:schemeClr val="bg1"/>
                </a:solidFill>
                <a:latin typeface="Arial" pitchFamily="34" charset="0"/>
                <a:cs typeface="Arial" pitchFamily="34" charset="0"/>
              </a:rPr>
              <a:t>7 year old </a:t>
            </a:r>
            <a:r>
              <a:rPr lang="sv-SE" sz="1400" dirty="0">
                <a:solidFill>
                  <a:schemeClr val="bg1"/>
                </a:solidFill>
                <a:latin typeface="Arial" pitchFamily="34" charset="0"/>
                <a:cs typeface="Arial" pitchFamily="34" charset="0"/>
              </a:rPr>
              <a:t>Lugolola </a:t>
            </a:r>
            <a:r>
              <a:rPr lang="sv-SE" sz="1400" dirty="0" smtClean="0">
                <a:solidFill>
                  <a:schemeClr val="bg1"/>
                </a:solidFill>
                <a:latin typeface="Arial" pitchFamily="34" charset="0"/>
                <a:cs typeface="Arial" pitchFamily="34" charset="0"/>
              </a:rPr>
              <a:t>Bunzari, </a:t>
            </a:r>
            <a:r>
              <a:rPr lang="sv-SE" sz="1400" dirty="0">
                <a:solidFill>
                  <a:schemeClr val="bg1"/>
                </a:solidFill>
                <a:latin typeface="Arial" pitchFamily="34" charset="0"/>
                <a:cs typeface="Arial" pitchFamily="34" charset="0"/>
              </a:rPr>
              <a:t>killed January </a:t>
            </a:r>
            <a:r>
              <a:rPr lang="sv-SE" sz="1400" dirty="0" smtClean="0">
                <a:solidFill>
                  <a:schemeClr val="bg1"/>
                </a:solidFill>
                <a:latin typeface="Arial" pitchFamily="34" charset="0"/>
                <a:cs typeface="Arial" pitchFamily="34" charset="0"/>
              </a:rPr>
              <a:t>31, 2013 in Tanzania</a:t>
            </a:r>
            <a:endParaRPr lang="en-US" sz="1400" dirty="0">
              <a:solidFill>
                <a:schemeClr val="bg1"/>
              </a:solidFill>
              <a:latin typeface="Arial" pitchFamily="34" charset="0"/>
              <a:cs typeface="Arial" pitchFamily="34" charset="0"/>
            </a:endParaRPr>
          </a:p>
        </p:txBody>
      </p:sp>
      <p:sp>
        <p:nvSpPr>
          <p:cNvPr id="3" name="Footer Placeholder 2"/>
          <p:cNvSpPr>
            <a:spLocks noGrp="1"/>
          </p:cNvSpPr>
          <p:nvPr>
            <p:ph type="ftr" sz="quarter" idx="12"/>
          </p:nvPr>
        </p:nvSpPr>
        <p:spPr/>
        <p:txBody>
          <a:bodyPr/>
          <a:lstStyle/>
          <a:p>
            <a:r>
              <a:rPr lang="en-US" smtClean="0"/>
              <a:t>© UNDER THE SAME SUN 2014  www.underthesamesun.com</a:t>
            </a:r>
            <a:endParaRPr lang="en-US"/>
          </a:p>
        </p:txBody>
      </p:sp>
      <p:sp>
        <p:nvSpPr>
          <p:cNvPr id="8" name="Slide Number Placeholder 7"/>
          <p:cNvSpPr>
            <a:spLocks noGrp="1"/>
          </p:cNvSpPr>
          <p:nvPr>
            <p:ph type="sldNum" sz="quarter" idx="11"/>
          </p:nvPr>
        </p:nvSpPr>
        <p:spPr/>
        <p:txBody>
          <a:bodyPr/>
          <a:lstStyle/>
          <a:p>
            <a:fld id="{09B4E36D-4E32-46F0-8E39-97FA8BA22BCC}" type="slidenum">
              <a:rPr lang="en-US" smtClean="0"/>
              <a:t>16</a:t>
            </a:fld>
            <a:endParaRPr lang="en-US"/>
          </a:p>
        </p:txBody>
      </p:sp>
      <p:pic>
        <p:nvPicPr>
          <p:cNvPr id="6" name="Picture Placeholder 4"/>
          <p:cNvPicPr>
            <a:picLocks noChangeAspect="1"/>
          </p:cNvPicPr>
          <p:nvPr/>
        </p:nvPicPr>
        <p:blipFill>
          <a:blip r:embed="rId4">
            <a:extLst>
              <a:ext uri="{28A0092B-C50C-407E-A947-70E740481C1C}">
                <a14:useLocalDpi xmlns:a14="http://schemas.microsoft.com/office/drawing/2010/main" val="0"/>
              </a:ext>
            </a:extLst>
          </a:blip>
          <a:srcRect t="27273" b="27273"/>
          <a:stretch>
            <a:fillRect/>
          </a:stretch>
        </p:blipFill>
        <p:spPr>
          <a:xfrm>
            <a:off x="539262" y="3276600"/>
            <a:ext cx="7543800" cy="3429000"/>
          </a:xfrm>
          <a:prstGeom prst="rect">
            <a:avLst/>
          </a:prstGeom>
        </p:spPr>
      </p:pic>
      <p:sp>
        <p:nvSpPr>
          <p:cNvPr id="9" name="Text Placeholder 3"/>
          <p:cNvSpPr txBox="1">
            <a:spLocks/>
          </p:cNvSpPr>
          <p:nvPr/>
        </p:nvSpPr>
        <p:spPr>
          <a:xfrm>
            <a:off x="601996" y="3292642"/>
            <a:ext cx="73914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900"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900" kern="1200" baseline="0">
                <a:solidFill>
                  <a:schemeClr val="tx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900" kern="1200">
                <a:solidFill>
                  <a:schemeClr val="tx1"/>
                </a:solidFill>
                <a:latin typeface="+mn-lt"/>
                <a:ea typeface="+mn-ea"/>
                <a:cs typeface="+mn-cs"/>
              </a:defRPr>
            </a:lvl9pPr>
          </a:lstStyle>
          <a:p>
            <a:pPr algn="l"/>
            <a:r>
              <a:rPr lang="en-US" sz="1400" dirty="0" smtClean="0">
                <a:latin typeface="Arial" pitchFamily="34" charset="0"/>
                <a:cs typeface="Arial" pitchFamily="34" charset="0"/>
              </a:rPr>
              <a:t>18 year old Chantal </a:t>
            </a:r>
            <a:r>
              <a:rPr lang="en-US" sz="1400" dirty="0" err="1" smtClean="0">
                <a:latin typeface="Arial" pitchFamily="34" charset="0"/>
                <a:cs typeface="Arial" pitchFamily="34" charset="0"/>
              </a:rPr>
              <a:t>Ngendakumana</a:t>
            </a:r>
            <a:r>
              <a:rPr lang="en-US" sz="1400" dirty="0" smtClean="0">
                <a:latin typeface="Arial" pitchFamily="34" charset="0"/>
                <a:cs typeface="Arial" pitchFamily="34" charset="0"/>
              </a:rPr>
              <a:t>, killed May 6, 2012 in Burundi</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67696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6757" b="6757"/>
          <a:stretch>
            <a:fillRect/>
          </a:stretch>
        </p:blipFill>
        <p:spPr>
          <a:xfrm>
            <a:off x="444621" y="457200"/>
            <a:ext cx="7489825" cy="4858265"/>
          </a:xfrm>
        </p:spPr>
      </p:pic>
      <p:sp>
        <p:nvSpPr>
          <p:cNvPr id="4" name="Text Placeholder 3"/>
          <p:cNvSpPr>
            <a:spLocks noGrp="1"/>
          </p:cNvSpPr>
          <p:nvPr>
            <p:ph type="body" sz="half" idx="2"/>
          </p:nvPr>
        </p:nvSpPr>
        <p:spPr>
          <a:xfrm>
            <a:off x="304800" y="5410200"/>
            <a:ext cx="7391400" cy="804862"/>
          </a:xfrm>
        </p:spPr>
        <p:txBody>
          <a:bodyPr>
            <a:normAutofit/>
          </a:bodyPr>
          <a:lstStyle/>
          <a:p>
            <a:pPr algn="l"/>
            <a:r>
              <a:rPr lang="en-US" sz="1400" dirty="0" smtClean="0">
                <a:latin typeface="Arial" pitchFamily="34" charset="0"/>
                <a:cs typeface="Arial" pitchFamily="34" charset="0"/>
              </a:rPr>
              <a:t>12 year old Adam Robert, attacked October 14, 2011 in Tanzania</a:t>
            </a:r>
            <a:endParaRPr lang="en-US" sz="1400" dirty="0">
              <a:latin typeface="Arial" pitchFamily="34" charset="0"/>
              <a:cs typeface="Arial" pitchFamily="34" charset="0"/>
            </a:endParaRPr>
          </a:p>
        </p:txBody>
      </p:sp>
      <p:sp>
        <p:nvSpPr>
          <p:cNvPr id="3" name="Footer Placeholder 2"/>
          <p:cNvSpPr>
            <a:spLocks noGrp="1"/>
          </p:cNvSpPr>
          <p:nvPr>
            <p:ph type="ftr" sz="quarter" idx="12"/>
          </p:nvPr>
        </p:nvSpPr>
        <p:spPr/>
        <p:txBody>
          <a:bodyPr/>
          <a:lstStyle/>
          <a:p>
            <a:r>
              <a:rPr lang="en-US" smtClean="0"/>
              <a:t>© UNDER THE SAME SUN 2014  www.underthesamesun.com</a:t>
            </a:r>
            <a:endParaRPr lang="en-US"/>
          </a:p>
        </p:txBody>
      </p:sp>
      <p:sp>
        <p:nvSpPr>
          <p:cNvPr id="8" name="Slide Number Placeholder 7"/>
          <p:cNvSpPr>
            <a:spLocks noGrp="1"/>
          </p:cNvSpPr>
          <p:nvPr>
            <p:ph type="sldNum" sz="quarter" idx="11"/>
          </p:nvPr>
        </p:nvSpPr>
        <p:spPr/>
        <p:txBody>
          <a:bodyPr/>
          <a:lstStyle/>
          <a:p>
            <a:fld id="{09B4E36D-4E32-46F0-8E39-97FA8BA22BCC}" type="slidenum">
              <a:rPr lang="en-US" smtClean="0"/>
              <a:t>17</a:t>
            </a:fld>
            <a:endParaRPr lang="en-US"/>
          </a:p>
        </p:txBody>
      </p:sp>
    </p:spTree>
    <p:extLst>
      <p:ext uri="{BB962C8B-B14F-4D97-AF65-F5344CB8AC3E}">
        <p14:creationId xmlns:p14="http://schemas.microsoft.com/office/powerpoint/2010/main" val="29486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20697" b="20697"/>
          <a:stretch>
            <a:fillRect/>
          </a:stretch>
        </p:blipFill>
        <p:spPr>
          <a:xfrm>
            <a:off x="533400" y="304800"/>
            <a:ext cx="7543800" cy="2895600"/>
          </a:xfrm>
        </p:spPr>
      </p:pic>
      <p:sp>
        <p:nvSpPr>
          <p:cNvPr id="4" name="Text Placeholder 3"/>
          <p:cNvSpPr>
            <a:spLocks noGrp="1"/>
          </p:cNvSpPr>
          <p:nvPr>
            <p:ph type="body" sz="half" idx="2"/>
          </p:nvPr>
        </p:nvSpPr>
        <p:spPr>
          <a:xfrm>
            <a:off x="533400" y="2852738"/>
            <a:ext cx="7391400" cy="804862"/>
          </a:xfrm>
        </p:spPr>
        <p:txBody>
          <a:bodyPr>
            <a:normAutofit/>
          </a:bodyPr>
          <a:lstStyle/>
          <a:p>
            <a:pPr algn="l"/>
            <a:r>
              <a:rPr lang="en-US" sz="1400" dirty="0" smtClean="0">
                <a:solidFill>
                  <a:schemeClr val="bg1"/>
                </a:solidFill>
                <a:latin typeface="Arial" pitchFamily="34" charset="0"/>
                <a:cs typeface="Arial" pitchFamily="34" charset="0"/>
              </a:rPr>
              <a:t>7 month old </a:t>
            </a:r>
            <a:r>
              <a:rPr lang="en-US" sz="1400" dirty="0" err="1" smtClean="0">
                <a:solidFill>
                  <a:schemeClr val="bg1"/>
                </a:solidFill>
                <a:latin typeface="Arial" pitchFamily="34" charset="0"/>
                <a:cs typeface="Arial" pitchFamily="34" charset="0"/>
              </a:rPr>
              <a:t>Mariamu</a:t>
            </a:r>
            <a:r>
              <a:rPr lang="en-US" sz="1400" dirty="0" smtClean="0">
                <a:solidFill>
                  <a:schemeClr val="bg1"/>
                </a:solidFill>
                <a:latin typeface="Arial" pitchFamily="34" charset="0"/>
                <a:cs typeface="Arial" pitchFamily="34" charset="0"/>
              </a:rPr>
              <a:t> </a:t>
            </a:r>
            <a:r>
              <a:rPr lang="en-US" sz="1400" dirty="0" err="1" smtClean="0">
                <a:solidFill>
                  <a:schemeClr val="bg1"/>
                </a:solidFill>
                <a:latin typeface="Arial" pitchFamily="34" charset="0"/>
                <a:cs typeface="Arial" pitchFamily="34" charset="0"/>
              </a:rPr>
              <a:t>Kija</a:t>
            </a:r>
            <a:r>
              <a:rPr lang="en-US" sz="1400" dirty="0" smtClean="0">
                <a:solidFill>
                  <a:schemeClr val="bg1"/>
                </a:solidFill>
                <a:latin typeface="Arial" pitchFamily="34" charset="0"/>
                <a:cs typeface="Arial" pitchFamily="34" charset="0"/>
              </a:rPr>
              <a:t> </a:t>
            </a:r>
            <a:r>
              <a:rPr lang="en-US" sz="1400" dirty="0" err="1" smtClean="0">
                <a:solidFill>
                  <a:schemeClr val="bg1"/>
                </a:solidFill>
                <a:latin typeface="Arial" pitchFamily="34" charset="0"/>
                <a:cs typeface="Arial" pitchFamily="34" charset="0"/>
              </a:rPr>
              <a:t>Mbogo</a:t>
            </a:r>
            <a:r>
              <a:rPr lang="en-US" sz="1400" dirty="0" smtClean="0">
                <a:solidFill>
                  <a:schemeClr val="bg1"/>
                </a:solidFill>
                <a:latin typeface="Arial" pitchFamily="34" charset="0"/>
                <a:cs typeface="Arial" pitchFamily="34" charset="0"/>
              </a:rPr>
              <a:t>, killed July 11, 2008 in Tanzania</a:t>
            </a:r>
            <a:endParaRPr lang="en-US" sz="1400" dirty="0">
              <a:solidFill>
                <a:schemeClr val="bg1"/>
              </a:solidFill>
              <a:latin typeface="Arial" pitchFamily="34" charset="0"/>
              <a:cs typeface="Arial" pitchFamily="34" charset="0"/>
            </a:endParaRPr>
          </a:p>
        </p:txBody>
      </p:sp>
      <p:sp>
        <p:nvSpPr>
          <p:cNvPr id="3" name="Footer Placeholder 2"/>
          <p:cNvSpPr>
            <a:spLocks noGrp="1"/>
          </p:cNvSpPr>
          <p:nvPr>
            <p:ph type="ftr" sz="quarter" idx="12"/>
          </p:nvPr>
        </p:nvSpPr>
        <p:spPr/>
        <p:txBody>
          <a:bodyPr/>
          <a:lstStyle/>
          <a:p>
            <a:r>
              <a:rPr lang="en-US" smtClean="0"/>
              <a:t>© UNDER THE SAME SUN 2014  www.underthesamesun.com</a:t>
            </a:r>
            <a:endParaRPr lang="en-US"/>
          </a:p>
        </p:txBody>
      </p:sp>
      <p:sp>
        <p:nvSpPr>
          <p:cNvPr id="8" name="Slide Number Placeholder 7"/>
          <p:cNvSpPr>
            <a:spLocks noGrp="1"/>
          </p:cNvSpPr>
          <p:nvPr>
            <p:ph type="sldNum" sz="quarter" idx="11"/>
          </p:nvPr>
        </p:nvSpPr>
        <p:spPr/>
        <p:txBody>
          <a:bodyPr/>
          <a:lstStyle/>
          <a:p>
            <a:fld id="{09B4E36D-4E32-46F0-8E39-97FA8BA22BCC}" type="slidenum">
              <a:rPr lang="en-US" smtClean="0"/>
              <a:t>18</a:t>
            </a:fld>
            <a:endParaRPr lang="en-US"/>
          </a:p>
        </p:txBody>
      </p:sp>
      <p:pic>
        <p:nvPicPr>
          <p:cNvPr id="6" name="Picture Placeholder 7"/>
          <p:cNvPicPr>
            <a:picLocks noChangeAspect="1"/>
          </p:cNvPicPr>
          <p:nvPr/>
        </p:nvPicPr>
        <p:blipFill>
          <a:blip r:embed="rId4">
            <a:extLst>
              <a:ext uri="{28A0092B-C50C-407E-A947-70E740481C1C}">
                <a14:useLocalDpi xmlns:a14="http://schemas.microsoft.com/office/drawing/2010/main" val="0"/>
              </a:ext>
            </a:extLst>
          </a:blip>
          <a:srcRect t="24411" b="24411"/>
          <a:stretch>
            <a:fillRect/>
          </a:stretch>
        </p:blipFill>
        <p:spPr>
          <a:xfrm>
            <a:off x="533400" y="3657600"/>
            <a:ext cx="7543800" cy="2895600"/>
          </a:xfrm>
          <a:prstGeom prst="rect">
            <a:avLst/>
          </a:prstGeom>
        </p:spPr>
      </p:pic>
      <p:sp>
        <p:nvSpPr>
          <p:cNvPr id="7" name="Text Placeholder 3"/>
          <p:cNvSpPr txBox="1">
            <a:spLocks/>
          </p:cNvSpPr>
          <p:nvPr/>
        </p:nvSpPr>
        <p:spPr>
          <a:xfrm>
            <a:off x="527538" y="6205538"/>
            <a:ext cx="7391400" cy="804862"/>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Arial" pitchFamily="34" charset="0"/>
              <a:buNone/>
              <a:defRPr sz="1600" kern="1200">
                <a:solidFill>
                  <a:schemeClr val="tx1"/>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900"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900" kern="1200" baseline="0">
                <a:solidFill>
                  <a:schemeClr val="tx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900" kern="1200">
                <a:solidFill>
                  <a:schemeClr val="tx1"/>
                </a:solidFill>
                <a:latin typeface="+mn-lt"/>
                <a:ea typeface="+mn-ea"/>
                <a:cs typeface="+mn-cs"/>
              </a:defRPr>
            </a:lvl9pPr>
          </a:lstStyle>
          <a:p>
            <a:pPr algn="l"/>
            <a:r>
              <a:rPr lang="en-US" sz="1400" dirty="0" smtClean="0">
                <a:latin typeface="Arial" pitchFamily="34" charset="0"/>
                <a:cs typeface="Arial" pitchFamily="34" charset="0"/>
              </a:rPr>
              <a:t>5 year old </a:t>
            </a:r>
            <a:r>
              <a:rPr lang="en-US" sz="1400" dirty="0" err="1" smtClean="0">
                <a:latin typeface="Arial" pitchFamily="34" charset="0"/>
                <a:cs typeface="Arial" pitchFamily="34" charset="0"/>
              </a:rPr>
              <a:t>Mariamu</a:t>
            </a:r>
            <a:r>
              <a:rPr lang="en-US" sz="1400" dirty="0" smtClean="0">
                <a:latin typeface="Arial" pitchFamily="34" charset="0"/>
                <a:cs typeface="Arial" pitchFamily="34" charset="0"/>
              </a:rPr>
              <a:t> Emmanuel, killed January 21, 2008 in Tanzania</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2087816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cs typeface="Arial" pitchFamily="34" charset="0"/>
              </a:rPr>
              <a:t>305 </a:t>
            </a:r>
            <a:r>
              <a:rPr lang="en-US" dirty="0">
                <a:cs typeface="Arial" pitchFamily="34" charset="0"/>
              </a:rPr>
              <a:t>separate crimes against PWA’s in </a:t>
            </a:r>
            <a:r>
              <a:rPr lang="en-US" dirty="0" smtClean="0">
                <a:cs typeface="Arial" pitchFamily="34" charset="0"/>
              </a:rPr>
              <a:t>23 </a:t>
            </a:r>
            <a:r>
              <a:rPr lang="en-US" dirty="0">
                <a:cs typeface="Arial" pitchFamily="34" charset="0"/>
              </a:rPr>
              <a:t>African Countries</a:t>
            </a:r>
            <a:r>
              <a:rPr lang="en-US" dirty="0" smtClean="0">
                <a:cs typeface="Arial" pitchFamily="34" charset="0"/>
              </a:rPr>
              <a:t>.</a:t>
            </a:r>
          </a:p>
          <a:p>
            <a:endParaRPr lang="en-US" dirty="0">
              <a:cs typeface="Arial" pitchFamily="34" charset="0"/>
            </a:endParaRPr>
          </a:p>
          <a:p>
            <a:r>
              <a:rPr lang="en-US" dirty="0" smtClean="0">
                <a:cs typeface="Arial" pitchFamily="34" charset="0"/>
              </a:rPr>
              <a:t>26 of these attacks occurred in 2013.</a:t>
            </a:r>
            <a:endParaRPr lang="en-US" dirty="0">
              <a:cs typeface="Arial" pitchFamily="34" charset="0"/>
            </a:endParaRPr>
          </a:p>
          <a:p>
            <a:endParaRPr lang="en-US" dirty="0">
              <a:cs typeface="Arial" pitchFamily="34" charset="0"/>
            </a:endParaRPr>
          </a:p>
          <a:p>
            <a:r>
              <a:rPr lang="en-US" dirty="0">
                <a:cs typeface="Arial" pitchFamily="34" charset="0"/>
              </a:rPr>
              <a:t>H</a:t>
            </a:r>
            <a:r>
              <a:rPr lang="en-US" dirty="0" smtClean="0">
                <a:cs typeface="Arial" pitchFamily="34" charset="0"/>
              </a:rPr>
              <a:t>undreds </a:t>
            </a:r>
            <a:r>
              <a:rPr lang="en-US" dirty="0">
                <a:cs typeface="Arial" pitchFamily="34" charset="0"/>
              </a:rPr>
              <a:t>more not yet uncovered, likely in many other nations</a:t>
            </a:r>
            <a:r>
              <a:rPr lang="en-US" dirty="0" smtClean="0">
                <a:cs typeface="Arial" pitchFamily="34" charset="0"/>
              </a:rPr>
              <a:t>.</a:t>
            </a:r>
          </a:p>
          <a:p>
            <a:endParaRPr lang="en-US" dirty="0">
              <a:cs typeface="Arial" pitchFamily="34" charset="0"/>
            </a:endParaRPr>
          </a:p>
          <a:p>
            <a:pPr indent="-342900">
              <a:buClr>
                <a:srgbClr val="A9A57C"/>
              </a:buClr>
            </a:pPr>
            <a:r>
              <a:rPr lang="en-US" dirty="0">
                <a:solidFill>
                  <a:srgbClr val="2F2B20"/>
                </a:solidFill>
                <a:cs typeface="Arial" pitchFamily="34" charset="0"/>
              </a:rPr>
              <a:t>“…</a:t>
            </a:r>
            <a:r>
              <a:rPr lang="en-US" dirty="0" err="1">
                <a:solidFill>
                  <a:srgbClr val="2F2B20"/>
                </a:solidFill>
                <a:cs typeface="Arial" pitchFamily="34" charset="0"/>
              </a:rPr>
              <a:t>muti</a:t>
            </a:r>
            <a:r>
              <a:rPr lang="en-US" dirty="0">
                <a:solidFill>
                  <a:srgbClr val="2F2B20"/>
                </a:solidFill>
                <a:cs typeface="Arial" pitchFamily="34" charset="0"/>
              </a:rPr>
              <a:t> activities are often shrouded by a “code of silence” which makes reporting, and the necessary prosecution and investigation all the more difficult.”</a:t>
            </a:r>
          </a:p>
          <a:p>
            <a:pPr marL="0" lvl="0" indent="0">
              <a:buClr>
                <a:srgbClr val="A9A57C"/>
              </a:buClr>
              <a:buNone/>
            </a:pPr>
            <a:r>
              <a:rPr lang="en-US" sz="1600" dirty="0">
                <a:solidFill>
                  <a:srgbClr val="2F2B20"/>
                </a:solidFill>
                <a:cs typeface="Arial" pitchFamily="34" charset="0"/>
              </a:rPr>
              <a:t>	</a:t>
            </a:r>
            <a:r>
              <a:rPr lang="en-US" sz="1400" dirty="0">
                <a:solidFill>
                  <a:srgbClr val="2F2B20"/>
                </a:solidFill>
                <a:cs typeface="Arial" pitchFamily="34" charset="0"/>
              </a:rPr>
              <a:t>Fellows, Simon, </a:t>
            </a:r>
            <a:r>
              <a:rPr lang="en-US" sz="1400" i="1" dirty="0">
                <a:solidFill>
                  <a:srgbClr val="2F2B20"/>
                </a:solidFill>
                <a:cs typeface="Arial" pitchFamily="34" charset="0"/>
              </a:rPr>
              <a:t>Trafficking Body Parts in Mozambique and South Africa</a:t>
            </a:r>
            <a:r>
              <a:rPr lang="en-US" sz="1400" dirty="0">
                <a:solidFill>
                  <a:srgbClr val="2F2B20"/>
                </a:solidFill>
                <a:cs typeface="Arial" pitchFamily="34" charset="0"/>
              </a:rPr>
              <a:t> (2008), 	Human Rights League, Mozambique. 	</a:t>
            </a:r>
            <a:r>
              <a:rPr lang="en-US" sz="1400" u="sng" dirty="0">
                <a:solidFill>
                  <a:srgbClr val="2F2B20"/>
                </a:solidFill>
                <a:cs typeface="Arial" pitchFamily="34" charset="0"/>
              </a:rPr>
              <a:t>http://www.scribd.com/doc/23729111/Trafficking-</a:t>
            </a:r>
            <a:r>
              <a:rPr lang="en-US" sz="1400" dirty="0">
                <a:solidFill>
                  <a:srgbClr val="2F2B20"/>
                </a:solidFill>
                <a:cs typeface="Arial" pitchFamily="34" charset="0"/>
              </a:rPr>
              <a:t>	</a:t>
            </a:r>
            <a:r>
              <a:rPr lang="en-US" sz="1400" u="sng" dirty="0">
                <a:solidFill>
                  <a:srgbClr val="2F2B20"/>
                </a:solidFill>
                <a:cs typeface="Arial" pitchFamily="34" charset="0"/>
              </a:rPr>
              <a:t>Body-Parts-in-Mozambique-and-South-Africa-Mozambique-Human-Rights-League </a:t>
            </a:r>
            <a:r>
              <a:rPr lang="en-US" sz="1400" dirty="0">
                <a:solidFill>
                  <a:srgbClr val="2F2B20"/>
                </a:solidFill>
                <a:cs typeface="Arial" pitchFamily="34" charset="0"/>
              </a:rPr>
              <a:t>	Accessed August 3, 2010. </a:t>
            </a:r>
          </a:p>
          <a:p>
            <a:endParaRPr lang="en-US" dirty="0">
              <a:cs typeface="Arial" pitchFamily="34" charset="0"/>
            </a:endParaRPr>
          </a:p>
          <a:p>
            <a:endParaRPr lang="en-US" dirty="0"/>
          </a:p>
        </p:txBody>
      </p:sp>
      <p:sp>
        <p:nvSpPr>
          <p:cNvPr id="4" name="Footer Placeholder 3"/>
          <p:cNvSpPr>
            <a:spLocks noGrp="1"/>
          </p:cNvSpPr>
          <p:nvPr>
            <p:ph type="ftr" sz="quarter" idx="11"/>
          </p:nvPr>
        </p:nvSpPr>
        <p:spPr/>
        <p:txBody>
          <a:bodyPr/>
          <a:lstStyle/>
          <a:p>
            <a:r>
              <a:rPr lang="en-US" smtClean="0"/>
              <a:t>© UNDER THE SAME SUN 2014  www.underthesamesun.com</a:t>
            </a:r>
            <a:endParaRPr lang="en-US"/>
          </a:p>
        </p:txBody>
      </p:sp>
      <p:sp>
        <p:nvSpPr>
          <p:cNvPr id="7" name="Slide Number Placeholder 6"/>
          <p:cNvSpPr>
            <a:spLocks noGrp="1"/>
          </p:cNvSpPr>
          <p:nvPr>
            <p:ph type="sldNum" sz="quarter" idx="12"/>
          </p:nvPr>
        </p:nvSpPr>
        <p:spPr/>
        <p:txBody>
          <a:bodyPr/>
          <a:lstStyle/>
          <a:p>
            <a:fld id="{09B4E36D-4E32-46F0-8E39-97FA8BA22BCC}" type="slidenum">
              <a:rPr lang="en-US" smtClean="0"/>
              <a:t>19</a:t>
            </a:fld>
            <a:endParaRPr lang="en-US"/>
          </a:p>
        </p:txBody>
      </p:sp>
      <p:sp>
        <p:nvSpPr>
          <p:cNvPr id="5" name="Title 1"/>
          <p:cNvSpPr>
            <a:spLocks noGrp="1"/>
          </p:cNvSpPr>
          <p:nvPr>
            <p:ph type="title"/>
          </p:nvPr>
        </p:nvSpPr>
        <p:spPr>
          <a:xfrm>
            <a:off x="457200" y="274638"/>
            <a:ext cx="7620000" cy="1143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r>
              <a:rPr lang="en-US" sz="3600" dirty="0" smtClean="0">
                <a:solidFill>
                  <a:srgbClr val="675E47"/>
                </a:solidFill>
              </a:rPr>
              <a:t>Record of Attacks</a:t>
            </a:r>
            <a:endParaRPr lang="en-US" dirty="0"/>
          </a:p>
        </p:txBody>
      </p:sp>
    </p:spTree>
    <p:extLst>
      <p:ext uri="{BB962C8B-B14F-4D97-AF65-F5344CB8AC3E}">
        <p14:creationId xmlns:p14="http://schemas.microsoft.com/office/powerpoint/2010/main" val="383222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6781800" cy="685800"/>
          </a:xfrm>
        </p:spPr>
        <p:txBody>
          <a:bodyPr>
            <a:normAutofit fontScale="90000"/>
          </a:bodyPr>
          <a:lstStyle/>
          <a:p>
            <a:r>
              <a:rPr lang="en-US" sz="2800" dirty="0" smtClean="0"/>
              <a:t>ALBINISM EFFECTS PEOPLE FROM ALL RACES</a:t>
            </a:r>
            <a:endParaRPr lang="en-US"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4416" y="381000"/>
            <a:ext cx="7310314" cy="5945257"/>
          </a:xfrm>
        </p:spPr>
      </p:pic>
      <p:sp>
        <p:nvSpPr>
          <p:cNvPr id="5" name="Footer Placeholder 4"/>
          <p:cNvSpPr>
            <a:spLocks noGrp="1"/>
          </p:cNvSpPr>
          <p:nvPr>
            <p:ph type="ftr" sz="quarter" idx="11"/>
          </p:nvPr>
        </p:nvSpPr>
        <p:spPr/>
        <p:txBody>
          <a:bodyPr/>
          <a:lstStyle/>
          <a:p>
            <a:r>
              <a:rPr lang="en-US" smtClean="0"/>
              <a:t>© UNDER THE SAME SUN 2014  www.underthesamesun.com</a:t>
            </a:r>
            <a:endParaRPr lang="en-US"/>
          </a:p>
        </p:txBody>
      </p:sp>
      <p:sp>
        <p:nvSpPr>
          <p:cNvPr id="8" name="Slide Number Placeholder 7"/>
          <p:cNvSpPr>
            <a:spLocks noGrp="1"/>
          </p:cNvSpPr>
          <p:nvPr>
            <p:ph type="sldNum" sz="quarter" idx="12"/>
          </p:nvPr>
        </p:nvSpPr>
        <p:spPr/>
        <p:txBody>
          <a:bodyPr/>
          <a:lstStyle/>
          <a:p>
            <a:fld id="{09B4E36D-4E32-46F0-8E39-97FA8BA22BCC}" type="slidenum">
              <a:rPr lang="en-US" smtClean="0"/>
              <a:t>2</a:t>
            </a:fld>
            <a:endParaRPr lang="en-US"/>
          </a:p>
        </p:txBody>
      </p:sp>
    </p:spTree>
    <p:extLst>
      <p:ext uri="{BB962C8B-B14F-4D97-AF65-F5344CB8AC3E}">
        <p14:creationId xmlns:p14="http://schemas.microsoft.com/office/powerpoint/2010/main" val="415305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r>
              <a:rPr lang="en-US" sz="3600" dirty="0">
                <a:solidFill>
                  <a:srgbClr val="675E47"/>
                </a:solidFill>
              </a:rPr>
              <a:t>Record of Attacks</a:t>
            </a:r>
            <a:endParaRPr lang="en-US" dirty="0"/>
          </a:p>
        </p:txBody>
      </p:sp>
      <p:sp>
        <p:nvSpPr>
          <p:cNvPr id="3" name="Content Placeholder 2"/>
          <p:cNvSpPr>
            <a:spLocks noGrp="1"/>
          </p:cNvSpPr>
          <p:nvPr>
            <p:ph sz="half" idx="1"/>
          </p:nvPr>
        </p:nvSpPr>
        <p:spPr/>
        <p:txBody>
          <a:bodyPr/>
          <a:lstStyle/>
          <a:p>
            <a:pPr lvl="0">
              <a:buClr>
                <a:srgbClr val="A9A57C"/>
              </a:buClr>
            </a:pPr>
            <a:r>
              <a:rPr lang="en-US" sz="2000" dirty="0" smtClean="0">
                <a:solidFill>
                  <a:srgbClr val="2F2B20"/>
                </a:solidFill>
                <a:cs typeface="Arial" panose="020B0604020202020204" pitchFamily="34" charset="0"/>
              </a:rPr>
              <a:t>Benin: 2</a:t>
            </a:r>
          </a:p>
          <a:p>
            <a:pPr lvl="0">
              <a:buClr>
                <a:srgbClr val="A9A57C"/>
              </a:buClr>
            </a:pPr>
            <a:r>
              <a:rPr lang="en-US" sz="2000" dirty="0" smtClean="0">
                <a:solidFill>
                  <a:srgbClr val="2F2B20"/>
                </a:solidFill>
                <a:cs typeface="Arial" panose="020B0604020202020204" pitchFamily="34" charset="0"/>
              </a:rPr>
              <a:t>Botswana: 3</a:t>
            </a:r>
          </a:p>
          <a:p>
            <a:pPr lvl="0">
              <a:buClr>
                <a:srgbClr val="A9A57C"/>
              </a:buClr>
            </a:pPr>
            <a:r>
              <a:rPr lang="en-US" sz="2000" dirty="0" smtClean="0">
                <a:solidFill>
                  <a:srgbClr val="2F2B20"/>
                </a:solidFill>
                <a:cs typeface="Arial" panose="020B0604020202020204" pitchFamily="34" charset="0"/>
              </a:rPr>
              <a:t>Burkina Faso: 9</a:t>
            </a:r>
            <a:endParaRPr lang="en-US" sz="2000" dirty="0">
              <a:solidFill>
                <a:srgbClr val="2F2B20"/>
              </a:solidFill>
              <a:cs typeface="Arial" pitchFamily="34" charset="0"/>
            </a:endParaRPr>
          </a:p>
          <a:p>
            <a:pPr lvl="0">
              <a:buClr>
                <a:srgbClr val="A9A57C"/>
              </a:buClr>
            </a:pPr>
            <a:r>
              <a:rPr lang="en-US" sz="2000" dirty="0" smtClean="0">
                <a:solidFill>
                  <a:srgbClr val="2F2B20"/>
                </a:solidFill>
                <a:cs typeface="Arial" pitchFamily="34" charset="0"/>
              </a:rPr>
              <a:t>Burundi: 21</a:t>
            </a:r>
            <a:endParaRPr lang="en-US" sz="2000" dirty="0">
              <a:solidFill>
                <a:srgbClr val="2F2B20"/>
              </a:solidFill>
              <a:cs typeface="Arial" pitchFamily="34" charset="0"/>
            </a:endParaRPr>
          </a:p>
          <a:p>
            <a:pPr lvl="0">
              <a:buClr>
                <a:srgbClr val="A9A57C"/>
              </a:buClr>
            </a:pPr>
            <a:r>
              <a:rPr lang="en-US" sz="2000" dirty="0" smtClean="0">
                <a:solidFill>
                  <a:srgbClr val="2F2B20"/>
                </a:solidFill>
                <a:cs typeface="Arial" pitchFamily="34" charset="0"/>
              </a:rPr>
              <a:t>Cameroon: 7</a:t>
            </a:r>
            <a:endParaRPr lang="en-US" sz="2000" dirty="0">
              <a:solidFill>
                <a:srgbClr val="2F2B20"/>
              </a:solidFill>
              <a:cs typeface="Arial" pitchFamily="34" charset="0"/>
            </a:endParaRPr>
          </a:p>
          <a:p>
            <a:pPr>
              <a:buClr>
                <a:srgbClr val="A9A57C"/>
              </a:buClr>
            </a:pPr>
            <a:r>
              <a:rPr lang="en-US" sz="2000" dirty="0" smtClean="0">
                <a:solidFill>
                  <a:srgbClr val="2F2B20"/>
                </a:solidFill>
                <a:cs typeface="Arial" pitchFamily="34" charset="0"/>
              </a:rPr>
              <a:t>DRC: </a:t>
            </a:r>
            <a:r>
              <a:rPr lang="en-US" sz="2000" dirty="0">
                <a:solidFill>
                  <a:srgbClr val="2F2B20"/>
                </a:solidFill>
                <a:cs typeface="Arial" pitchFamily="34" charset="0"/>
              </a:rPr>
              <a:t>27</a:t>
            </a:r>
          </a:p>
          <a:p>
            <a:pPr lvl="0">
              <a:buClr>
                <a:srgbClr val="A9A57C"/>
              </a:buClr>
            </a:pPr>
            <a:r>
              <a:rPr lang="en-US" sz="2000" dirty="0">
                <a:solidFill>
                  <a:srgbClr val="2F2B20"/>
                </a:solidFill>
                <a:cs typeface="Arial" pitchFamily="34" charset="0"/>
              </a:rPr>
              <a:t>Egypt: 1</a:t>
            </a:r>
            <a:endParaRPr lang="en-US" sz="2000" dirty="0">
              <a:solidFill>
                <a:srgbClr val="2F2B20"/>
              </a:solidFill>
            </a:endParaRPr>
          </a:p>
          <a:p>
            <a:pPr lvl="0">
              <a:buClr>
                <a:srgbClr val="A9A57C"/>
              </a:buClr>
            </a:pPr>
            <a:r>
              <a:rPr lang="en-US" sz="2000" dirty="0">
                <a:solidFill>
                  <a:srgbClr val="2F2B20"/>
                </a:solidFill>
                <a:cs typeface="Arial" pitchFamily="34" charset="0"/>
              </a:rPr>
              <a:t>Ghana: 1</a:t>
            </a:r>
          </a:p>
          <a:p>
            <a:pPr lvl="0">
              <a:buClr>
                <a:srgbClr val="A9A57C"/>
              </a:buClr>
            </a:pPr>
            <a:r>
              <a:rPr lang="en-US" sz="2000" dirty="0">
                <a:solidFill>
                  <a:srgbClr val="303030"/>
                </a:solidFill>
                <a:cs typeface="Arial" pitchFamily="34" charset="0"/>
              </a:rPr>
              <a:t>Guinea: 9</a:t>
            </a:r>
          </a:p>
          <a:p>
            <a:pPr lvl="0">
              <a:buClr>
                <a:srgbClr val="A9A57C"/>
              </a:buClr>
            </a:pPr>
            <a:r>
              <a:rPr lang="en-US" sz="2000" dirty="0">
                <a:solidFill>
                  <a:srgbClr val="303030"/>
                </a:solidFill>
                <a:cs typeface="Arial" pitchFamily="34" charset="0"/>
              </a:rPr>
              <a:t>Ivory Coast: 21</a:t>
            </a:r>
            <a:endParaRPr lang="en-US" sz="2000" dirty="0">
              <a:solidFill>
                <a:srgbClr val="2F2B20"/>
              </a:solidFill>
            </a:endParaRPr>
          </a:p>
          <a:p>
            <a:pPr lvl="0">
              <a:buClr>
                <a:srgbClr val="A9A57C"/>
              </a:buClr>
            </a:pPr>
            <a:r>
              <a:rPr lang="en-US" sz="2000" dirty="0">
                <a:solidFill>
                  <a:srgbClr val="303030"/>
                </a:solidFill>
                <a:cs typeface="Arial" pitchFamily="34" charset="0"/>
              </a:rPr>
              <a:t>Kenya: 12</a:t>
            </a:r>
          </a:p>
          <a:p>
            <a:pPr lvl="0">
              <a:buClr>
                <a:srgbClr val="A9A57C"/>
              </a:buClr>
            </a:pPr>
            <a:r>
              <a:rPr lang="en-US" sz="2000" dirty="0">
                <a:solidFill>
                  <a:srgbClr val="2F2B20"/>
                </a:solidFill>
                <a:cs typeface="Arial" pitchFamily="34" charset="0"/>
              </a:rPr>
              <a:t>Malawi: 3</a:t>
            </a:r>
          </a:p>
          <a:p>
            <a:pPr lvl="0">
              <a:buClr>
                <a:srgbClr val="A9A57C"/>
              </a:buClr>
            </a:pPr>
            <a:endParaRPr lang="en-US" dirty="0"/>
          </a:p>
        </p:txBody>
      </p:sp>
      <p:sp>
        <p:nvSpPr>
          <p:cNvPr id="6" name="Content Placeholder 5"/>
          <p:cNvSpPr>
            <a:spLocks noGrp="1"/>
          </p:cNvSpPr>
          <p:nvPr>
            <p:ph sz="half" idx="2"/>
          </p:nvPr>
        </p:nvSpPr>
        <p:spPr/>
        <p:txBody>
          <a:bodyPr/>
          <a:lstStyle/>
          <a:p>
            <a:pPr lvl="0">
              <a:buClr>
                <a:srgbClr val="A9A57C"/>
              </a:buClr>
            </a:pPr>
            <a:r>
              <a:rPr lang="en-US" sz="2000" dirty="0">
                <a:solidFill>
                  <a:srgbClr val="2F2B20"/>
                </a:solidFill>
                <a:cs typeface="Arial" pitchFamily="34" charset="0"/>
              </a:rPr>
              <a:t>Mali</a:t>
            </a:r>
            <a:r>
              <a:rPr lang="en-US" sz="2000">
                <a:solidFill>
                  <a:srgbClr val="2F2B20"/>
                </a:solidFill>
                <a:cs typeface="Arial" pitchFamily="34" charset="0"/>
              </a:rPr>
              <a:t>: </a:t>
            </a:r>
            <a:r>
              <a:rPr lang="en-US" sz="2000" smtClean="0">
                <a:solidFill>
                  <a:srgbClr val="2F2B20"/>
                </a:solidFill>
                <a:cs typeface="Arial" pitchFamily="34" charset="0"/>
              </a:rPr>
              <a:t>8</a:t>
            </a:r>
            <a:endParaRPr lang="en-US" sz="2000" dirty="0">
              <a:solidFill>
                <a:srgbClr val="2F2B20"/>
              </a:solidFill>
              <a:cs typeface="Arial" pitchFamily="34" charset="0"/>
            </a:endParaRPr>
          </a:p>
          <a:p>
            <a:pPr lvl="0">
              <a:buClr>
                <a:srgbClr val="A9A57C"/>
              </a:buClr>
            </a:pPr>
            <a:r>
              <a:rPr lang="en-US" sz="2000" dirty="0">
                <a:solidFill>
                  <a:srgbClr val="2F2B20"/>
                </a:solidFill>
                <a:cs typeface="Arial" pitchFamily="34" charset="0"/>
              </a:rPr>
              <a:t>Mozambique: 2</a:t>
            </a:r>
            <a:endParaRPr lang="en-US" sz="2000" dirty="0">
              <a:solidFill>
                <a:srgbClr val="2F2B20"/>
              </a:solidFill>
            </a:endParaRPr>
          </a:p>
          <a:p>
            <a:pPr lvl="0">
              <a:buClr>
                <a:srgbClr val="A9A57C"/>
              </a:buClr>
            </a:pPr>
            <a:r>
              <a:rPr lang="en-US" sz="2000" dirty="0">
                <a:solidFill>
                  <a:srgbClr val="2F2B20"/>
                </a:solidFill>
                <a:cs typeface="Arial" pitchFamily="34" charset="0"/>
              </a:rPr>
              <a:t>Namibia: 2</a:t>
            </a:r>
          </a:p>
          <a:p>
            <a:pPr lvl="0">
              <a:buClr>
                <a:srgbClr val="A9A57C"/>
              </a:buClr>
            </a:pPr>
            <a:r>
              <a:rPr lang="en-US" sz="2000" dirty="0">
                <a:solidFill>
                  <a:srgbClr val="2F2B20"/>
                </a:solidFill>
                <a:cs typeface="Arial" pitchFamily="34" charset="0"/>
              </a:rPr>
              <a:t>Nigeria: 7</a:t>
            </a:r>
          </a:p>
          <a:p>
            <a:pPr lvl="0">
              <a:buClr>
                <a:srgbClr val="A9A57C"/>
              </a:buClr>
            </a:pPr>
            <a:r>
              <a:rPr lang="en-US" sz="2000" dirty="0">
                <a:solidFill>
                  <a:srgbClr val="2F2B20"/>
                </a:solidFill>
                <a:cs typeface="Arial" pitchFamily="34" charset="0"/>
              </a:rPr>
              <a:t>Rwanda: 1</a:t>
            </a:r>
          </a:p>
          <a:p>
            <a:pPr lvl="0">
              <a:buClr>
                <a:srgbClr val="A9A57C"/>
              </a:buClr>
            </a:pPr>
            <a:r>
              <a:rPr lang="en-US" sz="2000" dirty="0">
                <a:solidFill>
                  <a:srgbClr val="2F2B20"/>
                </a:solidFill>
                <a:cs typeface="Arial" pitchFamily="34" charset="0"/>
              </a:rPr>
              <a:t>Senegal: 7</a:t>
            </a:r>
          </a:p>
          <a:p>
            <a:pPr lvl="0">
              <a:buClr>
                <a:srgbClr val="A9A57C"/>
              </a:buClr>
            </a:pPr>
            <a:r>
              <a:rPr lang="en-US" sz="2000" dirty="0">
                <a:solidFill>
                  <a:srgbClr val="2F2B20"/>
                </a:solidFill>
                <a:cs typeface="Arial" pitchFamily="34" charset="0"/>
              </a:rPr>
              <a:t>South Africa: 4</a:t>
            </a:r>
          </a:p>
          <a:p>
            <a:pPr lvl="0">
              <a:buClr>
                <a:srgbClr val="A9A57C"/>
              </a:buClr>
            </a:pPr>
            <a:r>
              <a:rPr lang="en-US" sz="2000" dirty="0">
                <a:solidFill>
                  <a:srgbClr val="2F2B20"/>
                </a:solidFill>
                <a:cs typeface="Arial" pitchFamily="34" charset="0"/>
              </a:rPr>
              <a:t>Swaziland: 9</a:t>
            </a:r>
          </a:p>
          <a:p>
            <a:pPr lvl="0">
              <a:buClr>
                <a:srgbClr val="A9A57C"/>
              </a:buClr>
            </a:pPr>
            <a:r>
              <a:rPr lang="en-US" sz="2000" dirty="0">
                <a:solidFill>
                  <a:srgbClr val="2F2B20"/>
                </a:solidFill>
                <a:cs typeface="Arial" pitchFamily="34" charset="0"/>
              </a:rPr>
              <a:t>Tanzania: 139</a:t>
            </a:r>
          </a:p>
          <a:p>
            <a:pPr lvl="0">
              <a:buClr>
                <a:srgbClr val="A9A57C"/>
              </a:buClr>
            </a:pPr>
            <a:r>
              <a:rPr lang="en-US" sz="2000" dirty="0">
                <a:solidFill>
                  <a:srgbClr val="2F2B20"/>
                </a:solidFill>
                <a:cs typeface="Arial" pitchFamily="34" charset="0"/>
              </a:rPr>
              <a:t>Zambia: 1</a:t>
            </a:r>
          </a:p>
          <a:p>
            <a:pPr lvl="0">
              <a:buClr>
                <a:srgbClr val="A9A57C"/>
              </a:buClr>
            </a:pPr>
            <a:r>
              <a:rPr lang="en-US" sz="2000" dirty="0">
                <a:solidFill>
                  <a:srgbClr val="2F2B20"/>
                </a:solidFill>
                <a:cs typeface="Arial" pitchFamily="34" charset="0"/>
              </a:rPr>
              <a:t>Zimbabwe: 2</a:t>
            </a:r>
            <a:endParaRPr lang="en-US" sz="2000" dirty="0">
              <a:solidFill>
                <a:srgbClr val="2F2B20"/>
              </a:solidFill>
            </a:endParaRPr>
          </a:p>
          <a:p>
            <a:endParaRPr lang="en-US" dirty="0"/>
          </a:p>
        </p:txBody>
      </p:sp>
      <p:sp>
        <p:nvSpPr>
          <p:cNvPr id="4" name="Footer Placeholder 3"/>
          <p:cNvSpPr>
            <a:spLocks noGrp="1"/>
          </p:cNvSpPr>
          <p:nvPr>
            <p:ph type="ftr" sz="quarter" idx="11"/>
          </p:nvPr>
        </p:nvSpPr>
        <p:spPr/>
        <p:txBody>
          <a:bodyPr/>
          <a:lstStyle/>
          <a:p>
            <a:r>
              <a:rPr lang="en-US" smtClean="0"/>
              <a:t>© UNDER THE SAME SUN 2014  www.underthesamesun.com</a:t>
            </a:r>
            <a:endParaRPr lang="en-US"/>
          </a:p>
        </p:txBody>
      </p:sp>
      <p:sp>
        <p:nvSpPr>
          <p:cNvPr id="5" name="Slide Number Placeholder 4"/>
          <p:cNvSpPr>
            <a:spLocks noGrp="1"/>
          </p:cNvSpPr>
          <p:nvPr>
            <p:ph type="sldNum" sz="quarter" idx="12"/>
          </p:nvPr>
        </p:nvSpPr>
        <p:spPr/>
        <p:txBody>
          <a:bodyPr/>
          <a:lstStyle/>
          <a:p>
            <a:fld id="{09B4E36D-4E32-46F0-8E39-97FA8BA22BCC}" type="slidenum">
              <a:rPr lang="en-US" smtClean="0"/>
              <a:t>20</a:t>
            </a:fld>
            <a:endParaRPr lang="en-US"/>
          </a:p>
        </p:txBody>
      </p:sp>
    </p:spTree>
    <p:extLst>
      <p:ext uri="{BB962C8B-B14F-4D97-AF65-F5344CB8AC3E}">
        <p14:creationId xmlns:p14="http://schemas.microsoft.com/office/powerpoint/2010/main" val="4202316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620000" cy="1143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Autofit/>
          </a:bodyPr>
          <a:lstStyle/>
          <a:p>
            <a:r>
              <a:rPr lang="en-US" sz="3600" dirty="0" smtClean="0"/>
              <a:t>The link between African elections and </a:t>
            </a:r>
            <a:r>
              <a:rPr lang="en-US" sz="3600" dirty="0" err="1" smtClean="0"/>
              <a:t>muti</a:t>
            </a:r>
            <a:r>
              <a:rPr lang="en-US" sz="3600" dirty="0" smtClean="0"/>
              <a:t>-killings</a:t>
            </a:r>
            <a:endParaRPr lang="en-US" sz="3600" dirty="0"/>
          </a:p>
        </p:txBody>
      </p:sp>
      <p:pic>
        <p:nvPicPr>
          <p:cNvPr id="11" name="Content Placeholder 10"/>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057400"/>
            <a:ext cx="6422325" cy="914400"/>
          </a:xfrm>
        </p:spPr>
      </p:pic>
      <p:sp>
        <p:nvSpPr>
          <p:cNvPr id="13" name="Content Placeholder 12"/>
          <p:cNvSpPr>
            <a:spLocks noGrp="1"/>
          </p:cNvSpPr>
          <p:nvPr>
            <p:ph sz="half" idx="2"/>
          </p:nvPr>
        </p:nvSpPr>
        <p:spPr>
          <a:xfrm>
            <a:off x="609600" y="3200400"/>
            <a:ext cx="7391400" cy="3200399"/>
          </a:xfrm>
        </p:spPr>
        <p:txBody>
          <a:bodyPr>
            <a:normAutofit fontScale="62500" lnSpcReduction="20000"/>
          </a:bodyPr>
          <a:lstStyle/>
          <a:p>
            <a:pPr marL="0" indent="0">
              <a:buNone/>
            </a:pPr>
            <a:r>
              <a:rPr lang="en-US" sz="4100" b="1" cap="small" baseline="30000" dirty="0">
                <a:latin typeface="Arial" pitchFamily="34" charset="0"/>
                <a:cs typeface="Arial" pitchFamily="34" charset="0"/>
              </a:rPr>
              <a:t>Swazi albinos plead for protection ahead of </a:t>
            </a:r>
            <a:r>
              <a:rPr lang="en-US" sz="4100" b="1" cap="small" baseline="30000" dirty="0" smtClean="0">
                <a:latin typeface="Arial" pitchFamily="34" charset="0"/>
                <a:cs typeface="Arial" pitchFamily="34" charset="0"/>
              </a:rPr>
              <a:t>vote</a:t>
            </a:r>
          </a:p>
          <a:p>
            <a:pPr marL="0" indent="0">
              <a:buNone/>
            </a:pPr>
            <a:r>
              <a:rPr lang="en-US" sz="1700" b="1" baseline="30000" dirty="0">
                <a:latin typeface="Arial" pitchFamily="34" charset="0"/>
                <a:cs typeface="Arial" pitchFamily="34" charset="0"/>
              </a:rPr>
              <a:t>Posted  Friday, May 24  2013 at  06:27</a:t>
            </a:r>
          </a:p>
          <a:p>
            <a:pPr marL="0" indent="0">
              <a:buNone/>
            </a:pPr>
            <a:endParaRPr lang="en-US" b="1" cap="small" baseline="30000" dirty="0">
              <a:latin typeface="Arial" pitchFamily="34" charset="0"/>
              <a:cs typeface="Arial" pitchFamily="34" charset="0"/>
            </a:endParaRPr>
          </a:p>
          <a:p>
            <a:pPr marL="0" indent="0">
              <a:buNone/>
            </a:pPr>
            <a:r>
              <a:rPr lang="en-US" sz="3400" baseline="30000" dirty="0" smtClean="0">
                <a:latin typeface="Arial" pitchFamily="34" charset="0"/>
                <a:cs typeface="Arial" pitchFamily="34" charset="0"/>
              </a:rPr>
              <a:t>Swaziland’s </a:t>
            </a:r>
            <a:r>
              <a:rPr lang="en-US" sz="3400" baseline="30000" dirty="0">
                <a:latin typeface="Arial" pitchFamily="34" charset="0"/>
                <a:cs typeface="Arial" pitchFamily="34" charset="0"/>
              </a:rPr>
              <a:t>albinos have called on the government for protection ahead of elections expected later this year, fearing their body parts will be harvested by candidates seeking good luck.</a:t>
            </a:r>
          </a:p>
          <a:p>
            <a:pPr marL="0" indent="0">
              <a:buNone/>
            </a:pPr>
            <a:endParaRPr lang="en-US" sz="3400" baseline="30000" dirty="0" smtClean="0">
              <a:latin typeface="Arial" pitchFamily="34" charset="0"/>
              <a:cs typeface="Arial" pitchFamily="34" charset="0"/>
            </a:endParaRPr>
          </a:p>
          <a:p>
            <a:pPr marL="0" indent="0">
              <a:buNone/>
            </a:pPr>
            <a:r>
              <a:rPr lang="en-US" sz="3400" baseline="30000" dirty="0" smtClean="0">
                <a:latin typeface="Arial" pitchFamily="34" charset="0"/>
                <a:cs typeface="Arial" pitchFamily="34" charset="0"/>
              </a:rPr>
              <a:t>“</a:t>
            </a:r>
            <a:r>
              <a:rPr lang="en-US" sz="3400" baseline="30000" dirty="0">
                <a:latin typeface="Arial" pitchFamily="34" charset="0"/>
                <a:cs typeface="Arial" pitchFamily="34" charset="0"/>
              </a:rPr>
              <a:t>Those in authority must make sure that our safety is guaranteed,” </a:t>
            </a:r>
            <a:r>
              <a:rPr lang="en-US" sz="3400" baseline="30000" dirty="0" err="1">
                <a:latin typeface="Arial" pitchFamily="34" charset="0"/>
                <a:cs typeface="Arial" pitchFamily="34" charset="0"/>
              </a:rPr>
              <a:t>Skhumbuzo</a:t>
            </a:r>
            <a:r>
              <a:rPr lang="en-US" sz="3400" baseline="30000" dirty="0">
                <a:latin typeface="Arial" pitchFamily="34" charset="0"/>
                <a:cs typeface="Arial" pitchFamily="34" charset="0"/>
              </a:rPr>
              <a:t> </a:t>
            </a:r>
            <a:r>
              <a:rPr lang="en-US" sz="3400" baseline="30000" dirty="0" err="1">
                <a:latin typeface="Arial" pitchFamily="34" charset="0"/>
                <a:cs typeface="Arial" pitchFamily="34" charset="0"/>
              </a:rPr>
              <a:t>Mndvoti</a:t>
            </a:r>
            <a:r>
              <a:rPr lang="en-US" sz="3400" baseline="30000" dirty="0">
                <a:latin typeface="Arial" pitchFamily="34" charset="0"/>
                <a:cs typeface="Arial" pitchFamily="34" charset="0"/>
              </a:rPr>
              <a:t>, an albino community leader living in the southern town of </a:t>
            </a:r>
            <a:r>
              <a:rPr lang="en-US" sz="3400" baseline="30000" dirty="0" err="1">
                <a:latin typeface="Arial" pitchFamily="34" charset="0"/>
                <a:cs typeface="Arial" pitchFamily="34" charset="0"/>
              </a:rPr>
              <a:t>Nhlangano</a:t>
            </a:r>
            <a:r>
              <a:rPr lang="en-US" sz="3400" baseline="30000" dirty="0">
                <a:latin typeface="Arial" pitchFamily="34" charset="0"/>
                <a:cs typeface="Arial" pitchFamily="34" charset="0"/>
              </a:rPr>
              <a:t> told AFP.</a:t>
            </a:r>
          </a:p>
          <a:p>
            <a:pPr marL="0" indent="0">
              <a:buNone/>
            </a:pPr>
            <a:endParaRPr lang="en-US" sz="3400" baseline="30000" dirty="0" smtClean="0">
              <a:latin typeface="Arial" pitchFamily="34" charset="0"/>
              <a:cs typeface="Arial" pitchFamily="34" charset="0"/>
            </a:endParaRPr>
          </a:p>
          <a:p>
            <a:pPr marL="0" indent="0">
              <a:buNone/>
            </a:pPr>
            <a:r>
              <a:rPr lang="en-US" sz="3400" baseline="30000" dirty="0" smtClean="0">
                <a:latin typeface="Arial" pitchFamily="34" charset="0"/>
                <a:cs typeface="Arial" pitchFamily="34" charset="0"/>
              </a:rPr>
              <a:t>“</a:t>
            </a:r>
            <a:r>
              <a:rPr lang="en-US" sz="3400" baseline="30000" dirty="0">
                <a:latin typeface="Arial" pitchFamily="34" charset="0"/>
                <a:cs typeface="Arial" pitchFamily="34" charset="0"/>
              </a:rPr>
              <a:t>I can warn both adults and parents of albino children to take extra care during these election days,” </a:t>
            </a:r>
            <a:r>
              <a:rPr lang="en-US" sz="3400" baseline="30000" dirty="0" err="1">
                <a:latin typeface="Arial" pitchFamily="34" charset="0"/>
                <a:cs typeface="Arial" pitchFamily="34" charset="0"/>
              </a:rPr>
              <a:t>Mndvoti</a:t>
            </a:r>
            <a:r>
              <a:rPr lang="en-US" sz="3400" baseline="30000" dirty="0">
                <a:latin typeface="Arial" pitchFamily="34" charset="0"/>
                <a:cs typeface="Arial" pitchFamily="34" charset="0"/>
              </a:rPr>
              <a:t> said.</a:t>
            </a:r>
          </a:p>
          <a:p>
            <a:pPr marL="0" indent="0">
              <a:buNone/>
            </a:pPr>
            <a:r>
              <a:rPr lang="en-US" sz="3400" baseline="30000" dirty="0" smtClean="0">
                <a:latin typeface="Arial" pitchFamily="34" charset="0"/>
                <a:cs typeface="Arial" pitchFamily="34" charset="0"/>
              </a:rPr>
              <a:t>Ritual </a:t>
            </a:r>
            <a:r>
              <a:rPr lang="en-US" sz="3400" baseline="30000" dirty="0">
                <a:latin typeface="Arial" pitchFamily="34" charset="0"/>
                <a:cs typeface="Arial" pitchFamily="34" charset="0"/>
              </a:rPr>
              <a:t>killings are common of in Swaziland, and elsewhere in Africa, with “</a:t>
            </a:r>
            <a:r>
              <a:rPr lang="en-US" sz="3400" baseline="30000" dirty="0" err="1">
                <a:latin typeface="Arial" pitchFamily="34" charset="0"/>
                <a:cs typeface="Arial" pitchFamily="34" charset="0"/>
              </a:rPr>
              <a:t>muti</a:t>
            </a:r>
            <a:r>
              <a:rPr lang="en-US" sz="3400" baseline="30000" dirty="0">
                <a:latin typeface="Arial" pitchFamily="34" charset="0"/>
                <a:cs typeface="Arial" pitchFamily="34" charset="0"/>
              </a:rPr>
              <a:t>” practitioners -- a catch-all for traditional medicine and witchcraft -- using limbs or body parts as amulets.</a:t>
            </a:r>
          </a:p>
          <a:p>
            <a:endParaRPr lang="en-US" baseline="30000" dirty="0">
              <a:latin typeface="Arial" pitchFamily="34" charset="0"/>
              <a:cs typeface="Arial" pitchFamily="34" charset="0"/>
            </a:endParaRPr>
          </a:p>
          <a:p>
            <a:pPr marL="0" indent="0">
              <a:buNone/>
            </a:pPr>
            <a:r>
              <a:rPr lang="en-US" sz="1700" baseline="30000" dirty="0" smtClean="0">
                <a:latin typeface="Arial" pitchFamily="34" charset="0"/>
                <a:cs typeface="Arial" pitchFamily="34" charset="0"/>
              </a:rPr>
              <a:t>Full </a:t>
            </a:r>
            <a:r>
              <a:rPr lang="en-US" sz="1700" baseline="30000" dirty="0">
                <a:latin typeface="Arial" pitchFamily="34" charset="0"/>
                <a:cs typeface="Arial" pitchFamily="34" charset="0"/>
              </a:rPr>
              <a:t>story available at: </a:t>
            </a:r>
            <a:r>
              <a:rPr lang="en-US" sz="1700" u="sng" baseline="30000" dirty="0">
                <a:latin typeface="Arial" pitchFamily="34" charset="0"/>
                <a:cs typeface="Arial" pitchFamily="34" charset="0"/>
              </a:rPr>
              <a:t>http://www.nation.co.ke/News/world/Swazi-albinos-plead-for-protection-ahead-of-vote/-/1068/1861356/-/item/1/-/blp9q0z/-/index.html </a:t>
            </a:r>
          </a:p>
          <a:p>
            <a:endParaRPr lang="en-US" dirty="0"/>
          </a:p>
        </p:txBody>
      </p:sp>
      <p:sp>
        <p:nvSpPr>
          <p:cNvPr id="5" name="Footer Placeholder 4"/>
          <p:cNvSpPr>
            <a:spLocks noGrp="1"/>
          </p:cNvSpPr>
          <p:nvPr>
            <p:ph type="ftr" sz="quarter" idx="11"/>
          </p:nvPr>
        </p:nvSpPr>
        <p:spPr/>
        <p:txBody>
          <a:bodyPr/>
          <a:lstStyle/>
          <a:p>
            <a:r>
              <a:rPr lang="en-US" smtClean="0"/>
              <a:t>© UNDER THE SAME SUN 2014  www.underthesamesun.com</a:t>
            </a:r>
            <a:endParaRPr lang="en-US"/>
          </a:p>
        </p:txBody>
      </p:sp>
      <p:sp>
        <p:nvSpPr>
          <p:cNvPr id="7" name="Slide Number Placeholder 6"/>
          <p:cNvSpPr>
            <a:spLocks noGrp="1"/>
          </p:cNvSpPr>
          <p:nvPr>
            <p:ph type="sldNum" sz="quarter" idx="12"/>
          </p:nvPr>
        </p:nvSpPr>
        <p:spPr/>
        <p:txBody>
          <a:bodyPr/>
          <a:lstStyle/>
          <a:p>
            <a:fld id="{09B4E36D-4E32-46F0-8E39-97FA8BA22BCC}" type="slidenum">
              <a:rPr lang="en-US" smtClean="0"/>
              <a:t>21</a:t>
            </a:fld>
            <a:endParaRPr lang="en-US"/>
          </a:p>
        </p:txBody>
      </p:sp>
    </p:spTree>
    <p:extLst>
      <p:ext uri="{BB962C8B-B14F-4D97-AF65-F5344CB8AC3E}">
        <p14:creationId xmlns:p14="http://schemas.microsoft.com/office/powerpoint/2010/main" val="417729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620000" cy="4572000"/>
          </a:xfrm>
        </p:spPr>
        <p:txBody>
          <a:bodyPr>
            <a:normAutofit/>
          </a:bodyPr>
          <a:lstStyle/>
          <a:p>
            <a:r>
              <a:rPr lang="en-US" sz="2000" b="1" dirty="0" smtClean="0">
                <a:cs typeface="Arial" pitchFamily="34" charset="0"/>
              </a:rPr>
              <a:t>Refugee PWA</a:t>
            </a:r>
          </a:p>
          <a:p>
            <a:pPr lvl="1"/>
            <a:r>
              <a:rPr lang="en-US" sz="1900" dirty="0" smtClean="0">
                <a:cs typeface="Arial" pitchFamily="34" charset="0"/>
              </a:rPr>
              <a:t>Attacks or threats of deadly attacks propel them to seek refuge.</a:t>
            </a:r>
          </a:p>
          <a:p>
            <a:pPr lvl="1"/>
            <a:r>
              <a:rPr lang="en-US" sz="1900" dirty="0" smtClean="0">
                <a:cs typeface="Arial" pitchFamily="34" charset="0"/>
              </a:rPr>
              <a:t>15 PWA fleeing 9 countries received asylum.</a:t>
            </a:r>
          </a:p>
          <a:p>
            <a:pPr lvl="1"/>
            <a:r>
              <a:rPr lang="en-US" sz="1900" dirty="0" smtClean="0">
                <a:cs typeface="Arial" pitchFamily="34" charset="0"/>
              </a:rPr>
              <a:t>UTSS has given expert testimony in various courts and tribunals in these matters.</a:t>
            </a:r>
          </a:p>
          <a:p>
            <a:pPr lvl="1"/>
            <a:r>
              <a:rPr lang="en-US" sz="1900" dirty="0" smtClean="0">
                <a:cs typeface="Arial" pitchFamily="34" charset="0"/>
              </a:rPr>
              <a:t>This trend is expanding. </a:t>
            </a:r>
          </a:p>
          <a:p>
            <a:r>
              <a:rPr lang="en-US" sz="2000" b="1" dirty="0" smtClean="0">
                <a:cs typeface="Arial" pitchFamily="34" charset="0"/>
              </a:rPr>
              <a:t>Displaced </a:t>
            </a:r>
            <a:r>
              <a:rPr lang="en-US" sz="2000" b="1" dirty="0">
                <a:cs typeface="Arial" pitchFamily="34" charset="0"/>
              </a:rPr>
              <a:t>PWA</a:t>
            </a:r>
          </a:p>
          <a:p>
            <a:pPr lvl="1"/>
            <a:r>
              <a:rPr lang="en-US" sz="1900" dirty="0">
                <a:cs typeface="Arial" pitchFamily="34" charset="0"/>
              </a:rPr>
              <a:t>Hundreds of PWA in centers in East Africa</a:t>
            </a:r>
            <a:r>
              <a:rPr lang="en-US" sz="1900" dirty="0" smtClean="0">
                <a:cs typeface="Arial" pitchFamily="34" charset="0"/>
              </a:rPr>
              <a:t>.</a:t>
            </a:r>
            <a:endParaRPr lang="en-US" sz="1900" dirty="0">
              <a:cs typeface="Arial" pitchFamily="34" charset="0"/>
            </a:endParaRPr>
          </a:p>
          <a:p>
            <a:pPr lvl="1"/>
            <a:endParaRPr lang="en-US" dirty="0">
              <a:latin typeface="Arial" pitchFamily="34" charset="0"/>
              <a:cs typeface="Arial" pitchFamily="34" charset="0"/>
            </a:endParaRPr>
          </a:p>
        </p:txBody>
      </p:sp>
      <p:sp>
        <p:nvSpPr>
          <p:cNvPr id="7" name="Footer Placeholder 6"/>
          <p:cNvSpPr>
            <a:spLocks noGrp="1"/>
          </p:cNvSpPr>
          <p:nvPr>
            <p:ph type="ftr" sz="quarter" idx="11"/>
          </p:nvPr>
        </p:nvSpPr>
        <p:spPr/>
        <p:txBody>
          <a:bodyPr/>
          <a:lstStyle/>
          <a:p>
            <a:r>
              <a:rPr lang="en-US" smtClean="0"/>
              <a:t>© UNDER THE SAME SUN 2014  www.underthesamesun.com</a:t>
            </a:r>
            <a:endParaRPr lang="en-US"/>
          </a:p>
        </p:txBody>
      </p:sp>
      <p:sp>
        <p:nvSpPr>
          <p:cNvPr id="8" name="Slide Number Placeholder 7"/>
          <p:cNvSpPr>
            <a:spLocks noGrp="1"/>
          </p:cNvSpPr>
          <p:nvPr>
            <p:ph type="sldNum" sz="quarter" idx="12"/>
          </p:nvPr>
        </p:nvSpPr>
        <p:spPr/>
        <p:txBody>
          <a:bodyPr/>
          <a:lstStyle/>
          <a:p>
            <a:fld id="{09B4E36D-4E32-46F0-8E39-97FA8BA22BCC}" type="slidenum">
              <a:rPr lang="en-US" smtClean="0"/>
              <a:t>22</a:t>
            </a:fld>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9274" b="25656"/>
          <a:stretch/>
        </p:blipFill>
        <p:spPr>
          <a:xfrm>
            <a:off x="908538" y="3657600"/>
            <a:ext cx="6705600" cy="2461846"/>
          </a:xfrm>
          <a:prstGeom prst="rect">
            <a:avLst/>
          </a:prstGeom>
        </p:spPr>
      </p:pic>
    </p:spTree>
    <p:extLst>
      <p:ext uri="{BB962C8B-B14F-4D97-AF65-F5344CB8AC3E}">
        <p14:creationId xmlns:p14="http://schemas.microsoft.com/office/powerpoint/2010/main" val="21441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r>
              <a:rPr lang="en-US" sz="3600" dirty="0" smtClean="0">
                <a:solidFill>
                  <a:srgbClr val="675E47"/>
                </a:solidFill>
              </a:rPr>
              <a:t>General Sources of Protection for PWA</a:t>
            </a:r>
            <a:endParaRPr lang="en-US" dirty="0"/>
          </a:p>
        </p:txBody>
      </p:sp>
      <p:sp>
        <p:nvSpPr>
          <p:cNvPr id="3" name="Content Placeholder 2"/>
          <p:cNvSpPr>
            <a:spLocks noGrp="1"/>
          </p:cNvSpPr>
          <p:nvPr>
            <p:ph idx="1"/>
          </p:nvPr>
        </p:nvSpPr>
        <p:spPr>
          <a:xfrm>
            <a:off x="457200" y="1600200"/>
            <a:ext cx="7162800" cy="4800600"/>
          </a:xfrm>
        </p:spPr>
        <p:txBody>
          <a:bodyPr>
            <a:normAutofit/>
          </a:bodyPr>
          <a:lstStyle/>
          <a:p>
            <a:r>
              <a:rPr lang="en-CA" dirty="0" smtClean="0"/>
              <a:t>Basic human rights treaties that broadly cover the human rights of PWA:</a:t>
            </a:r>
          </a:p>
          <a:p>
            <a:pPr lvl="1"/>
            <a:r>
              <a:rPr lang="en-CA" i="1" dirty="0" smtClean="0"/>
              <a:t>United </a:t>
            </a:r>
            <a:r>
              <a:rPr lang="en-CA" i="1" dirty="0"/>
              <a:t>Nations </a:t>
            </a:r>
            <a:r>
              <a:rPr lang="en-CA" i="1" dirty="0" smtClean="0"/>
              <a:t>Charter</a:t>
            </a:r>
            <a:endParaRPr lang="en-CA" i="1" dirty="0"/>
          </a:p>
          <a:p>
            <a:pPr lvl="1"/>
            <a:r>
              <a:rPr lang="en-CA" i="1" dirty="0" smtClean="0"/>
              <a:t>Universal </a:t>
            </a:r>
            <a:r>
              <a:rPr lang="en-CA" i="1" dirty="0"/>
              <a:t>Declaration on Human </a:t>
            </a:r>
            <a:r>
              <a:rPr lang="en-CA" i="1" dirty="0" smtClean="0"/>
              <a:t>Rights</a:t>
            </a:r>
          </a:p>
          <a:p>
            <a:pPr lvl="1"/>
            <a:r>
              <a:rPr lang="en-CA" i="1" dirty="0" smtClean="0"/>
              <a:t>International </a:t>
            </a:r>
            <a:r>
              <a:rPr lang="en-CA" i="1" dirty="0"/>
              <a:t>Covenant on Civil and Political Rights</a:t>
            </a:r>
            <a:r>
              <a:rPr lang="en-CA" dirty="0"/>
              <a:t> (ICCPR</a:t>
            </a:r>
            <a:r>
              <a:rPr lang="en-CA" dirty="0" smtClean="0"/>
              <a:t>)</a:t>
            </a:r>
          </a:p>
          <a:p>
            <a:pPr lvl="1"/>
            <a:r>
              <a:rPr lang="en-CA" i="1" dirty="0" smtClean="0"/>
              <a:t>International </a:t>
            </a:r>
            <a:r>
              <a:rPr lang="en-CA" i="1" dirty="0"/>
              <a:t>Covenant on Economic Social </a:t>
            </a:r>
            <a:r>
              <a:rPr lang="en-CA" i="1" dirty="0" smtClean="0"/>
              <a:t>and </a:t>
            </a:r>
            <a:r>
              <a:rPr lang="en-CA" i="1" dirty="0"/>
              <a:t>Cultural Rights</a:t>
            </a:r>
            <a:r>
              <a:rPr lang="en-CA" dirty="0"/>
              <a:t> (ICESCR</a:t>
            </a:r>
            <a:r>
              <a:rPr lang="en-CA" dirty="0" smtClean="0"/>
              <a:t>) </a:t>
            </a:r>
          </a:p>
          <a:p>
            <a:pPr lvl="1"/>
            <a:r>
              <a:rPr lang="en-CA" i="1" dirty="0" smtClean="0"/>
              <a:t>Convention </a:t>
            </a:r>
            <a:r>
              <a:rPr lang="en-CA" i="1" dirty="0"/>
              <a:t>on the Rights of the Child</a:t>
            </a:r>
            <a:r>
              <a:rPr lang="en-CA" dirty="0"/>
              <a:t> (CRC) </a:t>
            </a:r>
            <a:endParaRPr lang="en-CA" dirty="0" smtClean="0"/>
          </a:p>
          <a:p>
            <a:pPr lvl="1"/>
            <a:r>
              <a:rPr lang="en-CA" i="1" dirty="0" smtClean="0"/>
              <a:t>Convention </a:t>
            </a:r>
            <a:r>
              <a:rPr lang="en-CA" i="1" dirty="0"/>
              <a:t>against Torture</a:t>
            </a:r>
            <a:r>
              <a:rPr lang="en-CA" dirty="0"/>
              <a:t> (</a:t>
            </a:r>
            <a:r>
              <a:rPr lang="en-CA" dirty="0" smtClean="0"/>
              <a:t>CAT)</a:t>
            </a:r>
          </a:p>
          <a:p>
            <a:pPr lvl="1"/>
            <a:endParaRPr lang="en-CA" dirty="0" smtClean="0"/>
          </a:p>
          <a:p>
            <a:r>
              <a:rPr lang="en-CA" dirty="0" smtClean="0"/>
              <a:t>Are there specific mechanisms of protection for PWA?</a:t>
            </a:r>
          </a:p>
          <a:p>
            <a:pPr lvl="1"/>
            <a:r>
              <a:rPr lang="en-CA" dirty="0" smtClean="0"/>
              <a:t>Yes, but first, where do we fit in?</a:t>
            </a:r>
            <a:endParaRPr lang="en-US" dirty="0"/>
          </a:p>
        </p:txBody>
      </p:sp>
      <p:sp>
        <p:nvSpPr>
          <p:cNvPr id="4" name="Footer Placeholder 3"/>
          <p:cNvSpPr>
            <a:spLocks noGrp="1"/>
          </p:cNvSpPr>
          <p:nvPr>
            <p:ph type="ftr" sz="quarter" idx="11"/>
          </p:nvPr>
        </p:nvSpPr>
        <p:spPr/>
        <p:txBody>
          <a:bodyPr/>
          <a:lstStyle/>
          <a:p>
            <a:r>
              <a:rPr lang="en-US" dirty="0" smtClean="0"/>
              <a:t>© UNDER THE SAME SUN 2014  www.underthesamesun.com</a:t>
            </a:r>
            <a:endParaRPr lang="en-US" dirty="0"/>
          </a:p>
        </p:txBody>
      </p:sp>
      <p:sp>
        <p:nvSpPr>
          <p:cNvPr id="5" name="Slide Number Placeholder 4"/>
          <p:cNvSpPr>
            <a:spLocks noGrp="1"/>
          </p:cNvSpPr>
          <p:nvPr>
            <p:ph type="sldNum" sz="quarter" idx="12"/>
          </p:nvPr>
        </p:nvSpPr>
        <p:spPr/>
        <p:txBody>
          <a:bodyPr/>
          <a:lstStyle/>
          <a:p>
            <a:fld id="{09B4E36D-4E32-46F0-8E39-97FA8BA22BCC}" type="slidenum">
              <a:rPr lang="en-US" smtClean="0"/>
              <a:t>23</a:t>
            </a:fld>
            <a:endParaRPr lang="en-US"/>
          </a:p>
        </p:txBody>
      </p:sp>
    </p:spTree>
    <p:extLst>
      <p:ext uri="{BB962C8B-B14F-4D97-AF65-F5344CB8AC3E}">
        <p14:creationId xmlns:p14="http://schemas.microsoft.com/office/powerpoint/2010/main" val="2543884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02" b="89992" l="0" r="96114"/>
                    </a14:imgEffect>
                  </a14:imgLayer>
                </a14:imgProps>
              </a:ext>
              <a:ext uri="{28A0092B-C50C-407E-A947-70E740481C1C}">
                <a14:useLocalDpi xmlns:a14="http://schemas.microsoft.com/office/drawing/2010/main" val="0"/>
              </a:ext>
            </a:extLst>
          </a:blip>
          <a:srcRect/>
          <a:stretch>
            <a:fillRect/>
          </a:stretch>
        </p:blipFill>
        <p:spPr bwMode="auto">
          <a:xfrm>
            <a:off x="0" y="228600"/>
            <a:ext cx="3999507" cy="11190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2362200"/>
            <a:ext cx="7620000" cy="1143000"/>
          </a:xfrm>
        </p:spPr>
        <p:txBody>
          <a:bodyPr>
            <a:noAutofit/>
          </a:bodyPr>
          <a:lstStyle/>
          <a:p>
            <a:pPr algn="ctr"/>
            <a:r>
              <a:rPr lang="en-US" sz="6000" dirty="0" smtClean="0"/>
              <a:t>Classifying Albinism: </a:t>
            </a:r>
            <a:r>
              <a:rPr lang="en-US" sz="4400" dirty="0" smtClean="0"/>
              <a:t>Transforming Perceptions &amp; Ushering Protection</a:t>
            </a:r>
            <a:br>
              <a:rPr lang="en-US" sz="4400" dirty="0" smtClean="0"/>
            </a:br>
            <a:r>
              <a:rPr lang="en-US" sz="4000" dirty="0">
                <a:solidFill>
                  <a:srgbClr val="675E47"/>
                </a:solidFill>
                <a:latin typeface="Calibri"/>
              </a:rPr>
              <a:t>PART </a:t>
            </a:r>
            <a:r>
              <a:rPr lang="en-US" sz="4000" dirty="0" smtClean="0">
                <a:solidFill>
                  <a:srgbClr val="675E47"/>
                </a:solidFill>
                <a:latin typeface="Calibri"/>
              </a:rPr>
              <a:t>II</a:t>
            </a:r>
            <a:endParaRPr lang="en-US" sz="2400" dirty="0"/>
          </a:p>
        </p:txBody>
      </p:sp>
      <p:sp>
        <p:nvSpPr>
          <p:cNvPr id="6" name="Footer Placeholder 5"/>
          <p:cNvSpPr>
            <a:spLocks noGrp="1"/>
          </p:cNvSpPr>
          <p:nvPr>
            <p:ph type="ftr" sz="quarter" idx="11"/>
          </p:nvPr>
        </p:nvSpPr>
        <p:spPr/>
        <p:txBody>
          <a:bodyPr/>
          <a:lstStyle/>
          <a:p>
            <a:r>
              <a:rPr lang="en-US" smtClean="0"/>
              <a:t>© UNDER THE SAME SUN 2014  www.underthesamesun.com</a:t>
            </a:r>
            <a:endParaRPr lang="en-US"/>
          </a:p>
        </p:txBody>
      </p:sp>
      <p:sp>
        <p:nvSpPr>
          <p:cNvPr id="7" name="Slide Number Placeholder 6"/>
          <p:cNvSpPr>
            <a:spLocks noGrp="1"/>
          </p:cNvSpPr>
          <p:nvPr>
            <p:ph type="sldNum" sz="quarter" idx="12"/>
          </p:nvPr>
        </p:nvSpPr>
        <p:spPr/>
        <p:txBody>
          <a:bodyPr/>
          <a:lstStyle/>
          <a:p>
            <a:fld id="{09B4E36D-4E32-46F0-8E39-97FA8BA22BCC}" type="slidenum">
              <a:rPr lang="en-US" smtClean="0"/>
              <a:t>24</a:t>
            </a:fld>
            <a:endParaRPr lang="en-US"/>
          </a:p>
        </p:txBody>
      </p:sp>
    </p:spTree>
    <p:extLst>
      <p:ext uri="{BB962C8B-B14F-4D97-AF65-F5344CB8AC3E}">
        <p14:creationId xmlns:p14="http://schemas.microsoft.com/office/powerpoint/2010/main" val="152577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r>
              <a:rPr lang="en-US" sz="3600" dirty="0" smtClean="0">
                <a:solidFill>
                  <a:srgbClr val="675E47"/>
                </a:solidFill>
              </a:rPr>
              <a:t>Key </a:t>
            </a:r>
            <a:r>
              <a:rPr lang="en-US" sz="3600" dirty="0">
                <a:solidFill>
                  <a:srgbClr val="675E47"/>
                </a:solidFill>
              </a:rPr>
              <a:t>Considerations for Classification:</a:t>
            </a:r>
            <a:endParaRPr lang="en-US" dirty="0"/>
          </a:p>
        </p:txBody>
      </p:sp>
      <p:sp>
        <p:nvSpPr>
          <p:cNvPr id="3" name="Content Placeholder 2"/>
          <p:cNvSpPr>
            <a:spLocks noGrp="1"/>
          </p:cNvSpPr>
          <p:nvPr>
            <p:ph idx="1"/>
          </p:nvPr>
        </p:nvSpPr>
        <p:spPr/>
        <p:txBody>
          <a:bodyPr>
            <a:normAutofit fontScale="92500" lnSpcReduction="10000"/>
          </a:bodyPr>
          <a:lstStyle/>
          <a:p>
            <a:pPr marL="571500" indent="-457200">
              <a:buFont typeface="+mj-lt"/>
              <a:buAutoNum type="arabicPeriod"/>
            </a:pPr>
            <a:r>
              <a:rPr lang="en-CA" dirty="0"/>
              <a:t>PWA are </a:t>
            </a:r>
            <a:r>
              <a:rPr lang="en-CA" b="1" dirty="0"/>
              <a:t>attacked and shunned </a:t>
            </a:r>
            <a:r>
              <a:rPr lang="en-CA" dirty="0"/>
              <a:t>because of their </a:t>
            </a:r>
            <a:r>
              <a:rPr lang="en-CA" b="1" dirty="0"/>
              <a:t>appearance</a:t>
            </a:r>
            <a:r>
              <a:rPr lang="en-CA" dirty="0"/>
              <a:t>.</a:t>
            </a:r>
          </a:p>
          <a:p>
            <a:pPr marL="571500" lvl="0" indent="-457200">
              <a:buClr>
                <a:srgbClr val="A9A57C"/>
              </a:buClr>
              <a:buFont typeface="+mj-lt"/>
              <a:buAutoNum type="arabicPeriod"/>
            </a:pPr>
            <a:r>
              <a:rPr lang="en-CA" b="1" dirty="0" smtClean="0">
                <a:solidFill>
                  <a:srgbClr val="2F2B20"/>
                </a:solidFill>
              </a:rPr>
              <a:t>Stigmatized</a:t>
            </a:r>
            <a:r>
              <a:rPr lang="en-CA" dirty="0" smtClean="0">
                <a:solidFill>
                  <a:srgbClr val="2F2B20"/>
                </a:solidFill>
              </a:rPr>
              <a:t> </a:t>
            </a:r>
            <a:r>
              <a:rPr lang="en-CA" dirty="0">
                <a:solidFill>
                  <a:srgbClr val="2F2B20"/>
                </a:solidFill>
              </a:rPr>
              <a:t>not only </a:t>
            </a:r>
            <a:r>
              <a:rPr lang="en-CA" b="1" dirty="0">
                <a:solidFill>
                  <a:srgbClr val="2F2B20"/>
                </a:solidFill>
              </a:rPr>
              <a:t>because</a:t>
            </a:r>
            <a:r>
              <a:rPr lang="en-CA" dirty="0">
                <a:solidFill>
                  <a:srgbClr val="2F2B20"/>
                </a:solidFill>
              </a:rPr>
              <a:t> they have pale skin and low vision issues; but also because of </a:t>
            </a:r>
            <a:r>
              <a:rPr lang="en-CA" b="1" dirty="0" smtClean="0">
                <a:solidFill>
                  <a:srgbClr val="2F2B20"/>
                </a:solidFill>
              </a:rPr>
              <a:t>mystification </a:t>
            </a:r>
            <a:r>
              <a:rPr lang="en-CA" b="1" dirty="0">
                <a:solidFill>
                  <a:srgbClr val="2F2B20"/>
                </a:solidFill>
              </a:rPr>
              <a:t>of the</a:t>
            </a:r>
            <a:r>
              <a:rPr lang="en-CA" b="1" i="1" dirty="0">
                <a:solidFill>
                  <a:srgbClr val="2F2B20"/>
                </a:solidFill>
              </a:rPr>
              <a:t> totality</a:t>
            </a:r>
            <a:r>
              <a:rPr lang="en-CA" b="1" dirty="0">
                <a:solidFill>
                  <a:srgbClr val="2F2B20"/>
                </a:solidFill>
              </a:rPr>
              <a:t> of their </a:t>
            </a:r>
            <a:r>
              <a:rPr lang="en-CA" b="1" dirty="0" err="1">
                <a:solidFill>
                  <a:srgbClr val="2F2B20"/>
                </a:solidFill>
              </a:rPr>
              <a:t>albinistic</a:t>
            </a:r>
            <a:r>
              <a:rPr lang="en-CA" b="1" dirty="0">
                <a:solidFill>
                  <a:srgbClr val="2F2B20"/>
                </a:solidFill>
              </a:rPr>
              <a:t> appearance</a:t>
            </a:r>
            <a:r>
              <a:rPr lang="en-CA" dirty="0">
                <a:solidFill>
                  <a:srgbClr val="2F2B20"/>
                </a:solidFill>
              </a:rPr>
              <a:t>. </a:t>
            </a:r>
            <a:endParaRPr lang="en-US" dirty="0"/>
          </a:p>
          <a:p>
            <a:pPr marL="571500" indent="-457200">
              <a:buFont typeface="+mj-lt"/>
              <a:buAutoNum type="arabicPeriod"/>
            </a:pPr>
            <a:r>
              <a:rPr lang="en-CA" dirty="0"/>
              <a:t>Stigma and discrimination is a global phenomenon grounded in </a:t>
            </a:r>
            <a:r>
              <a:rPr lang="en-CA" b="1" dirty="0"/>
              <a:t>mystification</a:t>
            </a:r>
            <a:r>
              <a:rPr lang="en-CA" dirty="0"/>
              <a:t> and </a:t>
            </a:r>
            <a:r>
              <a:rPr lang="en-CA" b="1" dirty="0"/>
              <a:t>misconceptions</a:t>
            </a:r>
            <a:r>
              <a:rPr lang="en-CA" dirty="0"/>
              <a:t> of albinism</a:t>
            </a:r>
            <a:r>
              <a:rPr lang="en-CA" dirty="0" smtClean="0"/>
              <a:t>.</a:t>
            </a:r>
          </a:p>
          <a:p>
            <a:pPr lvl="1"/>
            <a:r>
              <a:rPr lang="en-CA" dirty="0" smtClean="0"/>
              <a:t>In </a:t>
            </a:r>
            <a:r>
              <a:rPr lang="en-CA" dirty="0"/>
              <a:t>North </a:t>
            </a:r>
            <a:r>
              <a:rPr lang="en-CA" dirty="0" smtClean="0"/>
              <a:t>America/Europe/Australia </a:t>
            </a:r>
            <a:r>
              <a:rPr lang="en-CA" dirty="0"/>
              <a:t>PWA suffer from: </a:t>
            </a:r>
          </a:p>
          <a:p>
            <a:pPr lvl="2"/>
            <a:r>
              <a:rPr lang="en-CA" dirty="0" smtClean="0"/>
              <a:t>Aggressive name calling</a:t>
            </a:r>
            <a:endParaRPr lang="en-CA" dirty="0"/>
          </a:p>
          <a:p>
            <a:pPr lvl="2"/>
            <a:r>
              <a:rPr lang="en-CA" dirty="0" smtClean="0"/>
              <a:t>Persistent/violent bullying</a:t>
            </a:r>
            <a:endParaRPr lang="en-CA" dirty="0"/>
          </a:p>
          <a:p>
            <a:pPr lvl="2"/>
            <a:r>
              <a:rPr lang="en-CA" dirty="0"/>
              <a:t>Persistent demonizing </a:t>
            </a:r>
            <a:r>
              <a:rPr lang="en-CA" dirty="0" smtClean="0"/>
              <a:t>in </a:t>
            </a:r>
            <a:r>
              <a:rPr lang="en-CA" dirty="0"/>
              <a:t>pop </a:t>
            </a:r>
            <a:r>
              <a:rPr lang="en-CA" dirty="0" smtClean="0"/>
              <a:t>culture</a:t>
            </a:r>
          </a:p>
          <a:p>
            <a:pPr lvl="1"/>
            <a:r>
              <a:rPr lang="en-CA" dirty="0" smtClean="0"/>
              <a:t>In Sub-Saharan </a:t>
            </a:r>
            <a:r>
              <a:rPr lang="en-CA" dirty="0"/>
              <a:t>Africa: PWA </a:t>
            </a:r>
            <a:r>
              <a:rPr lang="en-CA" dirty="0" smtClean="0"/>
              <a:t>suffer from:</a:t>
            </a:r>
            <a:endParaRPr lang="en-CA" dirty="0"/>
          </a:p>
          <a:p>
            <a:pPr lvl="2"/>
            <a:r>
              <a:rPr lang="en-CA" dirty="0" smtClean="0"/>
              <a:t>Aggressive name calling</a:t>
            </a:r>
            <a:endParaRPr lang="en-CA" dirty="0"/>
          </a:p>
          <a:p>
            <a:pPr lvl="2"/>
            <a:r>
              <a:rPr lang="en-CA" dirty="0" smtClean="0"/>
              <a:t>Persistent/violent bullying</a:t>
            </a:r>
            <a:endParaRPr lang="en-CA" dirty="0"/>
          </a:p>
          <a:p>
            <a:pPr lvl="2"/>
            <a:r>
              <a:rPr lang="en-CA" dirty="0" smtClean="0"/>
              <a:t>Persistent dehumanizing from myths</a:t>
            </a:r>
            <a:endParaRPr lang="en-CA" dirty="0"/>
          </a:p>
          <a:p>
            <a:pPr lvl="2"/>
            <a:r>
              <a:rPr lang="en-CA" dirty="0" smtClean="0"/>
              <a:t>Witchcraft attacks</a:t>
            </a:r>
          </a:p>
          <a:p>
            <a:pPr lvl="2"/>
            <a:r>
              <a:rPr lang="en-CA" dirty="0" smtClean="0"/>
              <a:t>Harmful traditional practices (</a:t>
            </a:r>
            <a:r>
              <a:rPr lang="en-CA" dirty="0" err="1" smtClean="0"/>
              <a:t>ie</a:t>
            </a:r>
            <a:r>
              <a:rPr lang="en-CA" dirty="0" smtClean="0"/>
              <a:t>. cultural infanticide) </a:t>
            </a:r>
            <a:endParaRPr lang="en-CA" dirty="0"/>
          </a:p>
          <a:p>
            <a:endParaRPr lang="en-US" dirty="0"/>
          </a:p>
        </p:txBody>
      </p:sp>
      <p:sp>
        <p:nvSpPr>
          <p:cNvPr id="4" name="Footer Placeholder 3"/>
          <p:cNvSpPr>
            <a:spLocks noGrp="1"/>
          </p:cNvSpPr>
          <p:nvPr>
            <p:ph type="ftr" sz="quarter" idx="11"/>
          </p:nvPr>
        </p:nvSpPr>
        <p:spPr/>
        <p:txBody>
          <a:bodyPr/>
          <a:lstStyle/>
          <a:p>
            <a:r>
              <a:rPr lang="en-US" smtClean="0"/>
              <a:t>© UNDER THE SAME SUN 2014  www.underthesamesun.com</a:t>
            </a:r>
            <a:endParaRPr lang="en-US"/>
          </a:p>
        </p:txBody>
      </p:sp>
      <p:sp>
        <p:nvSpPr>
          <p:cNvPr id="5" name="Slide Number Placeholder 4"/>
          <p:cNvSpPr>
            <a:spLocks noGrp="1"/>
          </p:cNvSpPr>
          <p:nvPr>
            <p:ph type="sldNum" sz="quarter" idx="12"/>
          </p:nvPr>
        </p:nvSpPr>
        <p:spPr/>
        <p:txBody>
          <a:bodyPr/>
          <a:lstStyle/>
          <a:p>
            <a:fld id="{09B4E36D-4E32-46F0-8E39-97FA8BA22BCC}" type="slidenum">
              <a:rPr lang="en-US" smtClean="0"/>
              <a:t>25</a:t>
            </a:fld>
            <a:endParaRPr lang="en-US"/>
          </a:p>
        </p:txBody>
      </p:sp>
    </p:spTree>
    <p:extLst>
      <p:ext uri="{BB962C8B-B14F-4D97-AF65-F5344CB8AC3E}">
        <p14:creationId xmlns:p14="http://schemas.microsoft.com/office/powerpoint/2010/main" val="2751838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r>
              <a:rPr lang="en-US" sz="3600" dirty="0" smtClean="0">
                <a:solidFill>
                  <a:srgbClr val="675E47"/>
                </a:solidFill>
              </a:rPr>
              <a:t>Key </a:t>
            </a:r>
            <a:r>
              <a:rPr lang="en-US" sz="3600" dirty="0">
                <a:solidFill>
                  <a:srgbClr val="675E47"/>
                </a:solidFill>
              </a:rPr>
              <a:t>Considerations for Classification:</a:t>
            </a:r>
            <a:endParaRPr lang="en-US" dirty="0"/>
          </a:p>
        </p:txBody>
      </p:sp>
      <p:sp>
        <p:nvSpPr>
          <p:cNvPr id="3" name="Content Placeholder 2"/>
          <p:cNvSpPr>
            <a:spLocks noGrp="1"/>
          </p:cNvSpPr>
          <p:nvPr>
            <p:ph idx="1"/>
          </p:nvPr>
        </p:nvSpPr>
        <p:spPr>
          <a:xfrm>
            <a:off x="457200" y="1600200"/>
            <a:ext cx="7620000" cy="545432"/>
          </a:xfrm>
        </p:spPr>
        <p:txBody>
          <a:bodyPr>
            <a:normAutofit/>
          </a:bodyPr>
          <a:lstStyle/>
          <a:p>
            <a:pPr marL="571500" indent="-457200">
              <a:buFont typeface="+mj-lt"/>
              <a:buAutoNum type="arabicPeriod" startAt="4"/>
            </a:pPr>
            <a:r>
              <a:rPr lang="en-US" sz="2000" b="1" dirty="0" smtClean="0"/>
              <a:t>Witchcraft</a:t>
            </a:r>
            <a:r>
              <a:rPr lang="en-US" sz="2000" dirty="0" smtClean="0"/>
              <a:t> is a reality for thousands of PWA</a:t>
            </a:r>
          </a:p>
        </p:txBody>
      </p:sp>
      <p:sp>
        <p:nvSpPr>
          <p:cNvPr id="4" name="Footer Placeholder 3"/>
          <p:cNvSpPr>
            <a:spLocks noGrp="1"/>
          </p:cNvSpPr>
          <p:nvPr>
            <p:ph type="ftr" sz="quarter" idx="11"/>
          </p:nvPr>
        </p:nvSpPr>
        <p:spPr/>
        <p:txBody>
          <a:bodyPr/>
          <a:lstStyle/>
          <a:p>
            <a:r>
              <a:rPr lang="en-US" smtClean="0"/>
              <a:t>© UNDER THE SAME SUN 2014  www.underthesamesun.com</a:t>
            </a:r>
            <a:endParaRPr lang="en-US"/>
          </a:p>
        </p:txBody>
      </p:sp>
      <p:sp>
        <p:nvSpPr>
          <p:cNvPr id="5" name="Slide Number Placeholder 4"/>
          <p:cNvSpPr>
            <a:spLocks noGrp="1"/>
          </p:cNvSpPr>
          <p:nvPr>
            <p:ph type="sldNum" sz="quarter" idx="12"/>
          </p:nvPr>
        </p:nvSpPr>
        <p:spPr/>
        <p:txBody>
          <a:bodyPr/>
          <a:lstStyle/>
          <a:p>
            <a:fld id="{09B4E36D-4E32-46F0-8E39-97FA8BA22BCC}" type="slidenum">
              <a:rPr lang="en-US" smtClean="0"/>
              <a:t>26</a:t>
            </a:fld>
            <a:endParaRPr lang="en-US"/>
          </a:p>
        </p:txBody>
      </p:sp>
      <p:sp>
        <p:nvSpPr>
          <p:cNvPr id="6" name="Content Placeholder 2"/>
          <p:cNvSpPr txBox="1">
            <a:spLocks/>
          </p:cNvSpPr>
          <p:nvPr/>
        </p:nvSpPr>
        <p:spPr>
          <a:xfrm>
            <a:off x="457200" y="2057400"/>
            <a:ext cx="4120662" cy="4572000"/>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a:r>
              <a:rPr lang="en-CA" sz="1900" dirty="0" smtClean="0"/>
              <a:t>It is: combination of natural and supernatural beliefs, philosophies and practices aimed at manipulating nature for the benefit of the practitioner. </a:t>
            </a:r>
          </a:p>
          <a:p>
            <a:pPr lvl="1"/>
            <a:r>
              <a:rPr lang="en-CA" sz="1900" dirty="0" smtClean="0"/>
              <a:t>May involve use of human body parts from live victims because of belief that the screams of victims increases potency of potion.</a:t>
            </a:r>
          </a:p>
          <a:p>
            <a:pPr lvl="1"/>
            <a:r>
              <a:rPr lang="en-CA" sz="1900" dirty="0" smtClean="0"/>
              <a:t>Historians say witchcraft formed part of the social fabric of </a:t>
            </a:r>
            <a:r>
              <a:rPr lang="en-CA" sz="1900" b="1" dirty="0" smtClean="0"/>
              <a:t>many</a:t>
            </a:r>
            <a:r>
              <a:rPr lang="en-CA" sz="1900" u="sng" dirty="0" smtClean="0"/>
              <a:t> </a:t>
            </a:r>
            <a:r>
              <a:rPr lang="en-CA" sz="1900" b="1" dirty="0" smtClean="0"/>
              <a:t>pre-colonial African societies</a:t>
            </a:r>
            <a:r>
              <a:rPr lang="en-CA" sz="1900" dirty="0" smtClean="0"/>
              <a:t>.</a:t>
            </a:r>
          </a:p>
          <a:p>
            <a:pPr lvl="1"/>
            <a:r>
              <a:rPr lang="en-CA" sz="1900" dirty="0" smtClean="0"/>
              <a:t>2010 PEW Forum: beliefs in witchcraft remain influential </a:t>
            </a:r>
            <a:r>
              <a:rPr lang="en-CA" sz="1900" b="1" dirty="0" smtClean="0"/>
              <a:t>today</a:t>
            </a:r>
            <a:r>
              <a:rPr lang="en-CA" sz="1900" dirty="0" smtClean="0"/>
              <a:t> in a significant number of African countries.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6687" r="16804"/>
          <a:stretch/>
        </p:blipFill>
        <p:spPr>
          <a:xfrm>
            <a:off x="4724400" y="2192215"/>
            <a:ext cx="3294185" cy="3718560"/>
          </a:xfrm>
          <a:prstGeom prst="rect">
            <a:avLst/>
          </a:prstGeom>
        </p:spPr>
      </p:pic>
    </p:spTree>
    <p:extLst>
      <p:ext uri="{BB962C8B-B14F-4D97-AF65-F5344CB8AC3E}">
        <p14:creationId xmlns:p14="http://schemas.microsoft.com/office/powerpoint/2010/main" val="1523000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r>
              <a:rPr lang="en-US" sz="3600" dirty="0" smtClean="0"/>
              <a:t>The Main/Default Classification of PWA</a:t>
            </a:r>
            <a:endParaRPr lang="en-US" sz="3600" dirty="0"/>
          </a:p>
        </p:txBody>
      </p:sp>
      <p:sp>
        <p:nvSpPr>
          <p:cNvPr id="3" name="Content Placeholder 2"/>
          <p:cNvSpPr>
            <a:spLocks noGrp="1"/>
          </p:cNvSpPr>
          <p:nvPr>
            <p:ph idx="1"/>
          </p:nvPr>
        </p:nvSpPr>
        <p:spPr>
          <a:xfrm>
            <a:off x="457200" y="1905000"/>
            <a:ext cx="7620000" cy="1752600"/>
          </a:xfrm>
        </p:spPr>
        <p:style>
          <a:lnRef idx="2">
            <a:schemeClr val="accent6"/>
          </a:lnRef>
          <a:fillRef idx="1">
            <a:schemeClr val="lt1"/>
          </a:fillRef>
          <a:effectRef idx="0">
            <a:schemeClr val="accent6"/>
          </a:effectRef>
          <a:fontRef idx="minor">
            <a:schemeClr val="dk1"/>
          </a:fontRef>
        </p:style>
        <p:txBody>
          <a:bodyPr/>
          <a:lstStyle/>
          <a:p>
            <a:pPr marL="114300" indent="0">
              <a:buNone/>
            </a:pPr>
            <a:r>
              <a:rPr lang="en-US" sz="3200" b="1" dirty="0" smtClean="0"/>
              <a:t>A specific people group with particular needs that must be given special attention in IHRL (“specific people group”)</a:t>
            </a:r>
          </a:p>
          <a:p>
            <a:pPr lvl="1"/>
            <a:endParaRPr lang="en-US" dirty="0"/>
          </a:p>
        </p:txBody>
      </p:sp>
      <p:sp>
        <p:nvSpPr>
          <p:cNvPr id="4" name="Footer Placeholder 3"/>
          <p:cNvSpPr>
            <a:spLocks noGrp="1"/>
          </p:cNvSpPr>
          <p:nvPr>
            <p:ph type="ftr" sz="quarter" idx="11"/>
          </p:nvPr>
        </p:nvSpPr>
        <p:spPr/>
        <p:txBody>
          <a:bodyPr/>
          <a:lstStyle/>
          <a:p>
            <a:r>
              <a:rPr lang="en-US" smtClean="0"/>
              <a:t>© UNDER THE SAME SUN 2014  www.underthesamesun.com</a:t>
            </a:r>
            <a:endParaRPr lang="en-US"/>
          </a:p>
        </p:txBody>
      </p:sp>
      <p:sp>
        <p:nvSpPr>
          <p:cNvPr id="5" name="Slide Number Placeholder 4"/>
          <p:cNvSpPr>
            <a:spLocks noGrp="1"/>
          </p:cNvSpPr>
          <p:nvPr>
            <p:ph type="sldNum" sz="quarter" idx="12"/>
          </p:nvPr>
        </p:nvSpPr>
        <p:spPr/>
        <p:txBody>
          <a:bodyPr/>
          <a:lstStyle/>
          <a:p>
            <a:fld id="{09B4E36D-4E32-46F0-8E39-97FA8BA22BCC}" type="slidenum">
              <a:rPr lang="en-US" smtClean="0"/>
              <a:t>27</a:t>
            </a:fld>
            <a:endParaRPr lang="en-US"/>
          </a:p>
        </p:txBody>
      </p:sp>
      <p:pic>
        <p:nvPicPr>
          <p:cNvPr id="2051" name="Picture 3" descr="C:\Users\emily\AppData\Local\Microsoft\Windows\Temporary Internet Files\Content.IE5\5SN5K77A\dglxasset[1].png"/>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52600" y="4038600"/>
            <a:ext cx="4781550" cy="340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98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620000" cy="4800600"/>
          </a:xfrm>
        </p:spPr>
        <p:txBody>
          <a:bodyPr/>
          <a:lstStyle/>
          <a:p>
            <a:r>
              <a:rPr lang="en-CA" dirty="0" smtClean="0"/>
              <a:t>Similar </a:t>
            </a:r>
            <a:r>
              <a:rPr lang="en-CA" dirty="0"/>
              <a:t>attention has been drawn to certain </a:t>
            </a:r>
            <a:r>
              <a:rPr lang="en-CA" dirty="0" smtClean="0"/>
              <a:t>analogous </a:t>
            </a:r>
            <a:r>
              <a:rPr lang="en-CA" dirty="0"/>
              <a:t>groups </a:t>
            </a:r>
            <a:r>
              <a:rPr lang="en-CA" dirty="0" smtClean="0"/>
              <a:t>such as:</a:t>
            </a:r>
          </a:p>
          <a:p>
            <a:pPr lvl="1"/>
            <a:r>
              <a:rPr lang="en-CA" dirty="0" smtClean="0"/>
              <a:t>the </a:t>
            </a:r>
            <a:r>
              <a:rPr lang="en-CA" dirty="0"/>
              <a:t>elderly, </a:t>
            </a:r>
            <a:endParaRPr lang="en-CA" dirty="0" smtClean="0"/>
          </a:p>
          <a:p>
            <a:pPr lvl="1"/>
            <a:r>
              <a:rPr lang="en-CA" dirty="0" smtClean="0"/>
              <a:t>person </a:t>
            </a:r>
            <a:r>
              <a:rPr lang="en-CA" dirty="0"/>
              <a:t>living with HIV/AIDs, </a:t>
            </a:r>
            <a:endParaRPr lang="en-CA" dirty="0" smtClean="0"/>
          </a:p>
          <a:p>
            <a:pPr lvl="1"/>
            <a:r>
              <a:rPr lang="en-CA" dirty="0" smtClean="0"/>
              <a:t>and </a:t>
            </a:r>
            <a:r>
              <a:rPr lang="en-CA" dirty="0"/>
              <a:t>more recently, the </a:t>
            </a:r>
            <a:r>
              <a:rPr lang="en-CA" i="1" dirty="0" err="1"/>
              <a:t>dalits</a:t>
            </a:r>
            <a:r>
              <a:rPr lang="en-CA" dirty="0"/>
              <a:t> or “untouchables” of South </a:t>
            </a:r>
            <a:r>
              <a:rPr lang="en-CA" dirty="0" smtClean="0"/>
              <a:t>Asia.</a:t>
            </a:r>
            <a:endParaRPr lang="en-US" dirty="0"/>
          </a:p>
        </p:txBody>
      </p:sp>
      <p:sp>
        <p:nvSpPr>
          <p:cNvPr id="4" name="Footer Placeholder 3"/>
          <p:cNvSpPr>
            <a:spLocks noGrp="1"/>
          </p:cNvSpPr>
          <p:nvPr>
            <p:ph type="ftr" sz="quarter" idx="11"/>
          </p:nvPr>
        </p:nvSpPr>
        <p:spPr/>
        <p:txBody>
          <a:bodyPr/>
          <a:lstStyle/>
          <a:p>
            <a:r>
              <a:rPr lang="en-US" smtClean="0"/>
              <a:t>© UNDER THE SAME SUN 2014  www.underthesamesun.com</a:t>
            </a:r>
            <a:endParaRPr lang="en-US"/>
          </a:p>
        </p:txBody>
      </p:sp>
      <p:sp>
        <p:nvSpPr>
          <p:cNvPr id="5" name="Slide Number Placeholder 4"/>
          <p:cNvSpPr>
            <a:spLocks noGrp="1"/>
          </p:cNvSpPr>
          <p:nvPr>
            <p:ph type="sldNum" sz="quarter" idx="12"/>
          </p:nvPr>
        </p:nvSpPr>
        <p:spPr/>
        <p:txBody>
          <a:bodyPr/>
          <a:lstStyle/>
          <a:p>
            <a:fld id="{09B4E36D-4E32-46F0-8E39-97FA8BA22BCC}" type="slidenum">
              <a:rPr lang="en-US" smtClean="0"/>
              <a:t>28</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21867"/>
          <a:stretch/>
        </p:blipFill>
        <p:spPr>
          <a:xfrm>
            <a:off x="984738" y="2514600"/>
            <a:ext cx="6781800" cy="3974123"/>
          </a:xfrm>
          <a:prstGeom prst="rect">
            <a:avLst/>
          </a:prstGeom>
        </p:spPr>
      </p:pic>
    </p:spTree>
    <p:extLst>
      <p:ext uri="{BB962C8B-B14F-4D97-AF65-F5344CB8AC3E}">
        <p14:creationId xmlns:p14="http://schemas.microsoft.com/office/powerpoint/2010/main" val="3137470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457200" y="2209800"/>
            <a:ext cx="7620000" cy="4191000"/>
          </a:xfrm>
        </p:spPr>
        <p:txBody>
          <a:bodyPr>
            <a:normAutofit/>
          </a:bodyPr>
          <a:lstStyle/>
          <a:p>
            <a:r>
              <a:rPr lang="en-US" sz="2800" dirty="0" smtClean="0"/>
              <a:t>Particular Social Group</a:t>
            </a:r>
          </a:p>
          <a:p>
            <a:r>
              <a:rPr lang="en-US" sz="2800" dirty="0" smtClean="0"/>
              <a:t>Visible Minority Group</a:t>
            </a:r>
          </a:p>
          <a:p>
            <a:r>
              <a:rPr lang="en-US" sz="2800" dirty="0" smtClean="0"/>
              <a:t>Group with Disabilities</a:t>
            </a:r>
            <a:endParaRPr lang="en-US" sz="2800" dirty="0"/>
          </a:p>
        </p:txBody>
      </p:sp>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r>
              <a:rPr lang="en-US" sz="3600" dirty="0" smtClean="0">
                <a:solidFill>
                  <a:srgbClr val="675E47"/>
                </a:solidFill>
              </a:rPr>
              <a:t>Three Proposed</a:t>
            </a:r>
            <a:r>
              <a:rPr lang="en-US" sz="3600" dirty="0">
                <a:solidFill>
                  <a:srgbClr val="675E47"/>
                </a:solidFill>
              </a:rPr>
              <a:t> </a:t>
            </a:r>
            <a:r>
              <a:rPr lang="en-US" sz="3600" dirty="0" smtClean="0">
                <a:solidFill>
                  <a:srgbClr val="675E47"/>
                </a:solidFill>
              </a:rPr>
              <a:t>Sub Classifications</a:t>
            </a:r>
            <a:endParaRPr lang="en-US" dirty="0"/>
          </a:p>
        </p:txBody>
      </p:sp>
      <p:sp>
        <p:nvSpPr>
          <p:cNvPr id="4" name="Footer Placeholder 3"/>
          <p:cNvSpPr>
            <a:spLocks noGrp="1"/>
          </p:cNvSpPr>
          <p:nvPr>
            <p:ph type="ftr" sz="quarter" idx="11"/>
          </p:nvPr>
        </p:nvSpPr>
        <p:spPr/>
        <p:txBody>
          <a:bodyPr/>
          <a:lstStyle/>
          <a:p>
            <a:r>
              <a:rPr lang="en-US" smtClean="0"/>
              <a:t>© UNDER THE SAME SUN 2014  www.underthesamesun.com</a:t>
            </a:r>
            <a:endParaRPr lang="en-US"/>
          </a:p>
        </p:txBody>
      </p:sp>
      <p:sp>
        <p:nvSpPr>
          <p:cNvPr id="5" name="Slide Number Placeholder 4"/>
          <p:cNvSpPr>
            <a:spLocks noGrp="1"/>
          </p:cNvSpPr>
          <p:nvPr>
            <p:ph type="sldNum" sz="quarter" idx="12"/>
          </p:nvPr>
        </p:nvSpPr>
        <p:spPr/>
        <p:txBody>
          <a:bodyPr/>
          <a:lstStyle/>
          <a:p>
            <a:fld id="{09B4E36D-4E32-46F0-8E39-97FA8BA22BCC}" type="slidenum">
              <a:rPr lang="en-US" smtClean="0"/>
              <a:t>29</a:t>
            </a:fld>
            <a:endParaRPr lang="en-US"/>
          </a:p>
        </p:txBody>
      </p:sp>
    </p:spTree>
    <p:extLst>
      <p:ext uri="{BB962C8B-B14F-4D97-AF65-F5344CB8AC3E}">
        <p14:creationId xmlns:p14="http://schemas.microsoft.com/office/powerpoint/2010/main" val="2509645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r>
              <a:rPr lang="en-US" sz="3600" dirty="0" smtClean="0"/>
              <a:t>WHAT IS ALBINISM?</a:t>
            </a:r>
            <a:endParaRPr lang="en-US" sz="3600" dirty="0"/>
          </a:p>
        </p:txBody>
      </p:sp>
      <p:sp>
        <p:nvSpPr>
          <p:cNvPr id="5" name="Content Placeholder 4"/>
          <p:cNvSpPr>
            <a:spLocks noGrp="1"/>
          </p:cNvSpPr>
          <p:nvPr>
            <p:ph idx="1"/>
          </p:nvPr>
        </p:nvSpPr>
        <p:spPr/>
        <p:txBody>
          <a:bodyPr>
            <a:normAutofit/>
          </a:bodyPr>
          <a:lstStyle/>
          <a:p>
            <a:r>
              <a:rPr lang="en-US" sz="2000" dirty="0">
                <a:cs typeface="Arial" pitchFamily="34" charset="0"/>
              </a:rPr>
              <a:t>A</a:t>
            </a:r>
            <a:r>
              <a:rPr lang="en-US" sz="2000" dirty="0" smtClean="0">
                <a:cs typeface="Arial" pitchFamily="34" charset="0"/>
              </a:rPr>
              <a:t> </a:t>
            </a:r>
            <a:r>
              <a:rPr lang="en-US" sz="2000" dirty="0">
                <a:cs typeface="Arial" pitchFamily="34" charset="0"/>
              </a:rPr>
              <a:t>rare genetically inherited difference occurring in both genders regardless of </a:t>
            </a:r>
            <a:r>
              <a:rPr lang="en-US" sz="2000" dirty="0" smtClean="0">
                <a:cs typeface="Arial" pitchFamily="34" charset="0"/>
              </a:rPr>
              <a:t>race, </a:t>
            </a:r>
            <a:r>
              <a:rPr lang="en-US" sz="2000" dirty="0">
                <a:cs typeface="Arial" pitchFamily="34" charset="0"/>
              </a:rPr>
              <a:t>in </a:t>
            </a:r>
            <a:r>
              <a:rPr lang="en-US" sz="2000" b="1" dirty="0">
                <a:cs typeface="Arial" pitchFamily="34" charset="0"/>
              </a:rPr>
              <a:t>all countries of the world</a:t>
            </a:r>
            <a:r>
              <a:rPr lang="en-US" sz="2000" dirty="0">
                <a:cs typeface="Arial" pitchFamily="34" charset="0"/>
              </a:rPr>
              <a:t>. </a:t>
            </a:r>
            <a:endParaRPr lang="en-US" sz="2000" dirty="0" smtClean="0">
              <a:cs typeface="Arial" pitchFamily="34" charset="0"/>
            </a:endParaRPr>
          </a:p>
          <a:p>
            <a:r>
              <a:rPr lang="en-US" sz="2000" dirty="0" smtClean="0">
                <a:cs typeface="Arial" pitchFamily="34" charset="0"/>
              </a:rPr>
              <a:t>Results </a:t>
            </a:r>
            <a:r>
              <a:rPr lang="en-US" sz="2000" dirty="0">
                <a:cs typeface="Arial" pitchFamily="34" charset="0"/>
              </a:rPr>
              <a:t>in a </a:t>
            </a:r>
            <a:r>
              <a:rPr lang="en-US" sz="2000" b="1" dirty="0">
                <a:cs typeface="Arial" pitchFamily="34" charset="0"/>
              </a:rPr>
              <a:t>lack of pigmentation</a:t>
            </a:r>
            <a:r>
              <a:rPr lang="en-US" sz="2000" dirty="0">
                <a:cs typeface="Arial" pitchFamily="34" charset="0"/>
              </a:rPr>
              <a:t> in the hair, skin and eyes, causing </a:t>
            </a:r>
            <a:r>
              <a:rPr lang="en-US" sz="2000" b="1" dirty="0">
                <a:cs typeface="Arial" pitchFamily="34" charset="0"/>
              </a:rPr>
              <a:t>vulnerability to sun exposure</a:t>
            </a:r>
            <a:r>
              <a:rPr lang="en-US" sz="2000" dirty="0">
                <a:cs typeface="Arial" pitchFamily="34" charset="0"/>
              </a:rPr>
              <a:t> and bright light. </a:t>
            </a:r>
            <a:endParaRPr lang="en-US" sz="2000" dirty="0" smtClean="0">
              <a:cs typeface="Arial" pitchFamily="34" charset="0"/>
            </a:endParaRPr>
          </a:p>
          <a:p>
            <a:r>
              <a:rPr lang="en-US" sz="2000" dirty="0" smtClean="0">
                <a:cs typeface="Arial" pitchFamily="34" charset="0"/>
              </a:rPr>
              <a:t>Almost </a:t>
            </a:r>
            <a:r>
              <a:rPr lang="en-US" sz="2000" dirty="0">
                <a:cs typeface="Arial" pitchFamily="34" charset="0"/>
              </a:rPr>
              <a:t>all people with albinism are </a:t>
            </a:r>
            <a:r>
              <a:rPr lang="en-US" sz="2000" b="1" dirty="0">
                <a:cs typeface="Arial" pitchFamily="34" charset="0"/>
              </a:rPr>
              <a:t>visually impaired</a:t>
            </a:r>
            <a:r>
              <a:rPr lang="en-US" sz="2000" dirty="0">
                <a:cs typeface="Arial" pitchFamily="34" charset="0"/>
              </a:rPr>
              <a:t>, with the majority being classified as “legally blind”. </a:t>
            </a:r>
            <a:endParaRPr lang="en-US" sz="2000" dirty="0" smtClean="0">
              <a:cs typeface="Arial" pitchFamily="34" charset="0"/>
            </a:endParaRPr>
          </a:p>
          <a:p>
            <a:r>
              <a:rPr lang="en-US" sz="2000" dirty="0" smtClean="0">
                <a:cs typeface="Arial" pitchFamily="34" charset="0"/>
              </a:rPr>
              <a:t>North America / Europe: 1 in 17,000 people. </a:t>
            </a:r>
          </a:p>
          <a:p>
            <a:r>
              <a:rPr lang="en-US" sz="2000" dirty="0" smtClean="0">
                <a:cs typeface="Arial" pitchFamily="34" charset="0"/>
              </a:rPr>
              <a:t>Africa: in several communities estimates as high as 1 </a:t>
            </a:r>
            <a:r>
              <a:rPr lang="en-US" sz="2000" dirty="0">
                <a:cs typeface="Arial" pitchFamily="34" charset="0"/>
              </a:rPr>
              <a:t>in 1</a:t>
            </a:r>
            <a:r>
              <a:rPr lang="en-US" sz="2000" dirty="0" smtClean="0">
                <a:cs typeface="Arial" pitchFamily="34" charset="0"/>
              </a:rPr>
              <a:t>,000 </a:t>
            </a:r>
            <a:r>
              <a:rPr lang="en-US" sz="2000" dirty="0">
                <a:cs typeface="Arial" pitchFamily="34" charset="0"/>
              </a:rPr>
              <a:t>people being affected. </a:t>
            </a:r>
            <a:endParaRPr lang="en-US" sz="2000" dirty="0" smtClean="0">
              <a:cs typeface="Arial" pitchFamily="34" charset="0"/>
            </a:endParaRPr>
          </a:p>
          <a:p>
            <a:r>
              <a:rPr lang="en-US" sz="2000" dirty="0" smtClean="0">
                <a:cs typeface="Arial" pitchFamily="34" charset="0"/>
              </a:rPr>
              <a:t>The </a:t>
            </a:r>
            <a:r>
              <a:rPr lang="en-US" sz="2000" dirty="0">
                <a:cs typeface="Arial" pitchFamily="34" charset="0"/>
              </a:rPr>
              <a:t>term </a:t>
            </a:r>
            <a:r>
              <a:rPr lang="en-US" sz="2000" b="1" dirty="0">
                <a:cs typeface="Arial" pitchFamily="34" charset="0"/>
              </a:rPr>
              <a:t>“person with albinism” (PWA) is preferred</a:t>
            </a:r>
            <a:r>
              <a:rPr lang="en-US" sz="2000" dirty="0">
                <a:cs typeface="Arial" pitchFamily="34" charset="0"/>
              </a:rPr>
              <a:t> to the term “albino”.</a:t>
            </a:r>
          </a:p>
        </p:txBody>
      </p:sp>
      <p:sp>
        <p:nvSpPr>
          <p:cNvPr id="3" name="Footer Placeholder 2"/>
          <p:cNvSpPr>
            <a:spLocks noGrp="1"/>
          </p:cNvSpPr>
          <p:nvPr>
            <p:ph type="ftr" sz="quarter" idx="11"/>
          </p:nvPr>
        </p:nvSpPr>
        <p:spPr/>
        <p:txBody>
          <a:bodyPr/>
          <a:lstStyle/>
          <a:p>
            <a:r>
              <a:rPr lang="en-US" smtClean="0"/>
              <a:t>© UNDER THE SAME SUN 2014  www.underthesamesun.com</a:t>
            </a:r>
            <a:endParaRPr lang="en-US"/>
          </a:p>
        </p:txBody>
      </p:sp>
      <p:sp>
        <p:nvSpPr>
          <p:cNvPr id="8" name="Slide Number Placeholder 7"/>
          <p:cNvSpPr>
            <a:spLocks noGrp="1"/>
          </p:cNvSpPr>
          <p:nvPr>
            <p:ph type="sldNum" sz="quarter" idx="12"/>
          </p:nvPr>
        </p:nvSpPr>
        <p:spPr/>
        <p:txBody>
          <a:bodyPr/>
          <a:lstStyle/>
          <a:p>
            <a:fld id="{09B4E36D-4E32-46F0-8E39-97FA8BA22BCC}" type="slidenum">
              <a:rPr lang="en-US" smtClean="0"/>
              <a:t>3</a:t>
            </a:fld>
            <a:endParaRPr lang="en-US"/>
          </a:p>
        </p:txBody>
      </p:sp>
    </p:spTree>
    <p:extLst>
      <p:ext uri="{BB962C8B-B14F-4D97-AF65-F5344CB8AC3E}">
        <p14:creationId xmlns:p14="http://schemas.microsoft.com/office/powerpoint/2010/main" val="60445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emily\AppData\Local\Microsoft\Windows\Temporary Internet Files\Content.IE5\5SN5K77A\MC90038718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49576"/>
            <a:ext cx="3128473" cy="22316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600" dirty="0" smtClean="0"/>
              <a:t>1.  “Particular Social Group”</a:t>
            </a:r>
            <a:endParaRPr lang="en-US" sz="3600" dirty="0"/>
          </a:p>
        </p:txBody>
      </p:sp>
      <p:sp>
        <p:nvSpPr>
          <p:cNvPr id="3" name="Content Placeholder 2"/>
          <p:cNvSpPr>
            <a:spLocks noGrp="1"/>
          </p:cNvSpPr>
          <p:nvPr>
            <p:ph idx="1"/>
          </p:nvPr>
        </p:nvSpPr>
        <p:spPr>
          <a:xfrm>
            <a:off x="457200" y="1600200"/>
            <a:ext cx="3886200" cy="2514600"/>
          </a:xfrm>
        </p:spPr>
        <p:txBody>
          <a:bodyPr>
            <a:normAutofit fontScale="92500" lnSpcReduction="10000"/>
          </a:bodyPr>
          <a:lstStyle/>
          <a:p>
            <a:r>
              <a:rPr lang="en-CA" sz="2100" dirty="0" smtClean="0"/>
              <a:t>From 1951 </a:t>
            </a:r>
            <a:r>
              <a:rPr lang="en-CA" sz="2100" dirty="0"/>
              <a:t>Refugee </a:t>
            </a:r>
            <a:r>
              <a:rPr lang="en-CA" sz="2100" dirty="0" smtClean="0"/>
              <a:t>Convention </a:t>
            </a:r>
          </a:p>
          <a:p>
            <a:r>
              <a:rPr lang="en-CA" sz="2100" dirty="0"/>
              <a:t>O</a:t>
            </a:r>
            <a:r>
              <a:rPr lang="en-CA" sz="2100" dirty="0" smtClean="0"/>
              <a:t>ne </a:t>
            </a:r>
            <a:r>
              <a:rPr lang="en-CA" sz="2100" dirty="0"/>
              <a:t>of the five grounds enumerated in Article 1A(2</a:t>
            </a:r>
            <a:r>
              <a:rPr lang="en-CA" sz="2100" dirty="0" smtClean="0"/>
              <a:t>) </a:t>
            </a:r>
            <a:r>
              <a:rPr lang="en-CA" sz="2100" dirty="0"/>
              <a:t>on which refugee status may be </a:t>
            </a:r>
            <a:r>
              <a:rPr lang="en-CA" sz="2100" dirty="0" smtClean="0"/>
              <a:t>determined</a:t>
            </a:r>
            <a:endParaRPr lang="en-CA" sz="2100" dirty="0"/>
          </a:p>
          <a:p>
            <a:r>
              <a:rPr lang="en-CA" sz="2100" dirty="0"/>
              <a:t>PWA fit all elements of </a:t>
            </a:r>
            <a:r>
              <a:rPr lang="en-CA" sz="2100" dirty="0" smtClean="0"/>
              <a:t>the definition of PSG (see definition below)</a:t>
            </a:r>
            <a:endParaRPr lang="en-US" sz="2100" dirty="0"/>
          </a:p>
          <a:p>
            <a:pPr lvl="1"/>
            <a:endParaRPr lang="en-US" dirty="0"/>
          </a:p>
        </p:txBody>
      </p:sp>
      <p:sp>
        <p:nvSpPr>
          <p:cNvPr id="4" name="Footer Placeholder 3"/>
          <p:cNvSpPr>
            <a:spLocks noGrp="1"/>
          </p:cNvSpPr>
          <p:nvPr>
            <p:ph type="ftr" sz="quarter" idx="11"/>
          </p:nvPr>
        </p:nvSpPr>
        <p:spPr/>
        <p:txBody>
          <a:bodyPr/>
          <a:lstStyle/>
          <a:p>
            <a:r>
              <a:rPr lang="en-US" smtClean="0"/>
              <a:t>© UNDER THE SAME SUN 2014  www.underthesamesun.com</a:t>
            </a:r>
            <a:endParaRPr lang="en-US"/>
          </a:p>
        </p:txBody>
      </p:sp>
      <p:sp>
        <p:nvSpPr>
          <p:cNvPr id="5" name="Slide Number Placeholder 4"/>
          <p:cNvSpPr>
            <a:spLocks noGrp="1"/>
          </p:cNvSpPr>
          <p:nvPr>
            <p:ph type="sldNum" sz="quarter" idx="12"/>
          </p:nvPr>
        </p:nvSpPr>
        <p:spPr/>
        <p:txBody>
          <a:bodyPr/>
          <a:lstStyle/>
          <a:p>
            <a:fld id="{09B4E36D-4E32-46F0-8E39-97FA8BA22BCC}" type="slidenum">
              <a:rPr lang="en-US" smtClean="0"/>
              <a:t>30</a:t>
            </a:fld>
            <a:endParaRPr lang="en-US"/>
          </a:p>
        </p:txBody>
      </p:sp>
      <p:sp>
        <p:nvSpPr>
          <p:cNvPr id="7" name="Content Placeholder 2"/>
          <p:cNvSpPr txBox="1">
            <a:spLocks/>
          </p:cNvSpPr>
          <p:nvPr/>
        </p:nvSpPr>
        <p:spPr>
          <a:xfrm>
            <a:off x="457200" y="3886200"/>
            <a:ext cx="7696200" cy="2450123"/>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CA" sz="2000" dirty="0" smtClean="0"/>
              <a:t>Women, tribes or homosexuals from several countries are a PSG for the purposes of granting them asylum. </a:t>
            </a:r>
            <a:r>
              <a:rPr lang="en-CA" sz="2000" b="1" dirty="0" smtClean="0"/>
              <a:t>UTSS proposes the same for PWA</a:t>
            </a:r>
          </a:p>
          <a:p>
            <a:r>
              <a:rPr lang="en-CA" sz="2000" dirty="0" smtClean="0"/>
              <a:t>In some national jurisdictions PWA have been granted asylum based on their membership in a particular social group</a:t>
            </a:r>
          </a:p>
          <a:p>
            <a:r>
              <a:rPr lang="en-CA" sz="1600" dirty="0" smtClean="0"/>
              <a:t>“a particular social group is a group of persons who share a common characteristic other than their risk of being persecuted, or who are perceived as a group by society. The characteristic will often be one which is innate, unchangeable, or which is otherwise fundamental to human identity, conscience or the exercise of one’s human rights.” </a:t>
            </a:r>
            <a:r>
              <a:rPr lang="en-CA" sz="1400" dirty="0" smtClean="0"/>
              <a:t>(UNHCR Guidelines, para.11)</a:t>
            </a:r>
            <a:endParaRPr lang="en-CA" sz="1800" dirty="0" smtClean="0"/>
          </a:p>
          <a:p>
            <a:pPr lvl="1"/>
            <a:endParaRPr lang="en-US" dirty="0"/>
          </a:p>
        </p:txBody>
      </p:sp>
    </p:spTree>
    <p:extLst>
      <p:ext uri="{BB962C8B-B14F-4D97-AF65-F5344CB8AC3E}">
        <p14:creationId xmlns:p14="http://schemas.microsoft.com/office/powerpoint/2010/main" val="19298769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2.  “Visible Minority” Group</a:t>
            </a:r>
            <a:endParaRPr lang="en-US" sz="3600" dirty="0"/>
          </a:p>
        </p:txBody>
      </p:sp>
      <p:sp>
        <p:nvSpPr>
          <p:cNvPr id="3" name="Content Placeholder 2"/>
          <p:cNvSpPr>
            <a:spLocks noGrp="1"/>
          </p:cNvSpPr>
          <p:nvPr>
            <p:ph idx="1"/>
          </p:nvPr>
        </p:nvSpPr>
        <p:spPr/>
        <p:txBody>
          <a:bodyPr>
            <a:normAutofit/>
          </a:bodyPr>
          <a:lstStyle/>
          <a:p>
            <a:pPr marL="342900" lvl="1">
              <a:buClr>
                <a:schemeClr val="accent1"/>
              </a:buClr>
            </a:pPr>
            <a:r>
              <a:rPr lang="en-US" sz="2200" dirty="0" smtClean="0"/>
              <a:t>PWA experience </a:t>
            </a:r>
            <a:r>
              <a:rPr lang="en-US" sz="2200" dirty="0" err="1" smtClean="0"/>
              <a:t>colourism</a:t>
            </a:r>
            <a:endParaRPr lang="en-US" sz="2200" dirty="0" smtClean="0"/>
          </a:p>
          <a:p>
            <a:pPr marL="342900" lvl="1">
              <a:buClr>
                <a:schemeClr val="accent1"/>
              </a:buClr>
            </a:pPr>
            <a:r>
              <a:rPr lang="en-US" sz="2200" dirty="0" smtClean="0"/>
              <a:t>Albinism as new </a:t>
            </a:r>
            <a:r>
              <a:rPr lang="en-US" sz="2200" dirty="0"/>
              <a:t>category of </a:t>
            </a:r>
            <a:r>
              <a:rPr lang="en-US" sz="2200" dirty="0" smtClean="0"/>
              <a:t>“</a:t>
            </a:r>
            <a:r>
              <a:rPr lang="en-US" sz="2200" dirty="0" err="1" smtClean="0"/>
              <a:t>colour</a:t>
            </a:r>
            <a:r>
              <a:rPr lang="en-US" sz="2200" dirty="0" smtClean="0"/>
              <a:t>”</a:t>
            </a:r>
            <a:endParaRPr lang="en-US" sz="2200" dirty="0"/>
          </a:p>
          <a:p>
            <a:r>
              <a:rPr lang="en-US" dirty="0" smtClean="0"/>
              <a:t>Access to CERD and Durban Declaration</a:t>
            </a:r>
          </a:p>
          <a:p>
            <a:pPr lvl="0">
              <a:buClr>
                <a:srgbClr val="A9A57C"/>
              </a:buClr>
            </a:pPr>
            <a:r>
              <a:rPr lang="en-CA" dirty="0" smtClean="0">
                <a:solidFill>
                  <a:srgbClr val="2F2B20"/>
                </a:solidFill>
              </a:rPr>
              <a:t>UN </a:t>
            </a:r>
            <a:r>
              <a:rPr lang="en-CA" dirty="0">
                <a:solidFill>
                  <a:srgbClr val="2F2B20"/>
                </a:solidFill>
              </a:rPr>
              <a:t>Independent Expert on minority issues stated that the problems faced by PWA such as stigma, lifelong social exclusion and discrimination, are </a:t>
            </a:r>
            <a:r>
              <a:rPr lang="en-CA" b="1" dirty="0">
                <a:solidFill>
                  <a:srgbClr val="2F2B20"/>
                </a:solidFill>
              </a:rPr>
              <a:t>similar to the experiences faced by vulnerable </a:t>
            </a:r>
            <a:r>
              <a:rPr lang="en-CA" b="1" u="sng" dirty="0">
                <a:solidFill>
                  <a:srgbClr val="2F2B20"/>
                </a:solidFill>
              </a:rPr>
              <a:t>racial</a:t>
            </a:r>
            <a:r>
              <a:rPr lang="en-CA" b="1" dirty="0">
                <a:solidFill>
                  <a:srgbClr val="2F2B20"/>
                </a:solidFill>
              </a:rPr>
              <a:t> minorities </a:t>
            </a:r>
            <a:r>
              <a:rPr lang="en-CA" b="1" i="1" dirty="0">
                <a:solidFill>
                  <a:srgbClr val="2F2B20"/>
                </a:solidFill>
              </a:rPr>
              <a:t>because of their skin colour</a:t>
            </a:r>
            <a:r>
              <a:rPr lang="en-CA" i="1" dirty="0">
                <a:solidFill>
                  <a:srgbClr val="2F2B20"/>
                </a:solidFill>
              </a:rPr>
              <a:t>. </a:t>
            </a:r>
            <a:r>
              <a:rPr lang="en-CA" sz="1600" dirty="0">
                <a:solidFill>
                  <a:srgbClr val="2F2B20"/>
                </a:solidFill>
              </a:rPr>
              <a:t>(See Joint Press Release by UN Rapporteurs, 4 May 2013)</a:t>
            </a:r>
            <a:endParaRPr lang="en-US" i="1" dirty="0">
              <a:solidFill>
                <a:srgbClr val="2F2B20"/>
              </a:solidFill>
            </a:endParaRP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 UNDER THE SAME SUN 2014  www.underthesamesun.com</a:t>
            </a:r>
            <a:endParaRPr lang="en-US"/>
          </a:p>
        </p:txBody>
      </p:sp>
      <p:sp>
        <p:nvSpPr>
          <p:cNvPr id="5" name="Slide Number Placeholder 4"/>
          <p:cNvSpPr>
            <a:spLocks noGrp="1"/>
          </p:cNvSpPr>
          <p:nvPr>
            <p:ph type="sldNum" sz="quarter" idx="12"/>
          </p:nvPr>
        </p:nvSpPr>
        <p:spPr/>
        <p:txBody>
          <a:bodyPr/>
          <a:lstStyle/>
          <a:p>
            <a:fld id="{09B4E36D-4E32-46F0-8E39-97FA8BA22BCC}" type="slidenum">
              <a:rPr lang="en-US" smtClean="0"/>
              <a:t>31</a:t>
            </a:fld>
            <a:endParaRPr lang="en-US"/>
          </a:p>
        </p:txBody>
      </p:sp>
    </p:spTree>
    <p:extLst>
      <p:ext uri="{BB962C8B-B14F-4D97-AF65-F5344CB8AC3E}">
        <p14:creationId xmlns:p14="http://schemas.microsoft.com/office/powerpoint/2010/main" val="23653163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3.  Persons with Disabilities (PWD)</a:t>
            </a:r>
            <a:endParaRPr lang="en-US" sz="3600" dirty="0"/>
          </a:p>
        </p:txBody>
      </p:sp>
      <p:sp>
        <p:nvSpPr>
          <p:cNvPr id="3" name="Content Placeholder 2"/>
          <p:cNvSpPr>
            <a:spLocks noGrp="1"/>
          </p:cNvSpPr>
          <p:nvPr>
            <p:ph idx="1"/>
          </p:nvPr>
        </p:nvSpPr>
        <p:spPr>
          <a:xfrm>
            <a:off x="457200" y="2362200"/>
            <a:ext cx="3429000" cy="4495800"/>
          </a:xfrm>
        </p:spPr>
        <p:txBody>
          <a:bodyPr>
            <a:normAutofit fontScale="85000" lnSpcReduction="20000"/>
          </a:bodyPr>
          <a:lstStyle/>
          <a:p>
            <a:r>
              <a:rPr lang="en-CA" dirty="0" smtClean="0"/>
              <a:t>PWA </a:t>
            </a:r>
            <a:r>
              <a:rPr lang="en-CA" dirty="0"/>
              <a:t>have both a visual and skin impairment </a:t>
            </a:r>
            <a:endParaRPr lang="en-CA" dirty="0" smtClean="0"/>
          </a:p>
          <a:p>
            <a:pPr lvl="1"/>
            <a:r>
              <a:rPr lang="en-CA" dirty="0" smtClean="0"/>
              <a:t>PWA </a:t>
            </a:r>
            <a:r>
              <a:rPr lang="en-CA" dirty="0"/>
              <a:t>classified as “legally blind” in some countries.</a:t>
            </a:r>
            <a:endParaRPr lang="en-US" dirty="0"/>
          </a:p>
          <a:p>
            <a:pPr lvl="1"/>
            <a:r>
              <a:rPr lang="en-CA" dirty="0"/>
              <a:t>Some African countries also refer to PWA as </a:t>
            </a:r>
            <a:r>
              <a:rPr lang="en-CA" dirty="0" smtClean="0"/>
              <a:t>PWD due to skin’s </a:t>
            </a:r>
            <a:r>
              <a:rPr lang="en-CA" dirty="0"/>
              <a:t>absence of melanin. </a:t>
            </a:r>
          </a:p>
          <a:p>
            <a:r>
              <a:rPr lang="en-CA" dirty="0" smtClean="0"/>
              <a:t>Under </a:t>
            </a:r>
            <a:r>
              <a:rPr lang="en-CA" dirty="0"/>
              <a:t>the </a:t>
            </a:r>
            <a:r>
              <a:rPr lang="en-CA" dirty="0" smtClean="0"/>
              <a:t>HR approach </a:t>
            </a:r>
            <a:r>
              <a:rPr lang="en-CA" dirty="0"/>
              <a:t>to disability, PWA are classifiable as </a:t>
            </a:r>
            <a:r>
              <a:rPr lang="en-CA" dirty="0" smtClean="0"/>
              <a:t>PWD </a:t>
            </a:r>
          </a:p>
          <a:p>
            <a:r>
              <a:rPr lang="en-CA" dirty="0" smtClean="0"/>
              <a:t>PWA divided on disability issue</a:t>
            </a:r>
          </a:p>
          <a:p>
            <a:pPr lvl="1"/>
            <a:r>
              <a:rPr lang="en-CA" dirty="0" smtClean="0"/>
              <a:t>Why: added stigma and rejection within PWD</a:t>
            </a:r>
          </a:p>
          <a:p>
            <a:pPr lvl="1"/>
            <a:r>
              <a:rPr lang="en-CA" dirty="0" smtClean="0"/>
              <a:t>Particular PWA needs camouflaged in PWD movement.</a:t>
            </a:r>
            <a:endParaRPr lang="en-CA" dirty="0"/>
          </a:p>
        </p:txBody>
      </p:sp>
      <p:sp>
        <p:nvSpPr>
          <p:cNvPr id="4" name="Footer Placeholder 3"/>
          <p:cNvSpPr>
            <a:spLocks noGrp="1"/>
          </p:cNvSpPr>
          <p:nvPr>
            <p:ph type="ftr" sz="quarter" idx="11"/>
          </p:nvPr>
        </p:nvSpPr>
        <p:spPr/>
        <p:txBody>
          <a:bodyPr/>
          <a:lstStyle/>
          <a:p>
            <a:r>
              <a:rPr lang="en-US" smtClean="0"/>
              <a:t>© UNDER THE SAME SUN 2014  www.underthesamesun.com</a:t>
            </a:r>
            <a:endParaRPr lang="en-US"/>
          </a:p>
        </p:txBody>
      </p:sp>
      <p:sp>
        <p:nvSpPr>
          <p:cNvPr id="5" name="Slide Number Placeholder 4"/>
          <p:cNvSpPr>
            <a:spLocks noGrp="1"/>
          </p:cNvSpPr>
          <p:nvPr>
            <p:ph type="sldNum" sz="quarter" idx="12"/>
          </p:nvPr>
        </p:nvSpPr>
        <p:spPr/>
        <p:txBody>
          <a:bodyPr/>
          <a:lstStyle/>
          <a:p>
            <a:fld id="{09B4E36D-4E32-46F0-8E39-97FA8BA22BCC}" type="slidenum">
              <a:rPr lang="en-US" smtClean="0"/>
              <a:t>32</a:t>
            </a:fld>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2592"/>
          <a:stretch/>
        </p:blipFill>
        <p:spPr>
          <a:xfrm>
            <a:off x="4038600" y="2831123"/>
            <a:ext cx="3661975" cy="3143156"/>
          </a:xfrm>
          <a:prstGeom prst="rect">
            <a:avLst/>
          </a:prstGeom>
        </p:spPr>
      </p:pic>
      <p:sp>
        <p:nvSpPr>
          <p:cNvPr id="7" name="Content Placeholder 2"/>
          <p:cNvSpPr txBox="1">
            <a:spLocks/>
          </p:cNvSpPr>
          <p:nvPr/>
        </p:nvSpPr>
        <p:spPr>
          <a:xfrm>
            <a:off x="457200" y="1600200"/>
            <a:ext cx="7618513" cy="773723"/>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CA" sz="1900" dirty="0" smtClean="0"/>
              <a:t>Disability currently centres on human rights (CRPD) </a:t>
            </a:r>
          </a:p>
          <a:p>
            <a:pPr lvl="1"/>
            <a:r>
              <a:rPr lang="en-CA" sz="1700" dirty="0" smtClean="0"/>
              <a:t>PWD = impairment + various barriers to effective social participation</a:t>
            </a:r>
          </a:p>
        </p:txBody>
      </p:sp>
    </p:spTree>
    <p:extLst>
      <p:ext uri="{BB962C8B-B14F-4D97-AF65-F5344CB8AC3E}">
        <p14:creationId xmlns:p14="http://schemas.microsoft.com/office/powerpoint/2010/main" val="2457281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lstStyle/>
          <a:p>
            <a:pPr algn="ctr"/>
            <a:r>
              <a:rPr lang="en-US" dirty="0">
                <a:solidFill>
                  <a:srgbClr val="675E47"/>
                </a:solidFill>
              </a:rPr>
              <a:t>UTSS POSITION</a:t>
            </a:r>
            <a:br>
              <a:rPr lang="en-US" dirty="0">
                <a:solidFill>
                  <a:srgbClr val="675E47"/>
                </a:solidFill>
              </a:rPr>
            </a:br>
            <a:endParaRPr lang="en-US" sz="4400" cap="all" dirty="0"/>
          </a:p>
        </p:txBody>
      </p:sp>
      <p:sp>
        <p:nvSpPr>
          <p:cNvPr id="4" name="Footer Placeholder 3"/>
          <p:cNvSpPr>
            <a:spLocks noGrp="1"/>
          </p:cNvSpPr>
          <p:nvPr>
            <p:ph type="ftr" sz="quarter" idx="11"/>
          </p:nvPr>
        </p:nvSpPr>
        <p:spPr/>
        <p:txBody>
          <a:bodyPr/>
          <a:lstStyle/>
          <a:p>
            <a:r>
              <a:rPr lang="en-US" smtClean="0"/>
              <a:t>© UNDER THE SAME SUN 2014  www.underthesamesun.com</a:t>
            </a:r>
            <a:endParaRPr lang="en-US"/>
          </a:p>
        </p:txBody>
      </p:sp>
      <p:sp>
        <p:nvSpPr>
          <p:cNvPr id="5" name="Slide Number Placeholder 4"/>
          <p:cNvSpPr>
            <a:spLocks noGrp="1"/>
          </p:cNvSpPr>
          <p:nvPr>
            <p:ph type="sldNum" sz="quarter" idx="12"/>
          </p:nvPr>
        </p:nvSpPr>
        <p:spPr/>
        <p:txBody>
          <a:bodyPr/>
          <a:lstStyle/>
          <a:p>
            <a:fld id="{09B4E36D-4E32-46F0-8E39-97FA8BA22BCC}" type="slidenum">
              <a:rPr lang="en-US" smtClean="0"/>
              <a:t>33</a:t>
            </a:fld>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14600" y="2327644"/>
            <a:ext cx="3429199" cy="3715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 y="2652345"/>
            <a:ext cx="2647950" cy="369332"/>
          </a:xfrm>
          <a:prstGeom prst="rect">
            <a:avLst/>
          </a:prstGeom>
          <a:noFill/>
        </p:spPr>
        <p:txBody>
          <a:bodyPr wrap="square" rtlCol="0">
            <a:spAutoFit/>
          </a:bodyPr>
          <a:lstStyle/>
          <a:p>
            <a:pPr algn="ctr"/>
            <a:r>
              <a:rPr lang="en-US" dirty="0" smtClean="0"/>
              <a:t>CLASSIFICATION</a:t>
            </a:r>
            <a:endParaRPr lang="en-US" dirty="0"/>
          </a:p>
        </p:txBody>
      </p:sp>
      <p:sp>
        <p:nvSpPr>
          <p:cNvPr id="7" name="Right Arrow 6"/>
          <p:cNvSpPr/>
          <p:nvPr/>
        </p:nvSpPr>
        <p:spPr>
          <a:xfrm>
            <a:off x="2133600" y="2722711"/>
            <a:ext cx="6477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71800" y="6432956"/>
            <a:ext cx="2647950" cy="369332"/>
          </a:xfrm>
          <a:prstGeom prst="rect">
            <a:avLst/>
          </a:prstGeom>
          <a:noFill/>
        </p:spPr>
        <p:txBody>
          <a:bodyPr wrap="square" rtlCol="0">
            <a:spAutoFit/>
          </a:bodyPr>
          <a:lstStyle/>
          <a:p>
            <a:pPr algn="ctr"/>
            <a:r>
              <a:rPr lang="en-US" dirty="0" smtClean="0"/>
              <a:t>SUB CLASSIFICATIONS</a:t>
            </a:r>
            <a:endParaRPr lang="en-US" dirty="0"/>
          </a:p>
        </p:txBody>
      </p:sp>
      <p:sp>
        <p:nvSpPr>
          <p:cNvPr id="9" name="Down Arrow 8"/>
          <p:cNvSpPr/>
          <p:nvPr/>
        </p:nvSpPr>
        <p:spPr>
          <a:xfrm>
            <a:off x="2667000" y="55626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114800" y="6087247"/>
            <a:ext cx="165222" cy="3457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486400" y="55626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2276" y="1066800"/>
            <a:ext cx="633845" cy="856080"/>
          </a:xfrm>
          <a:prstGeom prst="rect">
            <a:avLst/>
          </a:prstGeom>
        </p:spPr>
      </p:pic>
    </p:spTree>
    <p:extLst>
      <p:ext uri="{BB962C8B-B14F-4D97-AF65-F5344CB8AC3E}">
        <p14:creationId xmlns:p14="http://schemas.microsoft.com/office/powerpoint/2010/main" val="17867064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7200" y="2590800"/>
            <a:ext cx="7543800" cy="914400"/>
          </a:xfrm>
        </p:spPr>
        <p:txBody>
          <a:bodyPr>
            <a:noAutofit/>
          </a:bodyPr>
          <a:lstStyle/>
          <a:p>
            <a:pPr algn="ctr"/>
            <a:r>
              <a:rPr lang="en-US" sz="4800" dirty="0" smtClean="0"/>
              <a:t>FOR MORE INFORMATION:</a:t>
            </a:r>
            <a:endParaRPr lang="en-US" sz="4800" dirty="0"/>
          </a:p>
        </p:txBody>
      </p:sp>
      <p:sp>
        <p:nvSpPr>
          <p:cNvPr id="3" name="Subtitle 2"/>
          <p:cNvSpPr>
            <a:spLocks noGrp="1"/>
          </p:cNvSpPr>
          <p:nvPr>
            <p:ph type="subTitle" idx="4294967295"/>
          </p:nvPr>
        </p:nvSpPr>
        <p:spPr>
          <a:xfrm>
            <a:off x="725016" y="3962400"/>
            <a:ext cx="6858000" cy="1981200"/>
          </a:xfrm>
        </p:spPr>
        <p:txBody>
          <a:bodyPr>
            <a:normAutofit fontScale="77500" lnSpcReduction="20000"/>
          </a:bodyPr>
          <a:lstStyle/>
          <a:p>
            <a:pPr marL="114300" indent="0" algn="ctr">
              <a:buNone/>
            </a:pPr>
            <a:r>
              <a:rPr lang="en-US" b="1" dirty="0" smtClean="0">
                <a:latin typeface="Arial" pitchFamily="34" charset="0"/>
                <a:cs typeface="Arial" pitchFamily="34" charset="0"/>
              </a:rPr>
              <a:t>UNDER THE SAME SUN</a:t>
            </a:r>
          </a:p>
          <a:p>
            <a:pPr marL="114300" indent="0" algn="ctr">
              <a:buNone/>
            </a:pPr>
            <a:r>
              <a:rPr lang="en-US" dirty="0" smtClean="0">
                <a:latin typeface="Arial" pitchFamily="34" charset="0"/>
                <a:cs typeface="Arial" pitchFamily="34" charset="0"/>
              </a:rPr>
              <a:t>#200 – 15127 100</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Avenue</a:t>
            </a:r>
          </a:p>
          <a:p>
            <a:pPr marL="114300" indent="0" algn="ctr">
              <a:buNone/>
            </a:pPr>
            <a:r>
              <a:rPr lang="en-US" dirty="0" smtClean="0">
                <a:latin typeface="Arial" pitchFamily="34" charset="0"/>
                <a:cs typeface="Arial" pitchFamily="34" charset="0"/>
              </a:rPr>
              <a:t>Surrey, BC, CANADA, V3R 0N9</a:t>
            </a:r>
          </a:p>
          <a:p>
            <a:pPr marL="114300" indent="0" algn="ctr">
              <a:buNone/>
            </a:pPr>
            <a:r>
              <a:rPr lang="en-US" dirty="0" smtClean="0">
                <a:latin typeface="Arial" pitchFamily="34" charset="0"/>
                <a:cs typeface="Arial" pitchFamily="34" charset="0"/>
              </a:rPr>
              <a:t>+1-604-336-8868</a:t>
            </a:r>
          </a:p>
          <a:p>
            <a:pPr marL="114300" indent="0" algn="ctr">
              <a:buNone/>
            </a:pPr>
            <a:r>
              <a:rPr lang="en-US" dirty="0" smtClean="0">
                <a:latin typeface="Arial" pitchFamily="34" charset="0"/>
                <a:cs typeface="Arial" pitchFamily="34" charset="0"/>
              </a:rPr>
              <a:t>Email: info@underthesamesun.com</a:t>
            </a:r>
          </a:p>
          <a:p>
            <a:pPr marL="114300" indent="0" algn="ctr">
              <a:buNone/>
            </a:pPr>
            <a:r>
              <a:rPr lang="en-US" dirty="0" smtClean="0">
                <a:latin typeface="Arial" pitchFamily="34" charset="0"/>
                <a:cs typeface="Arial" pitchFamily="34" charset="0"/>
                <a:hlinkClick r:id="rId3"/>
              </a:rPr>
              <a:t>www.underthesamesun.com</a:t>
            </a:r>
            <a:endParaRPr lang="en-US" dirty="0" smtClean="0">
              <a:latin typeface="Arial" pitchFamily="34" charset="0"/>
              <a:cs typeface="Arial" pitchFamily="34" charset="0"/>
            </a:endParaRPr>
          </a:p>
          <a:p>
            <a:pPr marL="114300" indent="0" algn="ctr">
              <a:buNone/>
            </a:pPr>
            <a:r>
              <a:rPr lang="en-US" dirty="0" smtClean="0">
                <a:solidFill>
                  <a:schemeClr val="accent4">
                    <a:lumMod val="50000"/>
                  </a:schemeClr>
                </a:solidFill>
                <a:latin typeface="Arial" pitchFamily="34" charset="0"/>
                <a:cs typeface="Arial" pitchFamily="34" charset="0"/>
              </a:rPr>
              <a:t>    </a:t>
            </a:r>
            <a:r>
              <a:rPr lang="en-US" u="sng" dirty="0" smtClean="0">
                <a:solidFill>
                  <a:schemeClr val="accent4">
                    <a:lumMod val="50000"/>
                  </a:schemeClr>
                </a:solidFill>
                <a:latin typeface="Arial" pitchFamily="34" charset="0"/>
                <a:cs typeface="Arial" pitchFamily="34" charset="0"/>
              </a:rPr>
              <a:t>www.facebook.com/underthesamesun</a:t>
            </a:r>
            <a:endParaRPr lang="en-US" u="sng" dirty="0">
              <a:solidFill>
                <a:schemeClr val="accent4">
                  <a:lumMod val="50000"/>
                </a:schemeClr>
              </a:solidFill>
              <a:latin typeface="Arial" pitchFamily="34" charset="0"/>
              <a:cs typeface="Arial"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76200"/>
            <a:ext cx="1297632" cy="17526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00" y="5410200"/>
            <a:ext cx="681037" cy="510778"/>
          </a:xfrm>
          <a:prstGeom prst="rect">
            <a:avLst/>
          </a:prstGeom>
        </p:spPr>
      </p:pic>
      <p:sp>
        <p:nvSpPr>
          <p:cNvPr id="8" name="Footer Placeholder 7"/>
          <p:cNvSpPr>
            <a:spLocks noGrp="1"/>
          </p:cNvSpPr>
          <p:nvPr>
            <p:ph type="ftr" sz="quarter" idx="11"/>
          </p:nvPr>
        </p:nvSpPr>
        <p:spPr/>
        <p:txBody>
          <a:bodyPr/>
          <a:lstStyle/>
          <a:p>
            <a:r>
              <a:rPr lang="en-US" smtClean="0"/>
              <a:t>© UNDER THE SAME SUN 2014  www.underthesamesun.com</a:t>
            </a:r>
            <a:endParaRPr lang="en-US"/>
          </a:p>
        </p:txBody>
      </p:sp>
      <p:sp>
        <p:nvSpPr>
          <p:cNvPr id="9" name="Slide Number Placeholder 8"/>
          <p:cNvSpPr>
            <a:spLocks noGrp="1"/>
          </p:cNvSpPr>
          <p:nvPr>
            <p:ph type="sldNum" sz="quarter" idx="12"/>
          </p:nvPr>
        </p:nvSpPr>
        <p:spPr/>
        <p:txBody>
          <a:bodyPr/>
          <a:lstStyle/>
          <a:p>
            <a:fld id="{09B4E36D-4E32-46F0-8E39-97FA8BA22BCC}" type="slidenum">
              <a:rPr lang="en-US" smtClean="0"/>
              <a:t>34</a:t>
            </a:fld>
            <a:endParaRPr lang="en-US"/>
          </a:p>
        </p:txBody>
      </p:sp>
    </p:spTree>
    <p:extLst>
      <p:ext uri="{BB962C8B-B14F-4D97-AF65-F5344CB8AC3E}">
        <p14:creationId xmlns:p14="http://schemas.microsoft.com/office/powerpoint/2010/main" val="2860238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Autofit/>
          </a:bodyPr>
          <a:lstStyle/>
          <a:p>
            <a:r>
              <a:rPr lang="en-US" sz="3600" dirty="0" smtClean="0"/>
              <a:t>HOW DOES A PERSON BECOME A PWA?</a:t>
            </a:r>
            <a:endParaRPr lang="en-US" sz="3600" dirty="0"/>
          </a:p>
        </p:txBody>
      </p:sp>
      <p:sp>
        <p:nvSpPr>
          <p:cNvPr id="3" name="Content Placeholder 2"/>
          <p:cNvSpPr>
            <a:spLocks noGrp="1"/>
          </p:cNvSpPr>
          <p:nvPr>
            <p:ph idx="1"/>
          </p:nvPr>
        </p:nvSpPr>
        <p:spPr/>
        <p:txBody>
          <a:bodyPr>
            <a:normAutofit/>
          </a:bodyPr>
          <a:lstStyle/>
          <a:p>
            <a:r>
              <a:rPr lang="en-US" sz="2000" b="1" dirty="0" smtClean="0">
                <a:cs typeface="Arial" pitchFamily="34" charset="0"/>
              </a:rPr>
              <a:t>Both parents</a:t>
            </a:r>
            <a:r>
              <a:rPr lang="en-US" sz="2000" dirty="0" smtClean="0">
                <a:cs typeface="Arial" pitchFamily="34" charset="0"/>
              </a:rPr>
              <a:t> of a PWA, whether they have albinism or not, </a:t>
            </a:r>
            <a:r>
              <a:rPr lang="en-US" sz="2000" b="1" dirty="0" smtClean="0">
                <a:cs typeface="Arial" pitchFamily="34" charset="0"/>
              </a:rPr>
              <a:t>must</a:t>
            </a:r>
            <a:r>
              <a:rPr lang="en-US" sz="2000" dirty="0" smtClean="0">
                <a:cs typeface="Arial" pitchFamily="34" charset="0"/>
              </a:rPr>
              <a:t> carry the genetic trait of albinism before a child with albinism can be born.</a:t>
            </a:r>
          </a:p>
          <a:p>
            <a:endParaRPr lang="en-US" sz="2000" dirty="0" smtClean="0">
              <a:cs typeface="Arial" pitchFamily="34" charset="0"/>
            </a:endParaRPr>
          </a:p>
          <a:p>
            <a:r>
              <a:rPr lang="en-US" sz="2000" dirty="0" smtClean="0">
                <a:cs typeface="Arial" pitchFamily="34" charset="0"/>
              </a:rPr>
              <a:t>(25%) chance at each pregnancy that the baby will be born with albinism.</a:t>
            </a:r>
          </a:p>
          <a:p>
            <a:endParaRPr lang="en-US" sz="2000" dirty="0" smtClean="0">
              <a:cs typeface="Arial" pitchFamily="34" charset="0"/>
            </a:endParaRPr>
          </a:p>
          <a:p>
            <a:r>
              <a:rPr lang="en-US" sz="2000" dirty="0" smtClean="0">
                <a:cs typeface="Arial" pitchFamily="34" charset="0"/>
              </a:rPr>
              <a:t>Normal pigmented children born to such parents might also carry the genetic trait for albinism.</a:t>
            </a:r>
            <a:endParaRPr lang="en-US" sz="2000" dirty="0">
              <a:cs typeface="Arial" pitchFamily="34" charset="0"/>
            </a:endParaRPr>
          </a:p>
        </p:txBody>
      </p:sp>
      <p:sp>
        <p:nvSpPr>
          <p:cNvPr id="5" name="Footer Placeholder 4"/>
          <p:cNvSpPr>
            <a:spLocks noGrp="1"/>
          </p:cNvSpPr>
          <p:nvPr>
            <p:ph type="ftr" sz="quarter" idx="11"/>
          </p:nvPr>
        </p:nvSpPr>
        <p:spPr/>
        <p:txBody>
          <a:bodyPr/>
          <a:lstStyle/>
          <a:p>
            <a:r>
              <a:rPr lang="en-US" smtClean="0"/>
              <a:t>© UNDER THE SAME SUN 2014  www.underthesamesun.com</a:t>
            </a:r>
            <a:endParaRPr lang="en-US"/>
          </a:p>
        </p:txBody>
      </p:sp>
      <p:sp>
        <p:nvSpPr>
          <p:cNvPr id="8" name="Slide Number Placeholder 7"/>
          <p:cNvSpPr>
            <a:spLocks noGrp="1"/>
          </p:cNvSpPr>
          <p:nvPr>
            <p:ph type="sldNum" sz="quarter" idx="12"/>
          </p:nvPr>
        </p:nvSpPr>
        <p:spPr/>
        <p:txBody>
          <a:bodyPr/>
          <a:lstStyle/>
          <a:p>
            <a:fld id="{09B4E36D-4E32-46F0-8E39-97FA8BA22BCC}" type="slidenum">
              <a:rPr lang="en-US" smtClean="0"/>
              <a:t>4</a:t>
            </a:fld>
            <a:endParaRPr lang="en-US"/>
          </a:p>
        </p:txBody>
      </p:sp>
    </p:spTree>
    <p:extLst>
      <p:ext uri="{BB962C8B-B14F-4D97-AF65-F5344CB8AC3E}">
        <p14:creationId xmlns:p14="http://schemas.microsoft.com/office/powerpoint/2010/main" val="313193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r>
              <a:rPr lang="en-US" sz="3600" dirty="0" smtClean="0"/>
              <a:t>TYPES OF ALBINISM:</a:t>
            </a:r>
            <a:endParaRPr lang="en-US" sz="3600" dirty="0"/>
          </a:p>
        </p:txBody>
      </p:sp>
      <p:sp>
        <p:nvSpPr>
          <p:cNvPr id="4" name="Text Placeholder 3"/>
          <p:cNvSpPr>
            <a:spLocks noGrp="1"/>
          </p:cNvSpPr>
          <p:nvPr>
            <p:ph idx="1"/>
          </p:nvPr>
        </p:nvSpPr>
        <p:spPr>
          <a:xfrm>
            <a:off x="533400" y="1447800"/>
            <a:ext cx="7543800" cy="4953000"/>
          </a:xfrm>
        </p:spPr>
        <p:txBody>
          <a:bodyPr>
            <a:normAutofit fontScale="85000" lnSpcReduction="10000"/>
          </a:bodyPr>
          <a:lstStyle/>
          <a:p>
            <a:pPr marL="342900" indent="-342900">
              <a:buFont typeface="Arial" pitchFamily="34" charset="0"/>
              <a:buChar char="•"/>
            </a:pPr>
            <a:r>
              <a:rPr lang="en-US" sz="2400" b="1" dirty="0">
                <a:cs typeface="Arial" pitchFamily="34" charset="0"/>
              </a:rPr>
              <a:t>Albinism only effecting the eyes. </a:t>
            </a:r>
            <a:r>
              <a:rPr lang="en-US" sz="2400" dirty="0">
                <a:cs typeface="Arial" pitchFamily="34" charset="0"/>
              </a:rPr>
              <a:t>This is called Ocular albinism (OA), and is much less common. Most cases are recorded in males. </a:t>
            </a:r>
            <a:r>
              <a:rPr lang="en-US" sz="2400" dirty="0" smtClean="0">
                <a:cs typeface="Arial" pitchFamily="34" charset="0"/>
              </a:rPr>
              <a:t>May </a:t>
            </a:r>
            <a:r>
              <a:rPr lang="en-US" sz="2400" dirty="0">
                <a:cs typeface="Arial" pitchFamily="34" charset="0"/>
              </a:rPr>
              <a:t>have skin and hair color that are </a:t>
            </a:r>
            <a:r>
              <a:rPr lang="en-US" sz="2400" dirty="0" smtClean="0">
                <a:cs typeface="Arial" pitchFamily="34" charset="0"/>
              </a:rPr>
              <a:t>normal.</a:t>
            </a:r>
          </a:p>
          <a:p>
            <a:pPr marL="342900" indent="-342900">
              <a:buFont typeface="Arial" pitchFamily="34" charset="0"/>
              <a:buChar char="•"/>
            </a:pPr>
            <a:endParaRPr lang="en-US" sz="2400" dirty="0" smtClean="0">
              <a:cs typeface="Arial" pitchFamily="34" charset="0"/>
            </a:endParaRPr>
          </a:p>
          <a:p>
            <a:pPr marL="342900" indent="-342900"/>
            <a:r>
              <a:rPr lang="en-US" sz="2400" b="1" dirty="0">
                <a:cs typeface="Arial" pitchFamily="34" charset="0"/>
              </a:rPr>
              <a:t>Albinism affecting the skin, hair and eyes. </a:t>
            </a:r>
            <a:r>
              <a:rPr lang="en-US" sz="2400" dirty="0">
                <a:cs typeface="Arial" pitchFamily="34" charset="0"/>
              </a:rPr>
              <a:t>This is known as OCA or </a:t>
            </a:r>
            <a:r>
              <a:rPr lang="en-US" sz="2400" dirty="0" err="1">
                <a:cs typeface="Arial" pitchFamily="34" charset="0"/>
              </a:rPr>
              <a:t>Oculocutaneous</a:t>
            </a:r>
            <a:r>
              <a:rPr lang="en-US" sz="2400" dirty="0">
                <a:cs typeface="Arial" pitchFamily="34" charset="0"/>
              </a:rPr>
              <a:t> albinism. This is the most visible form of </a:t>
            </a:r>
            <a:r>
              <a:rPr lang="en-US" sz="2400" dirty="0" smtClean="0">
                <a:cs typeface="Arial" pitchFamily="34" charset="0"/>
              </a:rPr>
              <a:t>albinism.</a:t>
            </a:r>
          </a:p>
          <a:p>
            <a:pPr marL="342900" indent="-342900"/>
            <a:endParaRPr lang="en-US" sz="2400" dirty="0" smtClean="0">
              <a:cs typeface="Arial" pitchFamily="34" charset="0"/>
            </a:endParaRPr>
          </a:p>
          <a:p>
            <a:pPr marL="342900" indent="-342900"/>
            <a:r>
              <a:rPr lang="en-US" sz="2400" dirty="0" smtClean="0">
                <a:cs typeface="Arial" pitchFamily="34" charset="0"/>
              </a:rPr>
              <a:t>4 </a:t>
            </a:r>
            <a:r>
              <a:rPr lang="en-US" sz="2400" dirty="0">
                <a:cs typeface="Arial" pitchFamily="34" charset="0"/>
              </a:rPr>
              <a:t>forms of OCA are now recognized – OCA1, OCA2, OCA3 and OCA4; some of these are further divided into subtypes. In each </a:t>
            </a:r>
            <a:r>
              <a:rPr lang="en-US" sz="2400" dirty="0" smtClean="0">
                <a:cs typeface="Arial" pitchFamily="34" charset="0"/>
              </a:rPr>
              <a:t>the </a:t>
            </a:r>
            <a:r>
              <a:rPr lang="en-US" sz="2400" dirty="0">
                <a:cs typeface="Arial" pitchFamily="34" charset="0"/>
              </a:rPr>
              <a:t>degree of </a:t>
            </a:r>
            <a:r>
              <a:rPr lang="en-US" sz="2400" dirty="0" err="1" smtClean="0">
                <a:cs typeface="Arial" pitchFamily="34" charset="0"/>
              </a:rPr>
              <a:t>colour</a:t>
            </a:r>
            <a:r>
              <a:rPr lang="en-US" sz="2400" dirty="0" smtClean="0">
                <a:cs typeface="Arial" pitchFamily="34" charset="0"/>
              </a:rPr>
              <a:t> </a:t>
            </a:r>
            <a:r>
              <a:rPr lang="en-US" sz="2400" dirty="0">
                <a:cs typeface="Arial" pitchFamily="34" charset="0"/>
              </a:rPr>
              <a:t>apparent in the individual </a:t>
            </a:r>
            <a:r>
              <a:rPr lang="en-US" sz="2400" dirty="0" smtClean="0">
                <a:cs typeface="Arial" pitchFamily="34" charset="0"/>
              </a:rPr>
              <a:t>varies slightly.</a:t>
            </a:r>
          </a:p>
          <a:p>
            <a:pPr marL="342900" indent="-342900"/>
            <a:endParaRPr lang="en-US" sz="2400" dirty="0" smtClean="0">
              <a:cs typeface="Arial" pitchFamily="34" charset="0"/>
            </a:endParaRPr>
          </a:p>
          <a:p>
            <a:pPr marL="342900" indent="-342900"/>
            <a:r>
              <a:rPr lang="en-US" sz="2400" b="1" dirty="0" err="1" smtClean="0">
                <a:cs typeface="Arial" pitchFamily="34" charset="0"/>
              </a:rPr>
              <a:t>Hermansky-Pudlak</a:t>
            </a:r>
            <a:r>
              <a:rPr lang="en-US" sz="2400" b="1" dirty="0" smtClean="0">
                <a:cs typeface="Arial" pitchFamily="34" charset="0"/>
              </a:rPr>
              <a:t> Syndrome </a:t>
            </a:r>
            <a:r>
              <a:rPr lang="en-US" sz="2400" dirty="0" smtClean="0">
                <a:cs typeface="Arial" pitchFamily="34" charset="0"/>
              </a:rPr>
              <a:t>(HPS): In addition to having albinism, people with HPS have bleeding problems, bruising lung and bowel disease. </a:t>
            </a:r>
            <a:endParaRPr lang="en-US" sz="2400" dirty="0">
              <a:cs typeface="Arial" pitchFamily="34" charset="0"/>
            </a:endParaRPr>
          </a:p>
          <a:p>
            <a:endParaRPr lang="en-US" dirty="0"/>
          </a:p>
        </p:txBody>
      </p:sp>
      <p:sp>
        <p:nvSpPr>
          <p:cNvPr id="5" name="Footer Placeholder 4"/>
          <p:cNvSpPr>
            <a:spLocks noGrp="1"/>
          </p:cNvSpPr>
          <p:nvPr>
            <p:ph type="ftr" sz="quarter" idx="11"/>
          </p:nvPr>
        </p:nvSpPr>
        <p:spPr/>
        <p:txBody>
          <a:bodyPr/>
          <a:lstStyle/>
          <a:p>
            <a:r>
              <a:rPr lang="en-US" smtClean="0"/>
              <a:t>© UNDER THE SAME SUN 2014  www.underthesamesun.com</a:t>
            </a:r>
            <a:endParaRPr lang="en-US"/>
          </a:p>
        </p:txBody>
      </p:sp>
      <p:sp>
        <p:nvSpPr>
          <p:cNvPr id="8" name="Slide Number Placeholder 7"/>
          <p:cNvSpPr>
            <a:spLocks noGrp="1"/>
          </p:cNvSpPr>
          <p:nvPr>
            <p:ph type="sldNum" sz="quarter" idx="12"/>
          </p:nvPr>
        </p:nvSpPr>
        <p:spPr/>
        <p:txBody>
          <a:bodyPr/>
          <a:lstStyle/>
          <a:p>
            <a:fld id="{09B4E36D-4E32-46F0-8E39-97FA8BA22BCC}" type="slidenum">
              <a:rPr lang="en-US" smtClean="0"/>
              <a:t>5</a:t>
            </a:fld>
            <a:endParaRPr lang="en-US"/>
          </a:p>
        </p:txBody>
      </p:sp>
    </p:spTree>
    <p:extLst>
      <p:ext uri="{BB962C8B-B14F-4D97-AF65-F5344CB8AC3E}">
        <p14:creationId xmlns:p14="http://schemas.microsoft.com/office/powerpoint/2010/main" val="288929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1000"/>
                                        <p:tgtEl>
                                          <p:spTgt spid="4">
                                            <p:txEl>
                                              <p:pRg st="6" end="6"/>
                                            </p:txEl>
                                          </p:spTgt>
                                        </p:tgtEl>
                                      </p:cBhvr>
                                    </p:animEffect>
                                    <p:anim calcmode="lin" valueType="num">
                                      <p:cBhvr>
                                        <p:cTn id="3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sz="3200" dirty="0" smtClean="0"/>
              <a:t>OCA1</a:t>
            </a:r>
            <a:endParaRPr lang="en-US" sz="3200" dirty="0"/>
          </a:p>
        </p:txBody>
      </p:sp>
      <p:pic>
        <p:nvPicPr>
          <p:cNvPr id="11" name="Content Placeholder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 y="2936861"/>
            <a:ext cx="3657600" cy="2427316"/>
          </a:xfrm>
        </p:spPr>
      </p:pic>
      <p:sp>
        <p:nvSpPr>
          <p:cNvPr id="8" name="Text Placeholder 7"/>
          <p:cNvSpPr>
            <a:spLocks noGrp="1"/>
          </p:cNvSpPr>
          <p:nvPr>
            <p:ph type="body" sz="quarter" idx="3"/>
          </p:nvPr>
        </p:nvSpPr>
        <p:spPr/>
        <p:txBody>
          <a:bodyPr/>
          <a:lstStyle/>
          <a:p>
            <a:r>
              <a:rPr lang="en-US" sz="3200" dirty="0" smtClean="0"/>
              <a:t>OCA2</a:t>
            </a:r>
            <a:endParaRPr lang="en-US" sz="3200" dirty="0"/>
          </a:p>
        </p:txBody>
      </p:sp>
      <p:pic>
        <p:nvPicPr>
          <p:cNvPr id="12" name="Content Placeholder 11"/>
          <p:cNvPicPr>
            <a:picLocks noGrp="1" noChangeAspect="1"/>
          </p:cNvPicPr>
          <p:nvPr>
            <p:ph sz="quarter" idx="4"/>
          </p:nvPr>
        </p:nvPicPr>
        <p:blipFill>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419600" y="2934782"/>
            <a:ext cx="3657600" cy="2431473"/>
          </a:xfrm>
        </p:spPr>
      </p:pic>
      <p:sp>
        <p:nvSpPr>
          <p:cNvPr id="3" name="Footer Placeholder 2"/>
          <p:cNvSpPr>
            <a:spLocks noGrp="1"/>
          </p:cNvSpPr>
          <p:nvPr>
            <p:ph type="ftr" sz="quarter" idx="11"/>
          </p:nvPr>
        </p:nvSpPr>
        <p:spPr/>
        <p:txBody>
          <a:bodyPr/>
          <a:lstStyle/>
          <a:p>
            <a:r>
              <a:rPr lang="en-US" smtClean="0"/>
              <a:t>© UNDER THE SAME SUN 2014  www.underthesamesun.com</a:t>
            </a:r>
            <a:endParaRPr lang="en-US"/>
          </a:p>
        </p:txBody>
      </p:sp>
      <p:sp>
        <p:nvSpPr>
          <p:cNvPr id="5" name="Slide Number Placeholder 4"/>
          <p:cNvSpPr>
            <a:spLocks noGrp="1"/>
          </p:cNvSpPr>
          <p:nvPr>
            <p:ph type="sldNum" sz="quarter" idx="12"/>
          </p:nvPr>
        </p:nvSpPr>
        <p:spPr/>
        <p:txBody>
          <a:bodyPr/>
          <a:lstStyle/>
          <a:p>
            <a:fld id="{09B4E36D-4E32-46F0-8E39-97FA8BA22BCC}" type="slidenum">
              <a:rPr lang="en-US" smtClean="0"/>
              <a:t>6</a:t>
            </a:fld>
            <a:endParaRPr lang="en-US"/>
          </a:p>
        </p:txBody>
      </p:sp>
    </p:spTree>
    <p:extLst>
      <p:ext uri="{BB962C8B-B14F-4D97-AF65-F5344CB8AC3E}">
        <p14:creationId xmlns:p14="http://schemas.microsoft.com/office/powerpoint/2010/main" val="2086882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14600"/>
            <a:ext cx="7659687" cy="1168400"/>
          </a:xfrm>
          <a:solidFill>
            <a:schemeClr val="bg2">
              <a:lumMod val="75000"/>
            </a:schemeClr>
          </a:solidFill>
        </p:spPr>
        <p:txBody>
          <a:bodyPr/>
          <a:lstStyle/>
          <a:p>
            <a:r>
              <a:rPr lang="en-US" sz="4600" dirty="0" smtClean="0"/>
              <a:t>3 MAJOR ISSUES FACE PWA:</a:t>
            </a:r>
            <a:endParaRPr lang="en-US" sz="4600" dirty="0"/>
          </a:p>
        </p:txBody>
      </p:sp>
      <p:sp>
        <p:nvSpPr>
          <p:cNvPr id="4" name="Footer Placeholder 3"/>
          <p:cNvSpPr>
            <a:spLocks noGrp="1"/>
          </p:cNvSpPr>
          <p:nvPr>
            <p:ph type="ftr" sz="quarter" idx="11"/>
          </p:nvPr>
        </p:nvSpPr>
        <p:spPr/>
        <p:txBody>
          <a:bodyPr/>
          <a:lstStyle/>
          <a:p>
            <a:r>
              <a:rPr lang="en-US" smtClean="0"/>
              <a:t>© UNDER THE SAME SUN 2014  www.underthesamesun.com</a:t>
            </a:r>
            <a:endParaRPr lang="en-US"/>
          </a:p>
        </p:txBody>
      </p:sp>
      <p:sp>
        <p:nvSpPr>
          <p:cNvPr id="7" name="Slide Number Placeholder 6"/>
          <p:cNvSpPr>
            <a:spLocks noGrp="1"/>
          </p:cNvSpPr>
          <p:nvPr>
            <p:ph type="sldNum" sz="quarter" idx="12"/>
          </p:nvPr>
        </p:nvSpPr>
        <p:spPr/>
        <p:txBody>
          <a:bodyPr/>
          <a:lstStyle/>
          <a:p>
            <a:fld id="{09B4E36D-4E32-46F0-8E39-97FA8BA22BCC}" type="slidenum">
              <a:rPr lang="en-US" smtClean="0"/>
              <a:t>7</a:t>
            </a:fld>
            <a:endParaRPr lang="en-US"/>
          </a:p>
        </p:txBody>
      </p:sp>
    </p:spTree>
    <p:extLst>
      <p:ext uri="{BB962C8B-B14F-4D97-AF65-F5344CB8AC3E}">
        <p14:creationId xmlns:p14="http://schemas.microsoft.com/office/powerpoint/2010/main" val="125149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620000" cy="1143000"/>
          </a:xfrm>
          <a:noFill/>
        </p:spPr>
        <p:txBody>
          <a:bodyPr/>
          <a:lstStyle/>
          <a:p>
            <a:r>
              <a:rPr lang="en-US" sz="3600" dirty="0" smtClean="0"/>
              <a:t>1.  LOW VISION</a:t>
            </a:r>
            <a:endParaRPr lang="en-US" sz="3600" dirty="0"/>
          </a:p>
        </p:txBody>
      </p:sp>
      <p:pic>
        <p:nvPicPr>
          <p:cNvPr id="4" name="Content Placeholder 3"/>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85800" y="1752600"/>
            <a:ext cx="6860200" cy="4558839"/>
          </a:xfrm>
        </p:spPr>
      </p:pic>
      <p:sp>
        <p:nvSpPr>
          <p:cNvPr id="5" name="Footer Placeholder 4"/>
          <p:cNvSpPr>
            <a:spLocks noGrp="1"/>
          </p:cNvSpPr>
          <p:nvPr>
            <p:ph type="ftr" sz="quarter" idx="11"/>
          </p:nvPr>
        </p:nvSpPr>
        <p:spPr/>
        <p:txBody>
          <a:bodyPr/>
          <a:lstStyle/>
          <a:p>
            <a:r>
              <a:rPr lang="en-US" smtClean="0"/>
              <a:t>© UNDER THE SAME SUN 2014  www.underthesamesun.com</a:t>
            </a:r>
            <a:endParaRPr lang="en-US"/>
          </a:p>
        </p:txBody>
      </p:sp>
      <p:sp>
        <p:nvSpPr>
          <p:cNvPr id="8" name="Slide Number Placeholder 7"/>
          <p:cNvSpPr>
            <a:spLocks noGrp="1"/>
          </p:cNvSpPr>
          <p:nvPr>
            <p:ph type="sldNum" sz="quarter" idx="12"/>
          </p:nvPr>
        </p:nvSpPr>
        <p:spPr/>
        <p:txBody>
          <a:bodyPr/>
          <a:lstStyle/>
          <a:p>
            <a:fld id="{09B4E36D-4E32-46F0-8E39-97FA8BA22BCC}" type="slidenum">
              <a:rPr lang="en-US" smtClean="0"/>
              <a:t>8</a:t>
            </a:fld>
            <a:endParaRPr lang="en-US"/>
          </a:p>
        </p:txBody>
      </p:sp>
    </p:spTree>
    <p:extLst>
      <p:ext uri="{BB962C8B-B14F-4D97-AF65-F5344CB8AC3E}">
        <p14:creationId xmlns:p14="http://schemas.microsoft.com/office/powerpoint/2010/main" val="223607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sz="3600" dirty="0" smtClean="0"/>
              <a:t>2.  RISK OF SKIN CANCER</a:t>
            </a:r>
            <a:endParaRPr lang="en-US" sz="2000" dirty="0">
              <a:latin typeface="+mn-lt"/>
            </a:endParaRPr>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334000" y="2324100"/>
            <a:ext cx="2917767" cy="3886200"/>
          </a:xfrm>
        </p:spPr>
      </p:pic>
      <p:sp>
        <p:nvSpPr>
          <p:cNvPr id="6" name="Content Placeholder 5"/>
          <p:cNvSpPr>
            <a:spLocks noGrp="1"/>
          </p:cNvSpPr>
          <p:nvPr>
            <p:ph sz="half" idx="2"/>
          </p:nvPr>
        </p:nvSpPr>
        <p:spPr>
          <a:xfrm>
            <a:off x="609600" y="1219200"/>
            <a:ext cx="7620000" cy="673608"/>
          </a:xfrm>
        </p:spPr>
        <p:txBody>
          <a:bodyPr>
            <a:normAutofit/>
          </a:bodyPr>
          <a:lstStyle/>
          <a:p>
            <a:r>
              <a:rPr lang="en-US" sz="2000" dirty="0" smtClean="0"/>
              <a:t>In Africa, most PWA die by age 40</a:t>
            </a:r>
            <a:endParaRPr lang="en-US" sz="2000" dirty="0"/>
          </a:p>
        </p:txBody>
      </p:sp>
      <p:sp>
        <p:nvSpPr>
          <p:cNvPr id="9" name="Footer Placeholder 8"/>
          <p:cNvSpPr>
            <a:spLocks noGrp="1"/>
          </p:cNvSpPr>
          <p:nvPr>
            <p:ph type="ftr" sz="quarter" idx="11"/>
          </p:nvPr>
        </p:nvSpPr>
        <p:spPr/>
        <p:txBody>
          <a:bodyPr/>
          <a:lstStyle/>
          <a:p>
            <a:r>
              <a:rPr lang="en-US" smtClean="0"/>
              <a:t>© UNDER THE SAME SUN 2014  www.underthesamesun.com</a:t>
            </a:r>
            <a:endParaRPr lang="en-US"/>
          </a:p>
        </p:txBody>
      </p:sp>
      <p:sp>
        <p:nvSpPr>
          <p:cNvPr id="10" name="Slide Number Placeholder 9"/>
          <p:cNvSpPr>
            <a:spLocks noGrp="1"/>
          </p:cNvSpPr>
          <p:nvPr>
            <p:ph type="sldNum" sz="quarter" idx="12"/>
          </p:nvPr>
        </p:nvSpPr>
        <p:spPr/>
        <p:txBody>
          <a:bodyPr/>
          <a:lstStyle/>
          <a:p>
            <a:fld id="{09B4E36D-4E32-46F0-8E39-97FA8BA22BCC}" type="slidenum">
              <a:rPr lang="en-US" smtClean="0"/>
              <a:t>9</a:t>
            </a:fld>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723" y="1982253"/>
            <a:ext cx="4648200" cy="236114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4447855"/>
            <a:ext cx="4648199" cy="2272233"/>
          </a:xfrm>
          <a:prstGeom prst="rect">
            <a:avLst/>
          </a:prstGeom>
        </p:spPr>
      </p:pic>
    </p:spTree>
    <p:extLst>
      <p:ext uri="{BB962C8B-B14F-4D97-AF65-F5344CB8AC3E}">
        <p14:creationId xmlns:p14="http://schemas.microsoft.com/office/powerpoint/2010/main" val="135967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171ECD-215C-49EE-8753-C234FAA5D25B}"/>
</file>

<file path=customXml/itemProps2.xml><?xml version="1.0" encoding="utf-8"?>
<ds:datastoreItem xmlns:ds="http://schemas.openxmlformats.org/officeDocument/2006/customXml" ds:itemID="{67C3D5B4-6E62-4436-8181-07B7274FAFA8}"/>
</file>

<file path=customXml/itemProps3.xml><?xml version="1.0" encoding="utf-8"?>
<ds:datastoreItem xmlns:ds="http://schemas.openxmlformats.org/officeDocument/2006/customXml" ds:itemID="{56E00F76-7A4A-464E-94D1-F896E350FA5E}"/>
</file>

<file path=docProps/app.xml><?xml version="1.0" encoding="utf-8"?>
<Properties xmlns="http://schemas.openxmlformats.org/officeDocument/2006/extended-properties" xmlns:vt="http://schemas.openxmlformats.org/officeDocument/2006/docPropsVTypes">
  <Template>Adjacency</Template>
  <TotalTime>2412</TotalTime>
  <Words>2167</Words>
  <Application>Microsoft Office PowerPoint</Application>
  <PresentationFormat>On-screen Show (4:3)</PresentationFormat>
  <Paragraphs>334</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Adjacency</vt:lpstr>
      <vt:lpstr>Albinism &amp;  Global Stigma PART I</vt:lpstr>
      <vt:lpstr>ALBINISM EFFECTS PEOPLE FROM ALL RACES</vt:lpstr>
      <vt:lpstr>WHAT IS ALBINISM?</vt:lpstr>
      <vt:lpstr>HOW DOES A PERSON BECOME A PWA?</vt:lpstr>
      <vt:lpstr>TYPES OF ALBINISM:</vt:lpstr>
      <vt:lpstr>PowerPoint Presentation</vt:lpstr>
      <vt:lpstr>3 MAJOR ISSUES FACE PWA:</vt:lpstr>
      <vt:lpstr>1.  LOW VISION</vt:lpstr>
      <vt:lpstr>2.  RISK OF SKIN CANCER</vt:lpstr>
      <vt:lpstr>3.  MAJOR SOCIAL EXCLUSION/REJECTION </vt:lpstr>
      <vt:lpstr>But why do PWA face social exclusion/ rejection?</vt:lpstr>
      <vt:lpstr>THE SPECTRUM OF STIGMA/DISCRIMINATION ON ONE END…</vt:lpstr>
      <vt:lpstr>Names used for PWA</vt:lpstr>
      <vt:lpstr>PowerPoint Presentation</vt:lpstr>
      <vt:lpstr>PowerPoint Presentation</vt:lpstr>
      <vt:lpstr>PowerPoint Presentation</vt:lpstr>
      <vt:lpstr>PowerPoint Presentation</vt:lpstr>
      <vt:lpstr>PowerPoint Presentation</vt:lpstr>
      <vt:lpstr>Record of Attacks</vt:lpstr>
      <vt:lpstr>Record of Attacks</vt:lpstr>
      <vt:lpstr>The link between African elections and muti-killings</vt:lpstr>
      <vt:lpstr>PowerPoint Presentation</vt:lpstr>
      <vt:lpstr>General Sources of Protection for PWA</vt:lpstr>
      <vt:lpstr>Classifying Albinism: Transforming Perceptions &amp; Ushering Protection PART II</vt:lpstr>
      <vt:lpstr>Key Considerations for Classification:</vt:lpstr>
      <vt:lpstr>Key Considerations for Classification:</vt:lpstr>
      <vt:lpstr>The Main/Default Classification of PWA</vt:lpstr>
      <vt:lpstr>PowerPoint Presentation</vt:lpstr>
      <vt:lpstr>Three Proposed Sub Classifications</vt:lpstr>
      <vt:lpstr>1.  “Particular Social Group”</vt:lpstr>
      <vt:lpstr>2.  “Visible Minority” Group</vt:lpstr>
      <vt:lpstr>3.  Persons with Disabilities (PWD)</vt:lpstr>
      <vt:lpstr>UTSS POSITION </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CRIMES OF COLOUR: ALBINISM IN AFRICA</dc:title>
  <dc:creator>Emily Docksteader</dc:creator>
  <cp:lastModifiedBy>Meena Ramkaun</cp:lastModifiedBy>
  <cp:revision>183</cp:revision>
  <cp:lastPrinted>2014-02-20T22:36:42Z</cp:lastPrinted>
  <dcterms:created xsi:type="dcterms:W3CDTF">2013-05-23T16:25:47Z</dcterms:created>
  <dcterms:modified xsi:type="dcterms:W3CDTF">2014-02-26T15:12:07Z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2290400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