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97" r:id="rId2"/>
    <p:sldId id="316" r:id="rId3"/>
    <p:sldId id="308" r:id="rId4"/>
    <p:sldId id="299" r:id="rId5"/>
    <p:sldId id="311" r:id="rId6"/>
    <p:sldId id="314" r:id="rId7"/>
    <p:sldId id="321" r:id="rId8"/>
    <p:sldId id="318" r:id="rId9"/>
    <p:sldId id="319" r:id="rId10"/>
    <p:sldId id="320" r:id="rId11"/>
    <p:sldId id="322" r:id="rId12"/>
    <p:sldId id="315" r:id="rId13"/>
    <p:sldId id="323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1702"/>
    <a:srgbClr val="070505"/>
    <a:srgbClr val="2C1402"/>
    <a:srgbClr val="22110C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828" autoAdjust="0"/>
  </p:normalViewPr>
  <p:slideViewPr>
    <p:cSldViewPr>
      <p:cViewPr varScale="1">
        <p:scale>
          <a:sx n="64" d="100"/>
          <a:sy n="64" d="100"/>
        </p:scale>
        <p:origin x="-13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55FAD5-A3A3-416A-80B9-0750D8B140CB}" type="datetimeFigureOut">
              <a:rPr lang="en-US" smtClean="0"/>
              <a:pPr/>
              <a:t>8/3/2015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3DD7A5-6B4A-4329-9F3F-ED24DBAD40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92D82-3164-4405-A504-12851BA7A07F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86794-EECD-404F-8F54-8527A19B8EA3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21AED-B354-4C7A-9A67-4E759E5E4C3F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B8EB8F4-1467-41A8-B48C-A4CEA5EBD6F9}" type="datetime1">
              <a:rPr lang="en-US" smtClean="0"/>
              <a:pPr/>
              <a:t>8/3/2015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9B64186-3204-4E63-9C76-960D04DB61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675CC0-43F9-4015-982B-295BB54B4E29}" type="datetime1">
              <a:rPr lang="en-US" smtClean="0"/>
              <a:pPr/>
              <a:t>8/3/2015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B64186-3204-4E63-9C76-960D04DB61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210593-A918-4323-BC33-5014399C8843}" type="datetime1">
              <a:rPr lang="en-US" smtClean="0"/>
              <a:pPr/>
              <a:t>8/3/2015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B64186-3204-4E63-9C76-960D04DB61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E8024-0E90-4CB1-9674-863A7C4B998B}" type="datetime1">
              <a:rPr lang="en-US" smtClean="0"/>
              <a:pPr>
                <a:defRPr/>
              </a:pPr>
              <a:t>8/3/2015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2A4EA-0768-4AEE-BD58-697ADD4FF6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C4690-99FD-4372-9D0A-F5674E1A906E}" type="datetime1">
              <a:rPr lang="en-US" smtClean="0"/>
              <a:pPr/>
              <a:t>8/3/2015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B64186-3204-4E63-9C76-960D04DB61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8B6E844-8A1F-4428-B557-AB2D7010C88F}" type="datetime1">
              <a:rPr lang="en-US" smtClean="0"/>
              <a:pPr/>
              <a:t>8/3/2015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9B64186-3204-4E63-9C76-960D04DB61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C0040-370A-4045-870D-8E8ADCA8A419}" type="datetime1">
              <a:rPr lang="en-US" smtClean="0"/>
              <a:pPr/>
              <a:t>8/3/2015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9B64186-3204-4E63-9C76-960D04DB61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A3DF4-F2E1-41B1-9F86-2F76C8CE4CF1}" type="datetime1">
              <a:rPr lang="en-US" smtClean="0"/>
              <a:pPr/>
              <a:t>8/3/2015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9B64186-3204-4E63-9C76-960D04DB61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E31FF-0509-45D8-9C7A-068E862858D7}" type="datetime1">
              <a:rPr lang="en-US" smtClean="0"/>
              <a:pPr/>
              <a:t>8/3/2015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B64186-3204-4E63-9C76-960D04DB61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FB995-4A72-414B-8721-5946B133CD11}" type="datetime1">
              <a:rPr lang="en-US" smtClean="0"/>
              <a:pPr/>
              <a:t>8/3/2015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B64186-3204-4E63-9C76-960D04DB61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986B335-34D2-48DE-9ED6-796E5B1B1EDA}" type="datetime1">
              <a:rPr lang="en-US" smtClean="0"/>
              <a:pPr/>
              <a:t>8/3/2015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9B64186-3204-4E63-9C76-960D04DB61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6780FE1-E7E5-44CE-88BF-227587103441}" type="datetime1">
              <a:rPr lang="en-US" smtClean="0"/>
              <a:pPr/>
              <a:t>8/3/2015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9B64186-3204-4E63-9C76-960D04DB61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DAA452E-34D8-478D-87C2-078FC65E602E}" type="datetime1">
              <a:rPr lang="en-US" smtClean="0"/>
              <a:pPr/>
              <a:t>8/3/2015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9B64186-3204-4E63-9C76-960D04DB61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prstTxWarp prst="textArchUp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“A Journey of 100 Lifetimes”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186-3204-4E63-9C76-960D04DB613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Free Clipart: Eye can see the world | Trave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8910">
            <a:off x="671338" y="1077782"/>
            <a:ext cx="3662825" cy="340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17526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By: José Ramirez Jr., LCSW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USA Coordinator for IDEA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Member, International Working   Group for Human Rights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Managing Editor, The STAR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0444" y="3962400"/>
            <a:ext cx="68483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Stencil" pitchFamily="82" charset="0"/>
                <a:cs typeface="FrankRuehl" pitchFamily="2" charset="-79"/>
              </a:rPr>
              <a:t>United nations human rights committee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Stencil" pitchFamily="82" charset="0"/>
                <a:cs typeface="FrankRuehl" pitchFamily="2" charset="-79"/>
              </a:rPr>
              <a:t>Geneva, Switzerland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Stencil" pitchFamily="82" charset="0"/>
                <a:cs typeface="FrankRuehl" pitchFamily="2" charset="-79"/>
              </a:rPr>
              <a:t>Wednesday, august 12, 2015</a:t>
            </a:r>
            <a:endParaRPr lang="en-US" sz="2400" b="1" dirty="0">
              <a:solidFill>
                <a:srgbClr val="0070C0"/>
              </a:solidFill>
              <a:latin typeface="Stencil" pitchFamily="82" charset="0"/>
              <a:cs typeface="FrankRuehl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362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n w="17780" cmpd="sng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The Eye of Inclusion</a:t>
            </a:r>
            <a:endParaRPr lang="en-US" sz="2400" dirty="0">
              <a:ln w="17780" cmpd="sng">
                <a:solidFill>
                  <a:srgbClr val="6633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914400" y="304800"/>
            <a:ext cx="7315200" cy="6297613"/>
            <a:chOff x="914400" y="304800"/>
            <a:chExt cx="7315200" cy="6297612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914400" y="304800"/>
              <a:ext cx="7315200" cy="6297612"/>
              <a:chOff x="2491" y="1260"/>
              <a:chExt cx="11354" cy="10877"/>
            </a:xfrm>
          </p:grpSpPr>
          <p:sp>
            <p:nvSpPr>
              <p:cNvPr id="10298" name="AutoShape 3"/>
              <p:cNvSpPr>
                <a:spLocks noChangeArrowheads="1"/>
              </p:cNvSpPr>
              <p:nvPr/>
            </p:nvSpPr>
            <p:spPr bwMode="auto">
              <a:xfrm>
                <a:off x="2491" y="1260"/>
                <a:ext cx="11354" cy="10877"/>
              </a:xfrm>
              <a:prstGeom prst="flowChartConnector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chemeClr val="bg1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0299" name="AutoShape 4"/>
              <p:cNvSpPr>
                <a:spLocks noChangeArrowheads="1"/>
              </p:cNvSpPr>
              <p:nvPr/>
            </p:nvSpPr>
            <p:spPr bwMode="auto">
              <a:xfrm>
                <a:off x="3900" y="2354"/>
                <a:ext cx="8715" cy="8640"/>
              </a:xfrm>
              <a:prstGeom prst="flowChartConnector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Book Antiqua" pitchFamily="18" charset="0"/>
                </a:endParaRPr>
              </a:p>
            </p:txBody>
          </p:sp>
          <p:sp>
            <p:nvSpPr>
              <p:cNvPr id="10300" name="AutoShape 5"/>
              <p:cNvSpPr>
                <a:spLocks noChangeArrowheads="1"/>
              </p:cNvSpPr>
              <p:nvPr/>
            </p:nvSpPr>
            <p:spPr bwMode="auto">
              <a:xfrm>
                <a:off x="5145" y="3589"/>
                <a:ext cx="5970" cy="6015"/>
              </a:xfrm>
              <a:prstGeom prst="flowChartConnector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Book Antiqua" pitchFamily="18" charset="0"/>
                </a:endParaRPr>
              </a:p>
            </p:txBody>
          </p:sp>
          <p:sp>
            <p:nvSpPr>
              <p:cNvPr id="2054" name="AutoShape 6"/>
              <p:cNvSpPr>
                <a:spLocks noChangeArrowheads="1"/>
              </p:cNvSpPr>
              <p:nvPr/>
            </p:nvSpPr>
            <p:spPr bwMode="auto">
              <a:xfrm>
                <a:off x="6586" y="5074"/>
                <a:ext cx="2999" cy="2969"/>
              </a:xfrm>
              <a:prstGeom prst="flowChartConnector">
                <a:avLst/>
              </a:prstGeom>
              <a:solidFill>
                <a:srgbClr val="663300"/>
              </a:solidFill>
              <a:ln w="381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  <p:pic>
          <p:nvPicPr>
            <p:cNvPr id="10295" name="Picture 9" descr="C:\Users\Katrina\AppData\Local\Microsoft\Windows\Temporary Internet Files\Content.IE5\1ECXO81M\MC900439805[1]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919090">
              <a:off x="5440229" y="2464542"/>
              <a:ext cx="599739" cy="580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6" name="Picture 9" descr="C:\Users\Katrina\AppData\Local\Microsoft\Windows\Temporary Internet Files\Content.IE5\1ECXO81M\MC900439805[1]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32192">
              <a:off x="6341973" y="1999172"/>
              <a:ext cx="550606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7" name="Picture 9" descr="C:\Users\Katrina\AppData\Local\Microsoft\Windows\Temporary Internet Files\Content.IE5\1ECXO81M\MC900439805[1]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29930">
              <a:off x="6934200" y="1600200"/>
              <a:ext cx="550606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TextBox 21"/>
          <p:cNvSpPr txBox="1">
            <a:spLocks noChangeArrowheads="1"/>
          </p:cNvSpPr>
          <p:nvPr/>
        </p:nvSpPr>
        <p:spPr bwMode="auto">
          <a:xfrm>
            <a:off x="7772400" y="1447800"/>
            <a:ext cx="1228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latin typeface="Book Antiqua" pitchFamily="18" charset="0"/>
              </a:rPr>
              <a:t>Education</a:t>
            </a:r>
          </a:p>
        </p:txBody>
      </p:sp>
      <p:sp>
        <p:nvSpPr>
          <p:cNvPr id="10245" name="Rectangle 22"/>
          <p:cNvSpPr>
            <a:spLocks noChangeArrowheads="1"/>
          </p:cNvSpPr>
          <p:nvPr/>
        </p:nvSpPr>
        <p:spPr bwMode="auto">
          <a:xfrm>
            <a:off x="6096000" y="1219200"/>
            <a:ext cx="1143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900" dirty="0">
                <a:latin typeface="Book Antiqua" pitchFamily="18" charset="0"/>
              </a:rPr>
              <a:t>Individualized Education/</a:t>
            </a:r>
          </a:p>
          <a:p>
            <a:pPr algn="r"/>
            <a:r>
              <a:rPr lang="en-US" sz="900" dirty="0">
                <a:latin typeface="Book Antiqua" pitchFamily="18" charset="0"/>
              </a:rPr>
              <a:t>Training</a:t>
            </a:r>
          </a:p>
        </p:txBody>
      </p:sp>
      <p:sp>
        <p:nvSpPr>
          <p:cNvPr id="10246" name="Rectangle 32"/>
          <p:cNvSpPr>
            <a:spLocks noChangeArrowheads="1"/>
          </p:cNvSpPr>
          <p:nvPr/>
        </p:nvSpPr>
        <p:spPr bwMode="auto">
          <a:xfrm>
            <a:off x="5791200" y="1676400"/>
            <a:ext cx="914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Intellectual </a:t>
            </a:r>
          </a:p>
          <a:p>
            <a:r>
              <a:rPr lang="en-US" sz="1100" dirty="0">
                <a:latin typeface="Book Antiqua" pitchFamily="18" charset="0"/>
              </a:rPr>
              <a:t>Stimulation</a:t>
            </a:r>
          </a:p>
        </p:txBody>
      </p:sp>
      <p:sp>
        <p:nvSpPr>
          <p:cNvPr id="10247" name="Rectangle 33"/>
          <p:cNvSpPr>
            <a:spLocks noChangeArrowheads="1"/>
          </p:cNvSpPr>
          <p:nvPr/>
        </p:nvSpPr>
        <p:spPr bwMode="auto">
          <a:xfrm>
            <a:off x="5029200" y="2057400"/>
            <a:ext cx="1143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Higher </a:t>
            </a:r>
          </a:p>
          <a:p>
            <a:r>
              <a:rPr lang="en-US" sz="1100" dirty="0">
                <a:latin typeface="Book Antiqua" pitchFamily="18" charset="0"/>
              </a:rPr>
              <a:t>Occupational</a:t>
            </a:r>
          </a:p>
          <a:p>
            <a:r>
              <a:rPr lang="en-US" sz="1100" dirty="0">
                <a:latin typeface="Book Antiqua" pitchFamily="18" charset="0"/>
              </a:rPr>
              <a:t>Level</a:t>
            </a:r>
          </a:p>
        </p:txBody>
      </p:sp>
      <p:sp>
        <p:nvSpPr>
          <p:cNvPr id="10248" name="TextBox 34"/>
          <p:cNvSpPr txBox="1">
            <a:spLocks noChangeArrowheads="1"/>
          </p:cNvSpPr>
          <p:nvPr/>
        </p:nvSpPr>
        <p:spPr bwMode="auto">
          <a:xfrm>
            <a:off x="8307388" y="3048000"/>
            <a:ext cx="836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latin typeface="Book Antiqua" pitchFamily="18" charset="0"/>
              </a:rPr>
              <a:t>Media</a:t>
            </a:r>
          </a:p>
        </p:txBody>
      </p:sp>
      <p:pic>
        <p:nvPicPr>
          <p:cNvPr id="10249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281059">
            <a:off x="7591425" y="3095625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10257">
            <a:off x="6650038" y="3144838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607988">
            <a:off x="5607050" y="3168650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TextBox 39"/>
          <p:cNvSpPr txBox="1">
            <a:spLocks noChangeArrowheads="1"/>
          </p:cNvSpPr>
          <p:nvPr/>
        </p:nvSpPr>
        <p:spPr bwMode="auto">
          <a:xfrm>
            <a:off x="3733800" y="3276600"/>
            <a:ext cx="16764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700" b="1" dirty="0">
                <a:latin typeface="Book Antiqua" pitchFamily="18" charset="0"/>
              </a:rPr>
              <a:t>INDIVIDUAL</a:t>
            </a:r>
          </a:p>
        </p:txBody>
      </p:sp>
      <p:sp>
        <p:nvSpPr>
          <p:cNvPr id="10253" name="TextBox 40"/>
          <p:cNvSpPr txBox="1">
            <a:spLocks noChangeArrowheads="1"/>
          </p:cNvSpPr>
          <p:nvPr/>
        </p:nvSpPr>
        <p:spPr bwMode="auto">
          <a:xfrm>
            <a:off x="3733800" y="4495800"/>
            <a:ext cx="16764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700" b="1" dirty="0">
                <a:latin typeface="Book Antiqua" pitchFamily="18" charset="0"/>
              </a:rPr>
              <a:t>FAMILY</a:t>
            </a:r>
          </a:p>
        </p:txBody>
      </p:sp>
      <p:sp>
        <p:nvSpPr>
          <p:cNvPr id="10254" name="TextBox 41"/>
          <p:cNvSpPr txBox="1">
            <a:spLocks noChangeArrowheads="1"/>
          </p:cNvSpPr>
          <p:nvPr/>
        </p:nvSpPr>
        <p:spPr bwMode="auto">
          <a:xfrm>
            <a:off x="3429000" y="5334000"/>
            <a:ext cx="22860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700" b="1" dirty="0">
                <a:latin typeface="Book Antiqua" pitchFamily="18" charset="0"/>
              </a:rPr>
              <a:t>NEIGHBORHOOD</a:t>
            </a:r>
          </a:p>
        </p:txBody>
      </p:sp>
      <p:sp>
        <p:nvSpPr>
          <p:cNvPr id="10255" name="TextBox 42"/>
          <p:cNvSpPr txBox="1">
            <a:spLocks noChangeArrowheads="1"/>
          </p:cNvSpPr>
          <p:nvPr/>
        </p:nvSpPr>
        <p:spPr bwMode="auto">
          <a:xfrm>
            <a:off x="3810000" y="6096000"/>
            <a:ext cx="16764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700" b="1" dirty="0">
                <a:latin typeface="Book Antiqua" pitchFamily="18" charset="0"/>
              </a:rPr>
              <a:t>SYSTEM</a:t>
            </a:r>
          </a:p>
        </p:txBody>
      </p:sp>
      <p:sp>
        <p:nvSpPr>
          <p:cNvPr id="10256" name="Rectangle 43"/>
          <p:cNvSpPr>
            <a:spLocks noChangeArrowheads="1"/>
          </p:cNvSpPr>
          <p:nvPr/>
        </p:nvSpPr>
        <p:spPr bwMode="auto">
          <a:xfrm>
            <a:off x="5410200" y="297180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>
                <a:latin typeface="Book Antiqua" pitchFamily="18" charset="0"/>
              </a:rPr>
              <a:t>Inclusion</a:t>
            </a:r>
          </a:p>
        </p:txBody>
      </p:sp>
      <p:sp>
        <p:nvSpPr>
          <p:cNvPr id="10257" name="Rectangle 44"/>
          <p:cNvSpPr>
            <a:spLocks noChangeArrowheads="1"/>
          </p:cNvSpPr>
          <p:nvPr/>
        </p:nvSpPr>
        <p:spPr bwMode="auto">
          <a:xfrm>
            <a:off x="6477000" y="2819400"/>
            <a:ext cx="914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Eliminate</a:t>
            </a:r>
          </a:p>
          <a:p>
            <a:r>
              <a:rPr lang="en-US" sz="1100" dirty="0">
                <a:latin typeface="Book Antiqua" pitchFamily="18" charset="0"/>
              </a:rPr>
              <a:t>Stereotypes</a:t>
            </a:r>
          </a:p>
        </p:txBody>
      </p:sp>
      <p:sp>
        <p:nvSpPr>
          <p:cNvPr id="10258" name="Rectangle 45"/>
          <p:cNvSpPr>
            <a:spLocks noChangeArrowheads="1"/>
          </p:cNvSpPr>
          <p:nvPr/>
        </p:nvSpPr>
        <p:spPr bwMode="auto">
          <a:xfrm>
            <a:off x="7391400" y="28194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latin typeface="Book Antiqua" pitchFamily="18" charset="0"/>
              </a:rPr>
              <a:t>Accurate Information</a:t>
            </a:r>
          </a:p>
        </p:txBody>
      </p:sp>
      <p:pic>
        <p:nvPicPr>
          <p:cNvPr id="10259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6015879">
            <a:off x="4941888" y="4179888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942326">
            <a:off x="5399088" y="4941888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6356458">
            <a:off x="5780088" y="5627688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2" name="TextBox 49"/>
          <p:cNvSpPr txBox="1">
            <a:spLocks noChangeArrowheads="1"/>
          </p:cNvSpPr>
          <p:nvPr/>
        </p:nvSpPr>
        <p:spPr bwMode="auto">
          <a:xfrm>
            <a:off x="6019800" y="6324600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latin typeface="Book Antiqua" pitchFamily="18" charset="0"/>
              </a:rPr>
              <a:t>Politics</a:t>
            </a:r>
          </a:p>
        </p:txBody>
      </p:sp>
      <p:sp>
        <p:nvSpPr>
          <p:cNvPr id="10263" name="Rectangle 50"/>
          <p:cNvSpPr>
            <a:spLocks noChangeArrowheads="1"/>
          </p:cNvSpPr>
          <p:nvPr/>
        </p:nvSpPr>
        <p:spPr bwMode="auto">
          <a:xfrm>
            <a:off x="5334000" y="411480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Inclusion</a:t>
            </a:r>
          </a:p>
        </p:txBody>
      </p:sp>
      <p:sp>
        <p:nvSpPr>
          <p:cNvPr id="10264" name="Rectangle 51"/>
          <p:cNvSpPr>
            <a:spLocks noChangeArrowheads="1"/>
          </p:cNvSpPr>
          <p:nvPr/>
        </p:nvSpPr>
        <p:spPr bwMode="auto">
          <a:xfrm>
            <a:off x="5867400" y="4648200"/>
            <a:ext cx="1143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Development of Political Power</a:t>
            </a:r>
          </a:p>
        </p:txBody>
      </p:sp>
      <p:sp>
        <p:nvSpPr>
          <p:cNvPr id="10265" name="Rectangle 52"/>
          <p:cNvSpPr>
            <a:spLocks noChangeArrowheads="1"/>
          </p:cNvSpPr>
          <p:nvPr/>
        </p:nvSpPr>
        <p:spPr bwMode="auto">
          <a:xfrm>
            <a:off x="6248400" y="5486400"/>
            <a:ext cx="1143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Political </a:t>
            </a:r>
          </a:p>
          <a:p>
            <a:r>
              <a:rPr lang="en-US" sz="1100" dirty="0">
                <a:latin typeface="Book Antiqua" pitchFamily="18" charset="0"/>
              </a:rPr>
              <a:t>Power</a:t>
            </a:r>
          </a:p>
        </p:txBody>
      </p:sp>
      <p:pic>
        <p:nvPicPr>
          <p:cNvPr id="10266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-3180033">
            <a:off x="4383088" y="1868488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-3449251">
            <a:off x="4418818" y="1010691"/>
            <a:ext cx="509840" cy="5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8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-2824853">
            <a:off x="4406554" y="334265"/>
            <a:ext cx="563304" cy="56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9" name="Rectangle 57"/>
          <p:cNvSpPr>
            <a:spLocks noChangeArrowheads="1"/>
          </p:cNvSpPr>
          <p:nvPr/>
        </p:nvSpPr>
        <p:spPr bwMode="auto">
          <a:xfrm>
            <a:off x="3810000" y="45720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Training</a:t>
            </a:r>
          </a:p>
        </p:txBody>
      </p:sp>
      <p:sp>
        <p:nvSpPr>
          <p:cNvPr id="10270" name="Rectangle 58"/>
          <p:cNvSpPr>
            <a:spLocks noChangeArrowheads="1"/>
          </p:cNvSpPr>
          <p:nvPr/>
        </p:nvSpPr>
        <p:spPr bwMode="auto">
          <a:xfrm>
            <a:off x="3733800" y="1143000"/>
            <a:ext cx="1143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Eliminate Stereotypes</a:t>
            </a:r>
          </a:p>
        </p:txBody>
      </p:sp>
      <p:sp>
        <p:nvSpPr>
          <p:cNvPr id="10271" name="Rectangle 59"/>
          <p:cNvSpPr>
            <a:spLocks noChangeArrowheads="1"/>
          </p:cNvSpPr>
          <p:nvPr/>
        </p:nvSpPr>
        <p:spPr bwMode="auto">
          <a:xfrm>
            <a:off x="3733800" y="2057400"/>
            <a:ext cx="1143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Social </a:t>
            </a:r>
          </a:p>
          <a:p>
            <a:r>
              <a:rPr lang="en-US" sz="1100" dirty="0">
                <a:latin typeface="Book Antiqua" pitchFamily="18" charset="0"/>
              </a:rPr>
              <a:t>Opportunity</a:t>
            </a:r>
          </a:p>
        </p:txBody>
      </p:sp>
      <p:pic>
        <p:nvPicPr>
          <p:cNvPr id="10272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-6035324">
            <a:off x="1879600" y="1270000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3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-6265077">
            <a:off x="2505075" y="1743075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4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-5976806">
            <a:off x="3059113" y="2297113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5" name="Rectangle 63"/>
          <p:cNvSpPr>
            <a:spLocks noChangeArrowheads="1"/>
          </p:cNvSpPr>
          <p:nvPr/>
        </p:nvSpPr>
        <p:spPr bwMode="auto">
          <a:xfrm>
            <a:off x="1447800" y="1752600"/>
            <a:ext cx="1295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Employment</a:t>
            </a:r>
          </a:p>
        </p:txBody>
      </p:sp>
      <p:sp>
        <p:nvSpPr>
          <p:cNvPr id="10276" name="Rectangle 64"/>
          <p:cNvSpPr>
            <a:spLocks noChangeArrowheads="1"/>
          </p:cNvSpPr>
          <p:nvPr/>
        </p:nvSpPr>
        <p:spPr bwMode="auto">
          <a:xfrm>
            <a:off x="2057400" y="22098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latin typeface="Book Antiqua" pitchFamily="18" charset="0"/>
              </a:rPr>
              <a:t>Diversity in Employment</a:t>
            </a:r>
          </a:p>
        </p:txBody>
      </p:sp>
      <p:sp>
        <p:nvSpPr>
          <p:cNvPr id="10277" name="Rectangle 65"/>
          <p:cNvSpPr>
            <a:spLocks noChangeArrowheads="1"/>
          </p:cNvSpPr>
          <p:nvPr/>
        </p:nvSpPr>
        <p:spPr bwMode="auto">
          <a:xfrm>
            <a:off x="2819400" y="2667000"/>
            <a:ext cx="1143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Higher </a:t>
            </a:r>
          </a:p>
          <a:p>
            <a:r>
              <a:rPr lang="en-US" sz="1100" dirty="0">
                <a:latin typeface="Book Antiqua" pitchFamily="18" charset="0"/>
              </a:rPr>
              <a:t>Income</a:t>
            </a:r>
          </a:p>
        </p:txBody>
      </p:sp>
      <p:pic>
        <p:nvPicPr>
          <p:cNvPr id="10278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-9079983">
            <a:off x="1117600" y="2946400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9" name="TextBox 68"/>
          <p:cNvSpPr txBox="1">
            <a:spLocks noChangeArrowheads="1"/>
          </p:cNvSpPr>
          <p:nvPr/>
        </p:nvSpPr>
        <p:spPr bwMode="auto">
          <a:xfrm>
            <a:off x="609600" y="1066800"/>
            <a:ext cx="1287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latin typeface="Book Antiqua" pitchFamily="18" charset="0"/>
              </a:rPr>
              <a:t>Economics</a:t>
            </a:r>
          </a:p>
        </p:txBody>
      </p:sp>
      <p:pic>
        <p:nvPicPr>
          <p:cNvPr id="10280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-8898858">
            <a:off x="1944688" y="2995613"/>
            <a:ext cx="547687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1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-7894612">
            <a:off x="2870200" y="3022600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Box 73"/>
          <p:cNvSpPr txBox="1"/>
          <p:nvPr/>
        </p:nvSpPr>
        <p:spPr>
          <a:xfrm>
            <a:off x="0" y="3124200"/>
            <a:ext cx="99060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50" u="sng" dirty="0">
                <a:latin typeface="+mn-lt"/>
                <a:cs typeface="+mn-cs"/>
              </a:rPr>
              <a:t>Housing</a:t>
            </a:r>
          </a:p>
        </p:txBody>
      </p:sp>
      <p:sp>
        <p:nvSpPr>
          <p:cNvPr id="10283" name="Rectangle 74"/>
          <p:cNvSpPr>
            <a:spLocks noChangeArrowheads="1"/>
          </p:cNvSpPr>
          <p:nvPr/>
        </p:nvSpPr>
        <p:spPr bwMode="auto">
          <a:xfrm>
            <a:off x="838200" y="342900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>
                <a:latin typeface="Book Antiqua" pitchFamily="18" charset="0"/>
              </a:rPr>
              <a:t>Inclusion</a:t>
            </a:r>
          </a:p>
        </p:txBody>
      </p:sp>
      <p:sp>
        <p:nvSpPr>
          <p:cNvPr id="10284" name="Rectangle 75"/>
          <p:cNvSpPr>
            <a:spLocks noChangeArrowheads="1"/>
          </p:cNvSpPr>
          <p:nvPr/>
        </p:nvSpPr>
        <p:spPr bwMode="auto">
          <a:xfrm>
            <a:off x="1828800" y="34290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latin typeface="Book Antiqua" pitchFamily="18" charset="0"/>
              </a:rPr>
              <a:t>Community</a:t>
            </a:r>
          </a:p>
          <a:p>
            <a:r>
              <a:rPr lang="en-US" sz="1000" dirty="0">
                <a:latin typeface="Book Antiqua" pitchFamily="18" charset="0"/>
              </a:rPr>
              <a:t>Living</a:t>
            </a:r>
          </a:p>
        </p:txBody>
      </p:sp>
      <p:sp>
        <p:nvSpPr>
          <p:cNvPr id="10285" name="Rectangle 76"/>
          <p:cNvSpPr>
            <a:spLocks noChangeArrowheads="1"/>
          </p:cNvSpPr>
          <p:nvPr/>
        </p:nvSpPr>
        <p:spPr bwMode="auto">
          <a:xfrm>
            <a:off x="2667000" y="350520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Ownership</a:t>
            </a:r>
          </a:p>
        </p:txBody>
      </p:sp>
      <p:pic>
        <p:nvPicPr>
          <p:cNvPr id="10286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81400" y="4191000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7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-10397996">
            <a:off x="2990850" y="4895850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8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62200" y="5486400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9" name="TextBox 80"/>
          <p:cNvSpPr txBox="1">
            <a:spLocks noChangeArrowheads="1"/>
          </p:cNvSpPr>
          <p:nvPr/>
        </p:nvSpPr>
        <p:spPr bwMode="auto">
          <a:xfrm>
            <a:off x="1752600" y="6248400"/>
            <a:ext cx="881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latin typeface="Book Antiqua" pitchFamily="18" charset="0"/>
              </a:rPr>
              <a:t>Health</a:t>
            </a:r>
          </a:p>
        </p:txBody>
      </p:sp>
      <p:sp>
        <p:nvSpPr>
          <p:cNvPr id="10290" name="Rectangle 81"/>
          <p:cNvSpPr>
            <a:spLocks noChangeArrowheads="1"/>
          </p:cNvSpPr>
          <p:nvPr/>
        </p:nvSpPr>
        <p:spPr bwMode="auto">
          <a:xfrm>
            <a:off x="2133600" y="5257800"/>
            <a:ext cx="1143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Health </a:t>
            </a:r>
          </a:p>
          <a:p>
            <a:r>
              <a:rPr lang="en-US" sz="1100" dirty="0">
                <a:latin typeface="Book Antiqua" pitchFamily="18" charset="0"/>
              </a:rPr>
              <a:t>Services</a:t>
            </a:r>
          </a:p>
        </p:txBody>
      </p:sp>
      <p:sp>
        <p:nvSpPr>
          <p:cNvPr id="10291" name="Rectangle 82"/>
          <p:cNvSpPr>
            <a:spLocks noChangeArrowheads="1"/>
          </p:cNvSpPr>
          <p:nvPr/>
        </p:nvSpPr>
        <p:spPr bwMode="auto">
          <a:xfrm>
            <a:off x="2438400" y="472440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Visits to M.D.</a:t>
            </a:r>
          </a:p>
        </p:txBody>
      </p:sp>
      <p:sp>
        <p:nvSpPr>
          <p:cNvPr id="10292" name="Rectangle 83"/>
          <p:cNvSpPr>
            <a:spLocks noChangeArrowheads="1"/>
          </p:cNvSpPr>
          <p:nvPr/>
        </p:nvSpPr>
        <p:spPr bwMode="auto">
          <a:xfrm>
            <a:off x="3048000" y="4114800"/>
            <a:ext cx="1143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Higher Life Expectancy</a:t>
            </a:r>
          </a:p>
        </p:txBody>
      </p:sp>
      <p:sp>
        <p:nvSpPr>
          <p:cNvPr id="10293" name="TextBox 67"/>
          <p:cNvSpPr txBox="1">
            <a:spLocks noChangeArrowheads="1"/>
          </p:cNvSpPr>
          <p:nvPr/>
        </p:nvSpPr>
        <p:spPr bwMode="auto">
          <a:xfrm>
            <a:off x="3581400" y="0"/>
            <a:ext cx="2132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latin typeface="Book Antiqua" pitchFamily="18" charset="0"/>
              </a:rPr>
              <a:t>Law of Knowledge</a:t>
            </a:r>
          </a:p>
        </p:txBody>
      </p:sp>
      <p:sp>
        <p:nvSpPr>
          <p:cNvPr id="10303" name="Text Box 63"/>
          <p:cNvSpPr txBox="1">
            <a:spLocks noChangeArrowheads="1"/>
          </p:cNvSpPr>
          <p:nvPr/>
        </p:nvSpPr>
        <p:spPr bwMode="auto">
          <a:xfrm>
            <a:off x="0" y="6613525"/>
            <a:ext cx="1824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/>
              <a:t>By: José Ramirez, Jr., LCSW</a:t>
            </a: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186-3204-4E63-9C76-960D04DB613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186-3204-4E63-9C76-960D04DB613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/>
          </p:nvPr>
        </p:nvSpPr>
        <p:spPr>
          <a:xfrm>
            <a:off x="228600" y="762000"/>
            <a:ext cx="8686800" cy="585152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KNOWLEDGE ABOUT LEPORSY IS POWERFUL</a:t>
            </a:r>
          </a:p>
          <a:p>
            <a:pPr algn="ctr">
              <a:buNone/>
            </a:pPr>
            <a:r>
              <a:rPr lang="en-US" sz="1900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We are all human beings </a:t>
            </a:r>
          </a:p>
          <a:p>
            <a:pPr algn="ctr">
              <a:buNone/>
            </a:pPr>
            <a:endParaRPr lang="en-US" sz="1600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IGNORANCE ABOUT LEPROSY IS MORE POWERFUL </a:t>
            </a:r>
          </a:p>
          <a:p>
            <a:pPr algn="ctr">
              <a:buNone/>
            </a:pPr>
            <a:r>
              <a:rPr lang="en-US" sz="1900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Images lead to stigma</a:t>
            </a:r>
          </a:p>
          <a:p>
            <a:pPr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LEPROSY CAN CAUSE BLINDNESS</a:t>
            </a:r>
          </a:p>
          <a:p>
            <a:pPr algn="ctr">
              <a:buNone/>
            </a:pPr>
            <a:r>
              <a:rPr lang="en-US" sz="1900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Inability to blink darkens sight</a:t>
            </a:r>
          </a:p>
          <a:p>
            <a:pPr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SOCIETY IS BLINDED BY MYTHS AND FEAR OF LEPROSY</a:t>
            </a:r>
          </a:p>
          <a:p>
            <a:pPr algn="ctr">
              <a:buNone/>
            </a:pPr>
            <a:r>
              <a:rPr lang="en-US" sz="1900" dirty="0" smtClean="0">
                <a:solidFill>
                  <a:srgbClr val="0070C0"/>
                </a:solidFill>
                <a:latin typeface="+mn-lt"/>
              </a:rPr>
              <a:t>Creates “Eye of Exclusion”</a:t>
            </a:r>
          </a:p>
          <a:p>
            <a:pPr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PERSONS AFFECTED AND IMPACTED ARE STARTING TO BOND </a:t>
            </a:r>
          </a:p>
          <a:p>
            <a:pPr algn="ctr">
              <a:buNone/>
            </a:pPr>
            <a:r>
              <a:rPr lang="en-US" sz="1900" dirty="0" smtClean="0">
                <a:solidFill>
                  <a:srgbClr val="0070C0"/>
                </a:solidFill>
                <a:latin typeface="+mn-lt"/>
              </a:rPr>
              <a:t>Creates “Eye of Inclusion”</a:t>
            </a:r>
          </a:p>
          <a:p>
            <a:pPr algn="ctr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iller" pitchFamily="82" charset="0"/>
              </a:rPr>
              <a:t>Pyramid of Stigma</a:t>
            </a: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1828800" y="1676400"/>
            <a:ext cx="5484813" cy="474345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28800" y="5105400"/>
            <a:ext cx="5484813" cy="1555750"/>
            <a:chOff x="1152" y="3216"/>
            <a:chExt cx="3455" cy="980"/>
          </a:xfrm>
        </p:grpSpPr>
        <p:cxnSp>
          <p:nvCxnSpPr>
            <p:cNvPr id="20485" name="AutoShape 5"/>
            <p:cNvCxnSpPr>
              <a:cxnSpLocks noChangeShapeType="1"/>
            </p:cNvCxnSpPr>
            <p:nvPr/>
          </p:nvCxnSpPr>
          <p:spPr bwMode="auto">
            <a:xfrm flipH="1">
              <a:off x="1152" y="4044"/>
              <a:ext cx="345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1728" y="3216"/>
              <a:ext cx="2304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hiller" pitchFamily="82" charset="0"/>
                </a:rPr>
                <a:t>Fear</a:t>
              </a:r>
              <a:endParaRPr lang="en-US" sz="9600" dirty="0">
                <a:solidFill>
                  <a:srgbClr val="A50021"/>
                </a:solidFill>
                <a:latin typeface="Chiller" pitchFamily="82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572000" y="1676400"/>
            <a:ext cx="2741613" cy="4743450"/>
            <a:chOff x="2880" y="1056"/>
            <a:chExt cx="1727" cy="2988"/>
          </a:xfrm>
        </p:grpSpPr>
        <p:cxnSp>
          <p:nvCxnSpPr>
            <p:cNvPr id="20488" name="AutoShape 8"/>
            <p:cNvCxnSpPr>
              <a:cxnSpLocks noChangeShapeType="1"/>
              <a:stCxn id="20483" idx="0"/>
              <a:endCxn id="20483" idx="4"/>
            </p:cNvCxnSpPr>
            <p:nvPr/>
          </p:nvCxnSpPr>
          <p:spPr bwMode="auto">
            <a:xfrm>
              <a:off x="2880" y="1056"/>
              <a:ext cx="1727" cy="29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 rot="3600000">
              <a:off x="3023" y="1753"/>
              <a:ext cx="1979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hiller" pitchFamily="82" charset="0"/>
                </a:rPr>
                <a:t>Labeling</a:t>
              </a:r>
              <a:endParaRPr lang="en-US" sz="9600" dirty="0">
                <a:solidFill>
                  <a:srgbClr val="A50021"/>
                </a:solidFill>
                <a:latin typeface="Chiller" pitchFamily="82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828800" y="1676400"/>
            <a:ext cx="2743200" cy="4743450"/>
            <a:chOff x="1152" y="1056"/>
            <a:chExt cx="1728" cy="2988"/>
          </a:xfrm>
        </p:grpSpPr>
        <p:cxnSp>
          <p:nvCxnSpPr>
            <p:cNvPr id="20491" name="AutoShape 11"/>
            <p:cNvCxnSpPr>
              <a:cxnSpLocks noChangeShapeType="1"/>
              <a:stCxn id="20483" idx="2"/>
              <a:endCxn id="20483" idx="0"/>
            </p:cNvCxnSpPr>
            <p:nvPr/>
          </p:nvCxnSpPr>
          <p:spPr bwMode="auto">
            <a:xfrm flipV="1">
              <a:off x="1152" y="1056"/>
              <a:ext cx="1728" cy="29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 rot="18000000">
              <a:off x="643" y="1836"/>
              <a:ext cx="2244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hiller" pitchFamily="82" charset="0"/>
                </a:rPr>
                <a:t>Rejection</a:t>
              </a:r>
              <a:endParaRPr lang="en-US" sz="9600" dirty="0">
                <a:solidFill>
                  <a:srgbClr val="A50021"/>
                </a:solidFill>
                <a:latin typeface="Chiller" pitchFamily="82" charset="0"/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186-3204-4E63-9C76-960D04DB613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8666456" cy="39776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MUCHAS GRACIAS</a:t>
            </a:r>
          </a:p>
          <a:p>
            <a:r>
              <a:rPr lang="en-US" sz="4400" dirty="0" smtClean="0"/>
              <a:t>MERCI</a:t>
            </a:r>
          </a:p>
          <a:p>
            <a:r>
              <a:rPr lang="en-US" sz="4400" dirty="0" smtClean="0"/>
              <a:t>THANK  YOU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B64186-3204-4E63-9C76-960D04DB613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deathpenaltyinfo.org/un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5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648200"/>
            <a:ext cx="9144000" cy="2209800"/>
          </a:xfrm>
          <a:gradFill rotWithShape="1">
            <a:gsLst>
              <a:gs pos="0">
                <a:srgbClr val="71BFC5">
                  <a:alpha val="50000"/>
                </a:srgbClr>
              </a:gs>
              <a:gs pos="100000">
                <a:srgbClr val="71BFC5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en-US" sz="1000" b="1" dirty="0">
              <a:latin typeface="Bradley Hand ITC" pitchFamily="66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3600" b="1" dirty="0">
                <a:latin typeface="Georgia" pitchFamily="18" charset="0"/>
              </a:rPr>
              <a:t>Article I – U.N.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3600" b="1" dirty="0">
                <a:latin typeface="Georgia" pitchFamily="18" charset="0"/>
              </a:rPr>
              <a:t>Declaration of Human Rights</a:t>
            </a:r>
            <a:r>
              <a:rPr lang="en-US" sz="3600" b="1" dirty="0">
                <a:latin typeface="Bradley Hand ITC" pitchFamily="66" charset="0"/>
              </a:rPr>
              <a:t>…”All human beings are born free and equal in dignity and human rights”</a:t>
            </a:r>
          </a:p>
          <a:p>
            <a:pPr algn="r">
              <a:lnSpc>
                <a:spcPct val="80000"/>
              </a:lnSpc>
              <a:buFontTx/>
              <a:buNone/>
            </a:pPr>
            <a:endParaRPr lang="en-US" sz="2900" b="1" dirty="0">
              <a:solidFill>
                <a:srgbClr val="E5F35B"/>
              </a:solidFill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186-3204-4E63-9C76-960D04DB613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BalathalSk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" y="857"/>
            <a:ext cx="9142858" cy="685714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828800" y="0"/>
            <a:ext cx="5791200" cy="1143000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Stop">
              <a:avLst/>
            </a:prstTxWarp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Britannic Bold" pitchFamily="34" charset="0"/>
                <a:ea typeface="+mj-ea"/>
                <a:cs typeface="+mj-cs"/>
              </a:rPr>
              <a:t>Origins of Stigma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186-3204-4E63-9C76-960D04DB613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3255" name="Picture 7" descr="http://wikistoria2012.wikispaces.com/file/view/delete-history-mozilla-firefox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784660"/>
            <a:ext cx="3200400" cy="1160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3810000" y="1981200"/>
            <a:ext cx="7225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X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01000" y="1981200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4038600"/>
            <a:ext cx="6629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0" b="1" cap="none" spc="0" dirty="0" smtClean="0">
                <a:ln/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LOSSES</a:t>
            </a:r>
            <a:endParaRPr lang="en-US" sz="12000" b="1" cap="none" spc="0" dirty="0">
              <a:ln/>
              <a:solidFill>
                <a:schemeClr val="accent3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3" cstate="print">
            <a:lum contrast="-1000"/>
          </a:blip>
          <a:srcRect/>
          <a:stretch>
            <a:fillRect/>
          </a:stretch>
        </p:blipFill>
        <p:spPr bwMode="auto">
          <a:xfrm>
            <a:off x="228600" y="1828800"/>
            <a:ext cx="3585991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New Image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457200"/>
            <a:ext cx="8229600" cy="5486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2A4EA-0768-4AEE-BD58-697ADD4FF64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oudy Stout" pitchFamily="18" charset="0"/>
              </a:rPr>
              <a:t>S t I g m a</a:t>
            </a:r>
            <a:endParaRPr lang="en-US" b="1" spc="50" dirty="0">
              <a:ln w="1143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6172200" cy="3611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 Extra Bold" pitchFamily="18" charset="0"/>
              </a:rPr>
              <a:t>AN ACT OF LABELING, REJECTION OR UNEXPLAINED FEAR OF A PERSON</a:t>
            </a:r>
          </a:p>
          <a:p>
            <a:pPr>
              <a:buNone/>
            </a:pPr>
            <a:endParaRPr lang="en-US" dirty="0">
              <a:ln>
                <a:solidFill>
                  <a:srgbClr val="CC9900"/>
                </a:solidFill>
              </a:ln>
            </a:endParaRPr>
          </a:p>
          <a:p>
            <a:pPr>
              <a:buNone/>
            </a:pPr>
            <a:endParaRPr lang="en-US" dirty="0">
              <a:ln>
                <a:solidFill>
                  <a:srgbClr val="CC9900"/>
                </a:solidFill>
              </a:ln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Inverted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oudy Stout" pitchFamily="18" charset="0"/>
                <a:ea typeface="+mj-ea"/>
                <a:cs typeface="+mj-cs"/>
              </a:rPr>
              <a:t>S t I g m 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 flipH="1">
            <a:off x="6096000" y="2133600"/>
            <a:ext cx="4114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4600" y="5029200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rte" pitchFamily="66" charset="0"/>
                <a:ea typeface="+mj-ea"/>
                <a:cs typeface="+mj-cs"/>
              </a:rPr>
              <a:t>Ramirez</a:t>
            </a:r>
            <a:endParaRPr kumimoji="0" lang="en-US" sz="4400" b="1" i="0" u="none" strike="noStrike" kern="1200" cap="none" spc="50" normalizeH="0" baseline="0" noProof="0" dirty="0" smtClean="0">
              <a:ln w="11430">
                <a:solidFill>
                  <a:srgbClr val="CC9900"/>
                </a:solidFill>
              </a:ln>
              <a:solidFill>
                <a:schemeClr val="tx1"/>
              </a:solidFill>
              <a:effectLst>
                <a:glow rad="63500">
                  <a:srgbClr val="663300"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Forte" pitchFamily="66" charset="0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186-3204-4E63-9C76-960D04DB613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1295400"/>
            <a:ext cx="8763000" cy="49069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Blindness</a:t>
            </a:r>
          </a:p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Lost Sight</a:t>
            </a:r>
          </a:p>
          <a:p>
            <a:pPr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Disappearing Horizon</a:t>
            </a:r>
          </a:p>
          <a:p>
            <a:pPr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Darkness</a:t>
            </a:r>
          </a:p>
          <a:p>
            <a:pPr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Stars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2A4EA-0768-4AEE-BD58-697ADD4FF64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8693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Castellar" pitchFamily="18" charset="0"/>
              </a:rPr>
              <a:t>Law </a:t>
            </a:r>
            <a:r>
              <a:rPr lang="en-US" b="1" dirty="0">
                <a:solidFill>
                  <a:srgbClr val="0070C0"/>
                </a:solidFill>
                <a:latin typeface="Castellar" pitchFamily="18" charset="0"/>
              </a:rPr>
              <a:t>of Silence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686800" cy="36115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Cooper Black" pitchFamily="18" charset="0"/>
              </a:rPr>
              <a:t>	Law of Silence – the practice of silently refusing to take a stand against stigma, and it’s accompanying pain created by inaction.</a:t>
            </a:r>
            <a:endParaRPr lang="en-US" dirty="0">
              <a:solidFill>
                <a:srgbClr val="002060"/>
              </a:solidFill>
              <a:latin typeface="Cooper Black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186-3204-4E63-9C76-960D04DB613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67400" y="4419600"/>
            <a:ext cx="1757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rte" pitchFamily="66" charset="0"/>
              </a:rPr>
              <a:t>Ramirez</a:t>
            </a:r>
            <a:endParaRPr lang="en-US" sz="3200" b="1" spc="50" dirty="0" smtClean="0">
              <a:ln w="11430">
                <a:solidFill>
                  <a:srgbClr val="CC9900"/>
                </a:solidFill>
              </a:ln>
              <a:effectLst>
                <a:glow rad="63500">
                  <a:srgbClr val="663300"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orte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362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n w="17780" cmpd="sng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The Eye of Exclusion</a:t>
            </a:r>
            <a:endParaRPr lang="en-US" sz="2400" dirty="0">
              <a:ln w="17780" cmpd="sng">
                <a:solidFill>
                  <a:srgbClr val="6633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914400" y="304800"/>
            <a:ext cx="7315200" cy="6297613"/>
            <a:chOff x="914400" y="304800"/>
            <a:chExt cx="7315200" cy="6297612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914400" y="304800"/>
              <a:ext cx="7315200" cy="6297612"/>
              <a:chOff x="2491" y="1260"/>
              <a:chExt cx="11354" cy="10877"/>
            </a:xfrm>
          </p:grpSpPr>
          <p:sp>
            <p:nvSpPr>
              <p:cNvPr id="6202" name="AutoShape 3"/>
              <p:cNvSpPr>
                <a:spLocks noChangeArrowheads="1"/>
              </p:cNvSpPr>
              <p:nvPr/>
            </p:nvSpPr>
            <p:spPr bwMode="auto">
              <a:xfrm>
                <a:off x="2491" y="1260"/>
                <a:ext cx="11354" cy="10877"/>
              </a:xfrm>
              <a:prstGeom prst="flowChartConnector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chemeClr val="bg1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6203" name="AutoShape 4"/>
              <p:cNvSpPr>
                <a:spLocks noChangeArrowheads="1"/>
              </p:cNvSpPr>
              <p:nvPr/>
            </p:nvSpPr>
            <p:spPr bwMode="auto">
              <a:xfrm>
                <a:off x="3900" y="2354"/>
                <a:ext cx="8715" cy="8640"/>
              </a:xfrm>
              <a:prstGeom prst="flowChartConnector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Book Antiqua" pitchFamily="18" charset="0"/>
                </a:endParaRPr>
              </a:p>
            </p:txBody>
          </p:sp>
          <p:sp>
            <p:nvSpPr>
              <p:cNvPr id="6204" name="AutoShape 5"/>
              <p:cNvSpPr>
                <a:spLocks noChangeArrowheads="1"/>
              </p:cNvSpPr>
              <p:nvPr/>
            </p:nvSpPr>
            <p:spPr bwMode="auto">
              <a:xfrm>
                <a:off x="5145" y="3589"/>
                <a:ext cx="5970" cy="6015"/>
              </a:xfrm>
              <a:prstGeom prst="flowChartConnector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Book Antiqua" pitchFamily="18" charset="0"/>
                </a:endParaRPr>
              </a:p>
            </p:txBody>
          </p:sp>
          <p:sp>
            <p:nvSpPr>
              <p:cNvPr id="2054" name="AutoShape 6"/>
              <p:cNvSpPr>
                <a:spLocks noChangeArrowheads="1"/>
              </p:cNvSpPr>
              <p:nvPr/>
            </p:nvSpPr>
            <p:spPr bwMode="auto">
              <a:xfrm>
                <a:off x="6586" y="5074"/>
                <a:ext cx="2999" cy="2969"/>
              </a:xfrm>
              <a:prstGeom prst="flowChartConnector">
                <a:avLst/>
              </a:prstGeom>
              <a:solidFill>
                <a:srgbClr val="996600"/>
              </a:solidFill>
              <a:ln w="381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  <p:pic>
          <p:nvPicPr>
            <p:cNvPr id="6199" name="Picture 9" descr="C:\Users\Katrina\AppData\Local\Microsoft\Windows\Temporary Internet Files\Content.IE5\1ECXO81M\MC900439805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0227061">
              <a:off x="5603029" y="2404176"/>
              <a:ext cx="550606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00" name="Picture 9" descr="C:\Users\Katrina\AppData\Local\Microsoft\Windows\Temporary Internet Files\Content.IE5\1ECXO81M\MC900439805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6400800" y="2057400"/>
              <a:ext cx="550606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01" name="Picture 9" descr="C:\Users\Katrina\AppData\Local\Microsoft\Windows\Temporary Internet Files\Content.IE5\1ECXO81M\MC900439805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6934200" y="1600200"/>
              <a:ext cx="550606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Box 21"/>
          <p:cNvSpPr txBox="1">
            <a:spLocks noChangeArrowheads="1"/>
          </p:cNvSpPr>
          <p:nvPr/>
        </p:nvSpPr>
        <p:spPr bwMode="auto">
          <a:xfrm>
            <a:off x="7543800" y="1066800"/>
            <a:ext cx="1228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latin typeface="Book Antiqua" pitchFamily="18" charset="0"/>
              </a:rPr>
              <a:t>Education</a:t>
            </a:r>
          </a:p>
        </p:txBody>
      </p:sp>
      <p:sp>
        <p:nvSpPr>
          <p:cNvPr id="6149" name="Rectangle 22"/>
          <p:cNvSpPr>
            <a:spLocks noChangeArrowheads="1"/>
          </p:cNvSpPr>
          <p:nvPr/>
        </p:nvSpPr>
        <p:spPr bwMode="auto">
          <a:xfrm>
            <a:off x="6553200" y="1295400"/>
            <a:ext cx="914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Limited</a:t>
            </a:r>
          </a:p>
          <a:p>
            <a:r>
              <a:rPr lang="en-US" sz="1100" dirty="0">
                <a:latin typeface="Book Antiqua" pitchFamily="18" charset="0"/>
              </a:rPr>
              <a:t>Education</a:t>
            </a:r>
          </a:p>
        </p:txBody>
      </p:sp>
      <p:sp>
        <p:nvSpPr>
          <p:cNvPr id="6150" name="Rectangle 32"/>
          <p:cNvSpPr>
            <a:spLocks noChangeArrowheads="1"/>
          </p:cNvSpPr>
          <p:nvPr/>
        </p:nvSpPr>
        <p:spPr bwMode="auto">
          <a:xfrm>
            <a:off x="5867400" y="1600200"/>
            <a:ext cx="914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Lack of</a:t>
            </a:r>
          </a:p>
          <a:p>
            <a:r>
              <a:rPr lang="en-US" sz="1100" dirty="0">
                <a:latin typeface="Book Antiqua" pitchFamily="18" charset="0"/>
              </a:rPr>
              <a:t>Intellectual </a:t>
            </a:r>
          </a:p>
          <a:p>
            <a:r>
              <a:rPr lang="en-US" sz="1100" dirty="0">
                <a:latin typeface="Book Antiqua" pitchFamily="18" charset="0"/>
              </a:rPr>
              <a:t>Stimulation</a:t>
            </a:r>
          </a:p>
        </p:txBody>
      </p:sp>
      <p:sp>
        <p:nvSpPr>
          <p:cNvPr id="6151" name="Rectangle 33"/>
          <p:cNvSpPr>
            <a:spLocks noChangeArrowheads="1"/>
          </p:cNvSpPr>
          <p:nvPr/>
        </p:nvSpPr>
        <p:spPr bwMode="auto">
          <a:xfrm>
            <a:off x="5029200" y="2133600"/>
            <a:ext cx="1143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Low </a:t>
            </a:r>
          </a:p>
          <a:p>
            <a:r>
              <a:rPr lang="en-US" sz="1100" dirty="0">
                <a:latin typeface="Book Antiqua" pitchFamily="18" charset="0"/>
              </a:rPr>
              <a:t>Occupational</a:t>
            </a:r>
          </a:p>
          <a:p>
            <a:r>
              <a:rPr lang="en-US" sz="1100" dirty="0">
                <a:latin typeface="Book Antiqua" pitchFamily="18" charset="0"/>
              </a:rPr>
              <a:t>Level</a:t>
            </a:r>
          </a:p>
        </p:txBody>
      </p:sp>
      <p:sp>
        <p:nvSpPr>
          <p:cNvPr id="6152" name="TextBox 34"/>
          <p:cNvSpPr txBox="1">
            <a:spLocks noChangeArrowheads="1"/>
          </p:cNvSpPr>
          <p:nvPr/>
        </p:nvSpPr>
        <p:spPr bwMode="auto">
          <a:xfrm>
            <a:off x="8307388" y="3048000"/>
            <a:ext cx="836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latin typeface="Book Antiqua" pitchFamily="18" charset="0"/>
              </a:rPr>
              <a:t>Media</a:t>
            </a:r>
          </a:p>
        </p:txBody>
      </p:sp>
      <p:pic>
        <p:nvPicPr>
          <p:cNvPr id="6153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389106">
            <a:off x="7564438" y="3068638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389106">
            <a:off x="6650038" y="3144838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511942">
            <a:off x="5610225" y="3248025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Box 39"/>
          <p:cNvSpPr txBox="1">
            <a:spLocks noChangeArrowheads="1"/>
          </p:cNvSpPr>
          <p:nvPr/>
        </p:nvSpPr>
        <p:spPr bwMode="auto">
          <a:xfrm>
            <a:off x="3733800" y="3276600"/>
            <a:ext cx="16764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Book Antiqua" pitchFamily="18" charset="0"/>
              </a:rPr>
              <a:t>INDIVIDUAL</a:t>
            </a:r>
          </a:p>
        </p:txBody>
      </p:sp>
      <p:sp>
        <p:nvSpPr>
          <p:cNvPr id="6157" name="TextBox 40"/>
          <p:cNvSpPr txBox="1">
            <a:spLocks noChangeArrowheads="1"/>
          </p:cNvSpPr>
          <p:nvPr/>
        </p:nvSpPr>
        <p:spPr bwMode="auto">
          <a:xfrm>
            <a:off x="3657600" y="4495800"/>
            <a:ext cx="16764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700" b="1" dirty="0">
                <a:latin typeface="Book Antiqua" pitchFamily="18" charset="0"/>
              </a:rPr>
              <a:t>FAMILY</a:t>
            </a:r>
          </a:p>
        </p:txBody>
      </p:sp>
      <p:sp>
        <p:nvSpPr>
          <p:cNvPr id="6158" name="TextBox 41"/>
          <p:cNvSpPr txBox="1">
            <a:spLocks noChangeArrowheads="1"/>
          </p:cNvSpPr>
          <p:nvPr/>
        </p:nvSpPr>
        <p:spPr bwMode="auto">
          <a:xfrm>
            <a:off x="3429000" y="5334000"/>
            <a:ext cx="22860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700" b="1" dirty="0">
                <a:latin typeface="Book Antiqua" pitchFamily="18" charset="0"/>
              </a:rPr>
              <a:t>NEIGHBORHOOD</a:t>
            </a:r>
          </a:p>
        </p:txBody>
      </p:sp>
      <p:sp>
        <p:nvSpPr>
          <p:cNvPr id="6159" name="TextBox 42"/>
          <p:cNvSpPr txBox="1">
            <a:spLocks noChangeArrowheads="1"/>
          </p:cNvSpPr>
          <p:nvPr/>
        </p:nvSpPr>
        <p:spPr bwMode="auto">
          <a:xfrm>
            <a:off x="3810000" y="6096000"/>
            <a:ext cx="16764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700" b="1" dirty="0">
                <a:latin typeface="Book Antiqua" pitchFamily="18" charset="0"/>
              </a:rPr>
              <a:t>SYSTEM</a:t>
            </a:r>
          </a:p>
        </p:txBody>
      </p:sp>
      <p:sp>
        <p:nvSpPr>
          <p:cNvPr id="6160" name="Rectangle 43"/>
          <p:cNvSpPr>
            <a:spLocks noChangeArrowheads="1"/>
          </p:cNvSpPr>
          <p:nvPr/>
        </p:nvSpPr>
        <p:spPr bwMode="auto">
          <a:xfrm>
            <a:off x="5486400" y="2895600"/>
            <a:ext cx="1143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Exclusion</a:t>
            </a:r>
          </a:p>
          <a:p>
            <a:r>
              <a:rPr lang="en-US" sz="1100" dirty="0">
                <a:latin typeface="Book Antiqua" pitchFamily="18" charset="0"/>
              </a:rPr>
              <a:t>from</a:t>
            </a:r>
          </a:p>
          <a:p>
            <a:r>
              <a:rPr lang="en-US" sz="1100" dirty="0">
                <a:latin typeface="Book Antiqua" pitchFamily="18" charset="0"/>
              </a:rPr>
              <a:t>mainstream</a:t>
            </a:r>
          </a:p>
        </p:txBody>
      </p:sp>
      <p:sp>
        <p:nvSpPr>
          <p:cNvPr id="6161" name="Rectangle 44"/>
          <p:cNvSpPr>
            <a:spLocks noChangeArrowheads="1"/>
          </p:cNvSpPr>
          <p:nvPr/>
        </p:nvSpPr>
        <p:spPr bwMode="auto">
          <a:xfrm>
            <a:off x="6553200" y="2971800"/>
            <a:ext cx="914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Stereotypes</a:t>
            </a:r>
          </a:p>
        </p:txBody>
      </p:sp>
      <p:sp>
        <p:nvSpPr>
          <p:cNvPr id="6162" name="Rectangle 45"/>
          <p:cNvSpPr>
            <a:spLocks noChangeArrowheads="1"/>
          </p:cNvSpPr>
          <p:nvPr/>
        </p:nvSpPr>
        <p:spPr bwMode="auto">
          <a:xfrm>
            <a:off x="7391400" y="2667000"/>
            <a:ext cx="1143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latin typeface="Book Antiqua" pitchFamily="18" charset="0"/>
              </a:rPr>
              <a:t>Limited or Inaccurate Information</a:t>
            </a:r>
          </a:p>
        </p:txBody>
      </p:sp>
      <p:pic>
        <p:nvPicPr>
          <p:cNvPr id="6163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566486">
            <a:off x="4941888" y="4179888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566486">
            <a:off x="5399088" y="4941888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566486">
            <a:off x="5780088" y="5627688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6" name="TextBox 49"/>
          <p:cNvSpPr txBox="1">
            <a:spLocks noChangeArrowheads="1"/>
          </p:cNvSpPr>
          <p:nvPr/>
        </p:nvSpPr>
        <p:spPr bwMode="auto">
          <a:xfrm>
            <a:off x="6400800" y="6248400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latin typeface="Book Antiqua" pitchFamily="18" charset="0"/>
              </a:rPr>
              <a:t>Politics</a:t>
            </a:r>
          </a:p>
        </p:txBody>
      </p:sp>
      <p:sp>
        <p:nvSpPr>
          <p:cNvPr id="6167" name="Rectangle 50"/>
          <p:cNvSpPr>
            <a:spLocks noChangeArrowheads="1"/>
          </p:cNvSpPr>
          <p:nvPr/>
        </p:nvSpPr>
        <p:spPr bwMode="auto">
          <a:xfrm>
            <a:off x="5257800" y="3962400"/>
            <a:ext cx="1143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Exclusion</a:t>
            </a:r>
          </a:p>
          <a:p>
            <a:r>
              <a:rPr lang="en-US" sz="1100" dirty="0">
                <a:latin typeface="Book Antiqua" pitchFamily="18" charset="0"/>
              </a:rPr>
              <a:t>from Power</a:t>
            </a:r>
          </a:p>
        </p:txBody>
      </p:sp>
      <p:sp>
        <p:nvSpPr>
          <p:cNvPr id="6168" name="Rectangle 51"/>
          <p:cNvSpPr>
            <a:spLocks noChangeArrowheads="1"/>
          </p:cNvSpPr>
          <p:nvPr/>
        </p:nvSpPr>
        <p:spPr bwMode="auto">
          <a:xfrm>
            <a:off x="5867400" y="4572000"/>
            <a:ext cx="114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Inhibiting Development of Political Power</a:t>
            </a:r>
          </a:p>
        </p:txBody>
      </p:sp>
      <p:sp>
        <p:nvSpPr>
          <p:cNvPr id="6169" name="Rectangle 52"/>
          <p:cNvSpPr>
            <a:spLocks noChangeArrowheads="1"/>
          </p:cNvSpPr>
          <p:nvPr/>
        </p:nvSpPr>
        <p:spPr bwMode="auto">
          <a:xfrm>
            <a:off x="6248400" y="5410200"/>
            <a:ext cx="1143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Lack of Political </a:t>
            </a:r>
          </a:p>
          <a:p>
            <a:r>
              <a:rPr lang="en-US" sz="1100" dirty="0">
                <a:latin typeface="Book Antiqua" pitchFamily="18" charset="0"/>
              </a:rPr>
              <a:t>Power</a:t>
            </a:r>
          </a:p>
        </p:txBody>
      </p:sp>
      <p:pic>
        <p:nvPicPr>
          <p:cNvPr id="6170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38087">
            <a:off x="4383088" y="1868488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38087">
            <a:off x="4383088" y="1030288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2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38087">
            <a:off x="4383088" y="344488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3" name="Rectangle 57"/>
          <p:cNvSpPr>
            <a:spLocks noChangeArrowheads="1"/>
          </p:cNvSpPr>
          <p:nvPr/>
        </p:nvSpPr>
        <p:spPr bwMode="auto">
          <a:xfrm>
            <a:off x="3810000" y="457200"/>
            <a:ext cx="1143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 smtClean="0">
                <a:latin typeface="Book Antiqua" pitchFamily="18" charset="0"/>
              </a:rPr>
              <a:t>Limited Knowledge</a:t>
            </a:r>
            <a:endParaRPr lang="en-US" sz="1100" dirty="0">
              <a:latin typeface="Book Antiqua" pitchFamily="18" charset="0"/>
            </a:endParaRPr>
          </a:p>
        </p:txBody>
      </p:sp>
      <p:sp>
        <p:nvSpPr>
          <p:cNvPr id="6174" name="Rectangle 58"/>
          <p:cNvSpPr>
            <a:spLocks noChangeArrowheads="1"/>
          </p:cNvSpPr>
          <p:nvPr/>
        </p:nvSpPr>
        <p:spPr bwMode="auto">
          <a:xfrm>
            <a:off x="3810000" y="1143000"/>
            <a:ext cx="1143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Stereotypes lead to fear</a:t>
            </a:r>
          </a:p>
        </p:txBody>
      </p:sp>
      <p:sp>
        <p:nvSpPr>
          <p:cNvPr id="6175" name="Rectangle 59"/>
          <p:cNvSpPr>
            <a:spLocks noChangeArrowheads="1"/>
          </p:cNvSpPr>
          <p:nvPr/>
        </p:nvSpPr>
        <p:spPr bwMode="auto">
          <a:xfrm>
            <a:off x="3886200" y="1905000"/>
            <a:ext cx="1143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Social </a:t>
            </a:r>
          </a:p>
          <a:p>
            <a:r>
              <a:rPr lang="en-US" sz="1100" dirty="0">
                <a:latin typeface="Book Antiqua" pitchFamily="18" charset="0"/>
              </a:rPr>
              <a:t>Isolation</a:t>
            </a:r>
          </a:p>
        </p:txBody>
      </p:sp>
      <p:pic>
        <p:nvPicPr>
          <p:cNvPr id="6176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04021">
            <a:off x="2112963" y="1122363"/>
            <a:ext cx="612775" cy="612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77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04021">
            <a:off x="2646363" y="1655763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8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04021">
            <a:off x="3255963" y="2265363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9" name="Rectangle 63"/>
          <p:cNvSpPr>
            <a:spLocks noChangeArrowheads="1"/>
          </p:cNvSpPr>
          <p:nvPr/>
        </p:nvSpPr>
        <p:spPr bwMode="auto">
          <a:xfrm>
            <a:off x="1524000" y="1600200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latin typeface="Book Antiqua" pitchFamily="18" charset="0"/>
              </a:rPr>
              <a:t>Unemployment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133600" y="2133600"/>
            <a:ext cx="1066800" cy="3540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" dirty="0">
                <a:latin typeface="+mn-lt"/>
                <a:cs typeface="+mn-cs"/>
              </a:rPr>
              <a:t>Employment Discrimination</a:t>
            </a:r>
          </a:p>
        </p:txBody>
      </p:sp>
      <p:sp>
        <p:nvSpPr>
          <p:cNvPr id="6181" name="Rectangle 65"/>
          <p:cNvSpPr>
            <a:spLocks noChangeArrowheads="1"/>
          </p:cNvSpPr>
          <p:nvPr/>
        </p:nvSpPr>
        <p:spPr bwMode="auto">
          <a:xfrm>
            <a:off x="2819400" y="266700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Low Income</a:t>
            </a:r>
          </a:p>
        </p:txBody>
      </p:sp>
      <p:pic>
        <p:nvPicPr>
          <p:cNvPr id="6182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12519">
            <a:off x="1117600" y="2946400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3" name="TextBox 68"/>
          <p:cNvSpPr txBox="1">
            <a:spLocks noChangeArrowheads="1"/>
          </p:cNvSpPr>
          <p:nvPr/>
        </p:nvSpPr>
        <p:spPr bwMode="auto">
          <a:xfrm>
            <a:off x="609600" y="1066800"/>
            <a:ext cx="1287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latin typeface="Book Antiqua" pitchFamily="18" charset="0"/>
              </a:rPr>
              <a:t>Economics</a:t>
            </a:r>
          </a:p>
        </p:txBody>
      </p:sp>
      <p:pic>
        <p:nvPicPr>
          <p:cNvPr id="6184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12519">
            <a:off x="1955800" y="2946400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5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12519">
            <a:off x="2870200" y="3022600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Box 73"/>
          <p:cNvSpPr txBox="1"/>
          <p:nvPr/>
        </p:nvSpPr>
        <p:spPr>
          <a:xfrm>
            <a:off x="0" y="3124200"/>
            <a:ext cx="99060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50" u="sng" dirty="0">
                <a:latin typeface="+mn-lt"/>
                <a:cs typeface="+mn-cs"/>
              </a:rPr>
              <a:t>Housing</a:t>
            </a:r>
          </a:p>
        </p:txBody>
      </p:sp>
      <p:sp>
        <p:nvSpPr>
          <p:cNvPr id="6187" name="Rectangle 74"/>
          <p:cNvSpPr>
            <a:spLocks noChangeArrowheads="1"/>
          </p:cNvSpPr>
          <p:nvPr/>
        </p:nvSpPr>
        <p:spPr bwMode="auto">
          <a:xfrm>
            <a:off x="838200" y="342900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>
                <a:latin typeface="Book Antiqua" pitchFamily="18" charset="0"/>
              </a:rPr>
              <a:t>Exclusion</a:t>
            </a:r>
          </a:p>
        </p:txBody>
      </p:sp>
      <p:sp>
        <p:nvSpPr>
          <p:cNvPr id="6188" name="Rectangle 75"/>
          <p:cNvSpPr>
            <a:spLocks noChangeArrowheads="1"/>
          </p:cNvSpPr>
          <p:nvPr/>
        </p:nvSpPr>
        <p:spPr bwMode="auto">
          <a:xfrm>
            <a:off x="1752600" y="3429000"/>
            <a:ext cx="1143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latin typeface="Book Antiqua" pitchFamily="18" charset="0"/>
              </a:rPr>
              <a:t>Overcrowded</a:t>
            </a:r>
          </a:p>
        </p:txBody>
      </p:sp>
      <p:sp>
        <p:nvSpPr>
          <p:cNvPr id="6189" name="Rectangle 76"/>
          <p:cNvSpPr>
            <a:spLocks noChangeArrowheads="1"/>
          </p:cNvSpPr>
          <p:nvPr/>
        </p:nvSpPr>
        <p:spPr bwMode="auto">
          <a:xfrm>
            <a:off x="2667000" y="3429000"/>
            <a:ext cx="1143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Rental or Homeless</a:t>
            </a:r>
          </a:p>
        </p:txBody>
      </p:sp>
      <p:pic>
        <p:nvPicPr>
          <p:cNvPr id="6190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64477">
            <a:off x="3627438" y="4237038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1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64477">
            <a:off x="3094038" y="4922838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2" name="Picture 9" descr="C:\Users\Katrina\AppData\Local\Microsoft\Windows\Temporary Internet Files\Content.IE5\1ECXO81M\MC9004398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85558">
            <a:off x="2644775" y="5540375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93" name="TextBox 80"/>
          <p:cNvSpPr txBox="1">
            <a:spLocks noChangeArrowheads="1"/>
          </p:cNvSpPr>
          <p:nvPr/>
        </p:nvSpPr>
        <p:spPr bwMode="auto">
          <a:xfrm>
            <a:off x="2362200" y="6324600"/>
            <a:ext cx="881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latin typeface="Book Antiqua" pitchFamily="18" charset="0"/>
              </a:rPr>
              <a:t>Health</a:t>
            </a:r>
          </a:p>
        </p:txBody>
      </p:sp>
      <p:sp>
        <p:nvSpPr>
          <p:cNvPr id="6194" name="Rectangle 81"/>
          <p:cNvSpPr>
            <a:spLocks noChangeArrowheads="1"/>
          </p:cNvSpPr>
          <p:nvPr/>
        </p:nvSpPr>
        <p:spPr bwMode="auto">
          <a:xfrm>
            <a:off x="2133600" y="5257800"/>
            <a:ext cx="1143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Lack of </a:t>
            </a:r>
          </a:p>
          <a:p>
            <a:r>
              <a:rPr lang="en-US" sz="1100" dirty="0">
                <a:latin typeface="Book Antiqua" pitchFamily="18" charset="0"/>
              </a:rPr>
              <a:t>Health </a:t>
            </a:r>
          </a:p>
          <a:p>
            <a:r>
              <a:rPr lang="en-US" sz="1100" dirty="0">
                <a:latin typeface="Book Antiqua" pitchFamily="18" charset="0"/>
              </a:rPr>
              <a:t>Services</a:t>
            </a:r>
          </a:p>
        </p:txBody>
      </p:sp>
      <p:sp>
        <p:nvSpPr>
          <p:cNvPr id="6195" name="Rectangle 82"/>
          <p:cNvSpPr>
            <a:spLocks noChangeArrowheads="1"/>
          </p:cNvSpPr>
          <p:nvPr/>
        </p:nvSpPr>
        <p:spPr bwMode="auto">
          <a:xfrm>
            <a:off x="2438400" y="4724400"/>
            <a:ext cx="1143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Few Visits to M.D.</a:t>
            </a:r>
          </a:p>
        </p:txBody>
      </p:sp>
      <p:sp>
        <p:nvSpPr>
          <p:cNvPr id="6196" name="Rectangle 83"/>
          <p:cNvSpPr>
            <a:spLocks noChangeArrowheads="1"/>
          </p:cNvSpPr>
          <p:nvPr/>
        </p:nvSpPr>
        <p:spPr bwMode="auto">
          <a:xfrm>
            <a:off x="3124200" y="3886200"/>
            <a:ext cx="114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latin typeface="Book Antiqua" pitchFamily="18" charset="0"/>
              </a:rPr>
              <a:t>Life Expectancy may be Affected</a:t>
            </a:r>
          </a:p>
        </p:txBody>
      </p:sp>
      <p:sp>
        <p:nvSpPr>
          <p:cNvPr id="6197" name="TextBox 85"/>
          <p:cNvSpPr txBox="1">
            <a:spLocks noChangeArrowheads="1"/>
          </p:cNvSpPr>
          <p:nvPr/>
        </p:nvSpPr>
        <p:spPr bwMode="auto">
          <a:xfrm>
            <a:off x="3733800" y="0"/>
            <a:ext cx="1666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latin typeface="Book Antiqua" pitchFamily="18" charset="0"/>
              </a:rPr>
              <a:t>Law of Silence</a:t>
            </a:r>
          </a:p>
        </p:txBody>
      </p:sp>
      <p:sp>
        <p:nvSpPr>
          <p:cNvPr id="6207" name="Text Box 63"/>
          <p:cNvSpPr txBox="1">
            <a:spLocks noChangeArrowheads="1"/>
          </p:cNvSpPr>
          <p:nvPr/>
        </p:nvSpPr>
        <p:spPr bwMode="auto">
          <a:xfrm>
            <a:off x="0" y="6613525"/>
            <a:ext cx="1824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/>
              <a:t>By: José Ramirez, Jr., LCSW</a:t>
            </a: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4186-3204-4E63-9C76-960D04DB613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DCE05E-13FC-4680-9A5C-9D512D972F65}"/>
</file>

<file path=customXml/itemProps2.xml><?xml version="1.0" encoding="utf-8"?>
<ds:datastoreItem xmlns:ds="http://schemas.openxmlformats.org/officeDocument/2006/customXml" ds:itemID="{5B329654-E30A-4810-9360-EB7C419DC9DA}"/>
</file>

<file path=customXml/itemProps3.xml><?xml version="1.0" encoding="utf-8"?>
<ds:datastoreItem xmlns:ds="http://schemas.openxmlformats.org/officeDocument/2006/customXml" ds:itemID="{BE11F039-268C-47C1-BB70-C8F9B0A83734}"/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656</TotalTime>
  <Words>341</Words>
  <Application>Microsoft Office PowerPoint</Application>
  <PresentationFormat>On-screen Show (4:3)</PresentationFormat>
  <Paragraphs>157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Foundry</vt:lpstr>
      <vt:lpstr>“A Journey of 100 Lifetimes”</vt:lpstr>
      <vt:lpstr>Slide 2</vt:lpstr>
      <vt:lpstr>Slide 3</vt:lpstr>
      <vt:lpstr>Slide 4</vt:lpstr>
      <vt:lpstr>Slide 5</vt:lpstr>
      <vt:lpstr>S t I g m a</vt:lpstr>
      <vt:lpstr>Slide 7</vt:lpstr>
      <vt:lpstr>Law of Silence</vt:lpstr>
      <vt:lpstr>The Eye of Exclusion</vt:lpstr>
      <vt:lpstr>The Eye of Inclusion</vt:lpstr>
      <vt:lpstr>Slide 11</vt:lpstr>
      <vt:lpstr>Pyramid of Stigma</vt:lpstr>
      <vt:lpstr>Slide 13</vt:lpstr>
    </vt:vector>
  </TitlesOfParts>
  <Company>MHMRA of Harris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for Ownership:  A Process That Becomes An Event</dc:title>
  <dc:creator>MHMRA</dc:creator>
  <cp:lastModifiedBy> </cp:lastModifiedBy>
  <cp:revision>93</cp:revision>
  <dcterms:created xsi:type="dcterms:W3CDTF">2011-11-03T16:22:57Z</dcterms:created>
  <dcterms:modified xsi:type="dcterms:W3CDTF">2015-08-03T14:08:39Z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  <property fmtid="{D5CDD505-2E9C-101B-9397-08002B2CF9AE}" pid="3" name="Order">
    <vt:r8>2988800</vt:r8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