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customXml/itemProps1.xml" ContentType="application/vnd.openxmlformats-officedocument.customXmlProperties+xml"/>
  <Default Extension="rels" ContentType="application/vnd.openxmlformats-package.relationships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docProps/custom.xml" ContentType="application/vnd.openxmlformats-officedocument.custom-properties+xml"/>
  <Default Extension="jpg" ContentType="image/jpe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customXml/itemProps2.xml" ContentType="application/vnd.openxmlformats-officedocument.customXmlProperties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Default Extension="jpeg" ContentType="image/jpeg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18"/>
  </p:notesMasterIdLst>
  <p:sldIdLst>
    <p:sldId id="256" r:id="rId3"/>
    <p:sldId id="259" r:id="rId4"/>
    <p:sldId id="278" r:id="rId5"/>
    <p:sldId id="279" r:id="rId6"/>
    <p:sldId id="280" r:id="rId7"/>
    <p:sldId id="283" r:id="rId8"/>
    <p:sldId id="285" r:id="rId9"/>
    <p:sldId id="284" r:id="rId10"/>
    <p:sldId id="281" r:id="rId11"/>
    <p:sldId id="282" r:id="rId12"/>
    <p:sldId id="286" r:id="rId13"/>
    <p:sldId id="287" r:id="rId14"/>
    <p:sldId id="288" r:id="rId15"/>
    <p:sldId id="289" r:id="rId16"/>
    <p:sldId id="290" r:id="rId17"/>
  </p:sldIdLst>
  <p:sldSz cx="9144000" cy="6858000" type="screen4x3"/>
  <p:notesSz cx="6797675" cy="987266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967B0"/>
    <a:srgbClr val="D84416"/>
    <a:srgbClr val="F27038"/>
    <a:srgbClr val="B1271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684" autoAdjust="0"/>
    <p:restoredTop sz="94671" autoAdjust="0"/>
  </p:normalViewPr>
  <p:slideViewPr>
    <p:cSldViewPr>
      <p:cViewPr>
        <p:scale>
          <a:sx n="77" d="100"/>
          <a:sy n="77" d="100"/>
        </p:scale>
        <p:origin x="-1068" y="-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customXml" Target="../customXml/item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customXml" Target="../customXml/item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customXml" Target="../customXml/item1.xml"/><Relationship Id="rId10" Type="http://schemas.openxmlformats.org/officeDocument/2006/relationships/slide" Target="slides/slide8.xml"/><Relationship Id="rId19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363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363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3D754F2-FFE0-476D-899C-31BB43574C1D}" type="datetimeFigureOut">
              <a:rPr lang="en-GB" smtClean="0"/>
              <a:t>13/08/2015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30275" y="739775"/>
            <a:ext cx="4937125" cy="37036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689515"/>
            <a:ext cx="5438140" cy="444269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377316"/>
            <a:ext cx="2945659" cy="4936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377316"/>
            <a:ext cx="2945659" cy="4936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CE79439-7ADF-4900-8AB6-6D6689F46E8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134321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jpg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72A4F4-B018-4A2F-A9DB-0E3365A9E775}" type="datetime1">
              <a:rPr lang="en-GB" smtClean="0"/>
              <a:t>13/08/2015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057B85-4B5B-44C6-B2E9-14AE88B9173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438975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89D66-9D3C-4902-9FC8-C96578D8DB8B}" type="datetime1">
              <a:rPr lang="en-GB" smtClean="0"/>
              <a:t>13/08/2015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057B85-4B5B-44C6-B2E9-14AE88B9173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577480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138C2D-7EE8-4714-8EFE-C9B227AD321A}" type="datetime1">
              <a:rPr lang="en-GB" smtClean="0"/>
              <a:t>13/08/2015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057B85-4B5B-44C6-B2E9-14AE88B9173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388632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59F18C-B982-42A8-9FD2-58F12F321130}" type="datetime1">
              <a:rPr lang="en-GB" smtClean="0"/>
              <a:t>13/08/2015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6B06DF-1B10-44A9-AF53-B544CC0BB23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6818167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A0CBD8-F70D-4CF0-859F-FCEB98F23170}" type="datetime1">
              <a:rPr lang="en-GB" smtClean="0"/>
              <a:t>13/08/2015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6B06DF-1B10-44A9-AF53-B544CC0BB23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3874097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D21484-ABE2-40CC-9F49-AE198B9D7323}" type="datetime1">
              <a:rPr lang="en-GB" smtClean="0"/>
              <a:t>13/08/2015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6B06DF-1B10-44A9-AF53-B544CC0BB23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3281726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4946B0-1DED-46E4-A99F-B7E37FFB4AF1}" type="datetime1">
              <a:rPr lang="en-GB" smtClean="0"/>
              <a:t>13/08/2015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6B06DF-1B10-44A9-AF53-B544CC0BB23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4911312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EAD5B2-44A9-4A7A-BA9A-C54D1C3A9AA4}" type="datetime1">
              <a:rPr lang="en-GB" smtClean="0"/>
              <a:t>13/08/2015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6B06DF-1B10-44A9-AF53-B544CC0BB23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7230483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512482-EE20-41E1-8030-FBBC64183A39}" type="datetime1">
              <a:rPr lang="en-GB" smtClean="0"/>
              <a:t>13/08/2015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6B06DF-1B10-44A9-AF53-B544CC0BB23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467333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D3BC4F-0E61-4485-BE0C-C89CAC20C583}" type="datetime1">
              <a:rPr lang="en-GB" smtClean="0"/>
              <a:t>13/08/2015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6B06DF-1B10-44A9-AF53-B544CC0BB23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2031743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65FAFA-4D3E-426A-8A1E-CCFCB0E90244}" type="datetime1">
              <a:rPr lang="en-GB" smtClean="0"/>
              <a:t>13/08/2015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6B06DF-1B10-44A9-AF53-B544CC0BB23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493913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95736" y="1772816"/>
            <a:ext cx="6491064" cy="4353347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CB61C0-1DAE-4A83-8B36-92DE273B3247}" type="datetime1">
              <a:rPr lang="en-GB" smtClean="0"/>
              <a:t>13/08/2015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057B85-4B5B-44C6-B2E9-14AE88B91735}" type="slidenum">
              <a:rPr lang="en-GB" smtClean="0"/>
              <a:t>‹#›</a:t>
            </a:fld>
            <a:endParaRPr lang="en-GB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939" y="32654"/>
            <a:ext cx="1607127" cy="4908514"/>
          </a:xfrm>
          <a:prstGeom prst="rect">
            <a:avLst/>
          </a:prstGeom>
        </p:spPr>
      </p:pic>
      <p:pic>
        <p:nvPicPr>
          <p:cNvPr id="9" name="Picture 8"/>
          <p:cNvPicPr/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7772" y="6214576"/>
            <a:ext cx="2552700" cy="238760"/>
          </a:xfrm>
          <a:prstGeom prst="rect">
            <a:avLst/>
          </a:prstGeom>
        </p:spPr>
      </p:pic>
      <p:pic>
        <p:nvPicPr>
          <p:cNvPr id="11" name="Content Placeholder 9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3" y="43475"/>
            <a:ext cx="7560841" cy="172934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336645"/>
            <a:ext cx="6749734" cy="1143000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317652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C448C3-AF0E-42A4-B22A-E083D9046109}" type="datetime1">
              <a:rPr lang="en-GB" smtClean="0"/>
              <a:t>13/08/2015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6B06DF-1B10-44A9-AF53-B544CC0BB23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0359393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EC0B12-BB1B-4C59-8600-C64E8CD66A76}" type="datetime1">
              <a:rPr lang="en-GB" smtClean="0"/>
              <a:t>13/08/2015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6B06DF-1B10-44A9-AF53-B544CC0BB23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7851545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66851C-CC25-4786-86EE-2EF8E66386CF}" type="datetime1">
              <a:rPr lang="en-GB" smtClean="0"/>
              <a:t>13/08/2015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6B06DF-1B10-44A9-AF53-B544CC0BB23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762993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BE45DB-1B6E-421D-8A8F-50F688B2B8EA}" type="datetime1">
              <a:rPr lang="en-GB" smtClean="0"/>
              <a:t>13/08/2015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057B85-4B5B-44C6-B2E9-14AE88B9173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162117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826704-E9C3-4154-9016-985333F529B5}" type="datetime1">
              <a:rPr lang="en-GB" smtClean="0"/>
              <a:t>13/08/2015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057B85-4B5B-44C6-B2E9-14AE88B9173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711695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C6B3B8-0CC1-43E2-A017-65DE21393BF9}" type="datetime1">
              <a:rPr lang="en-GB" smtClean="0"/>
              <a:t>13/08/2015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057B85-4B5B-44C6-B2E9-14AE88B9173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85016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AAC5E9-E6C1-454C-912A-269044C2FD39}" type="datetime1">
              <a:rPr lang="en-GB" smtClean="0"/>
              <a:t>13/08/2015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057B85-4B5B-44C6-B2E9-14AE88B9173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386159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021214-40BF-400B-8D01-BA87EB90A16C}" type="datetime1">
              <a:rPr lang="en-GB" smtClean="0"/>
              <a:t>13/08/2015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057B85-4B5B-44C6-B2E9-14AE88B9173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482888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300111-9392-4FA0-85D7-318A50365AD8}" type="datetime1">
              <a:rPr lang="en-GB" smtClean="0"/>
              <a:t>13/08/2015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057B85-4B5B-44C6-B2E9-14AE88B9173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9288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BE0D8C-9834-433B-BDDC-6FCE99B6FEA3}" type="datetime1">
              <a:rPr lang="en-GB" smtClean="0"/>
              <a:t>13/08/2015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057B85-4B5B-44C6-B2E9-14AE88B9173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246019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F4149C-9EB2-4314-AA76-A2E305265B20}" type="datetime1">
              <a:rPr lang="en-GB" smtClean="0"/>
              <a:t>13/08/2015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057B85-4B5B-44C6-B2E9-14AE88B9173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844712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877737-53C5-49DC-8196-4541DF92E084}" type="datetime1">
              <a:rPr lang="en-GB" smtClean="0"/>
              <a:t>13/08/2015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6B06DF-1B10-44A9-AF53-B544CC0BB23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455442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hyperlink" Target="http://endchilddetention.org/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destination-unknown.org/" TargetMode="External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Content Placeholder 1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2464" y="3429000"/>
            <a:ext cx="5431536" cy="3456432"/>
          </a:xfrm>
        </p:spPr>
      </p:pic>
      <p:sp>
        <p:nvSpPr>
          <p:cNvPr id="24" name="Subtitle 2"/>
          <p:cNvSpPr txBox="1">
            <a:spLocks/>
          </p:cNvSpPr>
          <p:nvPr/>
        </p:nvSpPr>
        <p:spPr>
          <a:xfrm>
            <a:off x="2411760" y="2852936"/>
            <a:ext cx="6400800" cy="133153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>
                <a:latin typeface="Franklin Gothic Demi" pitchFamily="34" charset="0"/>
              </a:rPr>
              <a:t>Unaccompanied and on the move</a:t>
            </a:r>
          </a:p>
          <a:p>
            <a:r>
              <a:rPr lang="en-US" b="1" dirty="0" smtClean="0">
                <a:solidFill>
                  <a:schemeClr val="tx1"/>
                </a:solidFill>
                <a:latin typeface="Franklin Gothic Demi" pitchFamily="34" charset="0"/>
              </a:rPr>
              <a:t>Which rights are not yet violated</a:t>
            </a:r>
          </a:p>
        </p:txBody>
      </p:sp>
      <p:sp>
        <p:nvSpPr>
          <p:cNvPr id="25" name="Title Placeholder 1"/>
          <p:cNvSpPr>
            <a:spLocks noGrp="1"/>
          </p:cNvSpPr>
          <p:nvPr>
            <p:ph type="title"/>
          </p:nvPr>
        </p:nvSpPr>
        <p:spPr>
          <a:xfrm>
            <a:off x="396006" y="306853"/>
            <a:ext cx="6624266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l"/>
            <a:r>
              <a:rPr lang="fr-CH" sz="3200" b="1" dirty="0" smtClean="0">
                <a:latin typeface="Franklin Gothic Demi" pitchFamily="34" charset="0"/>
              </a:rPr>
              <a:t>Destination </a:t>
            </a:r>
            <a:r>
              <a:rPr lang="fr-CH" sz="3200" b="1" dirty="0" err="1" smtClean="0">
                <a:latin typeface="Franklin Gothic Demi" pitchFamily="34" charset="0"/>
              </a:rPr>
              <a:t>Unknown</a:t>
            </a:r>
            <a:r>
              <a:rPr lang="fr-CH" sz="3200" b="1" dirty="0" smtClean="0">
                <a:latin typeface="Franklin Gothic Demi" pitchFamily="34" charset="0"/>
              </a:rPr>
              <a:t> </a:t>
            </a:r>
            <a:r>
              <a:rPr lang="fr-CH" sz="3200" b="1" dirty="0" err="1" smtClean="0">
                <a:latin typeface="Franklin Gothic Demi" pitchFamily="34" charset="0"/>
              </a:rPr>
              <a:t>Campaign</a:t>
            </a:r>
            <a:endParaRPr lang="en-GB" sz="3200" b="1" dirty="0">
              <a:latin typeface="Franklin Gothic Dem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893190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Common reception facilities shared with adults</a:t>
            </a:r>
          </a:p>
          <a:p>
            <a:r>
              <a:rPr lang="en-US" dirty="0" smtClean="0"/>
              <a:t>Alleged cases of reported abuse</a:t>
            </a:r>
          </a:p>
          <a:p>
            <a:r>
              <a:rPr lang="en-US" dirty="0" smtClean="0"/>
              <a:t>Poor hygienic conditions</a:t>
            </a:r>
          </a:p>
          <a:p>
            <a:r>
              <a:rPr lang="en-US" dirty="0" smtClean="0"/>
              <a:t>Lack of health care, </a:t>
            </a:r>
            <a:r>
              <a:rPr lang="en-US" dirty="0" err="1" smtClean="0"/>
              <a:t>incl</a:t>
            </a:r>
            <a:r>
              <a:rPr lang="en-US" dirty="0" smtClean="0"/>
              <a:t> psychosocial support</a:t>
            </a:r>
          </a:p>
          <a:p>
            <a:r>
              <a:rPr lang="en-US" dirty="0" smtClean="0"/>
              <a:t>Lack of access to education</a:t>
            </a:r>
          </a:p>
          <a:p>
            <a:r>
              <a:rPr lang="en-US" dirty="0" smtClean="0"/>
              <a:t>Uncertainty about the future, no durable solutions, no place for the views and opinions of the child</a:t>
            </a:r>
          </a:p>
          <a:p>
            <a:pPr marL="0" indent="0">
              <a:buNone/>
            </a:pPr>
            <a:endParaRPr lang="fr-CH" dirty="0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057B85-4B5B-44C6-B2E9-14AE88B91735}" type="slidenum">
              <a:rPr lang="en-GB" smtClean="0"/>
              <a:t>10</a:t>
            </a:fld>
            <a:endParaRPr lang="en-GB" dirty="0"/>
          </a:p>
        </p:txBody>
      </p:sp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Lack of access to rights and services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173462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/>
              <a:t>Many host countries poor child rights standards</a:t>
            </a:r>
          </a:p>
          <a:p>
            <a:r>
              <a:rPr lang="en-US" dirty="0" smtClean="0"/>
              <a:t>No cooperation between immigration and child rights agencies within the country</a:t>
            </a:r>
          </a:p>
          <a:p>
            <a:r>
              <a:rPr lang="en-GB" dirty="0"/>
              <a:t>State immigration control rather then the rights and interest of the child </a:t>
            </a:r>
            <a:r>
              <a:rPr lang="en-GB" dirty="0" smtClean="0"/>
              <a:t>prevail</a:t>
            </a:r>
            <a:endParaRPr lang="en-US" dirty="0" smtClean="0"/>
          </a:p>
          <a:p>
            <a:r>
              <a:rPr lang="en-US" dirty="0" smtClean="0"/>
              <a:t>No transnational collaboration in child protection</a:t>
            </a:r>
          </a:p>
          <a:p>
            <a:r>
              <a:rPr lang="en-US" dirty="0" smtClean="0"/>
              <a:t>The children concerned not involved in public debate and decisions affecting them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057B85-4B5B-44C6-B2E9-14AE88B91735}" type="slidenum">
              <a:rPr lang="en-GB" smtClean="0"/>
              <a:t>11</a:t>
            </a:fld>
            <a:endParaRPr lang="en-GB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 err="1" smtClean="0"/>
              <a:t>Lack</a:t>
            </a:r>
            <a:r>
              <a:rPr lang="fr-CH" dirty="0" smtClean="0"/>
              <a:t> of collaboration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1319154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CRC and national child rights law as applicable law</a:t>
            </a:r>
          </a:p>
          <a:p>
            <a:r>
              <a:rPr lang="en-US" dirty="0" smtClean="0"/>
              <a:t>Stop child immigration detention</a:t>
            </a:r>
          </a:p>
          <a:p>
            <a:pPr lvl="1"/>
            <a:r>
              <a:rPr lang="en-US" dirty="0" smtClean="0">
                <a:hlinkClick r:id="rId2"/>
              </a:rPr>
              <a:t>http://endchilddetention.org/</a:t>
            </a:r>
            <a:endParaRPr lang="en-US" dirty="0" smtClean="0"/>
          </a:p>
          <a:p>
            <a:r>
              <a:rPr lang="en-US" dirty="0" smtClean="0"/>
              <a:t>Addressing xenophobia by speaking to citizens</a:t>
            </a:r>
          </a:p>
          <a:p>
            <a:r>
              <a:rPr lang="en-US" dirty="0" smtClean="0"/>
              <a:t>Investing in research and evidence and giving voice to the children concerned</a:t>
            </a:r>
            <a:endParaRPr lang="en-US" dirty="0" smtClean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057B85-4B5B-44C6-B2E9-14AE88B91735}" type="slidenum">
              <a:rPr lang="en-GB" smtClean="0"/>
              <a:t>12</a:t>
            </a:fld>
            <a:endParaRPr lang="en-GB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Recommendations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861110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Improving human rights standards and addressing inequality</a:t>
            </a:r>
          </a:p>
          <a:p>
            <a:r>
              <a:rPr lang="en-US" dirty="0" smtClean="0"/>
              <a:t>Qualitative education</a:t>
            </a:r>
          </a:p>
          <a:p>
            <a:r>
              <a:rPr lang="en-US" dirty="0" smtClean="0"/>
              <a:t>Employment opportunities</a:t>
            </a:r>
          </a:p>
          <a:p>
            <a:r>
              <a:rPr lang="en-US" dirty="0" smtClean="0"/>
              <a:t>Systems of protecting children from violence, </a:t>
            </a:r>
            <a:r>
              <a:rPr lang="en-US" dirty="0" err="1" smtClean="0"/>
              <a:t>incl</a:t>
            </a:r>
            <a:r>
              <a:rPr lang="en-US" dirty="0" smtClean="0"/>
              <a:t> gender based violence</a:t>
            </a:r>
          </a:p>
          <a:p>
            <a:r>
              <a:rPr lang="en-US" dirty="0" smtClean="0"/>
              <a:t>Information on safe migration</a:t>
            </a:r>
          </a:p>
          <a:p>
            <a:r>
              <a:rPr lang="en-US" dirty="0" smtClean="0"/>
              <a:t>More opportunities for safe migration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057B85-4B5B-44C6-B2E9-14AE88B91735}" type="slidenum">
              <a:rPr lang="en-GB" smtClean="0"/>
              <a:t>13</a:t>
            </a:fld>
            <a:endParaRPr lang="en-GB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Countries of origin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84303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 smtClean="0"/>
              <a:t>Invest in collaboration with countries of origin</a:t>
            </a:r>
          </a:p>
          <a:p>
            <a:r>
              <a:rPr lang="en-US" dirty="0" smtClean="0"/>
              <a:t>Insure a human rights approach when addressing child trafficking and smuggling, especially around border areas</a:t>
            </a:r>
          </a:p>
          <a:p>
            <a:r>
              <a:rPr lang="en-US" dirty="0" smtClean="0"/>
              <a:t>Life saving operations at sea</a:t>
            </a:r>
          </a:p>
          <a:p>
            <a:r>
              <a:rPr lang="en-US" dirty="0" smtClean="0"/>
              <a:t>Information on existing child protection services and access to them</a:t>
            </a:r>
          </a:p>
          <a:p>
            <a:r>
              <a:rPr lang="en-US" dirty="0" smtClean="0"/>
              <a:t>Specialized services based on the needs of unaccompanied children</a:t>
            </a:r>
            <a:endParaRPr lang="en-US" dirty="0" smtClean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057B85-4B5B-44C6-B2E9-14AE88B91735}" type="slidenum">
              <a:rPr lang="en-GB" smtClean="0"/>
              <a:t>14</a:t>
            </a:fld>
            <a:endParaRPr lang="en-GB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 smtClean="0"/>
              <a:t>Transit/destination countries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6964306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Content Placeholder 1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2464" y="3429000"/>
            <a:ext cx="5431536" cy="3456432"/>
          </a:xfrm>
        </p:spPr>
      </p:pic>
      <p:sp>
        <p:nvSpPr>
          <p:cNvPr id="24" name="Subtitle 2"/>
          <p:cNvSpPr txBox="1">
            <a:spLocks/>
          </p:cNvSpPr>
          <p:nvPr/>
        </p:nvSpPr>
        <p:spPr>
          <a:xfrm>
            <a:off x="2411760" y="2852936"/>
            <a:ext cx="6400800" cy="133153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latin typeface="Franklin Gothic Demi" pitchFamily="34" charset="0"/>
                <a:hlinkClick r:id="rId3"/>
              </a:rPr>
              <a:t>http://destination-unknown.org</a:t>
            </a:r>
            <a:r>
              <a:rPr lang="en-US" dirty="0" smtClean="0">
                <a:latin typeface="Franklin Gothic Demi" pitchFamily="34" charset="0"/>
                <a:hlinkClick r:id="rId3"/>
              </a:rPr>
              <a:t>/</a:t>
            </a:r>
            <a:endParaRPr lang="en-US" dirty="0" smtClean="0">
              <a:latin typeface="Franklin Gothic Demi" pitchFamily="34" charset="0"/>
            </a:endParaRPr>
          </a:p>
          <a:p>
            <a:r>
              <a:rPr lang="en-US" b="1" dirty="0" smtClean="0">
                <a:solidFill>
                  <a:schemeClr val="tx1"/>
                </a:solidFill>
                <a:latin typeface="Franklin Gothic Demi" pitchFamily="34" charset="0"/>
              </a:rPr>
              <a:t>Thank You!</a:t>
            </a:r>
            <a:endParaRPr lang="en-US" b="1" dirty="0" smtClean="0">
              <a:solidFill>
                <a:schemeClr val="tx1"/>
              </a:solidFill>
              <a:latin typeface="Franklin Gothic Demi" pitchFamily="34" charset="0"/>
            </a:endParaRPr>
          </a:p>
        </p:txBody>
      </p:sp>
      <p:sp>
        <p:nvSpPr>
          <p:cNvPr id="25" name="Title Placeholder 1"/>
          <p:cNvSpPr>
            <a:spLocks noGrp="1"/>
          </p:cNvSpPr>
          <p:nvPr>
            <p:ph type="title"/>
          </p:nvPr>
        </p:nvSpPr>
        <p:spPr>
          <a:xfrm>
            <a:off x="396006" y="306853"/>
            <a:ext cx="6624266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l"/>
            <a:r>
              <a:rPr lang="fr-CH" sz="3200" b="1" dirty="0" smtClean="0">
                <a:latin typeface="Franklin Gothic Demi" pitchFamily="34" charset="0"/>
              </a:rPr>
              <a:t>Destination </a:t>
            </a:r>
            <a:r>
              <a:rPr lang="fr-CH" sz="3200" b="1" dirty="0" err="1" smtClean="0">
                <a:latin typeface="Franklin Gothic Demi" pitchFamily="34" charset="0"/>
              </a:rPr>
              <a:t>Unknown</a:t>
            </a:r>
            <a:r>
              <a:rPr lang="fr-CH" sz="3200" b="1" dirty="0" smtClean="0">
                <a:latin typeface="Franklin Gothic Demi" pitchFamily="34" charset="0"/>
              </a:rPr>
              <a:t> </a:t>
            </a:r>
            <a:r>
              <a:rPr lang="fr-CH" sz="3200" b="1" dirty="0" err="1" smtClean="0">
                <a:latin typeface="Franklin Gothic Demi" pitchFamily="34" charset="0"/>
              </a:rPr>
              <a:t>Campaign</a:t>
            </a:r>
            <a:endParaRPr lang="en-GB" sz="3200" b="1" dirty="0">
              <a:latin typeface="Franklin Gothic Dem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25903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057B85-4B5B-44C6-B2E9-14AE88B91735}" type="slidenum">
              <a:rPr lang="en-GB" smtClean="0"/>
              <a:t>2</a:t>
            </a:fld>
            <a:endParaRPr lang="en-GB" dirty="0"/>
          </a:p>
        </p:txBody>
      </p:sp>
      <p:sp>
        <p:nvSpPr>
          <p:cNvPr id="11" name="Content Placeholder 10"/>
          <p:cNvSpPr>
            <a:spLocks noGrp="1"/>
          </p:cNvSpPr>
          <p:nvPr>
            <p:ph idx="1"/>
          </p:nvPr>
        </p:nvSpPr>
        <p:spPr>
          <a:xfrm>
            <a:off x="2267744" y="1484784"/>
            <a:ext cx="6491064" cy="4680520"/>
          </a:xfrm>
        </p:spPr>
        <p:txBody>
          <a:bodyPr>
            <a:normAutofit lnSpcReduction="10000"/>
          </a:bodyPr>
          <a:lstStyle/>
          <a:p>
            <a:pPr marL="0" lvl="0" indent="0">
              <a:buNone/>
            </a:pPr>
            <a:endParaRPr lang="en-GB" sz="2000" dirty="0"/>
          </a:p>
          <a:p>
            <a:r>
              <a:rPr lang="en-US" dirty="0" smtClean="0"/>
              <a:t>By end of 2014 a total of 59.2 million people were forcibly displaced worldwide</a:t>
            </a:r>
          </a:p>
          <a:p>
            <a:r>
              <a:rPr lang="en-US" dirty="0" smtClean="0"/>
              <a:t>19.5 million of them are refugees</a:t>
            </a:r>
          </a:p>
          <a:p>
            <a:r>
              <a:rPr lang="en-US" dirty="0" smtClean="0"/>
              <a:t>Main hosting countries: Turkey, Pakistan, Lebanon, Iran, Ethiopia, Jordan</a:t>
            </a:r>
          </a:p>
          <a:p>
            <a:pPr marL="0" indent="0">
              <a:buNone/>
            </a:pPr>
            <a:r>
              <a:rPr lang="en-US" dirty="0" smtClean="0"/>
              <a:t> </a:t>
            </a:r>
          </a:p>
          <a:p>
            <a:endParaRPr lang="en-GB" dirty="0"/>
          </a:p>
        </p:txBody>
      </p:sp>
      <p:sp>
        <p:nvSpPr>
          <p:cNvPr id="5" name="Titre 4"/>
          <p:cNvSpPr>
            <a:spLocks noGrp="1"/>
          </p:cNvSpPr>
          <p:nvPr>
            <p:ph type="title"/>
          </p:nvPr>
        </p:nvSpPr>
        <p:spPr>
          <a:xfrm>
            <a:off x="251520" y="336645"/>
            <a:ext cx="6984776" cy="1143000"/>
          </a:xfrm>
        </p:spPr>
        <p:txBody>
          <a:bodyPr>
            <a:normAutofit/>
          </a:bodyPr>
          <a:lstStyle/>
          <a:p>
            <a:r>
              <a:rPr lang="fr-CH" sz="3600" dirty="0" smtClean="0"/>
              <a:t>Few facts and figures (i)</a:t>
            </a:r>
            <a:endParaRPr lang="fr-CH" sz="3600" dirty="0"/>
          </a:p>
        </p:txBody>
      </p:sp>
    </p:spTree>
    <p:extLst>
      <p:ext uri="{BB962C8B-B14F-4D97-AF65-F5344CB8AC3E}">
        <p14:creationId xmlns:p14="http://schemas.microsoft.com/office/powerpoint/2010/main" val="3625740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1 in 2 refugees is a child</a:t>
            </a:r>
          </a:p>
          <a:p>
            <a:r>
              <a:rPr lang="en-US" dirty="0" smtClean="0"/>
              <a:t>1.200.000 of Syrians hosted in Turkey are under 18 years old</a:t>
            </a:r>
          </a:p>
          <a:p>
            <a:r>
              <a:rPr lang="en-US" dirty="0" smtClean="0"/>
              <a:t>8% of the asylum seekers and migrants arriving in Italy in the first half of 2015 were unaccompanied children</a:t>
            </a:r>
          </a:p>
          <a:p>
            <a:r>
              <a:rPr lang="en-US" dirty="0" smtClean="0"/>
              <a:t>An estimated 47.000 unaccompanied children entered USA only in one year</a:t>
            </a:r>
            <a:endParaRPr lang="en-US" dirty="0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057B85-4B5B-44C6-B2E9-14AE88B91735}" type="slidenum">
              <a:rPr lang="en-GB" smtClean="0"/>
              <a:t>3</a:t>
            </a:fld>
            <a:endParaRPr lang="en-GB" dirty="0"/>
          </a:p>
        </p:txBody>
      </p:sp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Few facts and figures (ii)</a:t>
            </a:r>
            <a:endParaRPr lang="fr-CH" dirty="0"/>
          </a:p>
        </p:txBody>
      </p:sp>
    </p:spTree>
    <p:extLst>
      <p:ext uri="{BB962C8B-B14F-4D97-AF65-F5344CB8AC3E}">
        <p14:creationId xmlns:p14="http://schemas.microsoft.com/office/powerpoint/2010/main" val="123884694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As young as 8-10 years old</a:t>
            </a:r>
          </a:p>
          <a:p>
            <a:r>
              <a:rPr lang="en-US" dirty="0" smtClean="0"/>
              <a:t>Alone </a:t>
            </a:r>
          </a:p>
          <a:p>
            <a:r>
              <a:rPr lang="en-US" dirty="0" smtClean="0"/>
              <a:t>In peers</a:t>
            </a:r>
          </a:p>
          <a:p>
            <a:r>
              <a:rPr lang="en-US" dirty="0" smtClean="0"/>
              <a:t>Accompanied by adults other then the parents</a:t>
            </a:r>
          </a:p>
          <a:p>
            <a:endParaRPr lang="fr-CH" dirty="0" smtClean="0"/>
          </a:p>
          <a:p>
            <a:pPr marL="0" indent="0">
              <a:buNone/>
            </a:pPr>
            <a:endParaRPr lang="fr-CH" dirty="0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057B85-4B5B-44C6-B2E9-14AE88B91735}" type="slidenum">
              <a:rPr lang="en-GB" smtClean="0"/>
              <a:t>4</a:t>
            </a:fld>
            <a:endParaRPr lang="en-GB" dirty="0"/>
          </a:p>
        </p:txBody>
      </p:sp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 smtClean="0"/>
              <a:t>Facts and figures (iii)</a:t>
            </a:r>
            <a:endParaRPr lang="fr-CH" dirty="0"/>
          </a:p>
        </p:txBody>
      </p:sp>
    </p:spTree>
    <p:extLst>
      <p:ext uri="{BB962C8B-B14F-4D97-AF65-F5344CB8AC3E}">
        <p14:creationId xmlns:p14="http://schemas.microsoft.com/office/powerpoint/2010/main" val="171382284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AU" dirty="0" smtClean="0"/>
              <a:t>Fleeing war and natural disaster</a:t>
            </a:r>
          </a:p>
          <a:p>
            <a:pPr lvl="1"/>
            <a:r>
              <a:rPr lang="en-AU" dirty="0" smtClean="0"/>
              <a:t>Syrian unaccompanied children</a:t>
            </a:r>
          </a:p>
          <a:p>
            <a:r>
              <a:rPr lang="en-AU" dirty="0" smtClean="0"/>
              <a:t>Escaping violence and human rights violations home</a:t>
            </a:r>
          </a:p>
          <a:p>
            <a:pPr lvl="1"/>
            <a:r>
              <a:rPr lang="en-AU" dirty="0" smtClean="0"/>
              <a:t>Unaccompanied children reaching US</a:t>
            </a:r>
          </a:p>
          <a:p>
            <a:pPr lvl="1"/>
            <a:r>
              <a:rPr lang="en-AU" dirty="0" smtClean="0"/>
              <a:t> </a:t>
            </a:r>
            <a:r>
              <a:rPr lang="en-AU" dirty="0"/>
              <a:t>E</a:t>
            </a:r>
            <a:r>
              <a:rPr lang="en-AU" dirty="0" smtClean="0"/>
              <a:t>ritrea, Afghanistan, Somalia, DRC, </a:t>
            </a:r>
            <a:r>
              <a:rPr lang="en-AU" dirty="0" err="1" smtClean="0"/>
              <a:t>Rohingya</a:t>
            </a:r>
            <a:endParaRPr lang="en-AU" dirty="0" smtClean="0"/>
          </a:p>
          <a:p>
            <a:endParaRPr lang="en-AU" dirty="0" smtClean="0"/>
          </a:p>
          <a:p>
            <a:pPr marL="0" indent="0">
              <a:buNone/>
            </a:pPr>
            <a:endParaRPr lang="en-AU" dirty="0" smtClean="0"/>
          </a:p>
          <a:p>
            <a:pPr marL="0" indent="0">
              <a:buNone/>
            </a:pPr>
            <a:endParaRPr lang="fr-CH" dirty="0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057B85-4B5B-44C6-B2E9-14AE88B91735}" type="slidenum">
              <a:rPr lang="en-GB" smtClean="0"/>
              <a:t>5</a:t>
            </a:fld>
            <a:endParaRPr lang="en-GB" dirty="0"/>
          </a:p>
        </p:txBody>
      </p:sp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Reasons behind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224218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 smtClean="0"/>
              <a:t>Very often a migration project of the child and/or family</a:t>
            </a:r>
          </a:p>
          <a:p>
            <a:pPr lvl="1">
              <a:lnSpc>
                <a:spcPct val="90000"/>
              </a:lnSpc>
            </a:pPr>
            <a:r>
              <a:rPr lang="en-US" altLang="en-US" dirty="0" smtClean="0"/>
              <a:t>Strategy of dealing with limited food supplies</a:t>
            </a:r>
          </a:p>
          <a:p>
            <a:pPr lvl="1">
              <a:lnSpc>
                <a:spcPct val="90000"/>
              </a:lnSpc>
            </a:pPr>
            <a:r>
              <a:rPr lang="en-US" altLang="en-US" dirty="0" smtClean="0"/>
              <a:t>Lack of economic opportunities home </a:t>
            </a:r>
          </a:p>
          <a:p>
            <a:pPr lvl="1">
              <a:lnSpc>
                <a:spcPct val="90000"/>
              </a:lnSpc>
            </a:pPr>
            <a:r>
              <a:rPr lang="en-US" altLang="en-US" dirty="0" smtClean="0"/>
              <a:t>Expectation for better opportunities elsewhere</a:t>
            </a:r>
          </a:p>
          <a:p>
            <a:pPr lvl="1">
              <a:lnSpc>
                <a:spcPct val="90000"/>
              </a:lnSpc>
            </a:pPr>
            <a:r>
              <a:rPr lang="en-US" altLang="en-US" dirty="0" smtClean="0"/>
              <a:t>Forced marriage arrangements</a:t>
            </a:r>
          </a:p>
          <a:p>
            <a:pPr lvl="1">
              <a:lnSpc>
                <a:spcPct val="90000"/>
              </a:lnSpc>
            </a:pPr>
            <a:r>
              <a:rPr lang="en-US" altLang="en-US" dirty="0" smtClean="0"/>
              <a:t>Lack of education or qualitative education</a:t>
            </a:r>
          </a:p>
          <a:p>
            <a:pPr lvl="1">
              <a:lnSpc>
                <a:spcPct val="90000"/>
              </a:lnSpc>
            </a:pPr>
            <a:r>
              <a:rPr lang="en-US" altLang="en-US" dirty="0" smtClean="0"/>
              <a:t>Abuses at school/home or community</a:t>
            </a:r>
          </a:p>
          <a:p>
            <a:pPr lvl="1">
              <a:lnSpc>
                <a:spcPct val="90000"/>
              </a:lnSpc>
            </a:pPr>
            <a:r>
              <a:rPr lang="en-US" altLang="en-US" dirty="0" smtClean="0"/>
              <a:t>Failing States </a:t>
            </a:r>
            <a:r>
              <a:rPr lang="en-US" altLang="en-US" dirty="0" err="1" smtClean="0"/>
              <a:t>incl</a:t>
            </a:r>
            <a:r>
              <a:rPr lang="en-US" altLang="en-US" dirty="0" smtClean="0"/>
              <a:t> to respond to child abuse</a:t>
            </a:r>
          </a:p>
          <a:p>
            <a:endParaRPr lang="en-GB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057B85-4B5B-44C6-B2E9-14AE88B91735}" type="slidenum">
              <a:rPr lang="en-GB" smtClean="0"/>
              <a:t>6</a:t>
            </a:fld>
            <a:endParaRPr lang="en-GB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Reasons behind (ii)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129108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lnSpc>
                <a:spcPct val="90000"/>
              </a:lnSpc>
            </a:pPr>
            <a:r>
              <a:rPr lang="en-US" altLang="en-US" dirty="0"/>
              <a:t>Movement can be of benefit for the child</a:t>
            </a:r>
          </a:p>
          <a:p>
            <a:pPr>
              <a:lnSpc>
                <a:spcPct val="90000"/>
              </a:lnSpc>
            </a:pPr>
            <a:r>
              <a:rPr lang="en-US" altLang="en-US" dirty="0"/>
              <a:t>It can also entail many risks, </a:t>
            </a:r>
            <a:r>
              <a:rPr lang="en-US" altLang="en-US" dirty="0" err="1"/>
              <a:t>esp</a:t>
            </a:r>
            <a:r>
              <a:rPr lang="en-US" altLang="en-US" dirty="0"/>
              <a:t> when moving unaccompanied</a:t>
            </a:r>
          </a:p>
          <a:p>
            <a:pPr>
              <a:lnSpc>
                <a:spcPct val="90000"/>
              </a:lnSpc>
            </a:pPr>
            <a:r>
              <a:rPr lang="en-US" altLang="en-US" dirty="0"/>
              <a:t>A long and exhaustive route</a:t>
            </a:r>
          </a:p>
          <a:p>
            <a:pPr>
              <a:lnSpc>
                <a:spcPct val="90000"/>
              </a:lnSpc>
            </a:pPr>
            <a:r>
              <a:rPr lang="en-US" altLang="en-US" dirty="0"/>
              <a:t>Being victim of adults or older children abusing/exploiting the </a:t>
            </a:r>
            <a:r>
              <a:rPr lang="en-US" altLang="en-US" dirty="0" smtClean="0"/>
              <a:t>child</a:t>
            </a:r>
          </a:p>
          <a:p>
            <a:pPr lvl="1">
              <a:lnSpc>
                <a:spcPct val="90000"/>
              </a:lnSpc>
            </a:pPr>
            <a:r>
              <a:rPr lang="en-US" altLang="en-US" dirty="0" smtClean="0"/>
              <a:t>Still many cases of child trafficking</a:t>
            </a:r>
            <a:endParaRPr lang="en-US" altLang="en-US" dirty="0"/>
          </a:p>
          <a:p>
            <a:pPr>
              <a:lnSpc>
                <a:spcPct val="90000"/>
              </a:lnSpc>
            </a:pPr>
            <a:r>
              <a:rPr lang="en-US" altLang="en-US" dirty="0"/>
              <a:t>Irregular </a:t>
            </a:r>
            <a:r>
              <a:rPr lang="en-US" altLang="en-US" dirty="0" smtClean="0"/>
              <a:t>migration involves higher risks</a:t>
            </a:r>
            <a:endParaRPr lang="en-US" alt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057B85-4B5B-44C6-B2E9-14AE88B91735}" type="slidenum">
              <a:rPr lang="en-GB" smtClean="0"/>
              <a:t>7</a:t>
            </a:fld>
            <a:endParaRPr lang="en-GB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3649757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 2006 CRC points out in a General Comment to serious child rights violations</a:t>
            </a:r>
          </a:p>
          <a:p>
            <a:r>
              <a:rPr lang="en-US" dirty="0" smtClean="0"/>
              <a:t>Situation has become of further concern today</a:t>
            </a:r>
          </a:p>
          <a:p>
            <a:pPr lvl="1"/>
            <a:r>
              <a:rPr lang="en-US" dirty="0" smtClean="0"/>
              <a:t>Increased xenophobia and racism against foreigners including children</a:t>
            </a:r>
          </a:p>
          <a:p>
            <a:pPr marL="0" indent="0">
              <a:buNone/>
            </a:pPr>
            <a:r>
              <a:rPr lang="fr-CH" dirty="0" smtClean="0"/>
              <a:t> </a:t>
            </a:r>
            <a:endParaRPr lang="en-GB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057B85-4B5B-44C6-B2E9-14AE88B91735}" type="slidenum">
              <a:rPr lang="en-GB" smtClean="0"/>
              <a:t>8</a:t>
            </a:fld>
            <a:endParaRPr lang="en-GB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Situation on the move and upon reaching destination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193307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AU" dirty="0" smtClean="0"/>
              <a:t>Mediterranean Maritime Crisis, South </a:t>
            </a:r>
            <a:r>
              <a:rPr lang="en-AU" dirty="0"/>
              <a:t>E</a:t>
            </a:r>
            <a:r>
              <a:rPr lang="en-AU" dirty="0" smtClean="0"/>
              <a:t>ast Asia boats and the numbers of death at sea, including children</a:t>
            </a:r>
          </a:p>
          <a:p>
            <a:r>
              <a:rPr lang="en-AU" dirty="0" smtClean="0"/>
              <a:t>Reported cases of sexual and physical violence/torture on the way</a:t>
            </a:r>
          </a:p>
          <a:p>
            <a:r>
              <a:rPr lang="en-AU" dirty="0" smtClean="0"/>
              <a:t>Child immigration detention and similar practices</a:t>
            </a:r>
          </a:p>
          <a:p>
            <a:r>
              <a:rPr lang="en-AU" dirty="0" smtClean="0"/>
              <a:t>Deportations and return without any risk assessment and best interests assessments</a:t>
            </a:r>
            <a:endParaRPr lang="fr-CH" dirty="0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057B85-4B5B-44C6-B2E9-14AE88B91735}" type="slidenum">
              <a:rPr lang="en-GB" smtClean="0"/>
              <a:t>9</a:t>
            </a:fld>
            <a:endParaRPr lang="en-GB" dirty="0"/>
          </a:p>
        </p:txBody>
      </p:sp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Irregular migration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028216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822B9E06671B54FA89F14538B9B0FEA" ma:contentTypeVersion="1" ma:contentTypeDescription="Create a new document." ma:contentTypeScope="" ma:versionID="362711686602768b23db736653e4ac1a">
  <xsd:schema xmlns:xsd="http://www.w3.org/2001/XMLSchema" xmlns:xs="http://www.w3.org/2001/XMLSchema" xmlns:p="http://schemas.microsoft.com/office/2006/metadata/properties" xmlns:ns1="http://schemas.microsoft.com/sharepoint/v3" targetNamespace="http://schemas.microsoft.com/office/2006/metadata/properties" ma:root="true" ma:fieldsID="48c5b5cd9b8d25ff6dd15848836f4270" ns1:_="">
    <xsd:import namespace="http://schemas.microsoft.com/sharepoint/v3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Scheduling Start Date" ma:description="Scheduling Start Date is a site column created by the Publishing feature. It is used to specify the date and time on which this page will first appear to site visitors." ma:hidden="true" ma:internalName="PublishingStartDate">
      <xsd:simpleType>
        <xsd:restriction base="dms:Unknown"/>
      </xsd:simpleType>
    </xsd:element>
    <xsd:element name="PublishingExpirationDate" ma:index="9" nillable="true" ma:displayName="Scheduling End Date" ma:description="Scheduling End Date is a site column created by the Publishing feature. It is used to specify the date and time on which this page will no longer appear to site visitors." ma:hidden="true" ma:internalName="PublishingExpirationDat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Props1.xml><?xml version="1.0" encoding="utf-8"?>
<ds:datastoreItem xmlns:ds="http://schemas.openxmlformats.org/officeDocument/2006/customXml" ds:itemID="{B758CDEB-21FB-4532-B31A-C947E9963E3A}"/>
</file>

<file path=customXml/itemProps2.xml><?xml version="1.0" encoding="utf-8"?>
<ds:datastoreItem xmlns:ds="http://schemas.openxmlformats.org/officeDocument/2006/customXml" ds:itemID="{2346F08A-EAF6-4FB0-856E-D045701015F3}"/>
</file>

<file path=customXml/itemProps3.xml><?xml version="1.0" encoding="utf-8"?>
<ds:datastoreItem xmlns:ds="http://schemas.openxmlformats.org/officeDocument/2006/customXml" ds:itemID="{4440351B-4841-42F7-B00C-BBBAC418E15C}"/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597</Words>
  <Application>Microsoft Office PowerPoint</Application>
  <PresentationFormat>On-screen Show (4:3)</PresentationFormat>
  <Paragraphs>99</Paragraphs>
  <Slides>15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15</vt:i4>
      </vt:variant>
    </vt:vector>
  </HeadingPairs>
  <TitlesOfParts>
    <vt:vector size="17" baseType="lpstr">
      <vt:lpstr>Office Theme</vt:lpstr>
      <vt:lpstr>Custom Design</vt:lpstr>
      <vt:lpstr>Destination Unknown Campaign</vt:lpstr>
      <vt:lpstr>Few facts and figures (i)</vt:lpstr>
      <vt:lpstr>Few facts and figures (ii)</vt:lpstr>
      <vt:lpstr>Facts and figures (iii)</vt:lpstr>
      <vt:lpstr>Reasons behind</vt:lpstr>
      <vt:lpstr>Reasons behind (ii)</vt:lpstr>
      <vt:lpstr>PowerPoint Presentation</vt:lpstr>
      <vt:lpstr>Situation on the move and upon reaching destination</vt:lpstr>
      <vt:lpstr>Irregular migration</vt:lpstr>
      <vt:lpstr>Lack of access to rights and services</vt:lpstr>
      <vt:lpstr>Lack of collaboration</vt:lpstr>
      <vt:lpstr>Recommendations</vt:lpstr>
      <vt:lpstr>Countries of origin</vt:lpstr>
      <vt:lpstr>Transit/destination countries</vt:lpstr>
      <vt:lpstr>Destination Unknown Campaign</vt:lpstr>
    </vt:vector>
  </TitlesOfParts>
  <Company>TDH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 Terre des Hommes</dc:title>
  <dc:creator>User local inern2</dc:creator>
  <cp:lastModifiedBy>Mirela Shuteriqi</cp:lastModifiedBy>
  <cp:revision>121</cp:revision>
  <cp:lastPrinted>2014-01-15T16:06:45Z</cp:lastPrinted>
  <dcterms:created xsi:type="dcterms:W3CDTF">2013-03-07T09:46:41Z</dcterms:created>
  <dcterms:modified xsi:type="dcterms:W3CDTF">2015-08-13T12:47:48Z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0x0101008822B9E06671B54FA89F14538B9B0FEA</vt:lpwstr>
  </property>
  <property fmtid="{D5CDD505-2E9C-101B-9397-08002B2CF9AE}" pid="3" name="Order">
    <vt:r8>2990400</vt:r8>
  </property>
  <property fmtid="{D5CDD505-2E9C-101B-9397-08002B2CF9AE}" pid="5" name="xd_ProgID">
    <vt:lpwstr/>
  </property>
  <property fmtid="{D5CDD505-2E9C-101B-9397-08002B2CF9AE}" pid="6" name="_SourceUrl">
    <vt:lpwstr/>
  </property>
  <property fmtid="{D5CDD505-2E9C-101B-9397-08002B2CF9AE}" pid="7" name="_SharedFileIndex">
    <vt:lpwstr/>
  </property>
  <property fmtid="{D5CDD505-2E9C-101B-9397-08002B2CF9AE}" pid="8" name="TemplateUrl">
    <vt:lpwstr/>
  </property>
</Properties>
</file>