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wmf" ContentType="image/x-wmf"/>
  <Default Extension="rels" ContentType="application/vnd.openxmlformats-package.relationshi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jpeg" ContentType="image/jpeg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5"/>
  </p:notesMasterIdLst>
  <p:sldIdLst>
    <p:sldId id="256" r:id="rId2"/>
    <p:sldId id="258" r:id="rId3"/>
    <p:sldId id="268" r:id="rId4"/>
    <p:sldId id="264" r:id="rId5"/>
    <p:sldId id="265" r:id="rId6"/>
    <p:sldId id="261" r:id="rId7"/>
    <p:sldId id="259" r:id="rId8"/>
    <p:sldId id="260" r:id="rId9"/>
    <p:sldId id="267" r:id="rId10"/>
    <p:sldId id="266" r:id="rId11"/>
    <p:sldId id="262" r:id="rId12"/>
    <p:sldId id="269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allotment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reports</c:v>
                </c:pt>
                <c:pt idx="1">
                  <c:v>weeks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120</c:v>
                </c:pt>
                <c:pt idx="1">
                  <c:v>68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5-yr calendar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reports</c:v>
                </c:pt>
                <c:pt idx="1">
                  <c:v>weeks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143</c:v>
                </c:pt>
                <c:pt idx="1">
                  <c:v>56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needs based on current cycles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reports</c:v>
                </c:pt>
                <c:pt idx="1">
                  <c:v>weeks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57</c:v>
                </c:pt>
                <c:pt idx="1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855424"/>
        <c:axId val="80856960"/>
      </c:barChart>
      <c:catAx>
        <c:axId val="80855424"/>
        <c:scaling>
          <c:orientation val="minMax"/>
        </c:scaling>
        <c:delete val="0"/>
        <c:axPos val="b"/>
        <c:majorTickMark val="out"/>
        <c:minorTickMark val="none"/>
        <c:tickLblPos val="nextTo"/>
        <c:crossAx val="80856960"/>
        <c:crosses val="autoZero"/>
        <c:auto val="1"/>
        <c:lblAlgn val="ctr"/>
        <c:lblOffset val="100"/>
        <c:noMultiLvlLbl val="0"/>
      </c:catAx>
      <c:valAx>
        <c:axId val="80856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8554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6BDDC-1248-4F47-9155-22BF4FE2ACE8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7B774-52B8-4BA1-8B01-9D560DBDA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88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7B774-52B8-4BA1-8B01-9D560DBDABD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892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7B774-52B8-4BA1-8B01-9D560DBDABD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539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6D3BA52-44ED-4019-A2B6-C6F994C10902}" type="datetimeFigureOut">
              <a:rPr lang="en-GB" smtClean="0"/>
              <a:t>17/04/2012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195AA43-E090-4B1C-98B2-31DB3E19F0C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#_ftnref1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CONSULTATION FOR STATES ON TREATY BODY STRENGTHENING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NEW YORK, 2 AND 3 </a:t>
            </a:r>
            <a:r>
              <a:rPr lang="en-US" dirty="0" smtClean="0"/>
              <a:t>APRIL 2012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01" y="2996952"/>
            <a:ext cx="7772400" cy="1470025"/>
          </a:xfrm>
        </p:spPr>
        <p:txBody>
          <a:bodyPr/>
          <a:lstStyle/>
          <a:p>
            <a:r>
              <a:rPr lang="fr-CH" b="1" dirty="0" smtClean="0"/>
              <a:t>A COMPREHENSIVE REPORTING CALENDAR</a:t>
            </a:r>
            <a:endParaRPr lang="en-GB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774" y="476672"/>
            <a:ext cx="31146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011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THE NEEDED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Total reports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reviewed</a:t>
            </a:r>
            <a:r>
              <a:rPr lang="fr-CH" dirty="0" smtClean="0"/>
              <a:t> :  </a:t>
            </a:r>
            <a:r>
              <a:rPr lang="fr-CH" b="1" dirty="0" smtClean="0"/>
              <a:t>263 reports per </a:t>
            </a:r>
            <a:r>
              <a:rPr lang="fr-CH" b="1" dirty="0" err="1" smtClean="0"/>
              <a:t>year</a:t>
            </a:r>
            <a:r>
              <a:rPr lang="fr-CH" dirty="0" smtClean="0"/>
              <a:t>, </a:t>
            </a:r>
            <a:r>
              <a:rPr lang="fr-CH" dirty="0" err="1" smtClean="0"/>
              <a:t>compared</a:t>
            </a:r>
            <a:r>
              <a:rPr lang="fr-CH" dirty="0" smtClean="0"/>
              <a:t> to </a:t>
            </a:r>
            <a:r>
              <a:rPr lang="fr-CH" i="1" dirty="0" smtClean="0"/>
              <a:t>320 reports </a:t>
            </a:r>
            <a:r>
              <a:rPr lang="fr-CH" dirty="0" err="1" smtClean="0"/>
              <a:t>under</a:t>
            </a:r>
            <a:r>
              <a:rPr lang="fr-CH" dirty="0" smtClean="0"/>
              <a:t> the </a:t>
            </a:r>
            <a:r>
              <a:rPr lang="fr-CH" dirty="0" err="1" smtClean="0"/>
              <a:t>current</a:t>
            </a:r>
            <a:r>
              <a:rPr lang="fr-CH" dirty="0" smtClean="0"/>
              <a:t> system and </a:t>
            </a:r>
            <a:r>
              <a:rPr lang="fr-CH" i="1" dirty="0" smtClean="0"/>
              <a:t>120 reports </a:t>
            </a:r>
            <a:r>
              <a:rPr lang="fr-CH" dirty="0" err="1" smtClean="0"/>
              <a:t>actually</a:t>
            </a:r>
            <a:r>
              <a:rPr lang="fr-CH" dirty="0" smtClean="0"/>
              <a:t> </a:t>
            </a:r>
            <a:r>
              <a:rPr lang="fr-CH" dirty="0" err="1" smtClean="0"/>
              <a:t>reviewed</a:t>
            </a:r>
            <a:r>
              <a:rPr lang="fr-CH" dirty="0" smtClean="0"/>
              <a:t> per </a:t>
            </a:r>
            <a:r>
              <a:rPr lang="fr-CH" dirty="0" err="1" smtClean="0"/>
              <a:t>year</a:t>
            </a:r>
            <a:endParaRPr lang="fr-CH" dirty="0" smtClean="0"/>
          </a:p>
          <a:p>
            <a:r>
              <a:rPr lang="fr-CH" dirty="0" smtClean="0"/>
              <a:t>Total meeting time </a:t>
            </a:r>
            <a:r>
              <a:rPr lang="fr-CH" dirty="0" err="1" smtClean="0"/>
              <a:t>needed</a:t>
            </a:r>
            <a:r>
              <a:rPr lang="fr-CH" dirty="0" smtClean="0"/>
              <a:t>: </a:t>
            </a:r>
            <a:r>
              <a:rPr lang="fr-CH" b="1" dirty="0" smtClean="0"/>
              <a:t>124 </a:t>
            </a:r>
            <a:r>
              <a:rPr lang="fr-CH" b="1" dirty="0" err="1" smtClean="0"/>
              <a:t>weeks</a:t>
            </a:r>
            <a:r>
              <a:rPr lang="fr-CH" b="1" dirty="0" smtClean="0"/>
              <a:t> per </a:t>
            </a:r>
            <a:r>
              <a:rPr lang="fr-CH" b="1" dirty="0" err="1" smtClean="0"/>
              <a:t>year</a:t>
            </a:r>
            <a:r>
              <a:rPr lang="fr-CH" dirty="0" smtClean="0"/>
              <a:t>, </a:t>
            </a:r>
            <a:r>
              <a:rPr lang="fr-CH" dirty="0" err="1" smtClean="0"/>
              <a:t>compared</a:t>
            </a:r>
            <a:r>
              <a:rPr lang="fr-CH" dirty="0" smtClean="0"/>
              <a:t> to </a:t>
            </a:r>
            <a:r>
              <a:rPr lang="fr-CH" i="1" dirty="0" smtClean="0"/>
              <a:t>160 </a:t>
            </a:r>
            <a:r>
              <a:rPr lang="fr-CH" i="1" dirty="0" err="1" smtClean="0"/>
              <a:t>weeks</a:t>
            </a:r>
            <a:r>
              <a:rPr lang="fr-CH" i="1" dirty="0" smtClean="0"/>
              <a:t> </a:t>
            </a:r>
            <a:r>
              <a:rPr lang="fr-CH" dirty="0" err="1" smtClean="0"/>
              <a:t>needed</a:t>
            </a:r>
            <a:r>
              <a:rPr lang="fr-CH" dirty="0" smtClean="0"/>
              <a:t> to </a:t>
            </a:r>
            <a:r>
              <a:rPr lang="fr-CH" dirty="0" err="1" smtClean="0"/>
              <a:t>make</a:t>
            </a:r>
            <a:r>
              <a:rPr lang="fr-CH" dirty="0" smtClean="0"/>
              <a:t> the </a:t>
            </a:r>
            <a:r>
              <a:rPr lang="fr-CH" dirty="0" err="1" smtClean="0"/>
              <a:t>current</a:t>
            </a:r>
            <a:r>
              <a:rPr lang="fr-CH" dirty="0" smtClean="0"/>
              <a:t> system </a:t>
            </a:r>
            <a:r>
              <a:rPr lang="fr-CH" dirty="0" err="1" smtClean="0"/>
              <a:t>functional</a:t>
            </a:r>
            <a:r>
              <a:rPr lang="fr-CH" dirty="0" smtClean="0"/>
              <a:t> and </a:t>
            </a:r>
            <a:r>
              <a:rPr lang="fr-CH" i="1" dirty="0" smtClean="0"/>
              <a:t>68 </a:t>
            </a:r>
            <a:r>
              <a:rPr lang="fr-CH" i="1" dirty="0" err="1" smtClean="0"/>
              <a:t>weeks</a:t>
            </a:r>
            <a:r>
              <a:rPr lang="fr-CH" i="1" dirty="0" smtClean="0"/>
              <a:t> </a:t>
            </a:r>
            <a:r>
              <a:rPr lang="fr-CH" dirty="0" err="1" smtClean="0"/>
              <a:t>currently</a:t>
            </a:r>
            <a:r>
              <a:rPr lang="fr-CH" dirty="0" smtClean="0"/>
              <a:t> </a:t>
            </a:r>
            <a:r>
              <a:rPr lang="fr-CH" dirty="0" err="1" smtClean="0"/>
              <a:t>approved</a:t>
            </a:r>
            <a:endParaRPr lang="fr-CH" dirty="0" smtClean="0"/>
          </a:p>
          <a:p>
            <a:endParaRPr lang="fr-CH" dirty="0" smtClean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530903752"/>
              </p:ext>
            </p:extLst>
          </p:nvPr>
        </p:nvGraphicFramePr>
        <p:xfrm>
          <a:off x="755576" y="4509120"/>
          <a:ext cx="7920880" cy="234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323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NOT TIED to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fr-CH" b="1" dirty="0" err="1" smtClean="0"/>
              <a:t>Other</a:t>
            </a:r>
            <a:r>
              <a:rPr lang="fr-CH" b="1" dirty="0" smtClean="0"/>
              <a:t> TBS </a:t>
            </a:r>
            <a:r>
              <a:rPr lang="fr-CH" b="1" dirty="0" err="1" smtClean="0"/>
              <a:t>proposals</a:t>
            </a:r>
            <a:r>
              <a:rPr lang="fr-CH" b="1" dirty="0" smtClean="0"/>
              <a:t> </a:t>
            </a:r>
            <a:r>
              <a:rPr lang="fr-CH" dirty="0" smtClean="0"/>
              <a:t>(on the content/format of dialogue, </a:t>
            </a:r>
            <a:r>
              <a:rPr lang="fr-CH" dirty="0" err="1" smtClean="0"/>
              <a:t>concluding</a:t>
            </a:r>
            <a:r>
              <a:rPr lang="fr-CH" dirty="0" smtClean="0"/>
              <a:t> observations, LOIPR, Common </a:t>
            </a:r>
            <a:r>
              <a:rPr lang="fr-CH" dirty="0" err="1" smtClean="0"/>
              <a:t>Core</a:t>
            </a:r>
            <a:r>
              <a:rPr lang="fr-CH" dirty="0" smtClean="0"/>
              <a:t> Documents, </a:t>
            </a:r>
            <a:r>
              <a:rPr lang="fr-CH" dirty="0" err="1" smtClean="0"/>
              <a:t>etc</a:t>
            </a:r>
            <a:r>
              <a:rPr lang="fr-CH" dirty="0" smtClean="0"/>
              <a:t>) – </a:t>
            </a:r>
            <a:r>
              <a:rPr lang="fr-CH" dirty="0" err="1" smtClean="0"/>
              <a:t>they</a:t>
            </a:r>
            <a:r>
              <a:rPr lang="fr-CH" dirty="0" smtClean="0"/>
              <a:t> are compatible but </a:t>
            </a:r>
            <a:r>
              <a:rPr lang="fr-CH" dirty="0" err="1" smtClean="0"/>
              <a:t>independent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proposal</a:t>
            </a:r>
            <a:endParaRPr lang="fr-CH" dirty="0" smtClean="0"/>
          </a:p>
          <a:p>
            <a:r>
              <a:rPr lang="fr-CH" dirty="0" smtClean="0"/>
              <a:t>The </a:t>
            </a:r>
            <a:r>
              <a:rPr lang="fr-CH" dirty="0" err="1" smtClean="0"/>
              <a:t>workload</a:t>
            </a:r>
            <a:r>
              <a:rPr lang="fr-CH" dirty="0" smtClean="0"/>
              <a:t> </a:t>
            </a:r>
            <a:r>
              <a:rPr lang="fr-CH" dirty="0" err="1" smtClean="0"/>
              <a:t>stemming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b="1" dirty="0" err="1" smtClean="0"/>
              <a:t>inquiries</a:t>
            </a:r>
            <a:r>
              <a:rPr lang="fr-CH" dirty="0" smtClean="0"/>
              <a:t> – </a:t>
            </a:r>
            <a:r>
              <a:rPr lang="fr-CH" dirty="0" err="1" smtClean="0"/>
              <a:t>which</a:t>
            </a:r>
            <a:r>
              <a:rPr lang="fr-CH" dirty="0" smtClean="0"/>
              <a:t> are not </a:t>
            </a:r>
            <a:r>
              <a:rPr lang="fr-CH" dirty="0" err="1" smtClean="0"/>
              <a:t>subject</a:t>
            </a:r>
            <a:r>
              <a:rPr lang="fr-CH" dirty="0" smtClean="0"/>
              <a:t> to </a:t>
            </a:r>
            <a:r>
              <a:rPr lang="fr-CH" dirty="0" err="1" smtClean="0"/>
              <a:t>periodicity</a:t>
            </a:r>
            <a:r>
              <a:rPr lang="fr-CH" dirty="0" smtClean="0"/>
              <a:t> and are </a:t>
            </a:r>
            <a:r>
              <a:rPr lang="fr-CH" dirty="0" err="1" smtClean="0"/>
              <a:t>too</a:t>
            </a:r>
            <a:r>
              <a:rPr lang="fr-CH" dirty="0" smtClean="0"/>
              <a:t> few to </a:t>
            </a:r>
            <a:r>
              <a:rPr lang="fr-CH" dirty="0" err="1" smtClean="0"/>
              <a:t>distill</a:t>
            </a:r>
            <a:r>
              <a:rPr lang="fr-CH" dirty="0" smtClean="0"/>
              <a:t> trends </a:t>
            </a:r>
            <a:r>
              <a:rPr lang="fr-CH" dirty="0" err="1" smtClean="0"/>
              <a:t>at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stage</a:t>
            </a:r>
          </a:p>
          <a:p>
            <a:r>
              <a:rPr lang="fr-CH" dirty="0" smtClean="0"/>
              <a:t>The </a:t>
            </a:r>
            <a:r>
              <a:rPr lang="fr-CH" dirty="0" err="1" smtClean="0"/>
              <a:t>requirements</a:t>
            </a:r>
            <a:r>
              <a:rPr lang="fr-CH" dirty="0" smtClean="0"/>
              <a:t> of </a:t>
            </a:r>
            <a:r>
              <a:rPr lang="fr-CH" b="1" dirty="0" smtClean="0"/>
              <a:t>SPT</a:t>
            </a:r>
            <a:r>
              <a:rPr lang="fr-CH" dirty="0" smtClean="0"/>
              <a:t>, </a:t>
            </a:r>
            <a:r>
              <a:rPr lang="fr-CH" dirty="0" err="1" smtClean="0"/>
              <a:t>which</a:t>
            </a:r>
            <a:r>
              <a:rPr lang="fr-CH" dirty="0" smtClean="0"/>
              <a:t> must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reviewed</a:t>
            </a:r>
            <a:r>
              <a:rPr lang="fr-CH" dirty="0" smtClean="0"/>
              <a:t> in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own</a:t>
            </a:r>
            <a:r>
              <a:rPr lang="fr-CH" dirty="0" smtClean="0"/>
              <a:t> right</a:t>
            </a:r>
          </a:p>
          <a:p>
            <a:endParaRPr lang="fr-CH" dirty="0" smtClean="0"/>
          </a:p>
          <a:p>
            <a:endParaRPr lang="en-GB" dirty="0"/>
          </a:p>
        </p:txBody>
      </p:sp>
      <p:sp>
        <p:nvSpPr>
          <p:cNvPr id="4" name="Multiply 3"/>
          <p:cNvSpPr/>
          <p:nvPr/>
        </p:nvSpPr>
        <p:spPr>
          <a:xfrm>
            <a:off x="251520" y="-19067"/>
            <a:ext cx="2592288" cy="201622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572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COSTS CAN BE OFFSET BY…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56759"/>
            <a:ext cx="8229600" cy="3921299"/>
          </a:xfrm>
        </p:spPr>
        <p:txBody>
          <a:bodyPr>
            <a:normAutofit fontScale="92500" lnSpcReduction="20000"/>
          </a:bodyPr>
          <a:lstStyle/>
          <a:p>
            <a:r>
              <a:rPr lang="fr-CH" b="1" dirty="0" smtClean="0"/>
              <a:t>STATES </a:t>
            </a:r>
            <a:r>
              <a:rPr lang="fr-CH" b="1" dirty="0" err="1" smtClean="0"/>
              <a:t>adhering</a:t>
            </a:r>
            <a:r>
              <a:rPr lang="fr-CH" b="1" dirty="0" smtClean="0"/>
              <a:t> </a:t>
            </a:r>
            <a:r>
              <a:rPr lang="fr-CH" b="1" dirty="0"/>
              <a:t>to page </a:t>
            </a:r>
            <a:r>
              <a:rPr lang="fr-CH" b="1" dirty="0" smtClean="0"/>
              <a:t>limitations </a:t>
            </a:r>
            <a:r>
              <a:rPr lang="fr-CH" dirty="0" smtClean="0"/>
              <a:t>of </a:t>
            </a:r>
            <a:r>
              <a:rPr lang="fr-CH" dirty="0" err="1" smtClean="0"/>
              <a:t>their</a:t>
            </a:r>
            <a:r>
              <a:rPr lang="fr-CH" dirty="0" smtClean="0"/>
              <a:t> reports</a:t>
            </a:r>
            <a:endParaRPr lang="fr-CH" dirty="0"/>
          </a:p>
          <a:p>
            <a:r>
              <a:rPr lang="fr-CH" b="1" dirty="0" smtClean="0"/>
              <a:t>STATES </a:t>
            </a:r>
            <a:r>
              <a:rPr lang="fr-CH" b="1" dirty="0" err="1" smtClean="0"/>
              <a:t>streamlining</a:t>
            </a:r>
            <a:r>
              <a:rPr lang="fr-CH" b="1" dirty="0" smtClean="0"/>
              <a:t> </a:t>
            </a:r>
            <a:r>
              <a:rPr lang="fr-CH" dirty="0" err="1"/>
              <a:t>through</a:t>
            </a:r>
            <a:r>
              <a:rPr lang="fr-CH" dirty="0"/>
              <a:t> LOIPR, Common </a:t>
            </a:r>
            <a:r>
              <a:rPr lang="fr-CH" dirty="0" err="1"/>
              <a:t>Core</a:t>
            </a:r>
            <a:r>
              <a:rPr lang="fr-CH" dirty="0"/>
              <a:t> Documents, </a:t>
            </a:r>
            <a:r>
              <a:rPr lang="fr-CH" dirty="0" err="1"/>
              <a:t>etc</a:t>
            </a:r>
            <a:r>
              <a:rPr lang="fr-CH" dirty="0"/>
              <a:t> </a:t>
            </a:r>
          </a:p>
          <a:p>
            <a:r>
              <a:rPr lang="fr-CH" b="1" dirty="0" smtClean="0"/>
              <a:t>STATES </a:t>
            </a:r>
            <a:r>
              <a:rPr lang="fr-CH" b="1" dirty="0" err="1" smtClean="0"/>
              <a:t>electing</a:t>
            </a:r>
            <a:r>
              <a:rPr lang="fr-CH" b="1" dirty="0" smtClean="0"/>
              <a:t> </a:t>
            </a:r>
            <a:r>
              <a:rPr lang="fr-CH" b="1" dirty="0" err="1" smtClean="0"/>
              <a:t>members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work</a:t>
            </a:r>
            <a:r>
              <a:rPr lang="fr-CH" dirty="0" smtClean="0"/>
              <a:t> in the </a:t>
            </a:r>
            <a:r>
              <a:rPr lang="fr-CH" dirty="0" err="1" smtClean="0"/>
              <a:t>same</a:t>
            </a:r>
            <a:r>
              <a:rPr lang="fr-CH" dirty="0" smtClean="0"/>
              <a:t> </a:t>
            </a:r>
            <a:r>
              <a:rPr lang="fr-CH" dirty="0" err="1" smtClean="0"/>
              <a:t>language</a:t>
            </a:r>
            <a:r>
              <a:rPr lang="fr-CH" dirty="0" smtClean="0"/>
              <a:t>, </a:t>
            </a:r>
            <a:r>
              <a:rPr lang="fr-CH" dirty="0" err="1" smtClean="0"/>
              <a:t>so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they</a:t>
            </a:r>
            <a:r>
              <a:rPr lang="fr-CH" dirty="0" smtClean="0"/>
              <a:t> </a:t>
            </a:r>
            <a:r>
              <a:rPr lang="fr-CH" dirty="0" err="1" smtClean="0"/>
              <a:t>might</a:t>
            </a:r>
            <a:r>
              <a:rPr lang="fr-CH" dirty="0" smtClean="0"/>
              <a:t> sacrifice </a:t>
            </a:r>
            <a:r>
              <a:rPr lang="fr-CH" dirty="0" err="1" smtClean="0"/>
              <a:t>some</a:t>
            </a:r>
            <a:r>
              <a:rPr lang="fr-CH" dirty="0" smtClean="0"/>
              <a:t> </a:t>
            </a:r>
            <a:r>
              <a:rPr lang="fr-CH" dirty="0" err="1" smtClean="0"/>
              <a:t>working</a:t>
            </a:r>
            <a:r>
              <a:rPr lang="fr-CH" dirty="0" smtClean="0"/>
              <a:t> </a:t>
            </a:r>
            <a:r>
              <a:rPr lang="fr-CH" dirty="0" err="1" smtClean="0"/>
              <a:t>languages</a:t>
            </a:r>
            <a:r>
              <a:rPr lang="fr-CH" dirty="0" smtClean="0"/>
              <a:t> for </a:t>
            </a:r>
            <a:r>
              <a:rPr lang="fr-CH" dirty="0" err="1" smtClean="0"/>
              <a:t>interpretation</a:t>
            </a:r>
            <a:r>
              <a:rPr lang="fr-CH" dirty="0" smtClean="0"/>
              <a:t> and translations</a:t>
            </a:r>
            <a:endParaRPr lang="fr-CH" dirty="0"/>
          </a:p>
          <a:p>
            <a:r>
              <a:rPr lang="fr-CH" b="1" dirty="0" smtClean="0"/>
              <a:t>STATES </a:t>
            </a:r>
            <a:r>
              <a:rPr lang="fr-CH" b="1" dirty="0" err="1" smtClean="0"/>
              <a:t>approving</a:t>
            </a:r>
            <a:r>
              <a:rPr lang="fr-CH" dirty="0" smtClean="0"/>
              <a:t> alternatives to </a:t>
            </a:r>
            <a:r>
              <a:rPr lang="fr-CH" dirty="0" err="1" smtClean="0"/>
              <a:t>summary</a:t>
            </a:r>
            <a:r>
              <a:rPr lang="fr-CH" dirty="0" smtClean="0"/>
              <a:t> records, esp webcasting</a:t>
            </a:r>
          </a:p>
          <a:p>
            <a:r>
              <a:rPr lang="fr-CH" b="1" dirty="0" smtClean="0"/>
              <a:t>TREATY BODIES </a:t>
            </a:r>
            <a:r>
              <a:rPr lang="fr-CH" b="1" dirty="0" err="1" smtClean="0"/>
              <a:t>working</a:t>
            </a:r>
            <a:r>
              <a:rPr lang="fr-CH" b="1" dirty="0" smtClean="0"/>
              <a:t> in double </a:t>
            </a:r>
            <a:r>
              <a:rPr lang="fr-CH" b="1" dirty="0" err="1" smtClean="0"/>
              <a:t>chambers</a:t>
            </a:r>
            <a:r>
              <a:rPr lang="fr-CH" b="1" dirty="0" smtClean="0"/>
              <a:t> </a:t>
            </a:r>
            <a:r>
              <a:rPr lang="fr-CH" dirty="0" smtClean="0"/>
              <a:t>to minimise the </a:t>
            </a:r>
            <a:r>
              <a:rPr lang="fr-CH" dirty="0" err="1" smtClean="0"/>
              <a:t>needed</a:t>
            </a:r>
            <a:r>
              <a:rPr lang="fr-CH" dirty="0" smtClean="0"/>
              <a:t> </a:t>
            </a:r>
            <a:r>
              <a:rPr lang="fr-CH" dirty="0" err="1" smtClean="0"/>
              <a:t>funding</a:t>
            </a:r>
            <a:r>
              <a:rPr lang="fr-CH" dirty="0" smtClean="0"/>
              <a:t> for </a:t>
            </a:r>
            <a:r>
              <a:rPr lang="fr-CH" dirty="0" err="1" smtClean="0"/>
              <a:t>travel</a:t>
            </a:r>
            <a:r>
              <a:rPr lang="fr-CH" dirty="0" smtClean="0"/>
              <a:t> and DSA for </a:t>
            </a:r>
            <a:r>
              <a:rPr lang="fr-CH" dirty="0" err="1" smtClean="0"/>
              <a:t>members</a:t>
            </a:r>
            <a:endParaRPr lang="fr-CH" dirty="0" smtClean="0"/>
          </a:p>
          <a:p>
            <a:r>
              <a:rPr lang="fr-CH" b="1" dirty="0" smtClean="0"/>
              <a:t>ALL </a:t>
            </a:r>
            <a:r>
              <a:rPr lang="fr-CH" b="1" dirty="0" err="1" smtClean="0"/>
              <a:t>reducing</a:t>
            </a:r>
            <a:r>
              <a:rPr lang="fr-CH" b="1" dirty="0" smtClean="0"/>
              <a:t> the </a:t>
            </a:r>
            <a:r>
              <a:rPr lang="fr-CH" b="1" dirty="0" err="1" smtClean="0"/>
              <a:t>need</a:t>
            </a:r>
            <a:r>
              <a:rPr lang="fr-CH" b="1" dirty="0" smtClean="0"/>
              <a:t> for </a:t>
            </a:r>
            <a:r>
              <a:rPr lang="fr-CH" b="1" dirty="0" err="1" smtClean="0"/>
              <a:t>follow</a:t>
            </a:r>
            <a:r>
              <a:rPr lang="fr-CH" b="1" dirty="0" smtClean="0"/>
              <a:t>-up </a:t>
            </a:r>
            <a:r>
              <a:rPr lang="fr-CH" b="1" dirty="0" err="1" smtClean="0"/>
              <a:t>work</a:t>
            </a:r>
            <a:r>
              <a:rPr lang="fr-CH" dirty="0" smtClean="0"/>
              <a:t> by </a:t>
            </a:r>
            <a:r>
              <a:rPr lang="fr-CH" dirty="0" err="1" smtClean="0"/>
              <a:t>having</a:t>
            </a:r>
            <a:r>
              <a:rPr lang="fr-CH" dirty="0" smtClean="0"/>
              <a:t> the </a:t>
            </a:r>
            <a:r>
              <a:rPr lang="fr-CH" dirty="0" err="1" smtClean="0"/>
              <a:t>reporting</a:t>
            </a:r>
            <a:r>
              <a:rPr lang="fr-CH" dirty="0" smtClean="0"/>
              <a:t> </a:t>
            </a:r>
            <a:r>
              <a:rPr lang="fr-CH" dirty="0" err="1" smtClean="0"/>
              <a:t>process</a:t>
            </a:r>
            <a:r>
              <a:rPr lang="fr-CH" dirty="0" smtClean="0"/>
              <a:t> </a:t>
            </a:r>
            <a:r>
              <a:rPr lang="fr-CH" dirty="0" err="1" smtClean="0"/>
              <a:t>across</a:t>
            </a:r>
            <a:r>
              <a:rPr lang="fr-CH" dirty="0" smtClean="0"/>
              <a:t> the system serve as </a:t>
            </a:r>
            <a:r>
              <a:rPr lang="fr-CH" dirty="0" err="1" smtClean="0"/>
              <a:t>its</a:t>
            </a:r>
            <a:r>
              <a:rPr lang="fr-CH" dirty="0" smtClean="0"/>
              <a:t> </a:t>
            </a:r>
            <a:r>
              <a:rPr lang="fr-CH" dirty="0" err="1" smtClean="0"/>
              <a:t>own</a:t>
            </a:r>
            <a:r>
              <a:rPr lang="fr-CH" dirty="0" smtClean="0"/>
              <a:t> </a:t>
            </a:r>
            <a:r>
              <a:rPr lang="fr-CH" dirty="0" err="1" smtClean="0"/>
              <a:t>follow</a:t>
            </a:r>
            <a:r>
              <a:rPr lang="fr-CH" dirty="0" smtClean="0"/>
              <a:t> up</a:t>
            </a:r>
            <a:endParaRPr lang="fr-CH" b="1" dirty="0" smtClean="0"/>
          </a:p>
          <a:p>
            <a:endParaRPr lang="fr-CH" dirty="0" smtClean="0"/>
          </a:p>
          <a:p>
            <a:endParaRPr lang="en-GB" dirty="0"/>
          </a:p>
        </p:txBody>
      </p:sp>
      <p:pic>
        <p:nvPicPr>
          <p:cNvPr id="3078" name="Picture 6" descr="C:\Users\lee\AppData\Local\Microsoft\Windows\Temporary Internet Files\Content.IE5\6S9BKSZK\MC90034183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380257"/>
            <a:ext cx="1828801" cy="1472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28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968971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fr-CH" sz="3200" b="1" dirty="0" smtClean="0"/>
              <a:t>THANK YOU FOR YOUR ATTENTION </a:t>
            </a:r>
            <a:endParaRPr lang="en-GB" sz="32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132856"/>
            <a:ext cx="4896544" cy="3802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5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ADDRESSING the </a:t>
            </a:r>
            <a:r>
              <a:rPr lang="fr-CH" dirty="0" err="1" smtClean="0"/>
              <a:t>shortcomings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H" b="1" i="1" dirty="0" err="1" smtClean="0"/>
              <a:t>At</a:t>
            </a:r>
            <a:r>
              <a:rPr lang="fr-CH" b="1" i="1" dirty="0" smtClean="0"/>
              <a:t> the international </a:t>
            </a:r>
            <a:r>
              <a:rPr lang="fr-CH" b="1" i="1" dirty="0" err="1" smtClean="0"/>
              <a:t>level</a:t>
            </a:r>
            <a:r>
              <a:rPr lang="fr-CH" dirty="0" smtClean="0"/>
              <a:t>:</a:t>
            </a:r>
          </a:p>
          <a:p>
            <a:pPr lvl="1"/>
            <a:endParaRPr lang="fr-CH" dirty="0" smtClean="0"/>
          </a:p>
          <a:p>
            <a:pPr lvl="1"/>
            <a:r>
              <a:rPr lang="fr-CH" dirty="0" err="1" smtClean="0"/>
              <a:t>Unbalanced</a:t>
            </a:r>
            <a:r>
              <a:rPr lang="fr-CH" dirty="0" smtClean="0"/>
              <a:t> State Party </a:t>
            </a:r>
            <a:r>
              <a:rPr lang="fr-CH" dirty="0" err="1" smtClean="0"/>
              <a:t>reviews</a:t>
            </a:r>
            <a:endParaRPr lang="fr-CH" dirty="0" smtClean="0"/>
          </a:p>
          <a:p>
            <a:pPr lvl="2"/>
            <a:r>
              <a:rPr lang="fr-CH" dirty="0" err="1" smtClean="0"/>
              <a:t>barely</a:t>
            </a:r>
            <a:r>
              <a:rPr lang="fr-CH" dirty="0" smtClean="0"/>
              <a:t> 33% </a:t>
            </a:r>
            <a:r>
              <a:rPr lang="fr-CH" dirty="0" err="1" smtClean="0"/>
              <a:t>timely</a:t>
            </a:r>
            <a:r>
              <a:rPr lang="fr-CH" dirty="0" smtClean="0"/>
              <a:t> </a:t>
            </a:r>
            <a:r>
              <a:rPr lang="fr-CH" dirty="0" err="1" smtClean="0"/>
              <a:t>compliance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reporting</a:t>
            </a:r>
            <a:r>
              <a:rPr lang="fr-CH" dirty="0" smtClean="0"/>
              <a:t> obligations </a:t>
            </a:r>
          </a:p>
          <a:p>
            <a:pPr lvl="2"/>
            <a:r>
              <a:rPr lang="fr-CH" dirty="0" smtClean="0"/>
              <a:t>307 of the cumulative 1517 initial reports due </a:t>
            </a:r>
            <a:r>
              <a:rPr lang="fr-CH" dirty="0" err="1" smtClean="0"/>
              <a:t>under</a:t>
            </a:r>
            <a:r>
              <a:rPr lang="fr-CH" dirty="0" smtClean="0"/>
              <a:t> the </a:t>
            </a:r>
            <a:r>
              <a:rPr lang="fr-CH" dirty="0" err="1" smtClean="0"/>
              <a:t>treaties</a:t>
            </a:r>
            <a:r>
              <a:rPr lang="fr-CH" dirty="0" smtClean="0"/>
              <a:t> (20%) have </a:t>
            </a:r>
            <a:r>
              <a:rPr lang="fr-CH" i="1" dirty="0" err="1" smtClean="0"/>
              <a:t>never</a:t>
            </a:r>
            <a:r>
              <a:rPr lang="fr-CH" dirty="0" smtClean="0"/>
              <a:t> been </a:t>
            </a:r>
            <a:r>
              <a:rPr lang="fr-CH" dirty="0" err="1" smtClean="0"/>
              <a:t>submitted</a:t>
            </a:r>
            <a:endParaRPr lang="fr-CH" dirty="0" smtClean="0"/>
          </a:p>
          <a:p>
            <a:pPr marL="685800" lvl="2" indent="0">
              <a:buNone/>
            </a:pPr>
            <a:r>
              <a:rPr lang="fr-CH" dirty="0" smtClean="0"/>
              <a:t>    </a:t>
            </a:r>
            <a:r>
              <a:rPr lang="fr-CH" dirty="0" err="1" smtClean="0"/>
              <a:t>those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report </a:t>
            </a:r>
            <a:r>
              <a:rPr lang="fr-CH" dirty="0" err="1" smtClean="0"/>
              <a:t>faithfully</a:t>
            </a:r>
            <a:r>
              <a:rPr lang="fr-CH" dirty="0" smtClean="0"/>
              <a:t> </a:t>
            </a:r>
            <a:r>
              <a:rPr lang="fr-CH" dirty="0" err="1" smtClean="0"/>
              <a:t>will</a:t>
            </a:r>
            <a:r>
              <a:rPr lang="fr-CH" dirty="0" smtClean="0"/>
              <a:t> </a:t>
            </a:r>
            <a:r>
              <a:rPr lang="fr-CH" dirty="0" err="1" smtClean="0"/>
              <a:t>see</a:t>
            </a:r>
            <a:r>
              <a:rPr lang="fr-CH" dirty="0" smtClean="0"/>
              <a:t> more </a:t>
            </a:r>
            <a:r>
              <a:rPr lang="fr-CH" dirty="0" err="1" smtClean="0"/>
              <a:t>recommendations</a:t>
            </a:r>
            <a:r>
              <a:rPr lang="fr-CH" dirty="0" smtClean="0"/>
              <a:t>         </a:t>
            </a:r>
            <a:r>
              <a:rPr lang="fr-CH" dirty="0" err="1" smtClean="0"/>
              <a:t>directed</a:t>
            </a:r>
            <a:r>
              <a:rPr lang="fr-CH" dirty="0" smtClean="0"/>
              <a:t> </a:t>
            </a:r>
            <a:r>
              <a:rPr lang="fr-CH" dirty="0" err="1"/>
              <a:t>at</a:t>
            </a:r>
            <a:r>
              <a:rPr lang="fr-CH" dirty="0" smtClean="0"/>
              <a:t> </a:t>
            </a:r>
            <a:r>
              <a:rPr lang="fr-CH" dirty="0" err="1" smtClean="0"/>
              <a:t>them</a:t>
            </a:r>
            <a:endParaRPr lang="fr-CH" dirty="0" smtClean="0"/>
          </a:p>
          <a:p>
            <a:pPr lvl="1"/>
            <a:r>
              <a:rPr lang="fr-CH" dirty="0" smtClean="0"/>
              <a:t>Large </a:t>
            </a:r>
            <a:r>
              <a:rPr lang="fr-CH" dirty="0" err="1" smtClean="0"/>
              <a:t>backlogs</a:t>
            </a:r>
            <a:r>
              <a:rPr lang="fr-CH" dirty="0" smtClean="0"/>
              <a:t> of reports </a:t>
            </a:r>
            <a:r>
              <a:rPr lang="fr-CH" dirty="0"/>
              <a:t>← </a:t>
            </a:r>
            <a:r>
              <a:rPr lang="fr-CH" dirty="0" err="1" smtClean="0"/>
              <a:t>delayed</a:t>
            </a:r>
            <a:r>
              <a:rPr lang="fr-CH" dirty="0" smtClean="0"/>
              <a:t> </a:t>
            </a:r>
            <a:r>
              <a:rPr lang="fr-CH" dirty="0" err="1" smtClean="0"/>
              <a:t>examination</a:t>
            </a:r>
            <a:endParaRPr lang="fr-CH" dirty="0" smtClean="0"/>
          </a:p>
          <a:p>
            <a:pPr lvl="1"/>
            <a:r>
              <a:rPr lang="fr-CH" dirty="0" err="1" smtClean="0"/>
              <a:t>Wasted</a:t>
            </a:r>
            <a:r>
              <a:rPr lang="fr-CH" dirty="0" smtClean="0"/>
              <a:t> </a:t>
            </a:r>
            <a:r>
              <a:rPr lang="fr-CH" dirty="0" err="1" smtClean="0"/>
              <a:t>resources</a:t>
            </a:r>
            <a:r>
              <a:rPr lang="fr-CH" dirty="0" smtClean="0"/>
              <a:t> ← to translate and digest </a:t>
            </a:r>
            <a:r>
              <a:rPr lang="fr-CH" dirty="0" err="1" smtClean="0"/>
              <a:t>outdated</a:t>
            </a:r>
            <a:r>
              <a:rPr lang="fr-CH" dirty="0" smtClean="0"/>
              <a:t> reports and </a:t>
            </a:r>
            <a:r>
              <a:rPr lang="fr-CH" dirty="0" err="1" smtClean="0"/>
              <a:t>updating</a:t>
            </a:r>
            <a:r>
              <a:rPr lang="fr-CH" dirty="0" smtClean="0"/>
              <a:t> information</a:t>
            </a:r>
          </a:p>
          <a:p>
            <a:pPr lvl="1"/>
            <a:r>
              <a:rPr lang="fr-CH" dirty="0"/>
              <a:t>Documentation </a:t>
            </a:r>
            <a:r>
              <a:rPr lang="fr-CH" dirty="0" err="1"/>
              <a:t>problems</a:t>
            </a:r>
            <a:r>
              <a:rPr lang="fr-CH" dirty="0"/>
              <a:t> – translations not the </a:t>
            </a:r>
            <a:r>
              <a:rPr lang="fr-CH" dirty="0" err="1"/>
              <a:t>rule</a:t>
            </a:r>
            <a:r>
              <a:rPr lang="fr-CH" dirty="0"/>
              <a:t> but a happy accident (replies to </a:t>
            </a:r>
            <a:r>
              <a:rPr lang="fr-CH" dirty="0" err="1"/>
              <a:t>LOI’s</a:t>
            </a:r>
            <a:r>
              <a:rPr lang="fr-CH" dirty="0"/>
              <a:t> are NOT </a:t>
            </a:r>
            <a:r>
              <a:rPr lang="fr-CH" dirty="0" err="1"/>
              <a:t>processed</a:t>
            </a:r>
            <a:r>
              <a:rPr lang="fr-CH" dirty="0"/>
              <a:t> for </a:t>
            </a:r>
            <a:r>
              <a:rPr lang="fr-CH" dirty="0" err="1"/>
              <a:t>nearly</a:t>
            </a:r>
            <a:r>
              <a:rPr lang="fr-CH" dirty="0"/>
              <a:t> all </a:t>
            </a:r>
            <a:r>
              <a:rPr lang="fr-CH" dirty="0" err="1"/>
              <a:t>TB’s</a:t>
            </a:r>
            <a:r>
              <a:rPr lang="fr-CH" dirty="0"/>
              <a:t>)</a:t>
            </a:r>
          </a:p>
          <a:p>
            <a:pPr lvl="1"/>
            <a:endParaRPr lang="fr-CH" dirty="0" smtClean="0"/>
          </a:p>
        </p:txBody>
      </p:sp>
      <p:cxnSp>
        <p:nvCxnSpPr>
          <p:cNvPr id="5" name="Elbow Connector 4"/>
          <p:cNvCxnSpPr/>
          <p:nvPr/>
        </p:nvCxnSpPr>
        <p:spPr>
          <a:xfrm>
            <a:off x="1259632" y="3776426"/>
            <a:ext cx="180020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Users\lee\AppData\Local\Microsoft\Windows\Temporary Internet Files\Content.IE5\0YNXTFOH\MC9003898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96752"/>
            <a:ext cx="2376264" cy="1662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35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ADDRESSING the </a:t>
            </a:r>
            <a:r>
              <a:rPr lang="fr-CH" dirty="0" err="1" smtClean="0"/>
              <a:t>shortcomings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b="1" i="1" dirty="0" err="1" smtClean="0"/>
              <a:t>At</a:t>
            </a:r>
            <a:r>
              <a:rPr lang="fr-CH" b="1" i="1" dirty="0" smtClean="0"/>
              <a:t> the national </a:t>
            </a:r>
            <a:r>
              <a:rPr lang="fr-CH" b="1" i="1" dirty="0" err="1" smtClean="0"/>
              <a:t>level</a:t>
            </a:r>
            <a:r>
              <a:rPr lang="fr-CH" b="1" i="1" dirty="0" smtClean="0"/>
              <a:t>:</a:t>
            </a:r>
          </a:p>
          <a:p>
            <a:pPr lvl="1"/>
            <a:endParaRPr lang="fr-CH" dirty="0" smtClean="0"/>
          </a:p>
          <a:p>
            <a:pPr lvl="1"/>
            <a:r>
              <a:rPr lang="fr-CH" dirty="0" err="1" smtClean="0"/>
              <a:t>Wasted</a:t>
            </a:r>
            <a:r>
              <a:rPr lang="fr-CH" dirty="0" smtClean="0"/>
              <a:t> </a:t>
            </a:r>
            <a:r>
              <a:rPr lang="fr-CH" dirty="0" err="1" smtClean="0"/>
              <a:t>resources</a:t>
            </a:r>
            <a:r>
              <a:rPr lang="fr-CH" dirty="0" smtClean="0"/>
              <a:t> ← long </a:t>
            </a:r>
            <a:r>
              <a:rPr lang="fr-CH" dirty="0" err="1" smtClean="0"/>
              <a:t>delays</a:t>
            </a:r>
            <a:r>
              <a:rPr lang="fr-CH" dirty="0" smtClean="0"/>
              <a:t> in </a:t>
            </a:r>
            <a:r>
              <a:rPr lang="fr-CH" dirty="0" err="1" smtClean="0"/>
              <a:t>examination</a:t>
            </a:r>
            <a:r>
              <a:rPr lang="fr-CH" dirty="0" smtClean="0"/>
              <a:t>, </a:t>
            </a:r>
            <a:r>
              <a:rPr lang="fr-CH" dirty="0" err="1" smtClean="0"/>
              <a:t>need</a:t>
            </a:r>
            <a:r>
              <a:rPr lang="fr-CH" dirty="0" smtClean="0"/>
              <a:t> to </a:t>
            </a:r>
            <a:r>
              <a:rPr lang="fr-CH" dirty="0" err="1" smtClean="0"/>
              <a:t>significantly</a:t>
            </a:r>
            <a:r>
              <a:rPr lang="fr-CH" dirty="0" smtClean="0"/>
              <a:t> update </a:t>
            </a:r>
            <a:r>
              <a:rPr lang="fr-CH" dirty="0" err="1" smtClean="0"/>
              <a:t>submissions</a:t>
            </a:r>
            <a:endParaRPr lang="fr-CH" dirty="0" smtClean="0"/>
          </a:p>
          <a:p>
            <a:pPr lvl="1"/>
            <a:r>
              <a:rPr lang="fr-CH" dirty="0" err="1" smtClean="0"/>
              <a:t>Loss</a:t>
            </a:r>
            <a:r>
              <a:rPr lang="fr-CH" dirty="0" smtClean="0"/>
              <a:t> </a:t>
            </a:r>
            <a:r>
              <a:rPr lang="fr-CH" dirty="0"/>
              <a:t>of </a:t>
            </a:r>
            <a:r>
              <a:rPr lang="fr-CH" dirty="0" err="1"/>
              <a:t>institutional</a:t>
            </a:r>
            <a:r>
              <a:rPr lang="fr-CH" dirty="0"/>
              <a:t> </a:t>
            </a:r>
            <a:r>
              <a:rPr lang="fr-CH" dirty="0" err="1" smtClean="0"/>
              <a:t>memory</a:t>
            </a:r>
            <a:r>
              <a:rPr lang="fr-CH" dirty="0" smtClean="0"/>
              <a:t> </a:t>
            </a:r>
            <a:r>
              <a:rPr lang="fr-CH" dirty="0"/>
              <a:t>← </a:t>
            </a:r>
            <a:r>
              <a:rPr lang="fr-CH" dirty="0" err="1" smtClean="0"/>
              <a:t>inavailability</a:t>
            </a:r>
            <a:r>
              <a:rPr lang="fr-CH" dirty="0" smtClean="0"/>
              <a:t> of the </a:t>
            </a:r>
            <a:r>
              <a:rPr lang="fr-CH" dirty="0" err="1" smtClean="0"/>
              <a:t>drafters</a:t>
            </a:r>
            <a:r>
              <a:rPr lang="fr-CH" dirty="0" smtClean="0"/>
              <a:t> by the time of the dialogue, </a:t>
            </a:r>
            <a:r>
              <a:rPr lang="fr-CH" dirty="0" err="1"/>
              <a:t>continuous</a:t>
            </a:r>
            <a:r>
              <a:rPr lang="fr-CH" dirty="0"/>
              <a:t> </a:t>
            </a:r>
            <a:r>
              <a:rPr lang="fr-CH" dirty="0" err="1"/>
              <a:t>need</a:t>
            </a:r>
            <a:r>
              <a:rPr lang="fr-CH" dirty="0"/>
              <a:t> for </a:t>
            </a:r>
            <a:r>
              <a:rPr lang="fr-CH" dirty="0" err="1"/>
              <a:t>repeated</a:t>
            </a:r>
            <a:r>
              <a:rPr lang="fr-CH" dirty="0"/>
              <a:t> </a:t>
            </a:r>
            <a:r>
              <a:rPr lang="fr-CH" dirty="0" err="1"/>
              <a:t>capacity</a:t>
            </a:r>
            <a:r>
              <a:rPr lang="fr-CH" dirty="0"/>
              <a:t> building, </a:t>
            </a:r>
            <a:r>
              <a:rPr lang="fr-CH" dirty="0" err="1" smtClean="0"/>
              <a:t>loss</a:t>
            </a:r>
            <a:r>
              <a:rPr lang="fr-CH" dirty="0" smtClean="0"/>
              <a:t> of </a:t>
            </a:r>
            <a:r>
              <a:rPr lang="fr-CH" dirty="0" err="1" smtClean="0"/>
              <a:t>momentum</a:t>
            </a:r>
            <a:r>
              <a:rPr lang="fr-CH" dirty="0" smtClean="0"/>
              <a:t> on </a:t>
            </a:r>
            <a:r>
              <a:rPr lang="fr-CH" dirty="0" err="1" smtClean="0"/>
              <a:t>implementation</a:t>
            </a:r>
            <a:r>
              <a:rPr lang="fr-CH" dirty="0" smtClean="0"/>
              <a:t> obligations</a:t>
            </a:r>
          </a:p>
          <a:p>
            <a:pPr lvl="1"/>
            <a:r>
              <a:rPr lang="fr-CH" dirty="0" err="1" smtClean="0"/>
              <a:t>Scheduling</a:t>
            </a:r>
            <a:r>
              <a:rPr lang="fr-CH" dirty="0" smtClean="0"/>
              <a:t> </a:t>
            </a:r>
            <a:r>
              <a:rPr lang="fr-CH" dirty="0" err="1" smtClean="0"/>
              <a:t>problems</a:t>
            </a:r>
            <a:r>
              <a:rPr lang="fr-CH" dirty="0" smtClean="0"/>
              <a:t> – </a:t>
            </a:r>
            <a:r>
              <a:rPr lang="fr-CH" dirty="0" err="1" smtClean="0"/>
              <a:t>keeping</a:t>
            </a:r>
            <a:r>
              <a:rPr lang="fr-CH" dirty="0" smtClean="0"/>
              <a:t> up </a:t>
            </a:r>
            <a:r>
              <a:rPr lang="fr-CH" dirty="0" err="1" smtClean="0"/>
              <a:t>with</a:t>
            </a:r>
            <a:r>
              <a:rPr lang="fr-CH" dirty="0" smtClean="0"/>
              <a:t> convocations, </a:t>
            </a:r>
            <a:r>
              <a:rPr lang="fr-CH" dirty="0" err="1" smtClean="0"/>
              <a:t>postponements</a:t>
            </a:r>
            <a:r>
              <a:rPr lang="fr-CH" dirty="0" smtClean="0"/>
              <a:t>, </a:t>
            </a:r>
            <a:r>
              <a:rPr lang="fr-CH" dirty="0" err="1" smtClean="0"/>
              <a:t>etc</a:t>
            </a:r>
            <a:r>
              <a:rPr lang="fr-CH" dirty="0" smtClean="0"/>
              <a:t>, dialogues </a:t>
            </a:r>
            <a:r>
              <a:rPr lang="fr-CH" dirty="0" err="1" smtClean="0"/>
              <a:t>often</a:t>
            </a:r>
            <a:r>
              <a:rPr lang="fr-CH" dirty="0" smtClean="0"/>
              <a:t> </a:t>
            </a:r>
            <a:r>
              <a:rPr lang="fr-CH" dirty="0" err="1" smtClean="0"/>
              <a:t>falling</a:t>
            </a:r>
            <a:r>
              <a:rPr lang="fr-CH" dirty="0" smtClean="0"/>
              <a:t> </a:t>
            </a:r>
            <a:r>
              <a:rPr lang="fr-CH" dirty="0" err="1" smtClean="0"/>
              <a:t>at</a:t>
            </a:r>
            <a:r>
              <a:rPr lang="fr-CH" dirty="0" smtClean="0"/>
              <a:t> the </a:t>
            </a:r>
            <a:r>
              <a:rPr lang="fr-CH" dirty="0" err="1" smtClean="0"/>
              <a:t>same</a:t>
            </a:r>
            <a:r>
              <a:rPr lang="fr-CH" dirty="0" smtClean="0"/>
              <a:t> time, </a:t>
            </a:r>
            <a:r>
              <a:rPr lang="fr-CH" dirty="0" err="1" smtClean="0"/>
              <a:t>difficulties</a:t>
            </a:r>
            <a:r>
              <a:rPr lang="fr-CH" dirty="0" smtClean="0"/>
              <a:t> for States parties and </a:t>
            </a:r>
            <a:r>
              <a:rPr lang="fr-CH" dirty="0" err="1" smtClean="0"/>
              <a:t>NI’s</a:t>
            </a:r>
            <a:r>
              <a:rPr lang="fr-CH" dirty="0" smtClean="0"/>
              <a:t>/</a:t>
            </a:r>
            <a:r>
              <a:rPr lang="fr-CH" dirty="0" err="1" smtClean="0"/>
              <a:t>NGO’s</a:t>
            </a:r>
            <a:r>
              <a:rPr lang="fr-CH" dirty="0" smtClean="0"/>
              <a:t>/</a:t>
            </a:r>
            <a:r>
              <a:rPr lang="fr-CH" dirty="0" err="1" smtClean="0"/>
              <a:t>others</a:t>
            </a:r>
            <a:endParaRPr lang="fr-CH" dirty="0" smtClean="0"/>
          </a:p>
        </p:txBody>
      </p:sp>
    </p:spTree>
    <p:extLst>
      <p:ext uri="{BB962C8B-B14F-4D97-AF65-F5344CB8AC3E}">
        <p14:creationId xmlns:p14="http://schemas.microsoft.com/office/powerpoint/2010/main" val="25331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WHY DO THEY SAY THAT THE SYSTEM IS UNDER-RESOURCED?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Total reports </a:t>
            </a:r>
            <a:r>
              <a:rPr lang="fr-CH" dirty="0" err="1" smtClean="0"/>
              <a:t>reviewed</a:t>
            </a:r>
            <a:r>
              <a:rPr lang="fr-CH" dirty="0" smtClean="0"/>
              <a:t>  </a:t>
            </a:r>
            <a:r>
              <a:rPr lang="fr-CH" dirty="0" err="1" smtClean="0"/>
              <a:t>annually</a:t>
            </a:r>
            <a:r>
              <a:rPr lang="fr-CH" dirty="0" smtClean="0"/>
              <a:t>:  </a:t>
            </a:r>
            <a:r>
              <a:rPr lang="fr-CH" b="1" dirty="0" smtClean="0"/>
              <a:t>320 </a:t>
            </a:r>
            <a:r>
              <a:rPr lang="fr-CH" b="1" dirty="0"/>
              <a:t>reports </a:t>
            </a:r>
            <a:r>
              <a:rPr lang="fr-CH" dirty="0" err="1" smtClean="0"/>
              <a:t>should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under</a:t>
            </a:r>
            <a:r>
              <a:rPr lang="fr-CH" dirty="0" smtClean="0"/>
              <a:t> </a:t>
            </a:r>
            <a:r>
              <a:rPr lang="fr-CH" dirty="0"/>
              <a:t>the </a:t>
            </a:r>
            <a:r>
              <a:rPr lang="fr-CH" dirty="0" err="1"/>
              <a:t>current</a:t>
            </a:r>
            <a:r>
              <a:rPr lang="fr-CH" dirty="0"/>
              <a:t> system </a:t>
            </a:r>
            <a:r>
              <a:rPr lang="fr-CH" dirty="0" smtClean="0"/>
              <a:t>but </a:t>
            </a:r>
            <a:r>
              <a:rPr lang="fr-CH" dirty="0" err="1" smtClean="0"/>
              <a:t>actually</a:t>
            </a:r>
            <a:r>
              <a:rPr lang="fr-CH" dirty="0" smtClean="0"/>
              <a:t> </a:t>
            </a:r>
            <a:r>
              <a:rPr lang="fr-CH" dirty="0" err="1" smtClean="0"/>
              <a:t>only</a:t>
            </a:r>
            <a:r>
              <a:rPr lang="fr-CH" dirty="0" smtClean="0"/>
              <a:t> </a:t>
            </a:r>
            <a:r>
              <a:rPr lang="fr-CH" i="1" dirty="0" smtClean="0"/>
              <a:t>120 </a:t>
            </a:r>
            <a:r>
              <a:rPr lang="fr-CH" i="1" dirty="0"/>
              <a:t>reports </a:t>
            </a:r>
            <a:r>
              <a:rPr lang="fr-CH" dirty="0" err="1" smtClean="0"/>
              <a:t>reviewed</a:t>
            </a:r>
            <a:r>
              <a:rPr lang="fr-CH" dirty="0" smtClean="0"/>
              <a:t> </a:t>
            </a:r>
            <a:r>
              <a:rPr lang="fr-CH" dirty="0"/>
              <a:t>per </a:t>
            </a:r>
            <a:r>
              <a:rPr lang="fr-CH" dirty="0" err="1"/>
              <a:t>year</a:t>
            </a:r>
            <a:endParaRPr lang="fr-CH" dirty="0"/>
          </a:p>
          <a:p>
            <a:r>
              <a:rPr lang="fr-CH" dirty="0"/>
              <a:t>Total meeting time </a:t>
            </a:r>
            <a:r>
              <a:rPr lang="fr-CH" dirty="0" smtClean="0"/>
              <a:t>: </a:t>
            </a:r>
            <a:r>
              <a:rPr lang="fr-CH" b="1" dirty="0"/>
              <a:t>160 </a:t>
            </a:r>
            <a:r>
              <a:rPr lang="fr-CH" b="1" dirty="0" err="1"/>
              <a:t>weeks</a:t>
            </a:r>
            <a:r>
              <a:rPr lang="fr-CH" b="1" dirty="0"/>
              <a:t> </a:t>
            </a:r>
            <a:r>
              <a:rPr lang="fr-CH" dirty="0" smtClean="0"/>
              <a:t>are </a:t>
            </a:r>
            <a:r>
              <a:rPr lang="fr-CH" dirty="0" err="1" smtClean="0"/>
              <a:t>needed</a:t>
            </a:r>
            <a:r>
              <a:rPr lang="fr-CH" dirty="0" smtClean="0"/>
              <a:t> </a:t>
            </a:r>
            <a:r>
              <a:rPr lang="fr-CH" dirty="0"/>
              <a:t>to </a:t>
            </a:r>
            <a:r>
              <a:rPr lang="fr-CH" dirty="0" err="1"/>
              <a:t>make</a:t>
            </a:r>
            <a:r>
              <a:rPr lang="fr-CH" dirty="0"/>
              <a:t> the </a:t>
            </a:r>
            <a:r>
              <a:rPr lang="fr-CH" dirty="0" err="1"/>
              <a:t>current</a:t>
            </a:r>
            <a:r>
              <a:rPr lang="fr-CH" dirty="0"/>
              <a:t> system </a:t>
            </a:r>
            <a:r>
              <a:rPr lang="fr-CH" dirty="0" err="1"/>
              <a:t>functional</a:t>
            </a:r>
            <a:r>
              <a:rPr lang="fr-CH" dirty="0"/>
              <a:t> </a:t>
            </a:r>
            <a:r>
              <a:rPr lang="fr-CH" dirty="0" smtClean="0"/>
              <a:t>but </a:t>
            </a:r>
            <a:r>
              <a:rPr lang="fr-CH" dirty="0" err="1" smtClean="0"/>
              <a:t>only</a:t>
            </a:r>
            <a:r>
              <a:rPr lang="fr-CH" dirty="0" smtClean="0"/>
              <a:t> </a:t>
            </a:r>
            <a:r>
              <a:rPr lang="fr-CH" i="1" dirty="0" smtClean="0"/>
              <a:t>68 </a:t>
            </a:r>
            <a:r>
              <a:rPr lang="fr-CH" i="1" dirty="0" err="1"/>
              <a:t>weeks</a:t>
            </a:r>
            <a:r>
              <a:rPr lang="fr-CH" dirty="0"/>
              <a:t> </a:t>
            </a:r>
            <a:r>
              <a:rPr lang="fr-CH" dirty="0" err="1" smtClean="0"/>
              <a:t>currently</a:t>
            </a:r>
            <a:r>
              <a:rPr lang="fr-CH" dirty="0" smtClean="0"/>
              <a:t> </a:t>
            </a:r>
            <a:r>
              <a:rPr lang="fr-CH" dirty="0" err="1" smtClean="0"/>
              <a:t>approved</a:t>
            </a:r>
            <a:endParaRPr lang="fr-CH" dirty="0" smtClean="0"/>
          </a:p>
          <a:p>
            <a:r>
              <a:rPr lang="fr-CH" dirty="0" err="1" smtClean="0"/>
              <a:t>Staffing</a:t>
            </a:r>
            <a:r>
              <a:rPr lang="fr-CH" dirty="0" smtClean="0"/>
              <a:t> : </a:t>
            </a:r>
            <a:r>
              <a:rPr lang="fr-CH" dirty="0" err="1" smtClean="0"/>
              <a:t>shortage</a:t>
            </a:r>
            <a:r>
              <a:rPr lang="fr-CH" dirty="0" smtClean="0"/>
              <a:t> of 11 </a:t>
            </a:r>
            <a:r>
              <a:rPr lang="fr-CH" dirty="0" err="1" smtClean="0"/>
              <a:t>posts</a:t>
            </a:r>
            <a:r>
              <a:rPr lang="fr-CH" dirty="0" smtClean="0"/>
              <a:t> for the </a:t>
            </a:r>
            <a:r>
              <a:rPr lang="fr-CH" dirty="0" err="1" smtClean="0"/>
              <a:t>treaty</a:t>
            </a:r>
            <a:r>
              <a:rPr lang="fr-CH" dirty="0" smtClean="0"/>
              <a:t> bodies </a:t>
            </a:r>
            <a:r>
              <a:rPr lang="fr-CH" dirty="0" err="1" smtClean="0"/>
              <a:t>identified</a:t>
            </a:r>
            <a:r>
              <a:rPr lang="fr-CH" dirty="0" smtClean="0"/>
              <a:t> in 2010 to </a:t>
            </a:r>
            <a:r>
              <a:rPr lang="fr-CH" dirty="0" err="1" smtClean="0"/>
              <a:t>meet</a:t>
            </a:r>
            <a:r>
              <a:rPr lang="fr-CH" dirty="0" smtClean="0"/>
              <a:t> </a:t>
            </a:r>
            <a:r>
              <a:rPr lang="fr-CH" dirty="0" err="1" smtClean="0"/>
              <a:t>then</a:t>
            </a:r>
            <a:r>
              <a:rPr lang="fr-CH" dirty="0" smtClean="0"/>
              <a:t> </a:t>
            </a:r>
            <a:r>
              <a:rPr lang="fr-CH" dirty="0" err="1" smtClean="0"/>
              <a:t>current</a:t>
            </a:r>
            <a:r>
              <a:rPr lang="fr-CH" dirty="0" smtClean="0"/>
              <a:t> </a:t>
            </a:r>
            <a:r>
              <a:rPr lang="fr-CH" dirty="0" err="1" smtClean="0"/>
              <a:t>work</a:t>
            </a:r>
            <a:r>
              <a:rPr lang="fr-CH" dirty="0" smtClean="0"/>
              <a:t> </a:t>
            </a:r>
            <a:r>
              <a:rPr lang="fr-CH" dirty="0" err="1" smtClean="0"/>
              <a:t>demands</a:t>
            </a:r>
            <a:r>
              <a:rPr lang="fr-CH" dirty="0" smtClean="0"/>
              <a:t>; </a:t>
            </a:r>
            <a:r>
              <a:rPr lang="fr-CH" dirty="0" err="1" smtClean="0"/>
              <a:t>since</a:t>
            </a:r>
            <a:r>
              <a:rPr lang="fr-CH" dirty="0" smtClean="0"/>
              <a:t> </a:t>
            </a:r>
            <a:r>
              <a:rPr lang="fr-CH" dirty="0" err="1" smtClean="0"/>
              <a:t>then</a:t>
            </a:r>
            <a:r>
              <a:rPr lang="fr-CH" dirty="0" smtClean="0"/>
              <a:t> </a:t>
            </a:r>
            <a:r>
              <a:rPr lang="fr-CH" dirty="0" err="1" smtClean="0"/>
              <a:t>only</a:t>
            </a:r>
            <a:r>
              <a:rPr lang="fr-CH" dirty="0" smtClean="0"/>
              <a:t> 6 </a:t>
            </a:r>
            <a:r>
              <a:rPr lang="fr-CH" dirty="0" err="1" smtClean="0"/>
              <a:t>obtained</a:t>
            </a:r>
            <a:r>
              <a:rPr lang="fr-CH" dirty="0" smtClean="0"/>
              <a:t> for </a:t>
            </a:r>
            <a:r>
              <a:rPr lang="fr-CH" i="1" dirty="0" smtClean="0"/>
              <a:t>new</a:t>
            </a:r>
            <a:r>
              <a:rPr lang="fr-CH" dirty="0" smtClean="0"/>
              <a:t> mandates and 2 new </a:t>
            </a:r>
            <a:r>
              <a:rPr lang="fr-CH" dirty="0" err="1" smtClean="0"/>
              <a:t>estimated</a:t>
            </a:r>
            <a:r>
              <a:rPr lang="fr-CH" dirty="0" smtClean="0"/>
              <a:t> </a:t>
            </a:r>
            <a:r>
              <a:rPr lang="fr-CH" dirty="0" err="1" smtClean="0"/>
              <a:t>needed</a:t>
            </a:r>
            <a:r>
              <a:rPr lang="fr-CH" dirty="0" smtClean="0"/>
              <a:t> </a:t>
            </a:r>
            <a:r>
              <a:rPr lang="fr-CH" dirty="0" err="1" smtClean="0"/>
              <a:t>posts</a:t>
            </a:r>
            <a:r>
              <a:rPr lang="fr-CH" dirty="0" smtClean="0"/>
              <a:t> for communications         </a:t>
            </a:r>
            <a:r>
              <a:rPr lang="fr-CH" b="1" dirty="0" err="1" smtClean="0"/>
              <a:t>shortage</a:t>
            </a:r>
            <a:r>
              <a:rPr lang="fr-CH" b="1" dirty="0" smtClean="0"/>
              <a:t> </a:t>
            </a:r>
            <a:r>
              <a:rPr lang="fr-CH" b="1" dirty="0" err="1" smtClean="0"/>
              <a:t>today</a:t>
            </a:r>
            <a:r>
              <a:rPr lang="fr-CH" b="1" dirty="0" smtClean="0"/>
              <a:t> of 13 </a:t>
            </a:r>
            <a:r>
              <a:rPr lang="fr-CH" b="1" dirty="0" err="1" smtClean="0"/>
              <a:t>posts</a:t>
            </a:r>
            <a:endParaRPr lang="fr-CH" dirty="0"/>
          </a:p>
          <a:p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>
            <a:off x="3563888" y="561232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15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ADDRESSING the ANOMALIES OF TREATY BODY RESOURCING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fr-CH" dirty="0" smtClean="0">
                <a:solidFill>
                  <a:srgbClr val="00B050"/>
                </a:solidFill>
              </a:rPr>
              <a:t>4 </a:t>
            </a:r>
            <a:r>
              <a:rPr lang="fr-CH" dirty="0" err="1" smtClean="0">
                <a:solidFill>
                  <a:srgbClr val="00B050"/>
                </a:solidFill>
              </a:rPr>
              <a:t>weeks</a:t>
            </a:r>
            <a:r>
              <a:rPr lang="fr-CH" dirty="0" smtClean="0">
                <a:solidFill>
                  <a:srgbClr val="00B050"/>
                </a:solidFill>
              </a:rPr>
              <a:t> for CED to examine </a:t>
            </a:r>
            <a:r>
              <a:rPr lang="fr-CH" u="sng" dirty="0" smtClean="0">
                <a:solidFill>
                  <a:srgbClr val="00B050"/>
                </a:solidFill>
              </a:rPr>
              <a:t>30 States parties</a:t>
            </a:r>
            <a:r>
              <a:rPr lang="fr-CH" dirty="0" smtClean="0">
                <a:solidFill>
                  <a:srgbClr val="00B050"/>
                </a:solidFill>
              </a:rPr>
              <a:t> </a:t>
            </a:r>
            <a:r>
              <a:rPr lang="fr-CH" dirty="0" err="1" smtClean="0">
                <a:solidFill>
                  <a:srgbClr val="00B050"/>
                </a:solidFill>
              </a:rPr>
              <a:t>with</a:t>
            </a:r>
            <a:r>
              <a:rPr lang="fr-CH" dirty="0" smtClean="0">
                <a:solidFill>
                  <a:srgbClr val="00B050"/>
                </a:solidFill>
              </a:rPr>
              <a:t> an active communications </a:t>
            </a:r>
            <a:r>
              <a:rPr lang="fr-CH" dirty="0" err="1" smtClean="0">
                <a:solidFill>
                  <a:srgbClr val="00B050"/>
                </a:solidFill>
              </a:rPr>
              <a:t>procedure</a:t>
            </a:r>
            <a:r>
              <a:rPr lang="fr-CH" dirty="0" smtClean="0">
                <a:solidFill>
                  <a:srgbClr val="00B050"/>
                </a:solidFill>
              </a:rPr>
              <a:t> (but no communications to date)</a:t>
            </a:r>
          </a:p>
          <a:p>
            <a:pPr lvl="1"/>
            <a:r>
              <a:rPr lang="fr-CH" smtClean="0">
                <a:solidFill>
                  <a:srgbClr val="00B050"/>
                </a:solidFill>
              </a:rPr>
              <a:t>3 </a:t>
            </a:r>
            <a:r>
              <a:rPr lang="fr-CH" dirty="0" err="1">
                <a:solidFill>
                  <a:srgbClr val="00B050"/>
                </a:solidFill>
              </a:rPr>
              <a:t>weeks</a:t>
            </a:r>
            <a:r>
              <a:rPr lang="fr-CH" dirty="0">
                <a:solidFill>
                  <a:srgbClr val="00B050"/>
                </a:solidFill>
              </a:rPr>
              <a:t> </a:t>
            </a:r>
            <a:r>
              <a:rPr lang="fr-CH" dirty="0" smtClean="0">
                <a:solidFill>
                  <a:srgbClr val="00B050"/>
                </a:solidFill>
              </a:rPr>
              <a:t>for CMW to </a:t>
            </a:r>
            <a:r>
              <a:rPr lang="fr-CH" dirty="0">
                <a:solidFill>
                  <a:srgbClr val="00B050"/>
                </a:solidFill>
              </a:rPr>
              <a:t>examine </a:t>
            </a:r>
            <a:r>
              <a:rPr lang="fr-CH" u="sng" dirty="0">
                <a:solidFill>
                  <a:srgbClr val="00B050"/>
                </a:solidFill>
              </a:rPr>
              <a:t>45 </a:t>
            </a:r>
            <a:r>
              <a:rPr lang="fr-CH" dirty="0" err="1" smtClean="0">
                <a:solidFill>
                  <a:srgbClr val="00B050"/>
                </a:solidFill>
              </a:rPr>
              <a:t>SPs</a:t>
            </a:r>
            <a:r>
              <a:rPr lang="fr-CH" dirty="0" smtClean="0">
                <a:solidFill>
                  <a:srgbClr val="00B050"/>
                </a:solidFill>
              </a:rPr>
              <a:t> </a:t>
            </a:r>
            <a:r>
              <a:rPr lang="fr-CH" dirty="0" err="1" smtClean="0">
                <a:solidFill>
                  <a:srgbClr val="00B050"/>
                </a:solidFill>
              </a:rPr>
              <a:t>with</a:t>
            </a:r>
            <a:r>
              <a:rPr lang="fr-CH" dirty="0" smtClean="0">
                <a:solidFill>
                  <a:srgbClr val="00B050"/>
                </a:solidFill>
              </a:rPr>
              <a:t> </a:t>
            </a:r>
            <a:r>
              <a:rPr lang="fr-CH" dirty="0">
                <a:solidFill>
                  <a:srgbClr val="00B050"/>
                </a:solidFill>
              </a:rPr>
              <a:t>no active communications </a:t>
            </a:r>
            <a:r>
              <a:rPr lang="fr-CH" dirty="0" err="1">
                <a:solidFill>
                  <a:srgbClr val="00B050"/>
                </a:solidFill>
              </a:rPr>
              <a:t>procedure</a:t>
            </a:r>
            <a:endParaRPr lang="fr-CH" dirty="0">
              <a:solidFill>
                <a:srgbClr val="00B050"/>
              </a:solidFill>
            </a:endParaRPr>
          </a:p>
          <a:p>
            <a:pPr lvl="1"/>
            <a:r>
              <a:rPr lang="fr-CH" dirty="0" smtClean="0">
                <a:solidFill>
                  <a:srgbClr val="00B050"/>
                </a:solidFill>
              </a:rPr>
              <a:t>3 </a:t>
            </a:r>
            <a:r>
              <a:rPr lang="fr-CH" dirty="0" err="1">
                <a:solidFill>
                  <a:srgbClr val="00B050"/>
                </a:solidFill>
              </a:rPr>
              <a:t>weeks</a:t>
            </a:r>
            <a:r>
              <a:rPr lang="fr-CH" dirty="0">
                <a:solidFill>
                  <a:srgbClr val="00B050"/>
                </a:solidFill>
              </a:rPr>
              <a:t> of meeting time per </a:t>
            </a:r>
            <a:r>
              <a:rPr lang="fr-CH" dirty="0" err="1">
                <a:solidFill>
                  <a:srgbClr val="00B050"/>
                </a:solidFill>
              </a:rPr>
              <a:t>year</a:t>
            </a:r>
            <a:r>
              <a:rPr lang="fr-CH" dirty="0">
                <a:solidFill>
                  <a:srgbClr val="00B050"/>
                </a:solidFill>
              </a:rPr>
              <a:t> </a:t>
            </a:r>
            <a:r>
              <a:rPr lang="fr-CH" dirty="0" err="1">
                <a:solidFill>
                  <a:srgbClr val="00B050"/>
                </a:solidFill>
              </a:rPr>
              <a:t>alloted</a:t>
            </a:r>
            <a:r>
              <a:rPr lang="fr-CH" dirty="0">
                <a:solidFill>
                  <a:srgbClr val="00B050"/>
                </a:solidFill>
              </a:rPr>
              <a:t> to CRPD </a:t>
            </a:r>
            <a:r>
              <a:rPr lang="fr-CH" dirty="0" smtClean="0">
                <a:solidFill>
                  <a:srgbClr val="00B050"/>
                </a:solidFill>
              </a:rPr>
              <a:t>to examine </a:t>
            </a:r>
            <a:r>
              <a:rPr lang="fr-CH" u="sng" dirty="0" smtClean="0">
                <a:solidFill>
                  <a:srgbClr val="00B050"/>
                </a:solidFill>
              </a:rPr>
              <a:t>111 </a:t>
            </a:r>
            <a:r>
              <a:rPr lang="fr-CH" u="sng" dirty="0" err="1" smtClean="0">
                <a:solidFill>
                  <a:srgbClr val="00B050"/>
                </a:solidFill>
              </a:rPr>
              <a:t>SPs</a:t>
            </a:r>
            <a:r>
              <a:rPr lang="fr-CH" u="sng" dirty="0" smtClean="0">
                <a:solidFill>
                  <a:srgbClr val="00B050"/>
                </a:solidFill>
              </a:rPr>
              <a:t>,</a:t>
            </a:r>
            <a:r>
              <a:rPr lang="fr-CH" dirty="0" smtClean="0">
                <a:solidFill>
                  <a:srgbClr val="00B050"/>
                </a:solidFill>
              </a:rPr>
              <a:t> </a:t>
            </a:r>
            <a:r>
              <a:rPr lang="fr-CH" dirty="0" err="1" smtClean="0">
                <a:solidFill>
                  <a:srgbClr val="00B050"/>
                </a:solidFill>
              </a:rPr>
              <a:t>with</a:t>
            </a:r>
            <a:r>
              <a:rPr lang="fr-CH" dirty="0" smtClean="0">
                <a:solidFill>
                  <a:srgbClr val="00B050"/>
                </a:solidFill>
              </a:rPr>
              <a:t> an active </a:t>
            </a:r>
            <a:r>
              <a:rPr lang="fr-CH" dirty="0">
                <a:solidFill>
                  <a:srgbClr val="00B050"/>
                </a:solidFill>
              </a:rPr>
              <a:t>communications </a:t>
            </a:r>
            <a:r>
              <a:rPr lang="fr-CH" dirty="0" err="1" smtClean="0">
                <a:solidFill>
                  <a:srgbClr val="00B050"/>
                </a:solidFill>
              </a:rPr>
              <a:t>procedure</a:t>
            </a:r>
            <a:endParaRPr lang="fr-CH" dirty="0">
              <a:solidFill>
                <a:srgbClr val="00B050"/>
              </a:solidFill>
            </a:endParaRPr>
          </a:p>
          <a:p>
            <a:pPr lvl="1"/>
            <a:r>
              <a:rPr lang="fr-CH" dirty="0" smtClean="0">
                <a:solidFill>
                  <a:srgbClr val="0070C0"/>
                </a:solidFill>
              </a:rPr>
              <a:t>CRC has 12 </a:t>
            </a:r>
            <a:r>
              <a:rPr lang="fr-CH" dirty="0" err="1" smtClean="0">
                <a:solidFill>
                  <a:srgbClr val="0070C0"/>
                </a:solidFill>
              </a:rPr>
              <a:t>weeks</a:t>
            </a:r>
            <a:r>
              <a:rPr lang="fr-CH" dirty="0" smtClean="0">
                <a:solidFill>
                  <a:srgbClr val="0070C0"/>
                </a:solidFill>
              </a:rPr>
              <a:t> per </a:t>
            </a:r>
            <a:r>
              <a:rPr lang="fr-CH" dirty="0" err="1" smtClean="0">
                <a:solidFill>
                  <a:srgbClr val="0070C0"/>
                </a:solidFill>
              </a:rPr>
              <a:t>year</a:t>
            </a:r>
            <a:r>
              <a:rPr lang="fr-CH" dirty="0" smtClean="0">
                <a:solidFill>
                  <a:srgbClr val="0070C0"/>
                </a:solidFill>
              </a:rPr>
              <a:t> to examine the reports of </a:t>
            </a:r>
            <a:r>
              <a:rPr lang="fr-CH" u="sng" dirty="0" smtClean="0">
                <a:solidFill>
                  <a:srgbClr val="0070C0"/>
                </a:solidFill>
              </a:rPr>
              <a:t>193 </a:t>
            </a:r>
            <a:r>
              <a:rPr lang="fr-CH" u="sng" dirty="0" err="1" smtClean="0">
                <a:solidFill>
                  <a:srgbClr val="0070C0"/>
                </a:solidFill>
              </a:rPr>
              <a:t>SPs</a:t>
            </a:r>
            <a:r>
              <a:rPr lang="fr-CH" dirty="0" smtClean="0">
                <a:solidFill>
                  <a:srgbClr val="0070C0"/>
                </a:solidFill>
              </a:rPr>
              <a:t> to the main Convention </a:t>
            </a:r>
            <a:r>
              <a:rPr lang="fr-CH" dirty="0">
                <a:solidFill>
                  <a:srgbClr val="0070C0"/>
                </a:solidFill>
              </a:rPr>
              <a:t>plus </a:t>
            </a:r>
            <a:r>
              <a:rPr lang="fr-CH" u="sng" dirty="0" smtClean="0">
                <a:solidFill>
                  <a:srgbClr val="0070C0"/>
                </a:solidFill>
              </a:rPr>
              <a:t>88 </a:t>
            </a:r>
            <a:r>
              <a:rPr lang="fr-CH" u="sng" dirty="0">
                <a:solidFill>
                  <a:srgbClr val="0070C0"/>
                </a:solidFill>
              </a:rPr>
              <a:t>reports</a:t>
            </a:r>
            <a:r>
              <a:rPr lang="fr-CH" dirty="0">
                <a:solidFill>
                  <a:srgbClr val="0070C0"/>
                </a:solidFill>
              </a:rPr>
              <a:t> </a:t>
            </a:r>
            <a:r>
              <a:rPr lang="fr-CH" dirty="0" smtClean="0">
                <a:solidFill>
                  <a:srgbClr val="0070C0"/>
                </a:solidFill>
              </a:rPr>
              <a:t>on the </a:t>
            </a:r>
            <a:r>
              <a:rPr lang="fr-CH" dirty="0" err="1" smtClean="0">
                <a:solidFill>
                  <a:srgbClr val="0070C0"/>
                </a:solidFill>
              </a:rPr>
              <a:t>Optional</a:t>
            </a:r>
            <a:r>
              <a:rPr lang="fr-CH" dirty="0" smtClean="0">
                <a:solidFill>
                  <a:srgbClr val="0070C0"/>
                </a:solidFill>
              </a:rPr>
              <a:t> </a:t>
            </a:r>
            <a:r>
              <a:rPr lang="fr-CH" dirty="0" err="1" smtClean="0">
                <a:solidFill>
                  <a:srgbClr val="0070C0"/>
                </a:solidFill>
              </a:rPr>
              <a:t>Protocols</a:t>
            </a:r>
            <a:r>
              <a:rPr lang="fr-CH" dirty="0">
                <a:solidFill>
                  <a:srgbClr val="0070C0"/>
                </a:solidFill>
              </a:rPr>
              <a:t> </a:t>
            </a:r>
            <a:r>
              <a:rPr lang="fr-CH" dirty="0" smtClean="0">
                <a:solidFill>
                  <a:srgbClr val="0070C0"/>
                </a:solidFill>
              </a:rPr>
              <a:t>to CRC, the </a:t>
            </a:r>
            <a:r>
              <a:rPr lang="fr-CH" dirty="0" err="1" smtClean="0">
                <a:solidFill>
                  <a:srgbClr val="0070C0"/>
                </a:solidFill>
              </a:rPr>
              <a:t>same</a:t>
            </a:r>
            <a:r>
              <a:rPr lang="fr-CH" dirty="0" smtClean="0">
                <a:solidFill>
                  <a:srgbClr val="0070C0"/>
                </a:solidFill>
              </a:rPr>
              <a:t> as </a:t>
            </a:r>
            <a:r>
              <a:rPr lang="fr-CH" dirty="0" err="1" smtClean="0">
                <a:solidFill>
                  <a:srgbClr val="0070C0"/>
                </a:solidFill>
              </a:rPr>
              <a:t>before</a:t>
            </a:r>
            <a:r>
              <a:rPr lang="fr-CH" dirty="0" smtClean="0">
                <a:solidFill>
                  <a:srgbClr val="0070C0"/>
                </a:solidFill>
              </a:rPr>
              <a:t> the </a:t>
            </a:r>
            <a:r>
              <a:rPr lang="fr-CH" dirty="0" err="1" smtClean="0">
                <a:solidFill>
                  <a:srgbClr val="0070C0"/>
                </a:solidFill>
              </a:rPr>
              <a:t>OPs</a:t>
            </a:r>
            <a:endParaRPr lang="fr-CH" dirty="0" smtClean="0">
              <a:solidFill>
                <a:srgbClr val="0070C0"/>
              </a:solidFill>
            </a:endParaRPr>
          </a:p>
          <a:p>
            <a:pPr lvl="1"/>
            <a:r>
              <a:rPr lang="fr-CH" dirty="0" smtClean="0">
                <a:solidFill>
                  <a:srgbClr val="0070C0"/>
                </a:solidFill>
              </a:rPr>
              <a:t>CEDAW has 13 </a:t>
            </a:r>
            <a:r>
              <a:rPr lang="fr-CH" dirty="0" err="1" smtClean="0">
                <a:solidFill>
                  <a:srgbClr val="0070C0"/>
                </a:solidFill>
              </a:rPr>
              <a:t>weeks</a:t>
            </a:r>
            <a:r>
              <a:rPr lang="fr-CH" dirty="0" smtClean="0">
                <a:solidFill>
                  <a:srgbClr val="0070C0"/>
                </a:solidFill>
              </a:rPr>
              <a:t> per </a:t>
            </a:r>
            <a:r>
              <a:rPr lang="fr-CH" dirty="0" err="1" smtClean="0">
                <a:solidFill>
                  <a:srgbClr val="0070C0"/>
                </a:solidFill>
              </a:rPr>
              <a:t>year</a:t>
            </a:r>
            <a:r>
              <a:rPr lang="fr-CH" dirty="0" smtClean="0">
                <a:solidFill>
                  <a:srgbClr val="0070C0"/>
                </a:solidFill>
              </a:rPr>
              <a:t> to examine the reports of </a:t>
            </a:r>
            <a:r>
              <a:rPr lang="fr-CH" u="sng" dirty="0" smtClean="0">
                <a:solidFill>
                  <a:srgbClr val="0070C0"/>
                </a:solidFill>
              </a:rPr>
              <a:t>187 </a:t>
            </a:r>
            <a:r>
              <a:rPr lang="fr-CH" u="sng" dirty="0" err="1" smtClean="0">
                <a:solidFill>
                  <a:srgbClr val="0070C0"/>
                </a:solidFill>
              </a:rPr>
              <a:t>SPs</a:t>
            </a:r>
            <a:r>
              <a:rPr lang="fr-CH" u="sng" dirty="0" smtClean="0">
                <a:solidFill>
                  <a:srgbClr val="0070C0"/>
                </a:solidFill>
              </a:rPr>
              <a:t> and about 10 communications</a:t>
            </a:r>
          </a:p>
          <a:p>
            <a:pPr lvl="1"/>
            <a:r>
              <a:rPr lang="fr-CH" dirty="0" smtClean="0">
                <a:solidFill>
                  <a:srgbClr val="0070C0"/>
                </a:solidFill>
              </a:rPr>
              <a:t>HRC has 12 </a:t>
            </a:r>
            <a:r>
              <a:rPr lang="fr-CH" dirty="0" err="1" smtClean="0">
                <a:solidFill>
                  <a:srgbClr val="0070C0"/>
                </a:solidFill>
              </a:rPr>
              <a:t>weeks</a:t>
            </a:r>
            <a:r>
              <a:rPr lang="fr-CH" dirty="0" smtClean="0">
                <a:solidFill>
                  <a:srgbClr val="0070C0"/>
                </a:solidFill>
              </a:rPr>
              <a:t> per </a:t>
            </a:r>
            <a:r>
              <a:rPr lang="fr-CH" dirty="0" err="1" smtClean="0">
                <a:solidFill>
                  <a:srgbClr val="0070C0"/>
                </a:solidFill>
              </a:rPr>
              <a:t>year</a:t>
            </a:r>
            <a:r>
              <a:rPr lang="fr-CH" dirty="0" smtClean="0">
                <a:solidFill>
                  <a:srgbClr val="0070C0"/>
                </a:solidFill>
              </a:rPr>
              <a:t> to examine the reports of </a:t>
            </a:r>
            <a:r>
              <a:rPr lang="fr-CH" u="sng" dirty="0" smtClean="0">
                <a:solidFill>
                  <a:srgbClr val="0070C0"/>
                </a:solidFill>
              </a:rPr>
              <a:t>167 </a:t>
            </a:r>
            <a:r>
              <a:rPr lang="fr-CH" u="sng" dirty="0" err="1" smtClean="0">
                <a:solidFill>
                  <a:srgbClr val="0070C0"/>
                </a:solidFill>
              </a:rPr>
              <a:t>SPs</a:t>
            </a:r>
            <a:r>
              <a:rPr lang="fr-CH" u="sng" dirty="0" smtClean="0">
                <a:solidFill>
                  <a:srgbClr val="0070C0"/>
                </a:solidFill>
              </a:rPr>
              <a:t> and about 80 communications</a:t>
            </a:r>
          </a:p>
          <a:p>
            <a:pPr marL="114300" indent="0">
              <a:buNone/>
            </a:pPr>
            <a:r>
              <a:rPr lang="fr-CH" dirty="0" smtClean="0">
                <a:solidFill>
                  <a:srgbClr val="FF0000"/>
                </a:solidFill>
              </a:rPr>
              <a:t>	</a:t>
            </a:r>
          </a:p>
          <a:p>
            <a:pPr marL="114300" indent="0">
              <a:buNone/>
            </a:pPr>
            <a:r>
              <a:rPr lang="fr-CH" dirty="0">
                <a:solidFill>
                  <a:srgbClr val="FF0000"/>
                </a:solidFill>
              </a:rPr>
              <a:t>	</a:t>
            </a:r>
            <a:r>
              <a:rPr lang="fr-CH" b="1" dirty="0" err="1" smtClean="0">
                <a:solidFill>
                  <a:srgbClr val="FF0000"/>
                </a:solidFill>
              </a:rPr>
              <a:t>Continuous</a:t>
            </a:r>
            <a:r>
              <a:rPr lang="fr-CH" b="1" dirty="0" smtClean="0">
                <a:solidFill>
                  <a:srgbClr val="FF0000"/>
                </a:solidFill>
              </a:rPr>
              <a:t> </a:t>
            </a:r>
            <a:r>
              <a:rPr lang="fr-CH" b="1" dirty="0" err="1" smtClean="0">
                <a:solidFill>
                  <a:srgbClr val="FF0000"/>
                </a:solidFill>
              </a:rPr>
              <a:t>requests</a:t>
            </a:r>
            <a:r>
              <a:rPr lang="fr-CH" b="1" dirty="0" smtClean="0">
                <a:solidFill>
                  <a:srgbClr val="FF0000"/>
                </a:solidFill>
              </a:rPr>
              <a:t> to GA for </a:t>
            </a:r>
            <a:r>
              <a:rPr lang="fr-CH" b="1" dirty="0" err="1" smtClean="0">
                <a:solidFill>
                  <a:srgbClr val="FF0000"/>
                </a:solidFill>
              </a:rPr>
              <a:t>additional</a:t>
            </a:r>
            <a:r>
              <a:rPr lang="fr-CH" b="1" dirty="0" smtClean="0">
                <a:solidFill>
                  <a:srgbClr val="FF0000"/>
                </a:solidFill>
              </a:rPr>
              <a:t> </a:t>
            </a:r>
            <a:r>
              <a:rPr lang="fr-CH" b="1" dirty="0" err="1" smtClean="0">
                <a:solidFill>
                  <a:srgbClr val="FF0000"/>
                </a:solidFill>
              </a:rPr>
              <a:t>resources</a:t>
            </a:r>
            <a:r>
              <a:rPr lang="fr-CH" b="1" dirty="0" smtClean="0">
                <a:solidFill>
                  <a:srgbClr val="FF0000"/>
                </a:solidFill>
              </a:rPr>
              <a:t> </a:t>
            </a:r>
            <a:r>
              <a:rPr lang="fr-CH" b="1" dirty="0" err="1" smtClean="0">
                <a:solidFill>
                  <a:srgbClr val="FF0000"/>
                </a:solidFill>
              </a:rPr>
              <a:t>from</a:t>
            </a:r>
            <a:r>
              <a:rPr lang="fr-CH" b="1" dirty="0" smtClean="0">
                <a:solidFill>
                  <a:srgbClr val="FF0000"/>
                </a:solidFill>
              </a:rPr>
              <a:t> </a:t>
            </a:r>
            <a:r>
              <a:rPr lang="fr-CH" b="1" dirty="0" err="1" smtClean="0">
                <a:solidFill>
                  <a:srgbClr val="FF0000"/>
                </a:solidFill>
              </a:rPr>
              <a:t>individual</a:t>
            </a:r>
            <a:r>
              <a:rPr lang="fr-CH" b="1" dirty="0" smtClean="0">
                <a:solidFill>
                  <a:srgbClr val="FF0000"/>
                </a:solidFill>
              </a:rPr>
              <a:t> </a:t>
            </a:r>
            <a:r>
              <a:rPr lang="fr-CH" b="1" dirty="0" err="1" smtClean="0">
                <a:solidFill>
                  <a:srgbClr val="FF0000"/>
                </a:solidFill>
              </a:rPr>
              <a:t>Committees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68760" y="5517232"/>
            <a:ext cx="648072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75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THE PROPOSAL: TREATY REPORTING </a:t>
            </a:r>
            <a:br>
              <a:rPr lang="fr-CH" dirty="0" smtClean="0"/>
            </a:br>
            <a:r>
              <a:rPr lang="fr-CH" dirty="0" smtClean="0"/>
              <a:t>AS IT WAS MEANT TO BE</a:t>
            </a:r>
            <a:endParaRPr lang="en-GB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lum bright="-18000" contrast="-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9" y="1709192"/>
            <a:ext cx="9144000" cy="608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372" y="1988840"/>
            <a:ext cx="8219256" cy="4353347"/>
          </a:xfrm>
        </p:spPr>
        <p:txBody>
          <a:bodyPr>
            <a:normAutofit lnSpcReduction="10000"/>
          </a:bodyPr>
          <a:lstStyle/>
          <a:p>
            <a:pPr>
              <a:buClr>
                <a:schemeClr val="bg1"/>
              </a:buClr>
            </a:pPr>
            <a:r>
              <a:rPr lang="fr-CH" b="1" dirty="0" smtClean="0">
                <a:solidFill>
                  <a:schemeClr val="bg1"/>
                </a:solidFill>
              </a:rPr>
              <a:t>A 5-year cycle of </a:t>
            </a:r>
            <a:r>
              <a:rPr lang="fr-CH" b="1" dirty="0" err="1" smtClean="0">
                <a:solidFill>
                  <a:schemeClr val="bg1"/>
                </a:solidFill>
              </a:rPr>
              <a:t>reporting</a:t>
            </a:r>
            <a:r>
              <a:rPr lang="fr-CH" b="1" dirty="0" smtClean="0">
                <a:solidFill>
                  <a:schemeClr val="bg1"/>
                </a:solidFill>
              </a:rPr>
              <a:t> </a:t>
            </a:r>
            <a:r>
              <a:rPr lang="fr-CH" b="1" dirty="0" err="1" smtClean="0">
                <a:solidFill>
                  <a:schemeClr val="bg1"/>
                </a:solidFill>
              </a:rPr>
              <a:t>under</a:t>
            </a:r>
            <a:r>
              <a:rPr lang="fr-CH" b="1" dirty="0" smtClean="0">
                <a:solidFill>
                  <a:schemeClr val="bg1"/>
                </a:solidFill>
              </a:rPr>
              <a:t> the 10 </a:t>
            </a:r>
            <a:r>
              <a:rPr lang="fr-CH" b="1" dirty="0" err="1" smtClean="0">
                <a:solidFill>
                  <a:schemeClr val="bg1"/>
                </a:solidFill>
              </a:rPr>
              <a:t>treaties</a:t>
            </a:r>
            <a:r>
              <a:rPr lang="fr-CH" b="1" dirty="0" smtClean="0">
                <a:solidFill>
                  <a:schemeClr val="bg1"/>
                </a:solidFill>
              </a:rPr>
              <a:t> (CRC-OPAC &amp; OPSC reports </a:t>
            </a:r>
            <a:r>
              <a:rPr lang="fr-CH" b="1" dirty="0" err="1" smtClean="0">
                <a:solidFill>
                  <a:schemeClr val="bg1"/>
                </a:solidFill>
              </a:rPr>
              <a:t>treated</a:t>
            </a:r>
            <a:r>
              <a:rPr lang="fr-CH" b="1" dirty="0" smtClean="0">
                <a:solidFill>
                  <a:schemeClr val="bg1"/>
                </a:solidFill>
              </a:rPr>
              <a:t> </a:t>
            </a:r>
            <a:r>
              <a:rPr lang="fr-CH" b="1" dirty="0" err="1" smtClean="0">
                <a:solidFill>
                  <a:schemeClr val="bg1"/>
                </a:solidFill>
              </a:rPr>
              <a:t>together</a:t>
            </a:r>
            <a:r>
              <a:rPr lang="fr-CH" b="1" dirty="0" smtClean="0">
                <a:solidFill>
                  <a:schemeClr val="bg1"/>
                </a:solidFill>
              </a:rPr>
              <a:t> as 1 report), </a:t>
            </a:r>
          </a:p>
          <a:p>
            <a:pPr>
              <a:buClr>
                <a:schemeClr val="bg1"/>
              </a:buClr>
            </a:pPr>
            <a:r>
              <a:rPr lang="fr-CH" b="1" dirty="0" err="1" smtClean="0">
                <a:solidFill>
                  <a:schemeClr val="bg1"/>
                </a:solidFill>
              </a:rPr>
              <a:t>Published</a:t>
            </a:r>
            <a:r>
              <a:rPr lang="fr-CH" b="1" dirty="0" smtClean="0">
                <a:solidFill>
                  <a:schemeClr val="bg1"/>
                </a:solidFill>
              </a:rPr>
              <a:t> </a:t>
            </a:r>
            <a:r>
              <a:rPr lang="fr-CH" b="1" dirty="0" err="1" smtClean="0">
                <a:solidFill>
                  <a:schemeClr val="bg1"/>
                </a:solidFill>
              </a:rPr>
              <a:t>well</a:t>
            </a:r>
            <a:r>
              <a:rPr lang="fr-CH" b="1" dirty="0" smtClean="0">
                <a:solidFill>
                  <a:schemeClr val="bg1"/>
                </a:solidFill>
              </a:rPr>
              <a:t> in </a:t>
            </a:r>
            <a:r>
              <a:rPr lang="fr-CH" b="1" dirty="0" err="1" smtClean="0">
                <a:solidFill>
                  <a:schemeClr val="bg1"/>
                </a:solidFill>
              </a:rPr>
              <a:t>advance</a:t>
            </a:r>
            <a:endParaRPr lang="fr-CH" b="1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fr-CH" b="1" dirty="0" err="1" smtClean="0">
                <a:solidFill>
                  <a:schemeClr val="bg1"/>
                </a:solidFill>
              </a:rPr>
              <a:t>Each</a:t>
            </a:r>
            <a:r>
              <a:rPr lang="fr-CH" b="1" dirty="0" smtClean="0">
                <a:solidFill>
                  <a:schemeClr val="bg1"/>
                </a:solidFill>
              </a:rPr>
              <a:t> SP to </a:t>
            </a:r>
            <a:r>
              <a:rPr lang="fr-CH" b="1" dirty="0" err="1" smtClean="0">
                <a:solidFill>
                  <a:schemeClr val="bg1"/>
                </a:solidFill>
              </a:rPr>
              <a:t>submit</a:t>
            </a:r>
            <a:r>
              <a:rPr lang="fr-CH" b="1" dirty="0" smtClean="0">
                <a:solidFill>
                  <a:schemeClr val="bg1"/>
                </a:solidFill>
              </a:rPr>
              <a:t> up to 2 reports per </a:t>
            </a:r>
            <a:r>
              <a:rPr lang="fr-CH" b="1" dirty="0" err="1" smtClean="0">
                <a:solidFill>
                  <a:schemeClr val="bg1"/>
                </a:solidFill>
              </a:rPr>
              <a:t>year</a:t>
            </a:r>
            <a:r>
              <a:rPr lang="fr-CH" b="1" dirty="0" smtClean="0">
                <a:solidFill>
                  <a:schemeClr val="bg1"/>
                </a:solidFill>
              </a:rPr>
              <a:t> </a:t>
            </a:r>
          </a:p>
          <a:p>
            <a:pPr>
              <a:buClr>
                <a:schemeClr val="bg1"/>
              </a:buClr>
            </a:pPr>
            <a:r>
              <a:rPr lang="fr-CH" b="1" dirty="0" err="1" smtClean="0">
                <a:solidFill>
                  <a:schemeClr val="bg1"/>
                </a:solidFill>
              </a:rPr>
              <a:t>Each</a:t>
            </a:r>
            <a:r>
              <a:rPr lang="fr-CH" b="1" dirty="0" smtClean="0">
                <a:solidFill>
                  <a:schemeClr val="bg1"/>
                </a:solidFill>
              </a:rPr>
              <a:t> SP to engage in up to 2 dialogues per </a:t>
            </a:r>
            <a:r>
              <a:rPr lang="fr-CH" b="1" dirty="0" err="1" smtClean="0">
                <a:solidFill>
                  <a:schemeClr val="bg1"/>
                </a:solidFill>
              </a:rPr>
              <a:t>year</a:t>
            </a:r>
            <a:r>
              <a:rPr lang="fr-CH" b="1" dirty="0" smtClean="0">
                <a:solidFill>
                  <a:schemeClr val="bg1"/>
                </a:solidFill>
              </a:rPr>
              <a:t> on </a:t>
            </a:r>
            <a:r>
              <a:rPr lang="fr-CH" b="1" dirty="0" err="1" smtClean="0">
                <a:solidFill>
                  <a:schemeClr val="bg1"/>
                </a:solidFill>
              </a:rPr>
              <a:t>previously</a:t>
            </a:r>
            <a:r>
              <a:rPr lang="fr-CH" b="1" dirty="0" smtClean="0">
                <a:solidFill>
                  <a:schemeClr val="bg1"/>
                </a:solidFill>
              </a:rPr>
              <a:t> </a:t>
            </a:r>
            <a:r>
              <a:rPr lang="fr-CH" b="1" dirty="0" err="1" smtClean="0">
                <a:solidFill>
                  <a:schemeClr val="bg1"/>
                </a:solidFill>
              </a:rPr>
              <a:t>submitted</a:t>
            </a:r>
            <a:r>
              <a:rPr lang="fr-CH" b="1" dirty="0" smtClean="0">
                <a:solidFill>
                  <a:schemeClr val="bg1"/>
                </a:solidFill>
              </a:rPr>
              <a:t> reports</a:t>
            </a:r>
          </a:p>
          <a:p>
            <a:pPr>
              <a:buClr>
                <a:schemeClr val="bg1"/>
              </a:buClr>
            </a:pPr>
            <a:r>
              <a:rPr lang="fr-CH" b="1" dirty="0" err="1" smtClean="0">
                <a:solidFill>
                  <a:schemeClr val="bg1"/>
                </a:solidFill>
              </a:rPr>
              <a:t>Based</a:t>
            </a:r>
            <a:r>
              <a:rPr lang="fr-CH" b="1" dirty="0" smtClean="0">
                <a:solidFill>
                  <a:schemeClr val="bg1"/>
                </a:solidFill>
              </a:rPr>
              <a:t> on </a:t>
            </a:r>
            <a:r>
              <a:rPr lang="fr-CH" b="1" dirty="0" err="1" smtClean="0">
                <a:solidFill>
                  <a:schemeClr val="bg1"/>
                </a:solidFill>
              </a:rPr>
              <a:t>universal</a:t>
            </a:r>
            <a:r>
              <a:rPr lang="fr-CH" b="1" dirty="0" smtClean="0">
                <a:solidFill>
                  <a:schemeClr val="bg1"/>
                </a:solidFill>
              </a:rPr>
              <a:t> </a:t>
            </a:r>
            <a:r>
              <a:rPr lang="fr-CH" b="1" dirty="0" err="1" smtClean="0">
                <a:solidFill>
                  <a:schemeClr val="bg1"/>
                </a:solidFill>
              </a:rPr>
              <a:t>adherence</a:t>
            </a:r>
            <a:endParaRPr lang="fr-CH" b="1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fr-CH" b="1" dirty="0" err="1" smtClean="0">
                <a:solidFill>
                  <a:schemeClr val="bg1"/>
                </a:solidFill>
              </a:rPr>
              <a:t>Preserving</a:t>
            </a:r>
            <a:r>
              <a:rPr lang="fr-CH" b="1" dirty="0" smtClean="0">
                <a:solidFill>
                  <a:schemeClr val="bg1"/>
                </a:solidFill>
              </a:rPr>
              <a:t> </a:t>
            </a:r>
            <a:r>
              <a:rPr lang="fr-CH" b="1" dirty="0" err="1" smtClean="0">
                <a:solidFill>
                  <a:schemeClr val="bg1"/>
                </a:solidFill>
              </a:rPr>
              <a:t>timeliness</a:t>
            </a:r>
            <a:r>
              <a:rPr lang="fr-CH" b="1" dirty="0" smtClean="0">
                <a:solidFill>
                  <a:schemeClr val="bg1"/>
                </a:solidFill>
              </a:rPr>
              <a:t> - </a:t>
            </a:r>
            <a:r>
              <a:rPr lang="fr-CH" b="1" dirty="0" err="1" smtClean="0">
                <a:solidFill>
                  <a:schemeClr val="bg1"/>
                </a:solidFill>
              </a:rPr>
              <a:t>after</a:t>
            </a:r>
            <a:r>
              <a:rPr lang="fr-CH" b="1" dirty="0" smtClean="0">
                <a:solidFill>
                  <a:schemeClr val="bg1"/>
                </a:solidFill>
              </a:rPr>
              <a:t> </a:t>
            </a:r>
            <a:r>
              <a:rPr lang="fr-CH" b="1" dirty="0" err="1" smtClean="0">
                <a:solidFill>
                  <a:schemeClr val="bg1"/>
                </a:solidFill>
              </a:rPr>
              <a:t>submission</a:t>
            </a:r>
            <a:r>
              <a:rPr lang="fr-CH" b="1" dirty="0" smtClean="0">
                <a:solidFill>
                  <a:schemeClr val="bg1"/>
                </a:solidFill>
              </a:rPr>
              <a:t>, 6 </a:t>
            </a:r>
            <a:r>
              <a:rPr lang="fr-CH" b="1" dirty="0" err="1" smtClean="0">
                <a:solidFill>
                  <a:schemeClr val="bg1"/>
                </a:solidFill>
              </a:rPr>
              <a:t>months</a:t>
            </a:r>
            <a:r>
              <a:rPr lang="fr-CH" b="1" dirty="0" smtClean="0">
                <a:solidFill>
                  <a:schemeClr val="bg1"/>
                </a:solidFill>
              </a:rPr>
              <a:t> for </a:t>
            </a:r>
            <a:r>
              <a:rPr lang="fr-CH" b="1" dirty="0" err="1" smtClean="0">
                <a:solidFill>
                  <a:schemeClr val="bg1"/>
                </a:solidFill>
              </a:rPr>
              <a:t>NIs</a:t>
            </a:r>
            <a:r>
              <a:rPr lang="fr-CH" b="1" dirty="0" smtClean="0">
                <a:solidFill>
                  <a:schemeClr val="bg1"/>
                </a:solidFill>
              </a:rPr>
              <a:t>/</a:t>
            </a:r>
            <a:r>
              <a:rPr lang="fr-CH" b="1" dirty="0" err="1" smtClean="0">
                <a:solidFill>
                  <a:schemeClr val="bg1"/>
                </a:solidFill>
              </a:rPr>
              <a:t>NGOs</a:t>
            </a:r>
            <a:r>
              <a:rPr lang="fr-CH" b="1" dirty="0" smtClean="0">
                <a:solidFill>
                  <a:schemeClr val="bg1"/>
                </a:solidFill>
              </a:rPr>
              <a:t>/</a:t>
            </a:r>
            <a:r>
              <a:rPr lang="fr-CH" b="1" dirty="0" err="1" smtClean="0">
                <a:solidFill>
                  <a:schemeClr val="bg1"/>
                </a:solidFill>
              </a:rPr>
              <a:t>others</a:t>
            </a:r>
            <a:r>
              <a:rPr lang="fr-CH" b="1" dirty="0" smtClean="0">
                <a:solidFill>
                  <a:schemeClr val="bg1"/>
                </a:solidFill>
              </a:rPr>
              <a:t> to </a:t>
            </a:r>
            <a:r>
              <a:rPr lang="fr-CH" b="1" dirty="0" err="1" smtClean="0">
                <a:solidFill>
                  <a:schemeClr val="bg1"/>
                </a:solidFill>
              </a:rPr>
              <a:t>submit</a:t>
            </a:r>
            <a:r>
              <a:rPr lang="fr-CH" b="1" dirty="0" smtClean="0">
                <a:solidFill>
                  <a:schemeClr val="bg1"/>
                </a:solidFill>
              </a:rPr>
              <a:t> info + 6 </a:t>
            </a:r>
            <a:r>
              <a:rPr lang="fr-CH" b="1" dirty="0" err="1" smtClean="0">
                <a:solidFill>
                  <a:schemeClr val="bg1"/>
                </a:solidFill>
              </a:rPr>
              <a:t>months</a:t>
            </a:r>
            <a:r>
              <a:rPr lang="fr-CH" b="1" dirty="0" smtClean="0">
                <a:solidFill>
                  <a:schemeClr val="bg1"/>
                </a:solidFill>
              </a:rPr>
              <a:t> more for </a:t>
            </a:r>
            <a:r>
              <a:rPr lang="fr-CH" b="1" dirty="0" err="1" smtClean="0">
                <a:solidFill>
                  <a:schemeClr val="bg1"/>
                </a:solidFill>
              </a:rPr>
              <a:t>Cte</a:t>
            </a:r>
            <a:r>
              <a:rPr lang="fr-CH" b="1" dirty="0" smtClean="0">
                <a:solidFill>
                  <a:schemeClr val="bg1"/>
                </a:solidFill>
              </a:rPr>
              <a:t> to </a:t>
            </a:r>
            <a:r>
              <a:rPr lang="fr-CH" b="1" dirty="0" err="1" smtClean="0">
                <a:solidFill>
                  <a:schemeClr val="bg1"/>
                </a:solidFill>
              </a:rPr>
              <a:t>prepare</a:t>
            </a:r>
            <a:r>
              <a:rPr lang="fr-CH" b="1" dirty="0" smtClean="0">
                <a:solidFill>
                  <a:schemeClr val="bg1"/>
                </a:solidFill>
              </a:rPr>
              <a:t> =&gt; 12 </a:t>
            </a:r>
            <a:r>
              <a:rPr lang="fr-CH" b="1" dirty="0" err="1" smtClean="0">
                <a:solidFill>
                  <a:schemeClr val="bg1"/>
                </a:solidFill>
              </a:rPr>
              <a:t>months</a:t>
            </a:r>
            <a:r>
              <a:rPr lang="fr-CH" b="1" dirty="0" smtClean="0">
                <a:solidFill>
                  <a:schemeClr val="bg1"/>
                </a:solidFill>
              </a:rPr>
              <a:t> for translations</a:t>
            </a:r>
          </a:p>
          <a:p>
            <a:pPr>
              <a:buClr>
                <a:schemeClr val="bg1"/>
              </a:buClr>
            </a:pPr>
            <a:endParaRPr lang="fr-CH" dirty="0" smtClean="0">
              <a:solidFill>
                <a:srgbClr val="FFC000"/>
              </a:solidFill>
            </a:endParaRPr>
          </a:p>
          <a:p>
            <a:endParaRPr lang="fr-CH" dirty="0" smtClean="0">
              <a:solidFill>
                <a:srgbClr val="FFC000"/>
              </a:solidFill>
            </a:endParaRPr>
          </a:p>
          <a:p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18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141318"/>
              </p:ext>
            </p:extLst>
          </p:nvPr>
        </p:nvGraphicFramePr>
        <p:xfrm>
          <a:off x="179512" y="112278"/>
          <a:ext cx="8856984" cy="6462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/>
                <a:gridCol w="792088"/>
                <a:gridCol w="705113"/>
                <a:gridCol w="692453"/>
                <a:gridCol w="693094"/>
                <a:gridCol w="692453"/>
                <a:gridCol w="693094"/>
                <a:gridCol w="692453"/>
                <a:gridCol w="693094"/>
                <a:gridCol w="692453"/>
                <a:gridCol w="693094"/>
                <a:gridCol w="692453"/>
                <a:gridCol w="693094"/>
              </a:tblGrid>
              <a:tr h="158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 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</a:rPr>
                        <a:t> 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YEAR 1 for SP’s →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YEAR 2 for SP’s →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YEAR 3 for SP’s →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YEAR 4 for SP’s →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YEAR 5 for SP’s →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8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</a:rPr>
                        <a:t> 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</a:rPr>
                        <a:t> 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CCPR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CESCR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CERD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CEDAW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CAT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CED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CRC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CRC-OP’s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CMW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CRPD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</a:tr>
              <a:tr h="462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>
                          <a:effectLst/>
                        </a:rPr>
                        <a:t> </a:t>
                      </a:r>
                      <a:endParaRPr lang="en-GB" sz="1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i="1" dirty="0">
                          <a:effectLst/>
                        </a:rPr>
                        <a:t> </a:t>
                      </a:r>
                      <a:endParaRPr lang="en-GB" sz="9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i="1" dirty="0">
                          <a:effectLst/>
                        </a:rPr>
                        <a:t> </a:t>
                      </a:r>
                      <a:endParaRPr lang="en-GB" sz="9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>
                          <a:effectLst/>
                        </a:rPr>
                        <a:t>167 SPs,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 smtClean="0">
                          <a:effectLst/>
                        </a:rPr>
                        <a:t>34 rep/</a:t>
                      </a:r>
                      <a:r>
                        <a:rPr lang="en-GB" sz="1000" i="1" dirty="0" err="1" smtClean="0">
                          <a:effectLst/>
                        </a:rPr>
                        <a:t>yr</a:t>
                      </a:r>
                      <a:endParaRPr lang="en-GB" sz="1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>
                          <a:effectLst/>
                        </a:rPr>
                        <a:t>160 SPs,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 smtClean="0">
                          <a:effectLst/>
                        </a:rPr>
                        <a:t>32 rep/</a:t>
                      </a:r>
                      <a:r>
                        <a:rPr lang="en-GB" sz="1000" i="1" dirty="0" err="1" smtClean="0">
                          <a:effectLst/>
                        </a:rPr>
                        <a:t>yr</a:t>
                      </a:r>
                      <a:endParaRPr lang="en-GB" sz="1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 smtClean="0">
                          <a:effectLst/>
                        </a:rPr>
                        <a:t>175 </a:t>
                      </a:r>
                      <a:r>
                        <a:rPr lang="en-GB" sz="1000" i="1" dirty="0">
                          <a:effectLst/>
                        </a:rPr>
                        <a:t>SPs,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 smtClean="0">
                          <a:effectLst/>
                        </a:rPr>
                        <a:t>35 rep/</a:t>
                      </a:r>
                      <a:r>
                        <a:rPr lang="en-GB" sz="1000" i="1" dirty="0" err="1" smtClean="0">
                          <a:effectLst/>
                        </a:rPr>
                        <a:t>yr</a:t>
                      </a:r>
                      <a:endParaRPr lang="en-GB" sz="1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>
                          <a:effectLst/>
                        </a:rPr>
                        <a:t>187 SPs,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 smtClean="0">
                          <a:effectLst/>
                        </a:rPr>
                        <a:t>37 rep/</a:t>
                      </a:r>
                      <a:r>
                        <a:rPr lang="en-GB" sz="1000" i="1" dirty="0" err="1" smtClean="0">
                          <a:effectLst/>
                        </a:rPr>
                        <a:t>yr</a:t>
                      </a:r>
                      <a:endParaRPr lang="en-GB" sz="1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>
                          <a:effectLst/>
                        </a:rPr>
                        <a:t>150 SPs,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 smtClean="0">
                          <a:effectLst/>
                        </a:rPr>
                        <a:t>30 rep/</a:t>
                      </a:r>
                      <a:r>
                        <a:rPr lang="en-GB" sz="1000" i="1" dirty="0" err="1" smtClean="0">
                          <a:effectLst/>
                        </a:rPr>
                        <a:t>yr</a:t>
                      </a:r>
                      <a:endParaRPr lang="en-GB" sz="1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>
                          <a:effectLst/>
                        </a:rPr>
                        <a:t>30 SPs,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 smtClean="0">
                          <a:effectLst/>
                        </a:rPr>
                        <a:t>6 rep/</a:t>
                      </a:r>
                      <a:r>
                        <a:rPr lang="en-GB" sz="1000" i="1" dirty="0" err="1" smtClean="0">
                          <a:effectLst/>
                        </a:rPr>
                        <a:t>yr</a:t>
                      </a:r>
                      <a:endParaRPr lang="en-GB" sz="1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>
                          <a:effectLst/>
                        </a:rPr>
                        <a:t>193 SPs,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 smtClean="0">
                          <a:effectLst/>
                        </a:rPr>
                        <a:t>39 rep/</a:t>
                      </a:r>
                      <a:r>
                        <a:rPr lang="en-GB" sz="1000" i="1" dirty="0" err="1" smtClean="0">
                          <a:effectLst/>
                        </a:rPr>
                        <a:t>yr</a:t>
                      </a:r>
                      <a:endParaRPr lang="en-GB" sz="1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 err="1" smtClean="0">
                          <a:effectLst/>
                        </a:rPr>
                        <a:t>avg</a:t>
                      </a:r>
                      <a:r>
                        <a:rPr lang="en-GB" sz="1000" i="1" dirty="0" smtClean="0">
                          <a:effectLst/>
                        </a:rPr>
                        <a:t> </a:t>
                      </a:r>
                      <a:r>
                        <a:rPr lang="en-GB" sz="1000" i="1" dirty="0">
                          <a:effectLst/>
                        </a:rPr>
                        <a:t>88 SPs,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 smtClean="0">
                          <a:effectLst/>
                        </a:rPr>
                        <a:t>18 rep/</a:t>
                      </a:r>
                      <a:r>
                        <a:rPr lang="en-GB" sz="1000" i="1" dirty="0" err="1" smtClean="0">
                          <a:effectLst/>
                        </a:rPr>
                        <a:t>yr</a:t>
                      </a:r>
                      <a:endParaRPr lang="en-GB" sz="1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>
                          <a:effectLst/>
                        </a:rPr>
                        <a:t>45 SPs,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 smtClean="0">
                          <a:effectLst/>
                        </a:rPr>
                        <a:t>9 rep/</a:t>
                      </a:r>
                      <a:r>
                        <a:rPr lang="en-GB" sz="1000" i="1" dirty="0" err="1" smtClean="0">
                          <a:effectLst/>
                        </a:rPr>
                        <a:t>yr</a:t>
                      </a:r>
                      <a:endParaRPr lang="en-GB" sz="1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 dirty="0" smtClean="0">
                          <a:effectLst/>
                        </a:rPr>
                        <a:t>111 </a:t>
                      </a:r>
                      <a:r>
                        <a:rPr lang="en-GB" sz="1000" i="1" dirty="0">
                          <a:effectLst/>
                        </a:rPr>
                        <a:t>SPs,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 smtClean="0">
                          <a:effectLst/>
                        </a:rPr>
                        <a:t>22 rep/</a:t>
                      </a:r>
                      <a:r>
                        <a:rPr lang="en-GB" sz="1000" i="1" dirty="0" err="1" smtClean="0">
                          <a:effectLst/>
                        </a:rPr>
                        <a:t>yr</a:t>
                      </a:r>
                      <a:endParaRPr lang="en-GB" sz="1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</a:tr>
              <a:tr h="1076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YEAR 1 for TB’s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↓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Afghanistan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( ~ 40 SP’s)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Cook Islands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report due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add info due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dialogue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(2015)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(2015)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 (2016)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(2016)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(2017)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(2017)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(2018)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(2018)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(2019)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(2019)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</a:tr>
              <a:tr h="1076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YEAR 2 for TB’s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↓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Costa Rica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( ~ 40 SP’s)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Hungary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report due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add info due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dialogue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(2016)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(2016)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(2017)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(2017)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(2018)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(2018)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(2019)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(2019)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(2015)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(2015)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>
                    <a:solidFill>
                      <a:srgbClr val="FFFF00"/>
                    </a:solidFill>
                  </a:tcPr>
                </a:tc>
              </a:tr>
              <a:tr h="1076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YEAR 3 for TB’s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↓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Iceland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( ~ 40 SP’s)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Montenegro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report due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add info due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dialogue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(2017)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(2017)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(2018)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(2018)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(2019)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(2019)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(2015)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(2015)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(2016)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(2016)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</a:tr>
              <a:tr h="1076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YEAR 4 for TB’s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↓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Morocco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( ~ 40 SP’s)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effectLst/>
                        </a:rPr>
                        <a:t>.</a:t>
                      </a:r>
                      <a:endParaRPr lang="en-GB" sz="9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Somalia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report due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add info due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dialogue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(2018)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(2018)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(2019)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(2019)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(2015)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(2015)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(2016)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(2016)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(2017)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(2017)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</a:tr>
              <a:tr h="1076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YEAR 5 for TB’s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↓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South Africa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( ~ 40 SP’s)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Zimbabwe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report due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add info due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dialogue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(2019)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(2019)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(2015)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(2015)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 (2016)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(2016)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(2017)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 (2017)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+ 12 m (2018)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+ 6 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+ 12 m (2018)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632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6630833"/>
            <a:ext cx="605165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rId3"/>
              </a:rPr>
              <a:t>[</a:t>
            </a:r>
            <a:r>
              <a:rPr kumimoji="0" lang="en-GB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rId3"/>
              </a:rPr>
              <a:t>1]</a:t>
            </a: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Not including the States parties that already submitted their reports due under the Optional Protocols..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34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Implications for States parties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H" dirty="0"/>
              <a:t>Rationalisation of </a:t>
            </a:r>
            <a:r>
              <a:rPr lang="fr-CH" dirty="0" err="1"/>
              <a:t>work</a:t>
            </a:r>
            <a:r>
              <a:rPr lang="fr-CH" dirty="0"/>
              <a:t> pace of the </a:t>
            </a:r>
            <a:r>
              <a:rPr lang="fr-CH" dirty="0" err="1"/>
              <a:t>involved</a:t>
            </a:r>
            <a:r>
              <a:rPr lang="fr-CH" dirty="0"/>
              <a:t> </a:t>
            </a:r>
            <a:r>
              <a:rPr lang="fr-CH" dirty="0" err="1"/>
              <a:t>ministries</a:t>
            </a:r>
            <a:r>
              <a:rPr lang="fr-CH" dirty="0"/>
              <a:t>, </a:t>
            </a:r>
            <a:r>
              <a:rPr lang="fr-CH" dirty="0" err="1"/>
              <a:t>momentum</a:t>
            </a:r>
            <a:r>
              <a:rPr lang="fr-CH" dirty="0"/>
              <a:t> </a:t>
            </a:r>
            <a:r>
              <a:rPr lang="fr-CH" dirty="0" err="1"/>
              <a:t>kept</a:t>
            </a:r>
            <a:r>
              <a:rPr lang="fr-CH" dirty="0"/>
              <a:t> on the national </a:t>
            </a:r>
            <a:r>
              <a:rPr lang="fr-CH" dirty="0" err="1"/>
              <a:t>drafting</a:t>
            </a:r>
            <a:r>
              <a:rPr lang="fr-CH" dirty="0"/>
              <a:t>/consultation </a:t>
            </a:r>
            <a:r>
              <a:rPr lang="fr-CH" dirty="0" err="1" smtClean="0"/>
              <a:t>process</a:t>
            </a:r>
            <a:endParaRPr lang="fr-CH" dirty="0" smtClean="0"/>
          </a:p>
          <a:p>
            <a:r>
              <a:rPr lang="fr-CH" dirty="0" smtClean="0"/>
              <a:t>Encouragement of </a:t>
            </a:r>
            <a:r>
              <a:rPr lang="fr-CH" dirty="0" err="1" smtClean="0"/>
              <a:t>continuity</a:t>
            </a:r>
            <a:r>
              <a:rPr lang="fr-CH" dirty="0" smtClean="0"/>
              <a:t> and attention to </a:t>
            </a:r>
            <a:r>
              <a:rPr lang="fr-CH" b="1" i="1" dirty="0" err="1" smtClean="0"/>
              <a:t>treaty</a:t>
            </a:r>
            <a:r>
              <a:rPr lang="fr-CH" b="1" i="1" dirty="0" smtClean="0"/>
              <a:t> </a:t>
            </a:r>
            <a:r>
              <a:rPr lang="fr-CH" b="1" i="1" dirty="0" err="1" smtClean="0"/>
              <a:t>implementation</a:t>
            </a:r>
            <a:r>
              <a:rPr lang="fr-CH" b="1" i="1" dirty="0" smtClean="0"/>
              <a:t> 	</a:t>
            </a:r>
            <a:r>
              <a:rPr lang="fr-CH" dirty="0" smtClean="0"/>
              <a:t>      </a:t>
            </a:r>
            <a:r>
              <a:rPr lang="fr-CH" dirty="0" err="1" smtClean="0"/>
              <a:t>creation</a:t>
            </a:r>
            <a:r>
              <a:rPr lang="fr-CH" dirty="0" smtClean="0"/>
              <a:t> of a </a:t>
            </a:r>
            <a:r>
              <a:rPr lang="fr-CH" dirty="0" err="1" smtClean="0"/>
              <a:t>natural</a:t>
            </a:r>
            <a:r>
              <a:rPr lang="fr-CH" dirty="0" smtClean="0"/>
              <a:t> </a:t>
            </a:r>
            <a:r>
              <a:rPr lang="fr-CH" dirty="0" err="1" smtClean="0"/>
              <a:t>recipient</a:t>
            </a:r>
            <a:r>
              <a:rPr lang="fr-CH" dirty="0" smtClean="0"/>
              <a:t> of </a:t>
            </a:r>
            <a:r>
              <a:rPr lang="fr-CH" dirty="0" err="1" smtClean="0"/>
              <a:t>technical</a:t>
            </a:r>
            <a:r>
              <a:rPr lang="fr-CH" dirty="0" smtClean="0"/>
              <a:t> </a:t>
            </a:r>
            <a:r>
              <a:rPr lang="fr-CH" dirty="0" err="1" smtClean="0"/>
              <a:t>cooperation</a:t>
            </a:r>
            <a:r>
              <a:rPr lang="fr-CH" dirty="0" smtClean="0"/>
              <a:t>, building of </a:t>
            </a:r>
            <a:r>
              <a:rPr lang="fr-CH" dirty="0" err="1" smtClean="0"/>
              <a:t>institutional</a:t>
            </a:r>
            <a:r>
              <a:rPr lang="fr-CH" dirty="0" smtClean="0"/>
              <a:t> </a:t>
            </a:r>
            <a:r>
              <a:rPr lang="fr-CH" dirty="0" err="1" smtClean="0"/>
              <a:t>competence</a:t>
            </a:r>
            <a:r>
              <a:rPr lang="fr-CH" dirty="0" smtClean="0"/>
              <a:t> and </a:t>
            </a:r>
            <a:r>
              <a:rPr lang="fr-CH" dirty="0" err="1" smtClean="0"/>
              <a:t>memory</a:t>
            </a:r>
            <a:endParaRPr lang="fr-CH" b="1" i="1" dirty="0"/>
          </a:p>
          <a:p>
            <a:r>
              <a:rPr lang="fr-CH" dirty="0" err="1" smtClean="0"/>
              <a:t>Predictability</a:t>
            </a:r>
            <a:r>
              <a:rPr lang="fr-CH" dirty="0" smtClean="0"/>
              <a:t> – up to 2 reports due per </a:t>
            </a:r>
            <a:r>
              <a:rPr lang="fr-CH" dirty="0" err="1" smtClean="0"/>
              <a:t>year</a:t>
            </a:r>
            <a:r>
              <a:rPr lang="fr-CH" dirty="0" smtClean="0"/>
              <a:t> + up to 2 dialogues </a:t>
            </a:r>
            <a:r>
              <a:rPr lang="fr-CH" dirty="0" err="1" smtClean="0"/>
              <a:t>undertaken</a:t>
            </a:r>
            <a:r>
              <a:rPr lang="fr-CH" dirty="0" smtClean="0"/>
              <a:t> per </a:t>
            </a:r>
            <a:r>
              <a:rPr lang="fr-CH" dirty="0" err="1" smtClean="0"/>
              <a:t>year</a:t>
            </a:r>
            <a:r>
              <a:rPr lang="fr-CH" dirty="0" smtClean="0"/>
              <a:t> on </a:t>
            </a:r>
            <a:r>
              <a:rPr lang="fr-CH" dirty="0" err="1" smtClean="0"/>
              <a:t>previously</a:t>
            </a:r>
            <a:r>
              <a:rPr lang="fr-CH" dirty="0" smtClean="0"/>
              <a:t> </a:t>
            </a:r>
            <a:r>
              <a:rPr lang="fr-CH" dirty="0" err="1" smtClean="0"/>
              <a:t>submitted</a:t>
            </a:r>
            <a:r>
              <a:rPr lang="fr-CH" dirty="0" smtClean="0"/>
              <a:t> reports</a:t>
            </a:r>
          </a:p>
          <a:p>
            <a:r>
              <a:rPr lang="fr-CH" dirty="0" smtClean="0"/>
              <a:t>Total 12 </a:t>
            </a:r>
            <a:r>
              <a:rPr lang="fr-CH" dirty="0" err="1" smtClean="0"/>
              <a:t>months</a:t>
            </a:r>
            <a:r>
              <a:rPr lang="fr-CH" dirty="0" smtClean="0"/>
              <a:t> for </a:t>
            </a:r>
            <a:r>
              <a:rPr lang="fr-CH" dirty="0" err="1" smtClean="0"/>
              <a:t>preparations</a:t>
            </a:r>
            <a:r>
              <a:rPr lang="fr-CH" dirty="0" smtClean="0"/>
              <a:t>, </a:t>
            </a:r>
            <a:r>
              <a:rPr lang="fr-CH" dirty="0" err="1" smtClean="0"/>
              <a:t>including</a:t>
            </a:r>
            <a:r>
              <a:rPr lang="fr-CH" dirty="0" smtClean="0"/>
              <a:t> translations</a:t>
            </a:r>
          </a:p>
          <a:p>
            <a:r>
              <a:rPr lang="fr-CH" dirty="0" err="1" smtClean="0"/>
              <a:t>Better</a:t>
            </a:r>
            <a:r>
              <a:rPr lang="fr-CH" dirty="0" smtClean="0"/>
              <a:t> </a:t>
            </a:r>
            <a:r>
              <a:rPr lang="fr-CH" dirty="0" err="1"/>
              <a:t>advanced</a:t>
            </a:r>
            <a:r>
              <a:rPr lang="fr-CH" dirty="0"/>
              <a:t> planning - no changes </a:t>
            </a:r>
            <a:r>
              <a:rPr lang="fr-CH" dirty="0" err="1"/>
              <a:t>caused</a:t>
            </a:r>
            <a:r>
              <a:rPr lang="fr-CH" dirty="0"/>
              <a:t> by (non) </a:t>
            </a:r>
            <a:r>
              <a:rPr lang="fr-CH" dirty="0" err="1"/>
              <a:t>compliance</a:t>
            </a:r>
            <a:r>
              <a:rPr lang="fr-CH" dirty="0"/>
              <a:t> of </a:t>
            </a:r>
            <a:r>
              <a:rPr lang="fr-CH" dirty="0" err="1"/>
              <a:t>other</a:t>
            </a:r>
            <a:r>
              <a:rPr lang="fr-CH" dirty="0"/>
              <a:t> </a:t>
            </a:r>
            <a:r>
              <a:rPr lang="fr-CH" dirty="0" err="1"/>
              <a:t>SPs</a:t>
            </a:r>
            <a:endParaRPr lang="fr-CH" dirty="0"/>
          </a:p>
          <a:p>
            <a:endParaRPr lang="fr-CH" dirty="0" smtClean="0"/>
          </a:p>
        </p:txBody>
      </p:sp>
      <p:pic>
        <p:nvPicPr>
          <p:cNvPr id="4098" name="Picture 2" descr="C:\Users\lee\AppData\Local\Microsoft\Windows\Temporary Internet Files\Content.IE5\MG872B9E\MP90040539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139" y="5673924"/>
            <a:ext cx="1657707" cy="118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3185086" y="3064332"/>
            <a:ext cx="432048" cy="300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Implications for THE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100% </a:t>
            </a:r>
            <a:r>
              <a:rPr lang="fr-CH" dirty="0" err="1" smtClean="0"/>
              <a:t>compliance</a:t>
            </a:r>
            <a:r>
              <a:rPr lang="fr-CH" dirty="0" smtClean="0"/>
              <a:t> – </a:t>
            </a:r>
            <a:r>
              <a:rPr lang="fr-CH" dirty="0" err="1" smtClean="0"/>
              <a:t>predictability</a:t>
            </a:r>
            <a:r>
              <a:rPr lang="fr-CH" dirty="0" smtClean="0"/>
              <a:t> for all </a:t>
            </a:r>
            <a:r>
              <a:rPr lang="fr-CH" dirty="0" err="1" smtClean="0"/>
              <a:t>concerned</a:t>
            </a:r>
            <a:endParaRPr lang="fr-CH" dirty="0" smtClean="0"/>
          </a:p>
          <a:p>
            <a:r>
              <a:rPr lang="fr-CH" dirty="0" smtClean="0"/>
              <a:t>No </a:t>
            </a:r>
            <a:r>
              <a:rPr lang="fr-CH" dirty="0" err="1" smtClean="0"/>
              <a:t>need</a:t>
            </a:r>
            <a:r>
              <a:rPr lang="fr-CH" dirty="0" smtClean="0"/>
              <a:t> for </a:t>
            </a:r>
            <a:r>
              <a:rPr lang="fr-CH" dirty="0" err="1" smtClean="0"/>
              <a:t>continuous</a:t>
            </a:r>
            <a:r>
              <a:rPr lang="fr-CH" dirty="0" smtClean="0"/>
              <a:t> ad hoc </a:t>
            </a:r>
            <a:r>
              <a:rPr lang="fr-CH" dirty="0" err="1" smtClean="0"/>
              <a:t>requests</a:t>
            </a:r>
            <a:r>
              <a:rPr lang="fr-CH" dirty="0" smtClean="0"/>
              <a:t> for </a:t>
            </a:r>
            <a:r>
              <a:rPr lang="fr-CH" dirty="0" err="1" smtClean="0"/>
              <a:t>additional</a:t>
            </a:r>
            <a:r>
              <a:rPr lang="fr-CH" dirty="0" smtClean="0"/>
              <a:t> </a:t>
            </a:r>
            <a:r>
              <a:rPr lang="fr-CH" dirty="0" err="1" smtClean="0"/>
              <a:t>resources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dirty="0" err="1" smtClean="0"/>
              <a:t>Committees</a:t>
            </a:r>
            <a:endParaRPr lang="fr-CH" b="1" i="1" dirty="0"/>
          </a:p>
          <a:p>
            <a:r>
              <a:rPr lang="fr-CH" dirty="0" smtClean="0"/>
              <a:t>Total 12 </a:t>
            </a:r>
            <a:r>
              <a:rPr lang="fr-CH" dirty="0" err="1" smtClean="0"/>
              <a:t>months</a:t>
            </a:r>
            <a:r>
              <a:rPr lang="fr-CH" dirty="0" smtClean="0"/>
              <a:t> for </a:t>
            </a:r>
            <a:r>
              <a:rPr lang="fr-CH" dirty="0" err="1" smtClean="0"/>
              <a:t>preparations</a:t>
            </a:r>
            <a:r>
              <a:rPr lang="fr-CH" dirty="0" smtClean="0"/>
              <a:t>, </a:t>
            </a:r>
            <a:r>
              <a:rPr lang="fr-CH" dirty="0" err="1" smtClean="0"/>
              <a:t>including</a:t>
            </a:r>
            <a:r>
              <a:rPr lang="fr-CH" dirty="0" smtClean="0"/>
              <a:t> translations</a:t>
            </a:r>
          </a:p>
          <a:p>
            <a:r>
              <a:rPr lang="fr-CH" dirty="0" err="1" smtClean="0"/>
              <a:t>Better</a:t>
            </a:r>
            <a:r>
              <a:rPr lang="fr-CH" dirty="0" smtClean="0"/>
              <a:t> </a:t>
            </a:r>
            <a:r>
              <a:rPr lang="fr-CH" dirty="0" err="1"/>
              <a:t>advanced</a:t>
            </a:r>
            <a:r>
              <a:rPr lang="fr-CH" dirty="0"/>
              <a:t> planning - no changes </a:t>
            </a:r>
            <a:r>
              <a:rPr lang="fr-CH" dirty="0" err="1"/>
              <a:t>caused</a:t>
            </a:r>
            <a:r>
              <a:rPr lang="fr-CH" dirty="0"/>
              <a:t> by (non) </a:t>
            </a:r>
            <a:r>
              <a:rPr lang="fr-CH" dirty="0" err="1"/>
              <a:t>compliance</a:t>
            </a:r>
            <a:r>
              <a:rPr lang="fr-CH" dirty="0"/>
              <a:t> of </a:t>
            </a:r>
            <a:r>
              <a:rPr lang="fr-CH" dirty="0" err="1"/>
              <a:t>other</a:t>
            </a:r>
            <a:r>
              <a:rPr lang="fr-CH" dirty="0"/>
              <a:t> </a:t>
            </a:r>
            <a:r>
              <a:rPr lang="fr-CH" dirty="0" err="1"/>
              <a:t>SPs</a:t>
            </a:r>
            <a:endParaRPr lang="fr-CH" dirty="0"/>
          </a:p>
          <a:p>
            <a:endParaRPr lang="fr-CH" dirty="0" smtClean="0"/>
          </a:p>
        </p:txBody>
      </p:sp>
      <p:pic>
        <p:nvPicPr>
          <p:cNvPr id="2058" name="Picture 10" descr="C:\Users\lee\AppData\Local\Microsoft\Windows\Temporary Internet Files\Content.IE5\6S9BKSZK\MC90001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8715">
            <a:off x="2915816" y="4725144"/>
            <a:ext cx="3089734" cy="268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8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8B2FE0-CF31-493E-9E64-39CE111BD667}"/>
</file>

<file path=customXml/itemProps2.xml><?xml version="1.0" encoding="utf-8"?>
<ds:datastoreItem xmlns:ds="http://schemas.openxmlformats.org/officeDocument/2006/customXml" ds:itemID="{2C343CB1-D081-4427-A163-ECDEDBE4C2B4}"/>
</file>

<file path=customXml/itemProps3.xml><?xml version="1.0" encoding="utf-8"?>
<ds:datastoreItem xmlns:ds="http://schemas.openxmlformats.org/officeDocument/2006/customXml" ds:itemID="{7E61FE9A-6B5A-46B2-A170-15D692C306FA}"/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8801</TotalTime>
  <Words>1021</Words>
  <Application>Microsoft Office PowerPoint</Application>
  <PresentationFormat>On-screen Show (4:3)</PresentationFormat>
  <Paragraphs>438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Apothecary</vt:lpstr>
      <vt:lpstr>A COMPREHENSIVE REPORTING CALENDAR</vt:lpstr>
      <vt:lpstr>ADDRESSING the shortcomings</vt:lpstr>
      <vt:lpstr>ADDRESSING the shortcomings</vt:lpstr>
      <vt:lpstr>WHY DO THEY SAY THAT THE SYSTEM IS UNDER-RESOURCED?</vt:lpstr>
      <vt:lpstr>ADDRESSING the ANOMALIES OF TREATY BODY RESOURCING</vt:lpstr>
      <vt:lpstr>THE PROPOSAL: TREATY REPORTING  AS IT WAS MEANT TO BE</vt:lpstr>
      <vt:lpstr>PowerPoint Presentation</vt:lpstr>
      <vt:lpstr>Implications for States parties</vt:lpstr>
      <vt:lpstr>Implications for THE SYSTEM</vt:lpstr>
      <vt:lpstr>THE NEEDED RESOURCES</vt:lpstr>
      <vt:lpstr>NOT TIED to …</vt:lpstr>
      <vt:lpstr>COSTS CAN BE OFFSET BY…</vt:lpstr>
      <vt:lpstr>PowerPoint Presentation</vt:lpstr>
    </vt:vector>
  </TitlesOfParts>
  <Company>OHCHR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COMPREHENSIVE REPORTING CALENDAR</dc:title>
  <dc:creator>Wan-Hea LEE</dc:creator>
  <cp:lastModifiedBy>Helle Iversen</cp:lastModifiedBy>
  <cp:revision>58</cp:revision>
  <dcterms:created xsi:type="dcterms:W3CDTF">2012-02-06T15:50:53Z</dcterms:created>
  <dcterms:modified xsi:type="dcterms:W3CDTF">2012-04-17T09:59:46Z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  <property fmtid="{D5CDD505-2E9C-101B-9397-08002B2CF9AE}" pid="3" name="Order">
    <vt:r8>1985500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