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64" r:id="rId4"/>
    <p:sldId id="262" r:id="rId5"/>
    <p:sldId id="263" r:id="rId6"/>
    <p:sldId id="265" r:id="rId7"/>
    <p:sldId id="267" r:id="rId8"/>
    <p:sldId id="268" r:id="rId9"/>
    <p:sldId id="269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3021" autoAdjust="0"/>
  </p:normalViewPr>
  <p:slideViewPr>
    <p:cSldViewPr>
      <p:cViewPr>
        <p:scale>
          <a:sx n="75" d="100"/>
          <a:sy n="75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EC59A-9FEB-40B6-A473-A978C0918642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9462B-78DF-480A-9E20-1C441C5FD3E1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501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close relationship between the fight against corruption, sustainable development and the protection of human rights is indisputable</a:t>
            </a:r>
          </a:p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462B-78DF-480A-9E20-1C441C5FD3E1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177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close relationship between the fight against corruption, sustainable development and the protection of human rights is indisputable</a:t>
            </a:r>
          </a:p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462B-78DF-480A-9E20-1C441C5FD3E1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177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close relationship between the fight against corruption, sustainable development and the protection of human rights is indisputable</a:t>
            </a:r>
          </a:p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462B-78DF-480A-9E20-1C441C5FD3E1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177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441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36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607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33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47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03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25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4173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034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795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175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G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1786-C11E-406C-B5C9-87187B8C98FD}" type="datetimeFigureOut">
              <a:rPr lang="es-GT" smtClean="0"/>
              <a:t>08/06/2018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AC9C-DA72-4A2D-AEBD-0695E803333D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010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TextBox 2"/>
          <p:cNvSpPr txBox="1"/>
          <p:nvPr/>
        </p:nvSpPr>
        <p:spPr>
          <a:xfrm>
            <a:off x="1259632" y="1905506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800" b="1" dirty="0" smtClean="0">
                <a:solidFill>
                  <a:schemeClr val="bg1"/>
                </a:solidFill>
              </a:rPr>
              <a:t>UN-</a:t>
            </a:r>
            <a:r>
              <a:rPr lang="es-GT" sz="4800" b="1" dirty="0" err="1" smtClean="0">
                <a:solidFill>
                  <a:schemeClr val="bg1"/>
                </a:solidFill>
              </a:rPr>
              <a:t>support</a:t>
            </a:r>
            <a:r>
              <a:rPr lang="es-GT" sz="4800" b="1" dirty="0" smtClean="0">
                <a:solidFill>
                  <a:schemeClr val="bg1"/>
                </a:solidFill>
              </a:rPr>
              <a:t> </a:t>
            </a:r>
            <a:r>
              <a:rPr lang="es-GT" sz="4800" b="1" dirty="0" err="1" smtClean="0">
                <a:solidFill>
                  <a:schemeClr val="bg1"/>
                </a:solidFill>
              </a:rPr>
              <a:t>to</a:t>
            </a:r>
            <a:r>
              <a:rPr lang="es-GT" sz="4800" b="1" dirty="0" smtClean="0">
                <a:solidFill>
                  <a:schemeClr val="bg1"/>
                </a:solidFill>
              </a:rPr>
              <a:t> </a:t>
            </a:r>
            <a:r>
              <a:rPr lang="es-GT" sz="4800" b="1" dirty="0" err="1" smtClean="0">
                <a:solidFill>
                  <a:schemeClr val="bg1"/>
                </a:solidFill>
              </a:rPr>
              <a:t>the</a:t>
            </a:r>
            <a:r>
              <a:rPr lang="es-GT" sz="4800" b="1" dirty="0" smtClean="0">
                <a:solidFill>
                  <a:schemeClr val="bg1"/>
                </a:solidFill>
              </a:rPr>
              <a:t> International </a:t>
            </a:r>
            <a:r>
              <a:rPr lang="es-GT" sz="4800" b="1" dirty="0" err="1" smtClean="0">
                <a:solidFill>
                  <a:schemeClr val="bg1"/>
                </a:solidFill>
              </a:rPr>
              <a:t>Comission</a:t>
            </a:r>
            <a:r>
              <a:rPr lang="es-GT" sz="4800" b="1" dirty="0" smtClean="0">
                <a:solidFill>
                  <a:schemeClr val="bg1"/>
                </a:solidFill>
              </a:rPr>
              <a:t> </a:t>
            </a:r>
            <a:r>
              <a:rPr lang="es-GT" sz="4800" b="1" dirty="0" err="1" smtClean="0">
                <a:solidFill>
                  <a:schemeClr val="bg1"/>
                </a:solidFill>
              </a:rPr>
              <a:t>against</a:t>
            </a:r>
            <a:r>
              <a:rPr lang="es-GT" sz="4800" b="1" dirty="0" smtClean="0">
                <a:solidFill>
                  <a:schemeClr val="bg1"/>
                </a:solidFill>
              </a:rPr>
              <a:t> </a:t>
            </a:r>
            <a:r>
              <a:rPr lang="es-GT" sz="4800" b="1" dirty="0" err="1" smtClean="0">
                <a:solidFill>
                  <a:schemeClr val="bg1"/>
                </a:solidFill>
              </a:rPr>
              <a:t>Impunitiy</a:t>
            </a:r>
            <a:r>
              <a:rPr lang="es-GT" sz="48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GT" sz="4800" b="1" dirty="0" smtClean="0">
                <a:solidFill>
                  <a:schemeClr val="bg1"/>
                </a:solidFill>
              </a:rPr>
              <a:t>in Guatemala</a:t>
            </a:r>
            <a:endParaRPr lang="es-GT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265" y="1196752"/>
            <a:ext cx="417646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2800" dirty="0" err="1" smtClean="0">
                <a:solidFill>
                  <a:schemeClr val="bg1"/>
                </a:solidFill>
              </a:rPr>
              <a:t>The</a:t>
            </a:r>
            <a:r>
              <a:rPr lang="es-GT" sz="2800" dirty="0" smtClean="0">
                <a:solidFill>
                  <a:schemeClr val="bg1"/>
                </a:solidFill>
              </a:rPr>
              <a:t> </a:t>
            </a:r>
            <a:r>
              <a:rPr lang="es-GT" sz="2800" dirty="0" err="1" smtClean="0">
                <a:solidFill>
                  <a:schemeClr val="bg1"/>
                </a:solidFill>
              </a:rPr>
              <a:t>experience</a:t>
            </a:r>
            <a:r>
              <a:rPr lang="es-GT" sz="2800" dirty="0" smtClean="0">
                <a:solidFill>
                  <a:schemeClr val="bg1"/>
                </a:solidFill>
              </a:rPr>
              <a:t> of </a:t>
            </a:r>
            <a:r>
              <a:rPr lang="es-GT" sz="2800" dirty="0" err="1" smtClean="0">
                <a:solidFill>
                  <a:schemeClr val="bg1"/>
                </a:solidFill>
              </a:rPr>
              <a:t>the</a:t>
            </a:r>
            <a:endParaRPr lang="es-G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47302"/>
            <a:ext cx="2051720" cy="859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858281"/>
            <a:ext cx="41764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GT" sz="2400" i="1" dirty="0" smtClean="0">
                <a:solidFill>
                  <a:schemeClr val="bg1"/>
                </a:solidFill>
              </a:rPr>
              <a:t>-Liliana </a:t>
            </a:r>
            <a:r>
              <a:rPr lang="es-GT" sz="2400" i="1" dirty="0" err="1" smtClean="0">
                <a:solidFill>
                  <a:schemeClr val="bg1"/>
                </a:solidFill>
              </a:rPr>
              <a:t>Valiña</a:t>
            </a:r>
            <a:endParaRPr lang="es-GT" sz="1600" i="1" dirty="0"/>
          </a:p>
        </p:txBody>
      </p:sp>
    </p:spTree>
    <p:extLst>
      <p:ext uri="{BB962C8B-B14F-4D97-AF65-F5344CB8AC3E}">
        <p14:creationId xmlns:p14="http://schemas.microsoft.com/office/powerpoint/2010/main" val="2084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30000"/>
                    </a14:imgEffect>
                    <a14:imgEffect>
                      <a14:colorTemperature colorTemp="525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216918"/>
            <a:ext cx="9396536" cy="9396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5912" y="1617044"/>
            <a:ext cx="3360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orruption is a significant obstacle</a:t>
            </a:r>
            <a:endParaRPr lang="es-GT" sz="3200" b="1" dirty="0" smtClean="0"/>
          </a:p>
          <a:p>
            <a:r>
              <a:rPr lang="en-US" sz="3200" b="1" dirty="0" smtClean="0"/>
              <a:t>for the </a:t>
            </a:r>
            <a:r>
              <a:rPr lang="en-US" sz="3200" b="1" dirty="0"/>
              <a:t>2030 agenda that </a:t>
            </a:r>
            <a:r>
              <a:rPr lang="en-US" sz="3200" b="1" i="1" dirty="0"/>
              <a:t>seeks to leave no one </a:t>
            </a:r>
            <a:r>
              <a:rPr lang="en-US" sz="3200" b="1" i="1" dirty="0" smtClean="0"/>
              <a:t>behind</a:t>
            </a:r>
            <a:endParaRPr lang="es-GT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 r="37665" b="25330"/>
          <a:stretch/>
        </p:blipFill>
        <p:spPr>
          <a:xfrm>
            <a:off x="0" y="1617044"/>
            <a:ext cx="5136400" cy="33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extBox 1"/>
          <p:cNvSpPr txBox="1"/>
          <p:nvPr/>
        </p:nvSpPr>
        <p:spPr>
          <a:xfrm>
            <a:off x="4644008" y="1228397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Both institutions have a mandate to </a:t>
            </a:r>
            <a:r>
              <a:rPr lang="en-US" sz="2800" b="1" dirty="0" smtClean="0">
                <a:solidFill>
                  <a:schemeClr val="bg1"/>
                </a:solidFill>
              </a:rPr>
              <a:t>advise on legislation and public policy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We </a:t>
            </a:r>
            <a:r>
              <a:rPr lang="en-US" sz="2800" b="1" dirty="0">
                <a:solidFill>
                  <a:schemeClr val="bg1"/>
                </a:solidFill>
              </a:rPr>
              <a:t>have joined efforts aimed at the fight against </a:t>
            </a:r>
            <a:r>
              <a:rPr lang="en-US" sz="2800" b="1" dirty="0" smtClean="0">
                <a:solidFill>
                  <a:schemeClr val="bg1"/>
                </a:solidFill>
              </a:rPr>
              <a:t>impunity</a:t>
            </a:r>
            <a:r>
              <a:rPr lang="en-US" sz="2800" dirty="0" smtClean="0">
                <a:solidFill>
                  <a:schemeClr val="bg1"/>
                </a:solidFill>
              </a:rPr>
              <a:t>, rule </a:t>
            </a:r>
            <a:r>
              <a:rPr lang="en-US" sz="2800" dirty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law and judicial </a:t>
            </a:r>
            <a:r>
              <a:rPr lang="en-US" sz="2800" dirty="0">
                <a:solidFill>
                  <a:schemeClr val="bg1"/>
                </a:solidFill>
              </a:rPr>
              <a:t>independence</a:t>
            </a:r>
            <a:endParaRPr lang="es-GT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9" r="25263"/>
          <a:stretch/>
        </p:blipFill>
        <p:spPr>
          <a:xfrm>
            <a:off x="-5720" y="0"/>
            <a:ext cx="4494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028" name="Picture 4" descr="Resultado de imagen para presentaciÃ³n reforma constitucional en materia de justicia octubre 2016 cicig.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0" b="24840"/>
          <a:stretch/>
        </p:blipFill>
        <p:spPr bwMode="auto">
          <a:xfrm>
            <a:off x="0" y="3865116"/>
            <a:ext cx="9144000" cy="325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err="1" smtClean="0">
                <a:solidFill>
                  <a:schemeClr val="bg1"/>
                </a:solidFill>
              </a:rPr>
              <a:t>Promotion</a:t>
            </a:r>
            <a:r>
              <a:rPr lang="es-GT" sz="3200" b="1" dirty="0" smtClean="0">
                <a:solidFill>
                  <a:schemeClr val="bg1"/>
                </a:solidFill>
              </a:rPr>
              <a:t> of a </a:t>
            </a:r>
            <a:r>
              <a:rPr lang="es-GT" sz="3200" b="1" dirty="0" err="1" smtClean="0">
                <a:solidFill>
                  <a:schemeClr val="bg1"/>
                </a:solidFill>
              </a:rPr>
              <a:t>Constitutional</a:t>
            </a:r>
            <a:r>
              <a:rPr lang="es-GT" sz="3200" b="1" dirty="0" smtClean="0">
                <a:solidFill>
                  <a:schemeClr val="bg1"/>
                </a:solidFill>
              </a:rPr>
              <a:t> </a:t>
            </a:r>
            <a:r>
              <a:rPr lang="es-GT" sz="3200" b="1" dirty="0" err="1" smtClean="0">
                <a:solidFill>
                  <a:schemeClr val="bg1"/>
                </a:solidFill>
              </a:rPr>
              <a:t>reform</a:t>
            </a:r>
            <a:r>
              <a:rPr lang="es-GT" sz="3200" b="1" dirty="0" smtClean="0">
                <a:solidFill>
                  <a:schemeClr val="bg1"/>
                </a:solidFill>
              </a:rPr>
              <a:t> in </a:t>
            </a:r>
            <a:r>
              <a:rPr lang="es-GT" sz="3200" b="1" dirty="0" err="1" smtClean="0">
                <a:solidFill>
                  <a:schemeClr val="bg1"/>
                </a:solidFill>
              </a:rPr>
              <a:t>the</a:t>
            </a:r>
            <a:r>
              <a:rPr lang="es-GT" sz="3200" b="1" dirty="0" smtClean="0">
                <a:solidFill>
                  <a:schemeClr val="bg1"/>
                </a:solidFill>
              </a:rPr>
              <a:t> </a:t>
            </a:r>
            <a:r>
              <a:rPr lang="es-GT" sz="3200" b="1" dirty="0" err="1" smtClean="0">
                <a:solidFill>
                  <a:schemeClr val="bg1"/>
                </a:solidFill>
              </a:rPr>
              <a:t>area</a:t>
            </a:r>
            <a:r>
              <a:rPr lang="es-GT" sz="3200" b="1" dirty="0" smtClean="0">
                <a:solidFill>
                  <a:schemeClr val="bg1"/>
                </a:solidFill>
              </a:rPr>
              <a:t> of </a:t>
            </a:r>
            <a:r>
              <a:rPr lang="es-GT" sz="3200" b="1" dirty="0" err="1" smtClean="0">
                <a:solidFill>
                  <a:schemeClr val="bg1"/>
                </a:solidFill>
              </a:rPr>
              <a:t>justice</a:t>
            </a:r>
            <a:endParaRPr lang="es-GT" sz="3200" b="1" dirty="0" smtClean="0">
              <a:solidFill>
                <a:schemeClr val="bg1"/>
              </a:solidFill>
            </a:endParaRPr>
          </a:p>
          <a:p>
            <a:pPr algn="ctr"/>
            <a:endParaRPr lang="es-GT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967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GT" sz="2400" dirty="0" err="1" smtClean="0">
                <a:solidFill>
                  <a:schemeClr val="bg1"/>
                </a:solidFill>
              </a:rPr>
              <a:t>Joint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effort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with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Attorney</a:t>
            </a:r>
            <a:r>
              <a:rPr lang="es-GT" sz="2400" dirty="0" smtClean="0">
                <a:solidFill>
                  <a:schemeClr val="bg1"/>
                </a:solidFill>
              </a:rPr>
              <a:t> General Office, </a:t>
            </a:r>
            <a:r>
              <a:rPr lang="es-GT" sz="2400" dirty="0" err="1" smtClean="0">
                <a:solidFill>
                  <a:schemeClr val="bg1"/>
                </a:solidFill>
              </a:rPr>
              <a:t>the</a:t>
            </a:r>
            <a:r>
              <a:rPr lang="es-GT" sz="2400" dirty="0" smtClean="0">
                <a:solidFill>
                  <a:schemeClr val="bg1"/>
                </a:solidFill>
              </a:rPr>
              <a:t> HR </a:t>
            </a:r>
            <a:r>
              <a:rPr lang="es-GT" sz="2400" dirty="0" err="1" smtClean="0">
                <a:solidFill>
                  <a:schemeClr val="bg1"/>
                </a:solidFill>
              </a:rPr>
              <a:t>Ombusdman</a:t>
            </a:r>
            <a:r>
              <a:rPr lang="es-GT" sz="2400" dirty="0" smtClean="0">
                <a:solidFill>
                  <a:schemeClr val="bg1"/>
                </a:solidFill>
              </a:rPr>
              <a:t>, OHCHR, CICIG, </a:t>
            </a:r>
            <a:r>
              <a:rPr lang="es-GT" sz="2400" dirty="0" err="1">
                <a:solidFill>
                  <a:schemeClr val="bg1"/>
                </a:solidFill>
              </a:rPr>
              <a:t>t</a:t>
            </a:r>
            <a:r>
              <a:rPr lang="es-GT" sz="2400" dirty="0" err="1" smtClean="0">
                <a:solidFill>
                  <a:schemeClr val="bg1"/>
                </a:solidFill>
              </a:rPr>
              <a:t>he</a:t>
            </a:r>
            <a:r>
              <a:rPr lang="es-GT" sz="2400" dirty="0" smtClean="0">
                <a:solidFill>
                  <a:schemeClr val="bg1"/>
                </a:solidFill>
              </a:rPr>
              <a:t> UN </a:t>
            </a:r>
            <a:r>
              <a:rPr lang="es-GT" sz="2400" dirty="0" err="1" smtClean="0">
                <a:solidFill>
                  <a:schemeClr val="bg1"/>
                </a:solidFill>
              </a:rPr>
              <a:t>Resident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Coordinator</a:t>
            </a:r>
            <a:r>
              <a:rPr lang="es-GT" sz="2400" dirty="0" smtClean="0">
                <a:solidFill>
                  <a:schemeClr val="bg1"/>
                </a:solidFill>
              </a:rPr>
              <a:t>,  Civil </a:t>
            </a:r>
            <a:r>
              <a:rPr lang="es-GT" sz="2400" dirty="0" err="1" smtClean="0">
                <a:solidFill>
                  <a:schemeClr val="bg1"/>
                </a:solidFill>
              </a:rPr>
              <a:t>Society</a:t>
            </a:r>
            <a:r>
              <a:rPr lang="es-GT" sz="2400" dirty="0" smtClean="0">
                <a:solidFill>
                  <a:schemeClr val="bg1"/>
                </a:solidFill>
              </a:rPr>
              <a:t> and </a:t>
            </a:r>
            <a:r>
              <a:rPr lang="es-GT" sz="2400" dirty="0" err="1" smtClean="0">
                <a:solidFill>
                  <a:schemeClr val="bg1"/>
                </a:solidFill>
              </a:rPr>
              <a:t>State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Institutions</a:t>
            </a:r>
            <a:endParaRPr lang="es-GT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GT" sz="2400" dirty="0" smtClean="0">
                <a:solidFill>
                  <a:schemeClr val="bg1"/>
                </a:solidFill>
              </a:rPr>
              <a:t>OHCHR </a:t>
            </a:r>
            <a:r>
              <a:rPr lang="es-GT" sz="2400" dirty="0" err="1" smtClean="0">
                <a:solidFill>
                  <a:schemeClr val="bg1"/>
                </a:solidFill>
              </a:rPr>
              <a:t>promoted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recognition</a:t>
            </a:r>
            <a:r>
              <a:rPr lang="es-GT" sz="2400" dirty="0" smtClean="0">
                <a:solidFill>
                  <a:schemeClr val="bg1"/>
                </a:solidFill>
              </a:rPr>
              <a:t> of </a:t>
            </a:r>
            <a:r>
              <a:rPr lang="es-GT" sz="2400" dirty="0" err="1" smtClean="0">
                <a:solidFill>
                  <a:schemeClr val="bg1"/>
                </a:solidFill>
              </a:rPr>
              <a:t>indigenous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jurisdiction</a:t>
            </a:r>
            <a:r>
              <a:rPr lang="es-GT" sz="2400" dirty="0" smtClean="0">
                <a:solidFill>
                  <a:schemeClr val="bg1"/>
                </a:solidFill>
              </a:rPr>
              <a:t> and </a:t>
            </a:r>
            <a:r>
              <a:rPr lang="es-GT" sz="2400" dirty="0" err="1" smtClean="0">
                <a:solidFill>
                  <a:schemeClr val="bg1"/>
                </a:solidFill>
              </a:rPr>
              <a:t>other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issues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related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  <a:r>
              <a:rPr lang="es-GT" sz="2400" dirty="0" err="1" smtClean="0">
                <a:solidFill>
                  <a:schemeClr val="bg1"/>
                </a:solidFill>
              </a:rPr>
              <a:t>to</a:t>
            </a:r>
            <a:r>
              <a:rPr lang="es-GT" sz="2400" dirty="0" smtClean="0">
                <a:solidFill>
                  <a:schemeClr val="bg1"/>
                </a:solidFill>
              </a:rPr>
              <a:t> judicial </a:t>
            </a:r>
            <a:r>
              <a:rPr lang="es-GT" sz="2400" dirty="0" err="1" smtClean="0">
                <a:solidFill>
                  <a:schemeClr val="bg1"/>
                </a:solidFill>
              </a:rPr>
              <a:t>independence</a:t>
            </a:r>
            <a:r>
              <a:rPr lang="es-GT" sz="2400" dirty="0" smtClean="0">
                <a:solidFill>
                  <a:schemeClr val="bg1"/>
                </a:solidFill>
              </a:rPr>
              <a:t> </a:t>
            </a:r>
          </a:p>
          <a:p>
            <a:endParaRPr lang="es-G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27984" y="-5680"/>
            <a:ext cx="4716016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Rectangle 16"/>
          <p:cNvSpPr/>
          <p:nvPr/>
        </p:nvSpPr>
        <p:spPr>
          <a:xfrm>
            <a:off x="0" y="-5680"/>
            <a:ext cx="4427984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Hexagon 4"/>
          <p:cNvSpPr/>
          <p:nvPr/>
        </p:nvSpPr>
        <p:spPr>
          <a:xfrm>
            <a:off x="611560" y="1433407"/>
            <a:ext cx="2495967" cy="2151696"/>
          </a:xfrm>
          <a:prstGeom prst="hexag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err="1" smtClean="0"/>
              <a:t>Justice</a:t>
            </a:r>
            <a:r>
              <a:rPr lang="es-GT" dirty="0" smtClean="0"/>
              <a:t> </a:t>
            </a:r>
            <a:r>
              <a:rPr lang="es-GT" dirty="0" err="1" smtClean="0"/>
              <a:t>system</a:t>
            </a:r>
            <a:endParaRPr lang="es-GT" dirty="0"/>
          </a:p>
        </p:txBody>
      </p:sp>
      <p:sp>
        <p:nvSpPr>
          <p:cNvPr id="8" name="Hexagon 7"/>
          <p:cNvSpPr/>
          <p:nvPr/>
        </p:nvSpPr>
        <p:spPr>
          <a:xfrm>
            <a:off x="2356642" y="3665655"/>
            <a:ext cx="2495967" cy="2151696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smtClean="0"/>
              <a:t>Criminal </a:t>
            </a:r>
            <a:r>
              <a:rPr lang="es-GT" b="1" dirty="0" err="1" smtClean="0"/>
              <a:t>prosecution</a:t>
            </a:r>
            <a:endParaRPr lang="es-GT" b="1" dirty="0"/>
          </a:p>
        </p:txBody>
      </p:sp>
      <p:sp>
        <p:nvSpPr>
          <p:cNvPr id="9" name="Hexagon 8"/>
          <p:cNvSpPr/>
          <p:nvPr/>
        </p:nvSpPr>
        <p:spPr>
          <a:xfrm>
            <a:off x="4611708" y="1324482"/>
            <a:ext cx="2495967" cy="2151696"/>
          </a:xfrm>
          <a:prstGeom prst="hexag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Human </a:t>
            </a:r>
            <a:r>
              <a:rPr lang="es-GT" dirty="0" err="1" smtClean="0"/>
              <a:t>Rights</a:t>
            </a:r>
            <a:r>
              <a:rPr lang="es-GT" dirty="0" smtClean="0"/>
              <a:t> </a:t>
            </a:r>
            <a:r>
              <a:rPr lang="es-GT" dirty="0" err="1" smtClean="0"/>
              <a:t>approach</a:t>
            </a:r>
            <a:endParaRPr lang="es-GT" dirty="0"/>
          </a:p>
        </p:txBody>
      </p:sp>
      <p:sp>
        <p:nvSpPr>
          <p:cNvPr id="10" name="Hexagon 9"/>
          <p:cNvSpPr/>
          <p:nvPr/>
        </p:nvSpPr>
        <p:spPr>
          <a:xfrm>
            <a:off x="6278230" y="3523356"/>
            <a:ext cx="2495967" cy="2151696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 err="1" smtClean="0"/>
              <a:t>Rights</a:t>
            </a:r>
            <a:r>
              <a:rPr lang="es-GT" b="1" dirty="0" smtClean="0"/>
              <a:t> of </a:t>
            </a:r>
            <a:r>
              <a:rPr lang="es-GT" b="1" dirty="0" err="1" smtClean="0"/>
              <a:t>the</a:t>
            </a:r>
            <a:r>
              <a:rPr lang="es-GT" b="1" dirty="0" smtClean="0"/>
              <a:t> </a:t>
            </a:r>
            <a:r>
              <a:rPr lang="es-GT" b="1" dirty="0" err="1" smtClean="0"/>
              <a:t>Victim</a:t>
            </a:r>
            <a:endParaRPr lang="es-GT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1069" y="2804155"/>
            <a:ext cx="1038917" cy="144016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4634" y="2945575"/>
            <a:ext cx="1038917" cy="144016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544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600" b="1" dirty="0" err="1" smtClean="0">
                <a:solidFill>
                  <a:schemeClr val="bg1"/>
                </a:solidFill>
              </a:rPr>
              <a:t>Fight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against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corruption</a:t>
            </a:r>
            <a:endParaRPr lang="es-GT" sz="36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09" y="5179784"/>
            <a:ext cx="648072" cy="7756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23439" y="6014447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dirty="0" smtClean="0">
                <a:solidFill>
                  <a:schemeClr val="bg1"/>
                </a:solidFill>
              </a:rPr>
              <a:t>OHCHR </a:t>
            </a:r>
            <a:r>
              <a:rPr lang="es-GT" sz="2000" dirty="0" err="1" smtClean="0">
                <a:solidFill>
                  <a:schemeClr val="bg1"/>
                </a:solidFill>
              </a:rPr>
              <a:t>provides</a:t>
            </a:r>
            <a:r>
              <a:rPr lang="es-GT" sz="2000" dirty="0" smtClean="0">
                <a:solidFill>
                  <a:schemeClr val="bg1"/>
                </a:solidFill>
              </a:rPr>
              <a:t> HR </a:t>
            </a:r>
            <a:r>
              <a:rPr lang="es-GT" sz="2000" dirty="0" err="1" smtClean="0">
                <a:solidFill>
                  <a:schemeClr val="bg1"/>
                </a:solidFill>
              </a:rPr>
              <a:t>international</a:t>
            </a:r>
            <a:r>
              <a:rPr lang="es-GT" sz="2000" dirty="0" smtClean="0">
                <a:solidFill>
                  <a:schemeClr val="bg1"/>
                </a:solidFill>
              </a:rPr>
              <a:t> </a:t>
            </a:r>
            <a:r>
              <a:rPr lang="es-GT" sz="2000" dirty="0" err="1" smtClean="0">
                <a:solidFill>
                  <a:schemeClr val="bg1"/>
                </a:solidFill>
              </a:rPr>
              <a:t>standards</a:t>
            </a:r>
            <a:r>
              <a:rPr lang="es-GT" sz="2000" dirty="0" smtClean="0">
                <a:solidFill>
                  <a:schemeClr val="bg1"/>
                </a:solidFill>
              </a:rPr>
              <a:t> </a:t>
            </a:r>
            <a:r>
              <a:rPr lang="es-GT" sz="2000" dirty="0" err="1" smtClean="0">
                <a:solidFill>
                  <a:schemeClr val="bg1"/>
                </a:solidFill>
              </a:rPr>
              <a:t>to</a:t>
            </a:r>
            <a:r>
              <a:rPr lang="es-GT" sz="2000" dirty="0" smtClean="0">
                <a:solidFill>
                  <a:schemeClr val="bg1"/>
                </a:solidFill>
              </a:rPr>
              <a:t> </a:t>
            </a:r>
            <a:r>
              <a:rPr lang="es-GT" sz="2000" dirty="0" err="1" smtClean="0">
                <a:solidFill>
                  <a:schemeClr val="bg1"/>
                </a:solidFill>
              </a:rPr>
              <a:t>legislative</a:t>
            </a:r>
            <a:r>
              <a:rPr lang="es-GT" sz="2000" dirty="0" smtClean="0">
                <a:solidFill>
                  <a:schemeClr val="bg1"/>
                </a:solidFill>
              </a:rPr>
              <a:t> </a:t>
            </a:r>
            <a:r>
              <a:rPr lang="es-GT" sz="2000" dirty="0" err="1">
                <a:solidFill>
                  <a:schemeClr val="bg1"/>
                </a:solidFill>
              </a:rPr>
              <a:t>proposals</a:t>
            </a:r>
            <a:endParaRPr lang="es-G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 err="1" smtClean="0">
                <a:solidFill>
                  <a:schemeClr val="bg1"/>
                </a:solidFill>
              </a:rPr>
              <a:t>Monitoring</a:t>
            </a:r>
            <a:r>
              <a:rPr lang="es-GT" sz="3600" b="1" dirty="0" smtClean="0">
                <a:solidFill>
                  <a:schemeClr val="bg1"/>
                </a:solidFill>
              </a:rPr>
              <a:t> human </a:t>
            </a:r>
            <a:r>
              <a:rPr lang="es-GT" sz="3600" b="1" dirty="0" err="1" smtClean="0">
                <a:solidFill>
                  <a:schemeClr val="bg1"/>
                </a:solidFill>
              </a:rPr>
              <a:t>rights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violations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allows</a:t>
            </a:r>
            <a:r>
              <a:rPr lang="es-GT" sz="3600" b="1" dirty="0" smtClean="0">
                <a:solidFill>
                  <a:schemeClr val="bg1"/>
                </a:solidFill>
              </a:rPr>
              <a:t> OHCHR </a:t>
            </a:r>
            <a:r>
              <a:rPr lang="es-GT" sz="3600" b="1" dirty="0" err="1" smtClean="0">
                <a:solidFill>
                  <a:schemeClr val="bg1"/>
                </a:solidFill>
              </a:rPr>
              <a:t>to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formulate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strategies</a:t>
            </a:r>
            <a:r>
              <a:rPr lang="es-GT" sz="3600" b="1" dirty="0" smtClean="0">
                <a:solidFill>
                  <a:schemeClr val="bg1"/>
                </a:solidFill>
              </a:rPr>
              <a:t> and </a:t>
            </a:r>
            <a:r>
              <a:rPr lang="es-GT" sz="3600" b="1" dirty="0" err="1" smtClean="0">
                <a:solidFill>
                  <a:schemeClr val="bg1"/>
                </a:solidFill>
              </a:rPr>
              <a:t>recommendations</a:t>
            </a:r>
            <a:r>
              <a:rPr lang="es-GT" sz="3600" b="1" dirty="0" smtClean="0">
                <a:solidFill>
                  <a:schemeClr val="bg1"/>
                </a:solidFill>
              </a:rPr>
              <a:t> as </a:t>
            </a:r>
            <a:r>
              <a:rPr lang="es-GT" sz="3600" b="1" dirty="0" err="1" smtClean="0">
                <a:solidFill>
                  <a:schemeClr val="bg1"/>
                </a:solidFill>
              </a:rPr>
              <a:t>parameters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for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the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fight</a:t>
            </a:r>
            <a:r>
              <a:rPr lang="es-GT" sz="3600" b="1" dirty="0" smtClean="0">
                <a:solidFill>
                  <a:schemeClr val="bg1"/>
                </a:solidFill>
              </a:rPr>
              <a:t>  </a:t>
            </a:r>
            <a:r>
              <a:rPr lang="es-GT" sz="3600" b="1" dirty="0" err="1" smtClean="0">
                <a:solidFill>
                  <a:schemeClr val="bg1"/>
                </a:solidFill>
              </a:rPr>
              <a:t>against</a:t>
            </a:r>
            <a:r>
              <a:rPr lang="es-GT" sz="3600" b="1" dirty="0" smtClean="0">
                <a:solidFill>
                  <a:schemeClr val="bg1"/>
                </a:solidFill>
              </a:rPr>
              <a:t> </a:t>
            </a:r>
            <a:r>
              <a:rPr lang="es-GT" sz="3600" b="1" dirty="0" err="1" smtClean="0">
                <a:solidFill>
                  <a:schemeClr val="bg1"/>
                </a:solidFill>
              </a:rPr>
              <a:t>impunity</a:t>
            </a:r>
            <a:r>
              <a:rPr lang="es-GT" sz="3600" b="1" dirty="0" smtClean="0">
                <a:solidFill>
                  <a:schemeClr val="bg1"/>
                </a:solidFill>
              </a:rPr>
              <a:t> and </a:t>
            </a:r>
            <a:r>
              <a:rPr lang="es-GT" sz="3600" b="1" dirty="0" err="1" smtClean="0">
                <a:solidFill>
                  <a:schemeClr val="bg1"/>
                </a:solidFill>
              </a:rPr>
              <a:t>corruption</a:t>
            </a:r>
            <a:endParaRPr lang="es-G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TextBox 2"/>
          <p:cNvSpPr txBox="1"/>
          <p:nvPr/>
        </p:nvSpPr>
        <p:spPr>
          <a:xfrm>
            <a:off x="755576" y="5486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Frequently the </a:t>
            </a:r>
            <a:r>
              <a:rPr lang="en-US" sz="3200" b="1" dirty="0">
                <a:solidFill>
                  <a:schemeClr val="bg1"/>
                </a:solidFill>
              </a:rPr>
              <a:t>same actors </a:t>
            </a:r>
            <a:r>
              <a:rPr lang="en-US" sz="3200" b="1" dirty="0" smtClean="0">
                <a:solidFill>
                  <a:schemeClr val="bg1"/>
                </a:solidFill>
              </a:rPr>
              <a:t>are involved in different processes, some related to corruption, other to HR violations </a:t>
            </a:r>
            <a:endParaRPr lang="es-GT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3" b="17587"/>
          <a:stretch/>
        </p:blipFill>
        <p:spPr>
          <a:xfrm>
            <a:off x="-36512" y="2914751"/>
            <a:ext cx="9180512" cy="39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460" y="4162341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OHCHR monitors situation of actors involved in investigations </a:t>
            </a:r>
            <a:r>
              <a:rPr lang="en-US" sz="3200" b="1" dirty="0" smtClean="0">
                <a:solidFill>
                  <a:schemeClr val="bg1"/>
                </a:solidFill>
              </a:rPr>
              <a:t>that are threatened and in a situation of risk</a:t>
            </a:r>
            <a:endParaRPr lang="es-GT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Resultado de imagen para warning sig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22" y="764704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680"/>
            <a:ext cx="925252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Many cases of corruption have a direct impact on the human rights of the population</a:t>
            </a:r>
            <a:endParaRPr lang="es-GT" sz="3200" b="1" dirty="0">
              <a:solidFill>
                <a:schemeClr val="bg1"/>
              </a:solidFill>
            </a:endParaRPr>
          </a:p>
        </p:txBody>
      </p:sp>
      <p:sp>
        <p:nvSpPr>
          <p:cNvPr id="4" name="Hexagon 3"/>
          <p:cNvSpPr/>
          <p:nvPr/>
        </p:nvSpPr>
        <p:spPr>
          <a:xfrm>
            <a:off x="-1524" y="2701030"/>
            <a:ext cx="2664296" cy="229680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200" b="1" dirty="0" err="1" smtClean="0"/>
              <a:t>Illicit</a:t>
            </a:r>
            <a:r>
              <a:rPr lang="es-GT" sz="3200" b="1" dirty="0" smtClean="0"/>
              <a:t> electoral </a:t>
            </a:r>
            <a:r>
              <a:rPr lang="es-GT" sz="3200" b="1" dirty="0" err="1" smtClean="0"/>
              <a:t>founding</a:t>
            </a:r>
            <a:endParaRPr lang="es-GT" sz="3200" b="1" dirty="0"/>
          </a:p>
        </p:txBody>
      </p:sp>
      <p:sp>
        <p:nvSpPr>
          <p:cNvPr id="5" name="Hexagon 4"/>
          <p:cNvSpPr/>
          <p:nvPr/>
        </p:nvSpPr>
        <p:spPr>
          <a:xfrm>
            <a:off x="2210768" y="3889742"/>
            <a:ext cx="2664296" cy="229680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200" b="1" dirty="0" smtClean="0"/>
              <a:t>Civil &amp; </a:t>
            </a:r>
            <a:r>
              <a:rPr lang="es-GT" sz="3200" b="1" dirty="0" err="1" smtClean="0"/>
              <a:t>Political</a:t>
            </a:r>
            <a:r>
              <a:rPr lang="es-GT" sz="3200" b="1" dirty="0" smtClean="0"/>
              <a:t> </a:t>
            </a:r>
            <a:r>
              <a:rPr lang="es-GT" sz="3200" b="1" dirty="0" err="1" smtClean="0"/>
              <a:t>rights</a:t>
            </a:r>
            <a:endParaRPr lang="es-GT" sz="3200" b="1" dirty="0"/>
          </a:p>
        </p:txBody>
      </p:sp>
      <p:sp>
        <p:nvSpPr>
          <p:cNvPr id="6" name="Hexagon 5"/>
          <p:cNvSpPr/>
          <p:nvPr/>
        </p:nvSpPr>
        <p:spPr>
          <a:xfrm>
            <a:off x="4371008" y="2701029"/>
            <a:ext cx="2664296" cy="229680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200" b="1" dirty="0" err="1" smtClean="0">
                <a:solidFill>
                  <a:schemeClr val="bg1"/>
                </a:solidFill>
              </a:rPr>
              <a:t>Health</a:t>
            </a:r>
            <a:endParaRPr lang="es-GT" sz="3200" b="1" dirty="0" smtClean="0">
              <a:solidFill>
                <a:schemeClr val="bg1"/>
              </a:solidFill>
            </a:endParaRPr>
          </a:p>
          <a:p>
            <a:pPr algn="ctr"/>
            <a:r>
              <a:rPr lang="es-GT" sz="3200" b="1" dirty="0" err="1" smtClean="0">
                <a:solidFill>
                  <a:schemeClr val="bg1"/>
                </a:solidFill>
              </a:rPr>
              <a:t>System</a:t>
            </a:r>
            <a:endParaRPr lang="es-GT" sz="3200" b="1" dirty="0">
              <a:solidFill>
                <a:schemeClr val="bg1"/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516216" y="3947278"/>
            <a:ext cx="2664296" cy="229680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200" b="1" dirty="0" smtClean="0">
                <a:solidFill>
                  <a:schemeClr val="bg1"/>
                </a:solidFill>
              </a:rPr>
              <a:t>ESCR</a:t>
            </a:r>
            <a:endParaRPr lang="es-GT" sz="32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30624" y="1697906"/>
            <a:ext cx="880144" cy="14430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64088" y="1697906"/>
            <a:ext cx="339068" cy="136267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95142" y="1844824"/>
            <a:ext cx="147774" cy="24482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35304" y="1988840"/>
            <a:ext cx="813060" cy="23042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680"/>
            <a:ext cx="925252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8205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Our cooperation includes the work that associates the international mechanisms for the protection of human rights</a:t>
            </a:r>
            <a:endParaRPr lang="es-GT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pbs.twimg.com/media/DcKKgXeV0AE5RGH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9"/>
          <a:stretch/>
        </p:blipFill>
        <p:spPr bwMode="auto">
          <a:xfrm>
            <a:off x="-1" y="2589167"/>
            <a:ext cx="9252521" cy="42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556" y="-992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996" y="476672"/>
            <a:ext cx="80648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</a:t>
            </a:r>
            <a:r>
              <a:rPr lang="en-US" sz="4400" b="1" dirty="0" smtClean="0">
                <a:solidFill>
                  <a:schemeClr val="bg1"/>
                </a:solidFill>
              </a:rPr>
              <a:t>he fight against corruption must be based on the fundamental principles of human rights</a:t>
            </a:r>
            <a:endParaRPr lang="es-GT" sz="4400" b="1" dirty="0" smtClean="0">
              <a:solidFill>
                <a:schemeClr val="bg1"/>
              </a:solidFill>
            </a:endParaRPr>
          </a:p>
          <a:p>
            <a:endParaRPr lang="es-GT" dirty="0"/>
          </a:p>
          <a:p>
            <a:pPr algn="r"/>
            <a:r>
              <a:rPr lang="es-GT" sz="2400" i="1" dirty="0" smtClean="0">
                <a:solidFill>
                  <a:schemeClr val="bg1"/>
                </a:solidFill>
              </a:rPr>
              <a:t>-UN High </a:t>
            </a:r>
            <a:r>
              <a:rPr lang="es-GT" sz="2400" i="1" dirty="0" err="1" smtClean="0">
                <a:solidFill>
                  <a:schemeClr val="bg1"/>
                </a:solidFill>
              </a:rPr>
              <a:t>Commissioner</a:t>
            </a:r>
            <a:r>
              <a:rPr lang="es-GT" sz="2400" i="1" dirty="0" smtClean="0">
                <a:solidFill>
                  <a:schemeClr val="bg1"/>
                </a:solidFill>
              </a:rPr>
              <a:t> </a:t>
            </a:r>
            <a:endParaRPr lang="es-GT" sz="24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b="26869"/>
          <a:stretch/>
        </p:blipFill>
        <p:spPr>
          <a:xfrm>
            <a:off x="-5556" y="3263900"/>
            <a:ext cx="9144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" name="Oval 2"/>
          <p:cNvSpPr/>
          <p:nvPr/>
        </p:nvSpPr>
        <p:spPr>
          <a:xfrm>
            <a:off x="3059832" y="1988840"/>
            <a:ext cx="3168352" cy="3168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smtClean="0">
                <a:latin typeface="+mj-lt"/>
              </a:rPr>
              <a:t>CLOSE RELATIONSHIP</a:t>
            </a:r>
            <a:endParaRPr lang="es-GT" sz="2400" b="1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51720" y="2060848"/>
            <a:ext cx="2232248" cy="210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8024" y="1951272"/>
            <a:ext cx="2448272" cy="21062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51720" y="4365104"/>
            <a:ext cx="5184576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12160" y="3051912"/>
            <a:ext cx="2474202" cy="247420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err="1" smtClean="0"/>
              <a:t>Sustainable</a:t>
            </a:r>
            <a:r>
              <a:rPr lang="es-GT" dirty="0" smtClean="0"/>
              <a:t> </a:t>
            </a:r>
            <a:r>
              <a:rPr lang="es-GT" dirty="0" err="1" smtClean="0"/>
              <a:t>development</a:t>
            </a:r>
            <a:endParaRPr lang="es-GT" dirty="0"/>
          </a:p>
        </p:txBody>
      </p:sp>
      <p:sp>
        <p:nvSpPr>
          <p:cNvPr id="7" name="Oval 6"/>
          <p:cNvSpPr/>
          <p:nvPr/>
        </p:nvSpPr>
        <p:spPr>
          <a:xfrm>
            <a:off x="3437874" y="476672"/>
            <a:ext cx="2268252" cy="22682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err="1" smtClean="0"/>
              <a:t>Fight</a:t>
            </a:r>
            <a:r>
              <a:rPr lang="es-GT" sz="2000" dirty="0" smtClean="0"/>
              <a:t> </a:t>
            </a:r>
            <a:r>
              <a:rPr lang="es-GT" sz="2000" dirty="0" err="1" smtClean="0"/>
              <a:t>against</a:t>
            </a:r>
            <a:r>
              <a:rPr lang="es-GT" sz="2000" dirty="0" smtClean="0"/>
              <a:t> </a:t>
            </a:r>
            <a:r>
              <a:rPr lang="es-GT" sz="2000" dirty="0" err="1" smtClean="0"/>
              <a:t>corruption</a:t>
            </a:r>
            <a:endParaRPr lang="es-GT" sz="2000" dirty="0"/>
          </a:p>
        </p:txBody>
      </p:sp>
      <p:sp>
        <p:nvSpPr>
          <p:cNvPr id="8" name="Oval 7"/>
          <p:cNvSpPr/>
          <p:nvPr/>
        </p:nvSpPr>
        <p:spPr>
          <a:xfrm>
            <a:off x="683568" y="3004389"/>
            <a:ext cx="2569249" cy="256924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err="1" smtClean="0"/>
              <a:t>Protection</a:t>
            </a:r>
            <a:r>
              <a:rPr lang="es-GT" dirty="0" smtClean="0"/>
              <a:t> of</a:t>
            </a:r>
          </a:p>
          <a:p>
            <a:pPr algn="ctr"/>
            <a:r>
              <a:rPr lang="es-GT" dirty="0" smtClean="0"/>
              <a:t>Human </a:t>
            </a:r>
            <a:r>
              <a:rPr lang="es-GT" dirty="0" err="1" smtClean="0"/>
              <a:t>Rights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84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52520" cy="7029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TextBox 2"/>
          <p:cNvSpPr txBox="1"/>
          <p:nvPr/>
        </p:nvSpPr>
        <p:spPr>
          <a:xfrm>
            <a:off x="605136" y="371703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This perspective shows that the State </a:t>
            </a:r>
            <a:r>
              <a:rPr lang="en-US" sz="3600" b="1" dirty="0" smtClean="0">
                <a:solidFill>
                  <a:schemeClr val="bg1"/>
                </a:solidFill>
              </a:rPr>
              <a:t>has the responsibility to react to the negative consequences of corruption</a:t>
            </a:r>
            <a:endParaRPr lang="es-GT" sz="36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77444" y="676300"/>
            <a:ext cx="2592288" cy="25922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7170" name="Picture 2" descr="Resultado de imagen para glass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2" y="908720"/>
            <a:ext cx="2161592" cy="21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2120" y="0"/>
            <a:ext cx="349188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9218" name="Picture 2" descr="Resultado de imagen para antonio guterres un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27931"/>
          <a:stretch/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7376" y="404664"/>
            <a:ext cx="3168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</a:rPr>
              <a:t>Within </a:t>
            </a:r>
            <a:r>
              <a:rPr lang="en-US" sz="3200" b="1" dirty="0">
                <a:solidFill>
                  <a:schemeClr val="bg1"/>
                </a:solidFill>
              </a:rPr>
              <a:t>the good practices and mechanisms that have made progress in the fight against impunity and corruption is the CICIG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”</a:t>
            </a:r>
            <a:endParaRPr lang="es-GT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7376" y="4963577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i="1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es-GT" i="1" dirty="0" err="1" smtClean="0">
                <a:solidFill>
                  <a:schemeClr val="bg1">
                    <a:lumMod val="95000"/>
                  </a:schemeClr>
                </a:solidFill>
              </a:rPr>
              <a:t>António</a:t>
            </a:r>
            <a:r>
              <a:rPr lang="es-GT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GT" i="1" dirty="0" err="1" smtClean="0">
                <a:solidFill>
                  <a:schemeClr val="bg1">
                    <a:lumMod val="95000"/>
                  </a:schemeClr>
                </a:solidFill>
              </a:rPr>
              <a:t>Guterres</a:t>
            </a:r>
            <a:r>
              <a:rPr lang="es-GT" i="1" dirty="0" smtClean="0">
                <a:solidFill>
                  <a:schemeClr val="bg1">
                    <a:lumMod val="95000"/>
                  </a:schemeClr>
                </a:solidFill>
              </a:rPr>
              <a:t>, General </a:t>
            </a:r>
            <a:r>
              <a:rPr lang="es-GT" i="1" dirty="0" err="1" smtClean="0">
                <a:solidFill>
                  <a:schemeClr val="bg1">
                    <a:lumMod val="95000"/>
                  </a:schemeClr>
                </a:solidFill>
              </a:rPr>
              <a:t>Secretary</a:t>
            </a:r>
            <a:r>
              <a:rPr lang="es-GT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GT" i="1" dirty="0" err="1" smtClean="0">
                <a:solidFill>
                  <a:schemeClr val="bg1">
                    <a:lumMod val="95000"/>
                  </a:schemeClr>
                </a:solidFill>
              </a:rPr>
              <a:t>on</a:t>
            </a:r>
            <a:r>
              <a:rPr lang="es-GT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GT" i="1" dirty="0" err="1" smtClean="0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es-GT" i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15th anniversary of the adoption of the United Nations Convention against Corruption</a:t>
            </a:r>
            <a:endParaRPr lang="es-GT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 response to the responsibility of the State is to consolidate the efforts in the investigation, prosecution and punishment of those responsible for acts of corruption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Another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response is to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advance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simultaneously in structural reforms that address the causes of exclusion, inequality and discrimination that affect vulnerable groups.</a:t>
            </a:r>
            <a:endParaRPr lang="es-GT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30000"/>
                    </a14:imgEffect>
                    <a14:imgEffect>
                      <a14:colorTemperature colorTemp="5250"/>
                    </a14:imgEffect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256" y="-2113582"/>
            <a:ext cx="11089232" cy="11089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3112" y="227687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the full participation of these groups </a:t>
            </a:r>
            <a:r>
              <a:rPr lang="en-US" sz="3600" b="1" i="1" dirty="0" smtClean="0">
                <a:solidFill>
                  <a:schemeClr val="tx2"/>
                </a:solidFill>
              </a:rPr>
              <a:t>is </a:t>
            </a:r>
            <a:r>
              <a:rPr lang="en-US" sz="3600" b="1" i="1" dirty="0">
                <a:solidFill>
                  <a:schemeClr val="tx2"/>
                </a:solidFill>
              </a:rPr>
              <a:t>key </a:t>
            </a:r>
            <a:r>
              <a:rPr lang="en-US" sz="3600" b="1" dirty="0" smtClean="0">
                <a:solidFill>
                  <a:schemeClr val="tx2"/>
                </a:solidFill>
              </a:rPr>
              <a:t>to guarantee that no one is left behind</a:t>
            </a:r>
            <a:endParaRPr lang="es-GT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52520" cy="7029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TextBox 2"/>
          <p:cNvSpPr txBox="1"/>
          <p:nvPr/>
        </p:nvSpPr>
        <p:spPr>
          <a:xfrm>
            <a:off x="1178136" y="3068960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Ending with corruption represents </a:t>
            </a:r>
            <a:r>
              <a:rPr lang="en-US" sz="3600" b="1" dirty="0" smtClean="0">
                <a:solidFill>
                  <a:schemeClr val="bg1"/>
                </a:solidFill>
              </a:rPr>
              <a:t>an opportunity for the State to deepen and strengthen its response to the human rights of the population</a:t>
            </a:r>
            <a:endParaRPr lang="es-GT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64704"/>
            <a:ext cx="2376264" cy="21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8520" y="0"/>
            <a:ext cx="9252520" cy="7029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extBox 1"/>
          <p:cNvSpPr txBox="1"/>
          <p:nvPr/>
        </p:nvSpPr>
        <p:spPr>
          <a:xfrm>
            <a:off x="449288" y="592063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disappearance </a:t>
            </a:r>
            <a:r>
              <a:rPr lang="en-US" sz="2800" b="1" dirty="0">
                <a:solidFill>
                  <a:schemeClr val="bg1"/>
                </a:solidFill>
              </a:rPr>
              <a:t>of corruption does not automatically lead to better opportunities for vulnerable groups</a:t>
            </a:r>
            <a:endParaRPr lang="es-GT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328" y="522920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</a:rPr>
              <a:t>tructural </a:t>
            </a:r>
            <a:r>
              <a:rPr lang="en-US" sz="2800" b="1" dirty="0">
                <a:solidFill>
                  <a:schemeClr val="bg1"/>
                </a:solidFill>
              </a:rPr>
              <a:t>patterns of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inequality</a:t>
            </a:r>
            <a:r>
              <a:rPr lang="en-US" sz="2800" b="1" dirty="0">
                <a:solidFill>
                  <a:schemeClr val="bg1"/>
                </a:solidFill>
              </a:rPr>
              <a:t>, racism and discrimination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must be </a:t>
            </a:r>
            <a:r>
              <a:rPr lang="en-US" sz="3200" b="1" dirty="0">
                <a:solidFill>
                  <a:srgbClr val="FFFF00"/>
                </a:solidFill>
              </a:rPr>
              <a:t>transformed</a:t>
            </a:r>
            <a:endParaRPr lang="es-GT" sz="3200" b="1" dirty="0">
              <a:solidFill>
                <a:srgbClr val="FFFF00"/>
              </a:solidFill>
            </a:endParaRPr>
          </a:p>
        </p:txBody>
      </p:sp>
      <p:pic>
        <p:nvPicPr>
          <p:cNvPr id="1042" name="Picture 18" descr="Resultado de imagen para inequality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2592288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520" y="548680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Only </a:t>
            </a:r>
            <a:r>
              <a:rPr lang="en-US" sz="3600" dirty="0">
                <a:solidFill>
                  <a:schemeClr val="bg1"/>
                </a:solidFill>
              </a:rPr>
              <a:t>a policy consistent with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human </a:t>
            </a:r>
            <a:r>
              <a:rPr lang="en-US" sz="3600" dirty="0">
                <a:solidFill>
                  <a:schemeClr val="bg1"/>
                </a:solidFill>
              </a:rPr>
              <a:t>rights and the principles of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equality</a:t>
            </a:r>
            <a:r>
              <a:rPr lang="en-US" sz="3600" dirty="0">
                <a:solidFill>
                  <a:schemeClr val="bg1"/>
                </a:solidFill>
              </a:rPr>
              <a:t>, inclusion and dignity,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will </a:t>
            </a:r>
            <a:r>
              <a:rPr lang="en-US" sz="3600" dirty="0">
                <a:solidFill>
                  <a:schemeClr val="bg1"/>
                </a:solidFill>
              </a:rPr>
              <a:t>effectively ensure that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no </a:t>
            </a:r>
            <a:r>
              <a:rPr lang="en-US" sz="6000" b="1" dirty="0">
                <a:solidFill>
                  <a:schemeClr val="bg1"/>
                </a:solidFill>
              </a:rPr>
              <a:t>one is left behind</a:t>
            </a:r>
            <a:endParaRPr lang="es-GT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2"/>
          <a:stretch/>
        </p:blipFill>
        <p:spPr>
          <a:xfrm>
            <a:off x="1295636" y="3789040"/>
            <a:ext cx="6552728" cy="30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" name="Oval 2"/>
          <p:cNvSpPr/>
          <p:nvPr/>
        </p:nvSpPr>
        <p:spPr>
          <a:xfrm>
            <a:off x="3059832" y="1988840"/>
            <a:ext cx="3168352" cy="3168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b="1" dirty="0" smtClean="0">
                <a:latin typeface="+mj-lt"/>
              </a:rPr>
              <a:t>FUNDAMENTAL </a:t>
            </a:r>
          </a:p>
          <a:p>
            <a:pPr algn="ctr"/>
            <a:r>
              <a:rPr lang="es-GT" sz="2400" b="1" dirty="0" smtClean="0">
                <a:latin typeface="+mj-lt"/>
              </a:rPr>
              <a:t>PRINCIPLES</a:t>
            </a:r>
            <a:endParaRPr lang="es-GT" sz="2400" b="1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051720" y="2060848"/>
            <a:ext cx="2232248" cy="210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8024" y="1951272"/>
            <a:ext cx="2448272" cy="21062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51720" y="4365104"/>
            <a:ext cx="5184576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12160" y="3051912"/>
            <a:ext cx="2474202" cy="247420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err="1" smtClean="0"/>
              <a:t>Dignity</a:t>
            </a:r>
            <a:endParaRPr lang="es-GT" dirty="0"/>
          </a:p>
        </p:txBody>
      </p:sp>
      <p:sp>
        <p:nvSpPr>
          <p:cNvPr id="7" name="Oval 6"/>
          <p:cNvSpPr/>
          <p:nvPr/>
        </p:nvSpPr>
        <p:spPr>
          <a:xfrm>
            <a:off x="3437874" y="476672"/>
            <a:ext cx="2268252" cy="226825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400" dirty="0" smtClean="0"/>
              <a:t>Rule of </a:t>
            </a:r>
            <a:r>
              <a:rPr lang="es-GT" sz="2400" dirty="0" err="1" smtClean="0"/>
              <a:t>Law</a:t>
            </a:r>
            <a:endParaRPr lang="es-GT" sz="2400" dirty="0"/>
          </a:p>
        </p:txBody>
      </p:sp>
      <p:sp>
        <p:nvSpPr>
          <p:cNvPr id="8" name="Oval 7"/>
          <p:cNvSpPr/>
          <p:nvPr/>
        </p:nvSpPr>
        <p:spPr>
          <a:xfrm>
            <a:off x="683568" y="3004389"/>
            <a:ext cx="2569249" cy="256924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dirty="0" err="1" smtClean="0"/>
              <a:t>Equality</a:t>
            </a:r>
            <a:r>
              <a:rPr lang="es-GT" sz="2000" dirty="0" smtClean="0"/>
              <a:t> </a:t>
            </a:r>
          </a:p>
          <a:p>
            <a:pPr algn="ctr"/>
            <a:r>
              <a:rPr lang="es-GT" sz="2000" dirty="0" smtClean="0"/>
              <a:t>and non-</a:t>
            </a:r>
            <a:r>
              <a:rPr lang="es-GT" sz="2000" dirty="0" err="1" smtClean="0"/>
              <a:t>discrimination</a:t>
            </a:r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42571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extBox 1"/>
          <p:cNvSpPr txBox="1"/>
          <p:nvPr/>
        </p:nvSpPr>
        <p:spPr>
          <a:xfrm>
            <a:off x="503548" y="779482"/>
            <a:ext cx="8064896" cy="95410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>
                <a:solidFill>
                  <a:schemeClr val="bg1"/>
                </a:solidFill>
              </a:rPr>
              <a:t>Guatemala, the fight against impunity and corruption </a:t>
            </a:r>
            <a:r>
              <a:rPr lang="en-US" sz="2800" dirty="0" smtClean="0">
                <a:solidFill>
                  <a:schemeClr val="bg1"/>
                </a:solidFill>
              </a:rPr>
              <a:t>has an innovating component </a:t>
            </a:r>
            <a:endParaRPr lang="es-GT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420888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5400" b="1" dirty="0" err="1" smtClean="0">
                <a:solidFill>
                  <a:schemeClr val="bg1"/>
                </a:solidFill>
              </a:rPr>
              <a:t>The</a:t>
            </a:r>
            <a:r>
              <a:rPr lang="es-GT" sz="5400" b="1" dirty="0" smtClean="0">
                <a:solidFill>
                  <a:schemeClr val="bg1"/>
                </a:solidFill>
              </a:rPr>
              <a:t> </a:t>
            </a:r>
            <a:r>
              <a:rPr lang="es-GT" sz="5400" b="1" dirty="0">
                <a:solidFill>
                  <a:schemeClr val="bg1"/>
                </a:solidFill>
              </a:rPr>
              <a:t>I</a:t>
            </a:r>
            <a:r>
              <a:rPr lang="es-GT" sz="5400" b="1" dirty="0" smtClean="0">
                <a:solidFill>
                  <a:schemeClr val="bg1"/>
                </a:solidFill>
              </a:rPr>
              <a:t>nternational </a:t>
            </a:r>
            <a:r>
              <a:rPr lang="es-GT" sz="5400" b="1" dirty="0" err="1" smtClean="0">
                <a:solidFill>
                  <a:schemeClr val="bg1"/>
                </a:solidFill>
              </a:rPr>
              <a:t>Comission</a:t>
            </a:r>
            <a:r>
              <a:rPr lang="es-GT" sz="5400" b="1" dirty="0" smtClean="0">
                <a:solidFill>
                  <a:schemeClr val="bg1"/>
                </a:solidFill>
              </a:rPr>
              <a:t> </a:t>
            </a:r>
            <a:r>
              <a:rPr lang="es-GT" sz="5400" b="1" dirty="0" err="1" smtClean="0">
                <a:solidFill>
                  <a:schemeClr val="bg1"/>
                </a:solidFill>
              </a:rPr>
              <a:t>against</a:t>
            </a:r>
            <a:r>
              <a:rPr lang="es-GT" sz="5400" b="1" dirty="0" smtClean="0">
                <a:solidFill>
                  <a:schemeClr val="bg1"/>
                </a:solidFill>
              </a:rPr>
              <a:t> </a:t>
            </a:r>
            <a:r>
              <a:rPr lang="es-GT" sz="5400" b="1" dirty="0" err="1" smtClean="0">
                <a:solidFill>
                  <a:schemeClr val="bg1"/>
                </a:solidFill>
              </a:rPr>
              <a:t>Impunitiy</a:t>
            </a:r>
            <a:endParaRPr lang="es-GT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589240"/>
            <a:ext cx="806489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Better known as: </a:t>
            </a:r>
            <a:r>
              <a:rPr lang="en-US" sz="3200" b="1" dirty="0" smtClean="0">
                <a:solidFill>
                  <a:schemeClr val="bg1"/>
                </a:solidFill>
              </a:rPr>
              <a:t>CICIG</a:t>
            </a:r>
            <a:endParaRPr lang="es-G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TextBox 2"/>
          <p:cNvSpPr txBox="1"/>
          <p:nvPr/>
        </p:nvSpPr>
        <p:spPr>
          <a:xfrm>
            <a:off x="1438244" y="3239077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Corruption has a </a:t>
            </a:r>
            <a:r>
              <a:rPr lang="en-US" sz="5400" b="1" dirty="0" smtClean="0">
                <a:solidFill>
                  <a:schemeClr val="bg1"/>
                </a:solidFill>
              </a:rPr>
              <a:t>negative impact on the enjoyment and exercise of human rights</a:t>
            </a:r>
            <a:endParaRPr lang="es-GT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b="37853"/>
          <a:stretch/>
        </p:blipFill>
        <p:spPr>
          <a:xfrm>
            <a:off x="-117783" y="-99392"/>
            <a:ext cx="9451573" cy="33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-99392"/>
            <a:ext cx="9433048" cy="695739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TextBox 2"/>
          <p:cNvSpPr txBox="1"/>
          <p:nvPr/>
        </p:nvSpPr>
        <p:spPr>
          <a:xfrm>
            <a:off x="3635896" y="476672"/>
            <a:ext cx="52925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Corruption </a:t>
            </a:r>
            <a:r>
              <a:rPr lang="en-US" sz="5400" dirty="0" smtClean="0">
                <a:solidFill>
                  <a:schemeClr val="bg1"/>
                </a:solidFill>
              </a:rPr>
              <a:t>undermines </a:t>
            </a:r>
            <a:r>
              <a:rPr lang="en-US" sz="5400" dirty="0">
                <a:solidFill>
                  <a:schemeClr val="bg1"/>
                </a:solidFill>
              </a:rPr>
              <a:t>the ability of States to comply with their </a:t>
            </a:r>
            <a:r>
              <a:rPr lang="en-US" sz="5400" b="1" dirty="0">
                <a:solidFill>
                  <a:schemeClr val="bg1"/>
                </a:solidFill>
              </a:rPr>
              <a:t>international human rights obligations</a:t>
            </a:r>
            <a:endParaRPr lang="es-GT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1" t="4252" b="4010"/>
          <a:stretch/>
        </p:blipFill>
        <p:spPr>
          <a:xfrm>
            <a:off x="-108520" y="-99391"/>
            <a:ext cx="362247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55372"/>
            <a:ext cx="42844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In Latin America and Guatemala, inequality is a structural scourge</a:t>
            </a:r>
          </a:p>
          <a:p>
            <a:pPr algn="r"/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In this context, corruption affects the situation </a:t>
            </a:r>
            <a:r>
              <a:rPr lang="en-US" sz="4000" b="1" dirty="0" smtClean="0">
                <a:solidFill>
                  <a:schemeClr val="bg1"/>
                </a:solidFill>
              </a:rPr>
              <a:t>of the mos</a:t>
            </a:r>
            <a:r>
              <a:rPr lang="en-US" sz="4000" b="1" dirty="0">
                <a:solidFill>
                  <a:schemeClr val="bg1"/>
                </a:solidFill>
              </a:rPr>
              <a:t>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vulnerable </a:t>
            </a:r>
            <a:r>
              <a:rPr lang="en-US" sz="4000" b="1" dirty="0" smtClean="0">
                <a:solidFill>
                  <a:schemeClr val="bg1"/>
                </a:solidFill>
              </a:rPr>
              <a:t>groups</a:t>
            </a:r>
            <a:endParaRPr lang="es-GT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r="39306"/>
          <a:stretch/>
        </p:blipFill>
        <p:spPr>
          <a:xfrm>
            <a:off x="4648453" y="-99392"/>
            <a:ext cx="4676075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3" name="TextBox 2"/>
          <p:cNvSpPr txBox="1"/>
          <p:nvPr/>
        </p:nvSpPr>
        <p:spPr>
          <a:xfrm>
            <a:off x="623888" y="432037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Guatemala is affected by deep inequality and discrimination</a:t>
            </a:r>
            <a:endParaRPr lang="es-GT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5879013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i="1" dirty="0" smtClean="0">
                <a:solidFill>
                  <a:schemeClr val="bg1"/>
                </a:solidFill>
              </a:rPr>
              <a:t>-</a:t>
            </a:r>
            <a:r>
              <a:rPr lang="es-GT" i="1" dirty="0" err="1" smtClean="0">
                <a:solidFill>
                  <a:schemeClr val="bg1"/>
                </a:solidFill>
              </a:rPr>
              <a:t>Annual</a:t>
            </a:r>
            <a:r>
              <a:rPr lang="es-GT" i="1" dirty="0" smtClean="0">
                <a:solidFill>
                  <a:schemeClr val="bg1"/>
                </a:solidFill>
              </a:rPr>
              <a:t> </a:t>
            </a:r>
            <a:r>
              <a:rPr lang="es-GT" i="1" dirty="0" err="1" smtClean="0">
                <a:solidFill>
                  <a:schemeClr val="bg1"/>
                </a:solidFill>
              </a:rPr>
              <a:t>Report</a:t>
            </a:r>
            <a:r>
              <a:rPr lang="es-GT" i="1" dirty="0" smtClean="0">
                <a:solidFill>
                  <a:schemeClr val="bg1"/>
                </a:solidFill>
              </a:rPr>
              <a:t> of </a:t>
            </a:r>
            <a:r>
              <a:rPr lang="es-GT" i="1" dirty="0" err="1" smtClean="0">
                <a:solidFill>
                  <a:schemeClr val="bg1"/>
                </a:solidFill>
              </a:rPr>
              <a:t>the</a:t>
            </a:r>
            <a:r>
              <a:rPr lang="es-GT" i="1" dirty="0" smtClean="0">
                <a:solidFill>
                  <a:schemeClr val="bg1"/>
                </a:solidFill>
              </a:rPr>
              <a:t> UN High </a:t>
            </a:r>
            <a:r>
              <a:rPr lang="es-GT" i="1" dirty="0" err="1" smtClean="0">
                <a:solidFill>
                  <a:schemeClr val="bg1"/>
                </a:solidFill>
              </a:rPr>
              <a:t>Commissioner</a:t>
            </a:r>
            <a:r>
              <a:rPr lang="es-GT" i="1" dirty="0" smtClean="0">
                <a:solidFill>
                  <a:schemeClr val="bg1"/>
                </a:solidFill>
              </a:rPr>
              <a:t> </a:t>
            </a:r>
            <a:r>
              <a:rPr lang="es-GT" i="1" dirty="0" err="1" smtClean="0">
                <a:solidFill>
                  <a:schemeClr val="bg1"/>
                </a:solidFill>
              </a:rPr>
              <a:t>on</a:t>
            </a:r>
            <a:r>
              <a:rPr lang="es-GT" i="1" dirty="0" smtClean="0">
                <a:solidFill>
                  <a:schemeClr val="bg1"/>
                </a:solidFill>
              </a:rPr>
              <a:t> </a:t>
            </a:r>
            <a:r>
              <a:rPr lang="es-GT" i="1" dirty="0" err="1" smtClean="0">
                <a:solidFill>
                  <a:schemeClr val="bg1"/>
                </a:solidFill>
              </a:rPr>
              <a:t>the</a:t>
            </a:r>
            <a:r>
              <a:rPr lang="es-GT" i="1" dirty="0" smtClean="0">
                <a:solidFill>
                  <a:schemeClr val="bg1"/>
                </a:solidFill>
              </a:rPr>
              <a:t> </a:t>
            </a:r>
            <a:r>
              <a:rPr lang="es-GT" i="1" dirty="0" err="1" smtClean="0">
                <a:solidFill>
                  <a:schemeClr val="bg1"/>
                </a:solidFill>
              </a:rPr>
              <a:t>activities</a:t>
            </a:r>
            <a:r>
              <a:rPr lang="es-GT" i="1" dirty="0" smtClean="0">
                <a:solidFill>
                  <a:schemeClr val="bg1"/>
                </a:solidFill>
              </a:rPr>
              <a:t> of </a:t>
            </a:r>
            <a:r>
              <a:rPr lang="es-GT" i="1" dirty="0" err="1" smtClean="0">
                <a:solidFill>
                  <a:schemeClr val="bg1"/>
                </a:solidFill>
              </a:rPr>
              <a:t>his</a:t>
            </a:r>
            <a:r>
              <a:rPr lang="es-GT" i="1" dirty="0" smtClean="0">
                <a:solidFill>
                  <a:schemeClr val="bg1"/>
                </a:solidFill>
              </a:rPr>
              <a:t> Office in Guatemala</a:t>
            </a:r>
            <a:endParaRPr lang="es-GT" i="1" dirty="0">
              <a:solidFill>
                <a:schemeClr val="bg1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007494" y="1021379"/>
            <a:ext cx="6260649" cy="2808312"/>
            <a:chOff x="2149486" y="1021379"/>
            <a:chExt cx="6260649" cy="2808312"/>
          </a:xfrm>
        </p:grpSpPr>
        <p:sp>
          <p:nvSpPr>
            <p:cNvPr id="35" name="TextBox 34"/>
            <p:cNvSpPr txBox="1"/>
            <p:nvPr/>
          </p:nvSpPr>
          <p:spPr>
            <a:xfrm>
              <a:off x="3365631" y="1088740"/>
              <a:ext cx="5044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b="1" dirty="0" smtClean="0">
                  <a:solidFill>
                    <a:schemeClr val="bg1"/>
                  </a:solidFill>
                </a:rPr>
                <a:t>60% of </a:t>
              </a:r>
              <a:r>
                <a:rPr lang="es-GT" b="1" dirty="0" err="1" smtClean="0">
                  <a:solidFill>
                    <a:schemeClr val="bg1"/>
                  </a:solidFill>
                </a:rPr>
                <a:t>the</a:t>
              </a:r>
              <a:r>
                <a:rPr lang="es-GT" b="1" dirty="0" smtClean="0">
                  <a:solidFill>
                    <a:schemeClr val="bg1"/>
                  </a:solidFill>
                </a:rPr>
                <a:t> </a:t>
              </a:r>
              <a:r>
                <a:rPr lang="es-GT" b="1" dirty="0" err="1" smtClean="0">
                  <a:solidFill>
                    <a:schemeClr val="bg1"/>
                  </a:solidFill>
                </a:rPr>
                <a:t>country’s</a:t>
              </a:r>
              <a:r>
                <a:rPr lang="es-GT" b="1" dirty="0" smtClean="0">
                  <a:solidFill>
                    <a:schemeClr val="bg1"/>
                  </a:solidFill>
                </a:rPr>
                <a:t> </a:t>
              </a:r>
              <a:r>
                <a:rPr lang="es-GT" b="1" dirty="0" err="1" smtClean="0">
                  <a:solidFill>
                    <a:schemeClr val="bg1"/>
                  </a:solidFill>
                </a:rPr>
                <a:t>population</a:t>
              </a:r>
              <a:r>
                <a:rPr lang="es-GT" b="1" dirty="0" smtClean="0">
                  <a:solidFill>
                    <a:schemeClr val="bg1"/>
                  </a:solidFill>
                </a:rPr>
                <a:t> </a:t>
              </a:r>
              <a:r>
                <a:rPr lang="es-GT" b="1" dirty="0" err="1" smtClean="0">
                  <a:solidFill>
                    <a:schemeClr val="bg1"/>
                  </a:solidFill>
                </a:rPr>
                <a:t>lives</a:t>
              </a:r>
              <a:r>
                <a:rPr lang="es-GT" b="1" dirty="0" smtClean="0">
                  <a:solidFill>
                    <a:schemeClr val="bg1"/>
                  </a:solidFill>
                </a:rPr>
                <a:t> in </a:t>
              </a:r>
              <a:r>
                <a:rPr lang="es-GT" b="1" dirty="0" err="1" smtClean="0">
                  <a:solidFill>
                    <a:schemeClr val="bg1"/>
                  </a:solidFill>
                </a:rPr>
                <a:t>poverty</a:t>
              </a:r>
              <a:endParaRPr lang="es-GT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428312" y="742553"/>
              <a:ext cx="504056" cy="10617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67805" y="1880828"/>
              <a:ext cx="2120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b="1" dirty="0" smtClean="0">
                  <a:solidFill>
                    <a:schemeClr val="bg1"/>
                  </a:solidFill>
                </a:rPr>
                <a:t>76.1% rural </a:t>
              </a:r>
              <a:r>
                <a:rPr lang="es-GT" b="1" dirty="0" err="1" smtClean="0">
                  <a:solidFill>
                    <a:schemeClr val="bg1"/>
                  </a:solidFill>
                </a:rPr>
                <a:t>areas</a:t>
              </a:r>
              <a:endParaRPr lang="es-GT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2801750" y="1943966"/>
              <a:ext cx="504056" cy="18085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2513719" y="2961402"/>
              <a:ext cx="504056" cy="12325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2657734" y="1305219"/>
              <a:ext cx="504056" cy="152055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93703" y="2663592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b="1" dirty="0" smtClean="0">
                  <a:solidFill>
                    <a:schemeClr val="bg1"/>
                  </a:solidFill>
                </a:rPr>
                <a:t>79.2% </a:t>
              </a:r>
              <a:r>
                <a:rPr lang="es-GT" b="1" dirty="0" err="1" smtClean="0">
                  <a:solidFill>
                    <a:schemeClr val="bg1"/>
                  </a:solidFill>
                </a:rPr>
                <a:t>indigenous</a:t>
              </a:r>
              <a:r>
                <a:rPr lang="es-GT" b="1" dirty="0" smtClean="0">
                  <a:solidFill>
                    <a:schemeClr val="bg1"/>
                  </a:solidFill>
                </a:rPr>
                <a:t> </a:t>
              </a:r>
              <a:r>
                <a:rPr lang="es-GT" b="1" dirty="0" err="1" smtClean="0">
                  <a:solidFill>
                    <a:schemeClr val="bg1"/>
                  </a:solidFill>
                </a:rPr>
                <a:t>peoples</a:t>
              </a:r>
              <a:endParaRPr lang="es-GT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17639" y="3433745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b="1" dirty="0" smtClean="0">
                  <a:solidFill>
                    <a:schemeClr val="bg1"/>
                  </a:solidFill>
                </a:rPr>
                <a:t>69.2% </a:t>
              </a:r>
              <a:r>
                <a:rPr lang="es-GT" b="1" dirty="0" err="1" smtClean="0">
                  <a:solidFill>
                    <a:schemeClr val="bg1"/>
                  </a:solidFill>
                </a:rPr>
                <a:t>children</a:t>
              </a:r>
              <a:r>
                <a:rPr lang="es-GT" b="1" dirty="0" smtClean="0">
                  <a:solidFill>
                    <a:schemeClr val="bg1"/>
                  </a:solidFill>
                </a:rPr>
                <a:t> </a:t>
              </a:r>
              <a:r>
                <a:rPr lang="es-GT" b="1" dirty="0" err="1" smtClean="0">
                  <a:solidFill>
                    <a:schemeClr val="bg1"/>
                  </a:solidFill>
                </a:rPr>
                <a:t>under</a:t>
              </a:r>
              <a:r>
                <a:rPr lang="es-GT" b="1" dirty="0" smtClean="0">
                  <a:solidFill>
                    <a:schemeClr val="bg1"/>
                  </a:solidFill>
                </a:rPr>
                <a:t> 15 </a:t>
              </a:r>
              <a:endParaRPr lang="es-G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95713" y="1886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POVERTY</a:t>
            </a:r>
            <a:endParaRPr lang="es-GT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59" y="764704"/>
            <a:ext cx="615342" cy="8919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28" y="3160010"/>
            <a:ext cx="799551" cy="77304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59" y="2385637"/>
            <a:ext cx="475850" cy="832738"/>
          </a:xfrm>
          <a:prstGeom prst="rect">
            <a:avLst/>
          </a:prstGeom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15" y="1811205"/>
            <a:ext cx="789579" cy="50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Oval 2"/>
          <p:cNvSpPr/>
          <p:nvPr/>
        </p:nvSpPr>
        <p:spPr>
          <a:xfrm>
            <a:off x="2699792" y="1988840"/>
            <a:ext cx="3456384" cy="3168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600" dirty="0" smtClean="0"/>
              <a:t/>
            </a:r>
            <a:br>
              <a:rPr lang="es-GT" sz="3600" dirty="0" smtClean="0"/>
            </a:br>
            <a:r>
              <a:rPr lang="es-GT" sz="4000" b="1" dirty="0" smtClean="0"/>
              <a:t>STRATEGIC</a:t>
            </a:r>
            <a:r>
              <a:rPr lang="es-GT" sz="3600" b="1" dirty="0" smtClean="0"/>
              <a:t> ALLIANCE</a:t>
            </a:r>
            <a:endParaRPr lang="es-GT" sz="3600" b="1" dirty="0"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27784" y="2132856"/>
            <a:ext cx="792088" cy="9811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508104" y="1713773"/>
            <a:ext cx="1381117" cy="14001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52120" y="476672"/>
            <a:ext cx="2474202" cy="2474202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200" b="1" dirty="0" smtClean="0"/>
              <a:t>CICIG</a:t>
            </a:r>
            <a:endParaRPr lang="es-GT" sz="3200" b="1" dirty="0"/>
          </a:p>
        </p:txBody>
      </p:sp>
      <p:sp>
        <p:nvSpPr>
          <p:cNvPr id="7" name="Oval 6"/>
          <p:cNvSpPr/>
          <p:nvPr/>
        </p:nvSpPr>
        <p:spPr>
          <a:xfrm>
            <a:off x="984565" y="476672"/>
            <a:ext cx="2268252" cy="2268252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200" b="1" dirty="0" smtClean="0"/>
              <a:t>OHCHR</a:t>
            </a:r>
            <a:endParaRPr lang="es-GT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79715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5085184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Contribute </a:t>
            </a:r>
            <a:r>
              <a:rPr lang="en-US" sz="2800" b="1" dirty="0">
                <a:solidFill>
                  <a:schemeClr val="bg1"/>
                </a:solidFill>
              </a:rPr>
              <a:t>to the consolidation of the rule of </a:t>
            </a:r>
            <a:r>
              <a:rPr lang="en-US" sz="2800" b="1" dirty="0" smtClean="0">
                <a:solidFill>
                  <a:schemeClr val="bg1"/>
                </a:solidFill>
              </a:rPr>
              <a:t>law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Fight against corruption and impunity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Strengthening of the justice system</a:t>
            </a:r>
            <a:endParaRPr lang="es-GT" sz="2800" b="1" dirty="0">
              <a:solidFill>
                <a:schemeClr val="bg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4242290" y="3662352"/>
            <a:ext cx="371388" cy="2232248"/>
          </a:xfrm>
          <a:prstGeom prst="rightBrace">
            <a:avLst>
              <a:gd name="adj1" fmla="val 52392"/>
              <a:gd name="adj2" fmla="val 48293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132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89CB9C-C366-4AC0-B5BD-93CC673A8B82}"/>
</file>

<file path=customXml/itemProps2.xml><?xml version="1.0" encoding="utf-8"?>
<ds:datastoreItem xmlns:ds="http://schemas.openxmlformats.org/officeDocument/2006/customXml" ds:itemID="{F2C0C385-663F-4695-A814-E215C7210D0C}"/>
</file>

<file path=customXml/itemProps3.xml><?xml version="1.0" encoding="utf-8"?>
<ds:datastoreItem xmlns:ds="http://schemas.openxmlformats.org/officeDocument/2006/customXml" ds:itemID="{1C1CF0A2-645A-455F-86ED-4BB0CCA04C2B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585</Words>
  <Application>Microsoft Office PowerPoint</Application>
  <PresentationFormat>On-screen Show (4:3)</PresentationFormat>
  <Paragraphs>85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 Recinos</dc:creator>
  <cp:lastModifiedBy>Diego Valadares Vasconcelos Neto</cp:lastModifiedBy>
  <cp:revision>52</cp:revision>
  <dcterms:created xsi:type="dcterms:W3CDTF">2018-06-05T22:03:30Z</dcterms:created>
  <dcterms:modified xsi:type="dcterms:W3CDTF">2018-06-08T14:29:48Z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