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Override1.xml" ContentType="application/vnd.openxmlformats-officedocument.themeOverr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79" r:id="rId3"/>
    <p:sldId id="258" r:id="rId4"/>
    <p:sldId id="277" r:id="rId5"/>
    <p:sldId id="259" r:id="rId6"/>
    <p:sldId id="262" r:id="rId7"/>
    <p:sldId id="269" r:id="rId8"/>
    <p:sldId id="281" r:id="rId9"/>
    <p:sldId id="268" r:id="rId10"/>
    <p:sldId id="264" r:id="rId11"/>
  </p:sldIdLst>
  <p:sldSz cx="9144000" cy="6858000" type="screen4x3"/>
  <p:notesSz cx="6858000" cy="9144000"/>
  <p:defaultTextStyle>
    <a:defPPr>
      <a:defRPr lang="fr-CA"/>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9" autoAdjust="0"/>
    <p:restoredTop sz="50094"/>
  </p:normalViewPr>
  <p:slideViewPr>
    <p:cSldViewPr>
      <p:cViewPr varScale="1">
        <p:scale>
          <a:sx n="36" d="100"/>
          <a:sy n="36" d="100"/>
        </p:scale>
        <p:origin x="11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1946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1946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4830E6-E843-4C69-AB83-A46BE772905E}" type="slidenum">
              <a:rPr lang="fr-FR"/>
              <a:pPr>
                <a:defRPr/>
              </a:pPr>
              <a:t>‹#›</a:t>
            </a:fld>
            <a:endParaRPr lang="fr-FR"/>
          </a:p>
        </p:txBody>
      </p:sp>
    </p:spTree>
    <p:extLst>
      <p:ext uri="{BB962C8B-B14F-4D97-AF65-F5344CB8AC3E}">
        <p14:creationId xmlns:p14="http://schemas.microsoft.com/office/powerpoint/2010/main" val="413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4CAE3B-198F-4D99-9EB8-61755B20E130}" type="datetimeFigureOut">
              <a:rPr lang="fr-FR" smtClean="0"/>
              <a:pPr/>
              <a:t>22/05/2018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DA88E-D0E6-4D67-9310-C18BA8C8C909}" type="slidenum">
              <a:rPr lang="fr-FR" smtClean="0"/>
              <a:pPr/>
              <a:t>‹#›</a:t>
            </a:fld>
            <a:endParaRPr lang="fr-FR"/>
          </a:p>
        </p:txBody>
      </p:sp>
    </p:spTree>
    <p:extLst>
      <p:ext uri="{BB962C8B-B14F-4D97-AF65-F5344CB8AC3E}">
        <p14:creationId xmlns:p14="http://schemas.microsoft.com/office/powerpoint/2010/main" val="1206945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EDDA88E-D0E6-4D67-9310-C18BA8C8C909}" type="slidenum">
              <a:rPr lang="fr-FR" smtClean="0"/>
              <a:pPr/>
              <a:t>1</a:t>
            </a:fld>
            <a:endParaRPr lang="fr-FR"/>
          </a:p>
        </p:txBody>
      </p:sp>
    </p:spTree>
    <p:extLst>
      <p:ext uri="{BB962C8B-B14F-4D97-AF65-F5344CB8AC3E}">
        <p14:creationId xmlns:p14="http://schemas.microsoft.com/office/powerpoint/2010/main" val="79467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EDDA88E-D0E6-4D67-9310-C18BA8C8C909}" type="slidenum">
              <a:rPr lang="fr-FR" smtClean="0"/>
              <a:pPr/>
              <a:t>6</a:t>
            </a:fld>
            <a:endParaRPr lang="fr-FR"/>
          </a:p>
        </p:txBody>
      </p:sp>
    </p:spTree>
    <p:extLst>
      <p:ext uri="{BB962C8B-B14F-4D97-AF65-F5344CB8AC3E}">
        <p14:creationId xmlns:p14="http://schemas.microsoft.com/office/powerpoint/2010/main" val="45081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DFE5A228-8D85-4003-ADE0-6F956B6F5418}" type="slidenum">
              <a:rPr lang="fr-CA"/>
              <a:pPr>
                <a:defRPr/>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5B702E14-98DF-4655-A24E-B4A9B6C8C63C}"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50B9DBB1-E0F5-4841-9416-87445EC2C940}" type="slidenum">
              <a:rPr lang="fr-CA"/>
              <a:pPr>
                <a:defRPr/>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a:lstStyle/>
          <a:p>
            <a:pPr lvl="0"/>
            <a:endParaRPr lang="fr-FR" noProof="0" smtClean="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08F244C5-816A-4F2E-8E57-FB45CEFFF7E0}" type="slidenum">
              <a:rPr lang="fr-CA"/>
              <a:pPr>
                <a:defRPr/>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685800" y="1981200"/>
            <a:ext cx="7772400" cy="41148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507FA5D0-2A5F-4AD7-AE78-F026840AA800}"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BEB614C3-B956-430F-8F14-C024C48FC2B0}"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CA"/>
          </a:p>
        </p:txBody>
      </p:sp>
      <p:sp>
        <p:nvSpPr>
          <p:cNvPr id="5" name="Rectangle 5"/>
          <p:cNvSpPr>
            <a:spLocks noGrp="1" noChangeArrowheads="1"/>
          </p:cNvSpPr>
          <p:nvPr>
            <p:ph type="ftr" sz="quarter" idx="11"/>
          </p:nvPr>
        </p:nvSpPr>
        <p:spPr>
          <a:ln/>
        </p:spPr>
        <p:txBody>
          <a:bodyPr/>
          <a:lstStyle>
            <a:lvl1pPr>
              <a:defRPr/>
            </a:lvl1pPr>
          </a:lstStyle>
          <a:p>
            <a:pPr>
              <a:defRPr/>
            </a:pPr>
            <a:endParaRPr lang="fr-CA"/>
          </a:p>
        </p:txBody>
      </p:sp>
      <p:sp>
        <p:nvSpPr>
          <p:cNvPr id="6" name="Rectangle 6"/>
          <p:cNvSpPr>
            <a:spLocks noGrp="1" noChangeArrowheads="1"/>
          </p:cNvSpPr>
          <p:nvPr>
            <p:ph type="sldNum" sz="quarter" idx="12"/>
          </p:nvPr>
        </p:nvSpPr>
        <p:spPr>
          <a:ln/>
        </p:spPr>
        <p:txBody>
          <a:bodyPr/>
          <a:lstStyle>
            <a:lvl1pPr>
              <a:defRPr/>
            </a:lvl1pPr>
          </a:lstStyle>
          <a:p>
            <a:pPr>
              <a:defRPr/>
            </a:pPr>
            <a:fld id="{3461AA9B-9D76-4B81-9B37-A4F9BDC123F8}"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9D4C6511-19B2-469C-AE0B-4CBB3E7A2FE1}"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CA"/>
          </a:p>
        </p:txBody>
      </p:sp>
      <p:sp>
        <p:nvSpPr>
          <p:cNvPr id="8" name="Rectangle 5"/>
          <p:cNvSpPr>
            <a:spLocks noGrp="1" noChangeArrowheads="1"/>
          </p:cNvSpPr>
          <p:nvPr>
            <p:ph type="ftr" sz="quarter" idx="11"/>
          </p:nvPr>
        </p:nvSpPr>
        <p:spPr>
          <a:ln/>
        </p:spPr>
        <p:txBody>
          <a:bodyPr/>
          <a:lstStyle>
            <a:lvl1pPr>
              <a:defRPr/>
            </a:lvl1pPr>
          </a:lstStyle>
          <a:p>
            <a:pPr>
              <a:defRPr/>
            </a:pPr>
            <a:endParaRPr lang="fr-CA"/>
          </a:p>
        </p:txBody>
      </p:sp>
      <p:sp>
        <p:nvSpPr>
          <p:cNvPr id="9" name="Rectangle 6"/>
          <p:cNvSpPr>
            <a:spLocks noGrp="1" noChangeArrowheads="1"/>
          </p:cNvSpPr>
          <p:nvPr>
            <p:ph type="sldNum" sz="quarter" idx="12"/>
          </p:nvPr>
        </p:nvSpPr>
        <p:spPr>
          <a:ln/>
        </p:spPr>
        <p:txBody>
          <a:bodyPr/>
          <a:lstStyle>
            <a:lvl1pPr>
              <a:defRPr/>
            </a:lvl1pPr>
          </a:lstStyle>
          <a:p>
            <a:pPr>
              <a:defRPr/>
            </a:pPr>
            <a:fld id="{E0D05353-DB9E-4A03-A0CA-3644252384FD}"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CA"/>
          </a:p>
        </p:txBody>
      </p:sp>
      <p:sp>
        <p:nvSpPr>
          <p:cNvPr id="4" name="Rectangle 5"/>
          <p:cNvSpPr>
            <a:spLocks noGrp="1" noChangeArrowheads="1"/>
          </p:cNvSpPr>
          <p:nvPr>
            <p:ph type="ftr" sz="quarter" idx="11"/>
          </p:nvPr>
        </p:nvSpPr>
        <p:spPr>
          <a:ln/>
        </p:spPr>
        <p:txBody>
          <a:bodyPr/>
          <a:lstStyle>
            <a:lvl1pPr>
              <a:defRPr/>
            </a:lvl1pPr>
          </a:lstStyle>
          <a:p>
            <a:pPr>
              <a:defRPr/>
            </a:pPr>
            <a:endParaRPr lang="fr-CA"/>
          </a:p>
        </p:txBody>
      </p:sp>
      <p:sp>
        <p:nvSpPr>
          <p:cNvPr id="5" name="Rectangle 6"/>
          <p:cNvSpPr>
            <a:spLocks noGrp="1" noChangeArrowheads="1"/>
          </p:cNvSpPr>
          <p:nvPr>
            <p:ph type="sldNum" sz="quarter" idx="12"/>
          </p:nvPr>
        </p:nvSpPr>
        <p:spPr>
          <a:ln/>
        </p:spPr>
        <p:txBody>
          <a:bodyPr/>
          <a:lstStyle>
            <a:lvl1pPr>
              <a:defRPr/>
            </a:lvl1pPr>
          </a:lstStyle>
          <a:p>
            <a:pPr>
              <a:defRPr/>
            </a:pPr>
            <a:fld id="{3709FF23-8476-4568-A726-396FD9C8E062}"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CA"/>
          </a:p>
        </p:txBody>
      </p:sp>
      <p:sp>
        <p:nvSpPr>
          <p:cNvPr id="3" name="Rectangle 5"/>
          <p:cNvSpPr>
            <a:spLocks noGrp="1" noChangeArrowheads="1"/>
          </p:cNvSpPr>
          <p:nvPr>
            <p:ph type="ftr" sz="quarter" idx="11"/>
          </p:nvPr>
        </p:nvSpPr>
        <p:spPr>
          <a:ln/>
        </p:spPr>
        <p:txBody>
          <a:bodyPr/>
          <a:lstStyle>
            <a:lvl1pPr>
              <a:defRPr/>
            </a:lvl1pPr>
          </a:lstStyle>
          <a:p>
            <a:pPr>
              <a:defRPr/>
            </a:pPr>
            <a:endParaRPr lang="fr-CA"/>
          </a:p>
        </p:txBody>
      </p:sp>
      <p:sp>
        <p:nvSpPr>
          <p:cNvPr id="4" name="Rectangle 6"/>
          <p:cNvSpPr>
            <a:spLocks noGrp="1" noChangeArrowheads="1"/>
          </p:cNvSpPr>
          <p:nvPr>
            <p:ph type="sldNum" sz="quarter" idx="12"/>
          </p:nvPr>
        </p:nvSpPr>
        <p:spPr>
          <a:ln/>
        </p:spPr>
        <p:txBody>
          <a:bodyPr/>
          <a:lstStyle>
            <a:lvl1pPr>
              <a:defRPr/>
            </a:lvl1pPr>
          </a:lstStyle>
          <a:p>
            <a:pPr>
              <a:defRPr/>
            </a:pPr>
            <a:fld id="{DF57C3EE-CA3E-4D35-A949-33E963097026}"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92A010B6-9420-458E-A884-F625D7E5AA1C}"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CA"/>
          </a:p>
        </p:txBody>
      </p:sp>
      <p:sp>
        <p:nvSpPr>
          <p:cNvPr id="6" name="Rectangle 5"/>
          <p:cNvSpPr>
            <a:spLocks noGrp="1" noChangeArrowheads="1"/>
          </p:cNvSpPr>
          <p:nvPr>
            <p:ph type="ftr" sz="quarter" idx="11"/>
          </p:nvPr>
        </p:nvSpPr>
        <p:spPr>
          <a:ln/>
        </p:spPr>
        <p:txBody>
          <a:bodyPr/>
          <a:lstStyle>
            <a:lvl1pPr>
              <a:defRPr/>
            </a:lvl1pPr>
          </a:lstStyle>
          <a:p>
            <a:pPr>
              <a:defRPr/>
            </a:pPr>
            <a:endParaRPr lang="fr-CA"/>
          </a:p>
        </p:txBody>
      </p:sp>
      <p:sp>
        <p:nvSpPr>
          <p:cNvPr id="7" name="Rectangle 6"/>
          <p:cNvSpPr>
            <a:spLocks noGrp="1" noChangeArrowheads="1"/>
          </p:cNvSpPr>
          <p:nvPr>
            <p:ph type="sldNum" sz="quarter" idx="12"/>
          </p:nvPr>
        </p:nvSpPr>
        <p:spPr>
          <a:ln/>
        </p:spPr>
        <p:txBody>
          <a:bodyPr/>
          <a:lstStyle>
            <a:lvl1pPr>
              <a:defRPr/>
            </a:lvl1pPr>
          </a:lstStyle>
          <a:p>
            <a:pPr>
              <a:defRPr/>
            </a:pPr>
            <a:fld id="{856C8765-6230-4C18-8D57-6630137ED2BC}"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CONGAFEN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7F93DD6-AF02-45F7-850C-F64E24530DAB}"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60648"/>
            <a:ext cx="7772400" cy="1155890"/>
          </a:xfrm>
        </p:spPr>
        <p:txBody>
          <a:bodyPr/>
          <a:lstStyle/>
          <a:p>
            <a:pPr eaLnBrk="1" hangingPunct="1"/>
            <a:r>
              <a:rPr lang="fr-FR" b="1" dirty="0" smtClean="0">
                <a:latin typeface="Tahoma" charset="0"/>
                <a:ea typeface="Times New Roman" charset="0"/>
                <a:cs typeface="Times New Roman" charset="0"/>
              </a:rPr>
              <a:t/>
            </a:r>
            <a:br>
              <a:rPr lang="fr-FR" b="1" dirty="0" smtClean="0">
                <a:latin typeface="Tahoma" charset="0"/>
                <a:ea typeface="Times New Roman" charset="0"/>
                <a:cs typeface="Times New Roman" charset="0"/>
              </a:rPr>
            </a:br>
            <a:r>
              <a:rPr lang="fr-FR" b="1" dirty="0" smtClean="0">
                <a:latin typeface="Tahoma" charset="0"/>
                <a:ea typeface="Times New Roman" charset="0"/>
                <a:cs typeface="Times New Roman" charset="0"/>
              </a:rPr>
              <a:t>CONGAFEN</a:t>
            </a:r>
            <a:r>
              <a:rPr lang="fr-FR" dirty="0">
                <a:latin typeface="Arial Narrow" charset="0"/>
                <a:ea typeface="Times New Roman" charset="0"/>
                <a:cs typeface="Times New Roman" charset="0"/>
              </a:rPr>
              <a:t/>
            </a:r>
            <a:br>
              <a:rPr lang="fr-FR" dirty="0">
                <a:latin typeface="Arial Narrow" charset="0"/>
                <a:ea typeface="Times New Roman" charset="0"/>
                <a:cs typeface="Times New Roman" charset="0"/>
              </a:rPr>
            </a:br>
            <a:endParaRPr lang="fr-CA" b="1" dirty="0" smtClean="0">
              <a:latin typeface="Arial" pitchFamily="34" charset="0"/>
              <a:cs typeface="Arial" pitchFamily="34" charset="0"/>
            </a:endParaRPr>
          </a:p>
        </p:txBody>
      </p:sp>
      <p:sp>
        <p:nvSpPr>
          <p:cNvPr id="4099" name="Text Box 3"/>
          <p:cNvSpPr txBox="1">
            <a:spLocks noChangeArrowheads="1"/>
          </p:cNvSpPr>
          <p:nvPr/>
        </p:nvSpPr>
        <p:spPr bwMode="auto">
          <a:xfrm>
            <a:off x="228600" y="5072074"/>
            <a:ext cx="8686800" cy="830997"/>
          </a:xfrm>
          <a:prstGeom prst="rect">
            <a:avLst/>
          </a:prstGeom>
          <a:noFill/>
          <a:ln w="9525">
            <a:noFill/>
            <a:miter lim="800000"/>
            <a:headEnd/>
            <a:tailEnd/>
          </a:ln>
        </p:spPr>
        <p:txBody>
          <a:bodyPr wrap="square">
            <a:spAutoFit/>
          </a:bodyPr>
          <a:lstStyle/>
          <a:p>
            <a:pPr algn="ctr">
              <a:spcBef>
                <a:spcPct val="50000"/>
              </a:spcBef>
            </a:pPr>
            <a:r>
              <a:rPr lang="fr-CA" b="1" dirty="0" smtClean="0">
                <a:latin typeface="Arial" pitchFamily="34" charset="0"/>
                <a:cs typeface="Arial" pitchFamily="34" charset="0"/>
              </a:rPr>
              <a:t>		</a:t>
            </a:r>
            <a:r>
              <a:rPr lang="fr-CA" b="1">
                <a:latin typeface="Arial" pitchFamily="34" charset="0"/>
                <a:cs typeface="Arial" pitchFamily="34" charset="0"/>
              </a:rPr>
              <a:t>	 </a:t>
            </a:r>
            <a:r>
              <a:rPr lang="fr-CA" b="1" smtClean="0">
                <a:latin typeface="Arial" pitchFamily="34" charset="0"/>
                <a:cs typeface="Arial" pitchFamily="34" charset="0"/>
              </a:rPr>
              <a:t>  </a:t>
            </a:r>
            <a:r>
              <a:rPr lang="fr-CA" sz="1600" b="1" smtClean="0">
                <a:latin typeface="Arial" pitchFamily="34" charset="0"/>
                <a:cs typeface="Arial" pitchFamily="34" charset="0"/>
              </a:rPr>
              <a:t>ADDIS </a:t>
            </a:r>
            <a:r>
              <a:rPr lang="fr-CA" sz="1600" b="1" dirty="0" smtClean="0">
                <a:latin typeface="Arial" pitchFamily="34" charset="0"/>
                <a:cs typeface="Arial" pitchFamily="34" charset="0"/>
              </a:rPr>
              <a:t>ABEBA  27-29 Mars 2018</a:t>
            </a:r>
          </a:p>
          <a:p>
            <a:pPr algn="ctr">
              <a:spcBef>
                <a:spcPct val="50000"/>
              </a:spcBef>
            </a:pPr>
            <a:r>
              <a:rPr lang="fr-CA" sz="1600" b="1" dirty="0" smtClean="0">
                <a:latin typeface="Arial" pitchFamily="34" charset="0"/>
                <a:cs typeface="Arial" pitchFamily="34" charset="0"/>
              </a:rPr>
              <a:t>				Présenter par Mme </a:t>
            </a:r>
            <a:r>
              <a:rPr lang="fr-CA" sz="1600" b="1" dirty="0" err="1" smtClean="0">
                <a:latin typeface="Arial" pitchFamily="34" charset="0"/>
                <a:cs typeface="Arial" pitchFamily="34" charset="0"/>
              </a:rPr>
              <a:t>Katambé</a:t>
            </a:r>
            <a:r>
              <a:rPr lang="fr-CA" sz="1600" b="1" dirty="0" smtClean="0">
                <a:latin typeface="Arial" pitchFamily="34" charset="0"/>
                <a:cs typeface="Arial" pitchFamily="34" charset="0"/>
              </a:rPr>
              <a:t> </a:t>
            </a:r>
            <a:r>
              <a:rPr lang="fr-CA" sz="1600" b="1" dirty="0" err="1" smtClean="0">
                <a:latin typeface="Arial" pitchFamily="34" charset="0"/>
                <a:cs typeface="Arial" pitchFamily="34" charset="0"/>
              </a:rPr>
              <a:t>Mariama</a:t>
            </a:r>
            <a:endParaRPr lang="fr-CA" sz="1600" b="1" dirty="0" smtClean="0">
              <a:latin typeface="Arial" pitchFamily="34" charset="0"/>
              <a:cs typeface="Arial"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172290732"/>
              </p:ext>
            </p:extLst>
          </p:nvPr>
        </p:nvGraphicFramePr>
        <p:xfrm>
          <a:off x="1113940" y="2336656"/>
          <a:ext cx="6914444" cy="2316480"/>
        </p:xfrm>
        <a:graphic>
          <a:graphicData uri="http://schemas.openxmlformats.org/drawingml/2006/table">
            <a:tbl>
              <a:tblPr firstRow="1" firstCol="1" bandRow="1"/>
              <a:tblGrid>
                <a:gridCol w="162560">
                  <a:extLst>
                    <a:ext uri="{9D8B030D-6E8A-4147-A177-3AD203B41FA5}">
                      <a16:colId xmlns:a16="http://schemas.microsoft.com/office/drawing/2014/main" val="20000"/>
                    </a:ext>
                  </a:extLst>
                </a:gridCol>
                <a:gridCol w="6751884">
                  <a:extLst>
                    <a:ext uri="{9D8B030D-6E8A-4147-A177-3AD203B41FA5}">
                      <a16:colId xmlns:a16="http://schemas.microsoft.com/office/drawing/2014/main" val="20001"/>
                    </a:ext>
                  </a:extLst>
                </a:gridCol>
              </a:tblGrid>
              <a:tr h="1596400">
                <a:tc>
                  <a:txBody>
                    <a:bodyPr/>
                    <a:lstStyle/>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smtClean="0">
                        <a:effectLst/>
                        <a:latin typeface="Tahoma" charset="0"/>
                        <a:ea typeface="Times New Roman" charset="0"/>
                        <a:cs typeface="Times New Roman" charset="0"/>
                      </a:endParaRPr>
                    </a:p>
                    <a:p>
                      <a:pPr algn="just">
                        <a:spcAft>
                          <a:spcPts val="0"/>
                        </a:spcAft>
                      </a:pPr>
                      <a:endParaRPr lang="fr-FR" sz="1200" dirty="0">
                        <a:effectLst/>
                        <a:latin typeface="Tahoma"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1800" b="1" dirty="0">
                          <a:effectLst/>
                          <a:latin typeface="Tahoma" charset="0"/>
                          <a:ea typeface="Times New Roman" charset="0"/>
                          <a:cs typeface="Times New Roman" charset="0"/>
                        </a:rPr>
                        <a:t> </a:t>
                      </a:r>
                      <a:endParaRPr lang="fr-FR" sz="1400" b="1" dirty="0" smtClean="0">
                        <a:effectLst/>
                        <a:latin typeface="Tahoma" charset="0"/>
                        <a:ea typeface="Times New Roman" charset="0"/>
                        <a:cs typeface="Times New Roman" charset="0"/>
                      </a:endParaRPr>
                    </a:p>
                    <a:p>
                      <a:pPr algn="ctr">
                        <a:spcAft>
                          <a:spcPts val="0"/>
                        </a:spcAft>
                      </a:pPr>
                      <a:endParaRPr lang="fr-FR" sz="1400" b="1" dirty="0" smtClean="0">
                        <a:effectLst/>
                        <a:latin typeface="Tahoma" charset="0"/>
                        <a:ea typeface="Times New Roman" charset="0"/>
                        <a:cs typeface="Times New Roman" charset="0"/>
                      </a:endParaRPr>
                    </a:p>
                    <a:p>
                      <a:pPr algn="ctr">
                        <a:spcAft>
                          <a:spcPts val="0"/>
                        </a:spcAft>
                      </a:pPr>
                      <a:r>
                        <a:rPr lang="fr-FR" sz="2000" b="1" dirty="0" smtClean="0">
                          <a:effectLst/>
                          <a:latin typeface="Tahoma" charset="0"/>
                          <a:ea typeface="Times New Roman" charset="0"/>
                          <a:cs typeface="Times New Roman" charset="0"/>
                        </a:rPr>
                        <a:t>COORDINATION DES ONG ET ASSOCIATIONS FEMININES DU NIGER</a:t>
                      </a:r>
                      <a:endParaRPr lang="fr-FR" sz="2000" dirty="0">
                        <a:effectLst/>
                        <a:latin typeface="Arial Narrow" charset="0"/>
                        <a:ea typeface="Times New Roman" charset="0"/>
                        <a:cs typeface="Times New Roman" charset="0"/>
                      </a:endParaRPr>
                    </a:p>
                    <a:p>
                      <a:pPr algn="ctr">
                        <a:spcAft>
                          <a:spcPts val="0"/>
                        </a:spcAft>
                      </a:pPr>
                      <a:r>
                        <a:rPr lang="fr-FR" sz="2000" b="1" dirty="0">
                          <a:effectLst/>
                          <a:latin typeface="Tahoma" charset="0"/>
                          <a:ea typeface="Times New Roman" charset="0"/>
                          <a:cs typeface="Times New Roman" charset="0"/>
                        </a:rPr>
                        <a:t> </a:t>
                      </a:r>
                      <a:endParaRPr lang="fr-FR" sz="2000" b="1" dirty="0" smtClean="0">
                        <a:effectLst/>
                        <a:latin typeface="Tahoma" charset="0"/>
                        <a:ea typeface="Times New Roman" charset="0"/>
                        <a:cs typeface="Times New Roman" charset="0"/>
                      </a:endParaRPr>
                    </a:p>
                    <a:p>
                      <a:pPr algn="ctr">
                        <a:spcAft>
                          <a:spcPts val="0"/>
                        </a:spcAft>
                      </a:pPr>
                      <a:endParaRPr lang="fr-FR" sz="2000" b="1" dirty="0" smtClean="0">
                        <a:effectLst/>
                        <a:latin typeface="Tahoma" charset="0"/>
                        <a:ea typeface="Times New Roman" charset="0"/>
                        <a:cs typeface="Times New Roman" charset="0"/>
                      </a:endParaRPr>
                    </a:p>
                    <a:p>
                      <a:pPr algn="ctr">
                        <a:spcAft>
                          <a:spcPts val="0"/>
                        </a:spcAft>
                      </a:pPr>
                      <a:endParaRPr lang="fr-FR" sz="2000" b="1" dirty="0" smtClean="0">
                        <a:effectLst/>
                        <a:latin typeface="Tahoma" charset="0"/>
                        <a:ea typeface="Times New Roman" charset="0"/>
                        <a:cs typeface="Times New Roman" charset="0"/>
                      </a:endParaRPr>
                    </a:p>
                    <a:p>
                      <a:pPr algn="ctr">
                        <a:spcAft>
                          <a:spcPts val="0"/>
                        </a:spcAft>
                      </a:pPr>
                      <a:endParaRPr lang="fr-FR" sz="2000" b="1" dirty="0" smtClean="0">
                        <a:effectLst/>
                        <a:latin typeface="Tahoma" charset="0"/>
                        <a:ea typeface="Times New Roman"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pic>
        <p:nvPicPr>
          <p:cNvPr id="7" name="Picture 4" descr="Congafen_lowQuality"/>
          <p:cNvPicPr>
            <a:picLocks noChangeAspect="1" noChangeArrowheads="1"/>
          </p:cNvPicPr>
          <p:nvPr/>
        </p:nvPicPr>
        <p:blipFill>
          <a:blip r:embed="rId4">
            <a:lum bright="6000" contrast="60000"/>
          </a:blip>
          <a:srcRect/>
          <a:stretch>
            <a:fillRect/>
          </a:stretch>
        </p:blipFill>
        <p:spPr bwMode="auto">
          <a:xfrm>
            <a:off x="899592" y="481403"/>
            <a:ext cx="928694" cy="71438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2" name="Picture 4" descr="001_femme_regarde"/>
          <p:cNvPicPr>
            <a:picLocks noChangeAspect="1" noChangeArrowheads="1"/>
          </p:cNvPicPr>
          <p:nvPr/>
        </p:nvPicPr>
        <p:blipFill>
          <a:blip r:embed="rId2">
            <a:lum bright="30000"/>
          </a:blip>
          <a:srcRect/>
          <a:stretch>
            <a:fillRect/>
          </a:stretch>
        </p:blipFill>
        <p:spPr bwMode="auto">
          <a:xfrm>
            <a:off x="0" y="0"/>
            <a:ext cx="9144000" cy="3671888"/>
          </a:xfrm>
          <a:prstGeom prst="rect">
            <a:avLst/>
          </a:prstGeom>
          <a:noFill/>
          <a:ln w="9525">
            <a:noFill/>
            <a:miter lim="800000"/>
            <a:headEnd/>
            <a:tailEnd/>
          </a:ln>
        </p:spPr>
      </p:pic>
      <p:sp>
        <p:nvSpPr>
          <p:cNvPr id="15363" name="Rectangle 2"/>
          <p:cNvSpPr>
            <a:spLocks noGrp="1" noChangeArrowheads="1"/>
          </p:cNvSpPr>
          <p:nvPr>
            <p:ph type="title"/>
          </p:nvPr>
        </p:nvSpPr>
        <p:spPr>
          <a:xfrm>
            <a:off x="0" y="3810000"/>
            <a:ext cx="1142976" cy="1143000"/>
          </a:xfrm>
        </p:spPr>
        <p:txBody>
          <a:bodyPr/>
          <a:lstStyle/>
          <a:p>
            <a:pPr algn="l" eaLnBrk="1" hangingPunct="1"/>
            <a:r>
              <a:rPr lang="fr-CA" sz="2400" b="1" dirty="0" smtClean="0">
                <a:latin typeface="Tahoma" pitchFamily="34" charset="0"/>
              </a:rPr>
              <a:t/>
            </a:r>
            <a:br>
              <a:rPr lang="fr-CA" sz="2400" b="1" dirty="0" smtClean="0">
                <a:latin typeface="Tahoma" pitchFamily="34" charset="0"/>
              </a:rPr>
            </a:br>
            <a:endParaRPr lang="fr-CA" sz="2800" b="1" dirty="0" smtClean="0">
              <a:latin typeface="Tahoma" pitchFamily="34" charset="0"/>
            </a:endParaRPr>
          </a:p>
        </p:txBody>
      </p:sp>
      <p:sp>
        <p:nvSpPr>
          <p:cNvPr id="11267" name="Rectangle 3"/>
          <p:cNvSpPr>
            <a:spLocks noGrp="1" noChangeArrowheads="1"/>
          </p:cNvSpPr>
          <p:nvPr>
            <p:ph type="body" idx="1"/>
          </p:nvPr>
        </p:nvSpPr>
        <p:spPr>
          <a:xfrm>
            <a:off x="714348" y="4357695"/>
            <a:ext cx="7358114" cy="1785949"/>
          </a:xfrm>
        </p:spPr>
        <p:txBody>
          <a:bodyPr/>
          <a:lstStyle/>
          <a:p>
            <a:pPr algn="ctr" eaLnBrk="1" hangingPunct="1">
              <a:lnSpc>
                <a:spcPct val="90000"/>
              </a:lnSpc>
              <a:buClr>
                <a:schemeClr val="tx1"/>
              </a:buClr>
              <a:buFont typeface="Wingdings" pitchFamily="2" charset="2"/>
              <a:buNone/>
            </a:pPr>
            <a:r>
              <a:rPr lang="fr-CA" sz="3600" b="1" dirty="0" smtClean="0">
                <a:latin typeface="Arial" pitchFamily="34" charset="0"/>
                <a:cs typeface="Arial" pitchFamily="34" charset="0"/>
              </a:rPr>
              <a:t>AVEC CE SOURIRE TIMIDE </a:t>
            </a:r>
          </a:p>
          <a:p>
            <a:pPr algn="ctr" eaLnBrk="1" hangingPunct="1">
              <a:lnSpc>
                <a:spcPct val="90000"/>
              </a:lnSpc>
              <a:buClr>
                <a:schemeClr val="tx1"/>
              </a:buClr>
              <a:buFont typeface="Wingdings" pitchFamily="2" charset="2"/>
              <a:buNone/>
            </a:pPr>
            <a:r>
              <a:rPr lang="fr-CA" sz="3600" b="1" dirty="0" smtClean="0">
                <a:latin typeface="Arial" pitchFamily="34" charset="0"/>
                <a:cs typeface="Arial" pitchFamily="34" charset="0"/>
              </a:rPr>
              <a:t>JE VOUS REMERCIE DE VOTRE AIMABLE ATTENTION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Arial" pitchFamily="34" charset="0"/>
                <a:cs typeface="Arial" pitchFamily="34" charset="0"/>
              </a:rPr>
              <a:t>CONGAFEN</a:t>
            </a:r>
            <a:endParaRPr lang="fr-FR" dirty="0">
              <a:latin typeface="Arial" pitchFamily="34" charset="0"/>
              <a:cs typeface="Arial" pitchFamily="34" charset="0"/>
            </a:endParaRPr>
          </a:p>
        </p:txBody>
      </p:sp>
      <p:pic>
        <p:nvPicPr>
          <p:cNvPr id="3" name="Picture 4" descr="Congafen_lowQuality"/>
          <p:cNvPicPr>
            <a:picLocks noChangeAspect="1" noChangeArrowheads="1"/>
          </p:cNvPicPr>
          <p:nvPr/>
        </p:nvPicPr>
        <p:blipFill>
          <a:blip r:embed="rId2">
            <a:lum bright="6000" contrast="60000"/>
          </a:blip>
          <a:srcRect/>
          <a:stretch>
            <a:fillRect/>
          </a:stretch>
        </p:blipFill>
        <p:spPr bwMode="auto">
          <a:xfrm>
            <a:off x="857224" y="692696"/>
            <a:ext cx="928694" cy="714380"/>
          </a:xfrm>
          <a:prstGeom prst="rect">
            <a:avLst/>
          </a:prstGeom>
          <a:noFill/>
          <a:ln w="9525">
            <a:noFill/>
            <a:miter lim="800000"/>
            <a:headEnd/>
            <a:tailEnd/>
          </a:ln>
        </p:spPr>
      </p:pic>
      <p:sp>
        <p:nvSpPr>
          <p:cNvPr id="4" name="Rectangle 3"/>
          <p:cNvSpPr/>
          <p:nvPr/>
        </p:nvSpPr>
        <p:spPr>
          <a:xfrm>
            <a:off x="1000101" y="2357430"/>
            <a:ext cx="6786610" cy="830997"/>
          </a:xfrm>
          <a:prstGeom prst="rect">
            <a:avLst/>
          </a:prstGeom>
        </p:spPr>
        <p:txBody>
          <a:bodyPr wrap="square">
            <a:spAutoFit/>
          </a:bodyPr>
          <a:lstStyle/>
          <a:p>
            <a:endParaRPr lang="fr-CA" b="1" dirty="0" smtClean="0">
              <a:latin typeface="Tahoma" pitchFamily="34" charset="0"/>
            </a:endParaRPr>
          </a:p>
          <a:p>
            <a:endParaRPr lang="fr-FR" dirty="0"/>
          </a:p>
        </p:txBody>
      </p:sp>
      <p:sp>
        <p:nvSpPr>
          <p:cNvPr id="7" name="Rectangle 6"/>
          <p:cNvSpPr/>
          <p:nvPr/>
        </p:nvSpPr>
        <p:spPr>
          <a:xfrm>
            <a:off x="785786" y="2000240"/>
            <a:ext cx="7572428" cy="3785652"/>
          </a:xfrm>
          <a:prstGeom prst="rect">
            <a:avLst/>
          </a:prstGeom>
        </p:spPr>
        <p:txBody>
          <a:bodyPr wrap="square">
            <a:spAutoFit/>
          </a:bodyPr>
          <a:lstStyle/>
          <a:p>
            <a:pPr algn="just"/>
            <a:r>
              <a:rPr lang="fr-CA" dirty="0" smtClean="0">
                <a:latin typeface="Arial" pitchFamily="34" charset="0"/>
                <a:cs typeface="Arial" pitchFamily="34" charset="0"/>
              </a:rPr>
              <a:t>La CONGAFEN regroupe 70 ONG et Associations Féminines Nigériennes. Elle œuvre pour la consolidation du mouvement associatif féminin et plus largement à la consolidation de la société civile au Niger. La CONGAFEN est un cadre de concertation très bien organisé et solidaire qui vise à bâtir avec tous les acteurs et actrices une société sans violence, ni discrimination où les femmes jouissent de tous leurs droits et participent activement au développement politique, économique et social du pays.</a:t>
            </a:r>
            <a:endParaRPr lang="fr-F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52400"/>
            <a:ext cx="7772400" cy="1143000"/>
          </a:xfrm>
        </p:spPr>
        <p:txBody>
          <a:bodyPr/>
          <a:lstStyle/>
          <a:p>
            <a:pPr eaLnBrk="1" hangingPunct="1"/>
            <a:r>
              <a:rPr lang="fr-CA" b="1" dirty="0" smtClean="0">
                <a:latin typeface="Tahoma" pitchFamily="34" charset="0"/>
              </a:rPr>
              <a:t>Mission</a:t>
            </a:r>
          </a:p>
        </p:txBody>
      </p:sp>
      <p:sp>
        <p:nvSpPr>
          <p:cNvPr id="5124" name="Text Box 12"/>
          <p:cNvSpPr txBox="1">
            <a:spLocks noChangeArrowheads="1"/>
          </p:cNvSpPr>
          <p:nvPr/>
        </p:nvSpPr>
        <p:spPr bwMode="auto">
          <a:xfrm>
            <a:off x="4067175" y="3714752"/>
            <a:ext cx="5076825" cy="3143248"/>
          </a:xfrm>
          <a:prstGeom prst="rect">
            <a:avLst/>
          </a:prstGeom>
          <a:noFill/>
          <a:ln w="9525">
            <a:noFill/>
            <a:miter lim="800000"/>
            <a:headEnd/>
            <a:tailEnd/>
          </a:ln>
        </p:spPr>
        <p:txBody>
          <a:bodyPr/>
          <a:lstStyle/>
          <a:p>
            <a:pPr marL="342900" indent="-342900">
              <a:lnSpc>
                <a:spcPct val="90000"/>
              </a:lnSpc>
              <a:spcBef>
                <a:spcPct val="50000"/>
              </a:spcBef>
              <a:buFont typeface="Wingdings" pitchFamily="2" charset="2"/>
              <a:buChar char="v"/>
            </a:pPr>
            <a:endParaRPr lang="fr-CA" sz="2600" b="1" dirty="0">
              <a:latin typeface="Tahoma" pitchFamily="34" charset="0"/>
            </a:endParaRPr>
          </a:p>
          <a:p>
            <a:pPr marL="342900" indent="-342900">
              <a:lnSpc>
                <a:spcPct val="90000"/>
              </a:lnSpc>
              <a:spcBef>
                <a:spcPct val="50000"/>
              </a:spcBef>
              <a:buFont typeface="Wingdings" pitchFamily="2" charset="2"/>
              <a:buChar char="v"/>
            </a:pPr>
            <a:endParaRPr lang="fr-CA" sz="2600" b="1" dirty="0">
              <a:latin typeface="Tahoma" pitchFamily="34" charset="0"/>
            </a:endParaRPr>
          </a:p>
          <a:p>
            <a:pPr marL="342900" indent="-342900">
              <a:lnSpc>
                <a:spcPct val="90000"/>
              </a:lnSpc>
              <a:spcBef>
                <a:spcPct val="50000"/>
              </a:spcBef>
              <a:buFont typeface="Wingdings" pitchFamily="2" charset="2"/>
              <a:buChar char="v"/>
            </a:pPr>
            <a:endParaRPr lang="fr-CA" sz="2600" b="1" dirty="0">
              <a:latin typeface="Tahoma" pitchFamily="34" charset="0"/>
            </a:endParaRPr>
          </a:p>
          <a:p>
            <a:pPr marL="342900" indent="-342900">
              <a:lnSpc>
                <a:spcPct val="90000"/>
              </a:lnSpc>
              <a:spcBef>
                <a:spcPct val="50000"/>
              </a:spcBef>
              <a:buFont typeface="Wingdings" pitchFamily="2" charset="2"/>
              <a:buChar char="v"/>
            </a:pPr>
            <a:endParaRPr lang="fr-CA" sz="2600" b="1" dirty="0">
              <a:latin typeface="Tahoma" pitchFamily="34" charset="0"/>
            </a:endParaRPr>
          </a:p>
          <a:p>
            <a:pPr marL="342900" indent="-342900">
              <a:lnSpc>
                <a:spcPct val="90000"/>
              </a:lnSpc>
              <a:spcBef>
                <a:spcPct val="50000"/>
              </a:spcBef>
              <a:buFont typeface="Wingdings" pitchFamily="2" charset="2"/>
              <a:buChar char="v"/>
            </a:pPr>
            <a:endParaRPr lang="fr-CA" sz="2600" b="1" dirty="0">
              <a:latin typeface="Tahoma" pitchFamily="34" charset="0"/>
            </a:endParaRPr>
          </a:p>
        </p:txBody>
      </p:sp>
      <p:pic>
        <p:nvPicPr>
          <p:cNvPr id="5125" name="Picture 15" descr="HPIM0244"/>
          <p:cNvPicPr>
            <a:picLocks noChangeAspect="1" noChangeArrowheads="1"/>
          </p:cNvPicPr>
          <p:nvPr/>
        </p:nvPicPr>
        <p:blipFill>
          <a:blip r:embed="rId2"/>
          <a:srcRect t="23932" b="36752"/>
          <a:stretch>
            <a:fillRect/>
          </a:stretch>
        </p:blipFill>
        <p:spPr bwMode="auto">
          <a:xfrm>
            <a:off x="304800" y="1062426"/>
            <a:ext cx="8534400" cy="1214446"/>
          </a:xfrm>
          <a:prstGeom prst="rect">
            <a:avLst/>
          </a:prstGeom>
          <a:noFill/>
          <a:ln w="9525">
            <a:noFill/>
            <a:miter lim="800000"/>
            <a:headEnd/>
            <a:tailEnd/>
          </a:ln>
        </p:spPr>
      </p:pic>
      <p:sp>
        <p:nvSpPr>
          <p:cNvPr id="7" name="Espace réservé du texte 6"/>
          <p:cNvSpPr>
            <a:spLocks noGrp="1"/>
          </p:cNvSpPr>
          <p:nvPr>
            <p:ph type="body" sz="half" idx="2"/>
          </p:nvPr>
        </p:nvSpPr>
        <p:spPr>
          <a:xfrm>
            <a:off x="428596" y="2357430"/>
            <a:ext cx="8358246" cy="4143404"/>
          </a:xfrm>
        </p:spPr>
        <p:txBody>
          <a:bodyPr/>
          <a:lstStyle/>
          <a:p>
            <a:pPr eaLnBrk="1" hangingPunct="1">
              <a:lnSpc>
                <a:spcPct val="80000"/>
              </a:lnSpc>
            </a:pPr>
            <a:r>
              <a:rPr lang="fr-CA" sz="2400" dirty="0" smtClean="0">
                <a:latin typeface="Arial" pitchFamily="34" charset="0"/>
                <a:cs typeface="Arial" pitchFamily="34" charset="0"/>
              </a:rPr>
              <a:t>Lutter contre la discrimination ;</a:t>
            </a:r>
          </a:p>
          <a:p>
            <a:pPr eaLnBrk="1" hangingPunct="1">
              <a:lnSpc>
                <a:spcPct val="80000"/>
              </a:lnSpc>
            </a:pPr>
            <a:r>
              <a:rPr lang="fr-CA" sz="2400" dirty="0" smtClean="0">
                <a:latin typeface="Arial" pitchFamily="34" charset="0"/>
                <a:cs typeface="Arial" pitchFamily="34" charset="0"/>
              </a:rPr>
              <a:t>Amener les femmes à prendre conscience de leurs droits et à les réclamer ;</a:t>
            </a:r>
          </a:p>
          <a:p>
            <a:pPr eaLnBrk="1" hangingPunct="1">
              <a:lnSpc>
                <a:spcPct val="80000"/>
              </a:lnSpc>
            </a:pPr>
            <a:r>
              <a:rPr lang="fr-CA" sz="2400" dirty="0" smtClean="0">
                <a:latin typeface="Arial" pitchFamily="34" charset="0"/>
                <a:cs typeface="Arial" pitchFamily="34" charset="0"/>
              </a:rPr>
              <a:t>Inciter les membres à agir en synergie ;</a:t>
            </a:r>
          </a:p>
          <a:p>
            <a:pPr algn="just" eaLnBrk="1" hangingPunct="1">
              <a:lnSpc>
                <a:spcPct val="80000"/>
              </a:lnSpc>
            </a:pPr>
            <a:r>
              <a:rPr lang="fr-CA" sz="2400" dirty="0" smtClean="0">
                <a:latin typeface="Arial" pitchFamily="34" charset="0"/>
                <a:cs typeface="Arial" pitchFamily="34" charset="0"/>
              </a:rPr>
              <a:t>Contribuer à la promotion des droits humains à travers des actions de plaidoyer et de lobbying ;</a:t>
            </a:r>
          </a:p>
          <a:p>
            <a:pPr algn="just" eaLnBrk="1" hangingPunct="1">
              <a:lnSpc>
                <a:spcPct val="80000"/>
              </a:lnSpc>
            </a:pPr>
            <a:r>
              <a:rPr lang="fr-CA" sz="2400" dirty="0" smtClean="0">
                <a:latin typeface="Arial" pitchFamily="34" charset="0"/>
                <a:cs typeface="Arial" pitchFamily="34" charset="0"/>
              </a:rPr>
              <a:t>Contribuer à amélioration des conditions de vie de la population en général et des femmes en particulier à travers la promotion de l’accès équitable des services sociaux de base et spécialisés</a:t>
            </a:r>
            <a:r>
              <a:rPr lang="fr-CA" sz="2400" i="1" dirty="0" smtClean="0">
                <a:latin typeface="Arial" pitchFamily="34" charset="0"/>
                <a:cs typeface="Arial" pitchFamily="34" charset="0"/>
              </a:rPr>
              <a:t>.</a:t>
            </a:r>
            <a:endParaRPr lang="fr-FR" sz="2400" i="1" dirty="0" smtClean="0">
              <a:latin typeface="Arial" pitchFamily="34" charset="0"/>
              <a:cs typeface="Arial" pitchFamily="34" charset="0"/>
            </a:endParaRPr>
          </a:p>
        </p:txBody>
      </p:sp>
      <p:pic>
        <p:nvPicPr>
          <p:cNvPr id="6" name="Picture 4" descr="Congafen_lowQuality"/>
          <p:cNvPicPr>
            <a:picLocks noChangeAspect="1" noChangeArrowheads="1"/>
          </p:cNvPicPr>
          <p:nvPr/>
        </p:nvPicPr>
        <p:blipFill>
          <a:blip r:embed="rId3">
            <a:lum bright="6000" contrast="60000"/>
          </a:blip>
          <a:srcRect/>
          <a:stretch>
            <a:fillRect/>
          </a:stretch>
        </p:blipFill>
        <p:spPr bwMode="auto">
          <a:xfrm>
            <a:off x="827584" y="410364"/>
            <a:ext cx="928694" cy="426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85800" y="692696"/>
            <a:ext cx="7772400" cy="5522386"/>
          </a:xfrm>
        </p:spPr>
        <p:txBody>
          <a:bodyPr/>
          <a:lstStyle/>
          <a:p>
            <a:pPr eaLnBrk="1" hangingPunct="1">
              <a:lnSpc>
                <a:spcPct val="80000"/>
              </a:lnSpc>
              <a:buNone/>
            </a:pPr>
            <a:r>
              <a:rPr lang="fr-CA" sz="2400" b="1" i="1" dirty="0" smtClean="0">
                <a:latin typeface="Arial" pitchFamily="34" charset="0"/>
                <a:cs typeface="Arial" pitchFamily="34" charset="0"/>
              </a:rPr>
              <a:t>               La CONGAFEN vise les objectifs suivants :</a:t>
            </a:r>
          </a:p>
          <a:p>
            <a:pPr algn="just" eaLnBrk="1" hangingPunct="1">
              <a:lnSpc>
                <a:spcPct val="80000"/>
              </a:lnSpc>
              <a:buNone/>
            </a:pPr>
            <a:endParaRPr lang="fr-CA" sz="2400" b="1" i="1" dirty="0" smtClean="0">
              <a:latin typeface="Arial" pitchFamily="34" charset="0"/>
              <a:cs typeface="Arial" pitchFamily="34" charset="0"/>
            </a:endParaRPr>
          </a:p>
          <a:p>
            <a:pPr algn="just" eaLnBrk="1" hangingPunct="1">
              <a:lnSpc>
                <a:spcPct val="80000"/>
              </a:lnSpc>
            </a:pPr>
            <a:r>
              <a:rPr lang="fr-CA" sz="2400" dirty="0" smtClean="0">
                <a:latin typeface="Arial" pitchFamily="34" charset="0"/>
                <a:cs typeface="Arial" pitchFamily="34" charset="0"/>
              </a:rPr>
              <a:t>Offrir un cadre privilégié d’échanges et de collaboration fructueuse entre les ONG et Associations féminines au Niger œuvrant pour la promotion de la femme et du genre ;</a:t>
            </a:r>
          </a:p>
          <a:p>
            <a:pPr algn="just" eaLnBrk="1" hangingPunct="1">
              <a:lnSpc>
                <a:spcPct val="80000"/>
              </a:lnSpc>
            </a:pPr>
            <a:r>
              <a:rPr lang="fr-CA" sz="2400" dirty="0" smtClean="0">
                <a:latin typeface="Arial" pitchFamily="34" charset="0"/>
                <a:cs typeface="Arial" pitchFamily="34" charset="0"/>
              </a:rPr>
              <a:t>Être une structure de représentation sociale crédible;</a:t>
            </a:r>
          </a:p>
          <a:p>
            <a:pPr algn="just" eaLnBrk="1" hangingPunct="1">
              <a:lnSpc>
                <a:spcPct val="80000"/>
              </a:lnSpc>
            </a:pPr>
            <a:r>
              <a:rPr lang="fr-CA" sz="2400" dirty="0" smtClean="0">
                <a:latin typeface="Arial" pitchFamily="34" charset="0"/>
                <a:cs typeface="Arial" pitchFamily="34" charset="0"/>
              </a:rPr>
              <a:t>Engager des actions de lobbying et plaidoyer pour la promotion du genre ;</a:t>
            </a:r>
          </a:p>
          <a:p>
            <a:pPr algn="just" eaLnBrk="1" hangingPunct="1">
              <a:lnSpc>
                <a:spcPct val="80000"/>
              </a:lnSpc>
            </a:pPr>
            <a:r>
              <a:rPr lang="fr-CA" sz="2400" dirty="0" smtClean="0">
                <a:latin typeface="Arial" pitchFamily="34" charset="0"/>
                <a:cs typeface="Arial" pitchFamily="34" charset="0"/>
              </a:rPr>
              <a:t>Servir d’intermédiaire entre ses structures, l’État et les Partenaires ;</a:t>
            </a:r>
          </a:p>
          <a:p>
            <a:pPr algn="just" eaLnBrk="1" hangingPunct="1">
              <a:lnSpc>
                <a:spcPct val="80000"/>
              </a:lnSpc>
            </a:pPr>
            <a:r>
              <a:rPr lang="fr-CA" sz="2400" dirty="0" smtClean="0">
                <a:latin typeface="Arial" pitchFamily="34" charset="0"/>
                <a:cs typeface="Arial" pitchFamily="34" charset="0"/>
              </a:rPr>
              <a:t>Appuyer ses membres dans la recherche de financement pour leurs activités ;</a:t>
            </a:r>
          </a:p>
          <a:p>
            <a:pPr algn="just" eaLnBrk="1" hangingPunct="1">
              <a:lnSpc>
                <a:spcPct val="80000"/>
              </a:lnSpc>
            </a:pPr>
            <a:r>
              <a:rPr lang="fr-CA" sz="2200" dirty="0" smtClean="0">
                <a:latin typeface="Arial" pitchFamily="34" charset="0"/>
                <a:cs typeface="Arial" pitchFamily="34" charset="0"/>
              </a:rPr>
              <a:t>Renforcer les capacités d’intervention de ses membres.</a:t>
            </a:r>
            <a:endParaRPr lang="fr-FR" sz="2200" dirty="0" smtClean="0">
              <a:latin typeface="Arial" pitchFamily="34" charset="0"/>
              <a:cs typeface="Arial" pitchFamily="34" charset="0"/>
            </a:endParaRPr>
          </a:p>
        </p:txBody>
      </p:sp>
      <p:pic>
        <p:nvPicPr>
          <p:cNvPr id="5" name="Picture 4" descr="Congafen_lowQuality"/>
          <p:cNvPicPr>
            <a:picLocks noChangeAspect="1" noChangeArrowheads="1"/>
          </p:cNvPicPr>
          <p:nvPr/>
        </p:nvPicPr>
        <p:blipFill>
          <a:blip r:embed="rId2">
            <a:lum bright="6000" contrast="60000"/>
          </a:blip>
          <a:srcRect/>
          <a:stretch>
            <a:fillRect/>
          </a:stretch>
        </p:blipFill>
        <p:spPr bwMode="auto">
          <a:xfrm>
            <a:off x="702990" y="692696"/>
            <a:ext cx="844674" cy="5040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052498"/>
          </a:xfrm>
        </p:spPr>
        <p:txBody>
          <a:bodyPr/>
          <a:lstStyle/>
          <a:p>
            <a:pPr eaLnBrk="1" hangingPunct="1"/>
            <a:r>
              <a:rPr lang="fr-CA" sz="2400" b="1" dirty="0" smtClean="0">
                <a:latin typeface="Arial" pitchFamily="34" charset="0"/>
                <a:cs typeface="Arial" pitchFamily="34" charset="0"/>
              </a:rPr>
              <a:t>AXES D’INTERVENTION</a:t>
            </a:r>
          </a:p>
        </p:txBody>
      </p:sp>
      <p:pic>
        <p:nvPicPr>
          <p:cNvPr id="7172" name="Picture 5" descr="femme_enfant_363sqpix"/>
          <p:cNvPicPr>
            <a:picLocks noGrp="1" noChangeAspect="1" noChangeArrowheads="1"/>
          </p:cNvPicPr>
          <p:nvPr>
            <p:ph type="clipArt" sz="half" idx="1"/>
          </p:nvPr>
        </p:nvPicPr>
        <p:blipFill>
          <a:blip r:embed="rId2"/>
          <a:srcRect l="3391" t="3391" r="8475"/>
          <a:stretch>
            <a:fillRect/>
          </a:stretch>
        </p:blipFill>
        <p:spPr>
          <a:xfrm>
            <a:off x="714348" y="1278450"/>
            <a:ext cx="8072493" cy="1214446"/>
          </a:xfrm>
          <a:noFill/>
        </p:spPr>
      </p:pic>
      <p:pic>
        <p:nvPicPr>
          <p:cNvPr id="5" name="Picture 4" descr="Congafen_lowQuality"/>
          <p:cNvPicPr>
            <a:picLocks noChangeAspect="1" noChangeArrowheads="1"/>
          </p:cNvPicPr>
          <p:nvPr/>
        </p:nvPicPr>
        <p:blipFill>
          <a:blip r:embed="rId3">
            <a:lum bright="6000" contrast="60000"/>
          </a:blip>
          <a:srcRect/>
          <a:stretch>
            <a:fillRect/>
          </a:stretch>
        </p:blipFill>
        <p:spPr bwMode="auto">
          <a:xfrm>
            <a:off x="928662" y="571480"/>
            <a:ext cx="928694" cy="714380"/>
          </a:xfrm>
          <a:prstGeom prst="rect">
            <a:avLst/>
          </a:prstGeom>
          <a:noFill/>
          <a:ln w="9525">
            <a:noFill/>
            <a:miter lim="800000"/>
            <a:headEnd/>
            <a:tailEnd/>
          </a:ln>
        </p:spPr>
      </p:pic>
      <p:sp>
        <p:nvSpPr>
          <p:cNvPr id="6" name="Espace réservé du texte 5"/>
          <p:cNvSpPr>
            <a:spLocks noGrp="1"/>
          </p:cNvSpPr>
          <p:nvPr>
            <p:ph type="body" sz="half" idx="2"/>
          </p:nvPr>
        </p:nvSpPr>
        <p:spPr>
          <a:xfrm>
            <a:off x="714348" y="2643182"/>
            <a:ext cx="8001056" cy="3857652"/>
          </a:xfrm>
        </p:spPr>
        <p:txBody>
          <a:bodyPr/>
          <a:lstStyle/>
          <a:p>
            <a:pPr>
              <a:buNone/>
            </a:pPr>
            <a:r>
              <a:rPr lang="fr-FR" sz="2400" dirty="0" smtClean="0">
                <a:latin typeface="Arial" pitchFamily="34" charset="0"/>
                <a:cs typeface="Arial" pitchFamily="34" charset="0"/>
              </a:rPr>
              <a:t>Compte tenu de la diversités des domaines d’intervention de ses membres cinq commissions thématiques ont été créées dont :</a:t>
            </a:r>
          </a:p>
          <a:p>
            <a:pPr>
              <a:buFontTx/>
              <a:buChar char="-"/>
            </a:pPr>
            <a:r>
              <a:rPr lang="fr-FR" sz="2400" dirty="0" smtClean="0">
                <a:latin typeface="Arial" pitchFamily="34" charset="0"/>
                <a:cs typeface="Arial" pitchFamily="34" charset="0"/>
              </a:rPr>
              <a:t>Commission Thématique Droits Humains ;</a:t>
            </a:r>
          </a:p>
          <a:p>
            <a:pPr>
              <a:buFontTx/>
              <a:buChar char="-"/>
            </a:pPr>
            <a:r>
              <a:rPr lang="fr-FR" sz="2400" dirty="0" smtClean="0">
                <a:latin typeface="Arial" pitchFamily="34" charset="0"/>
                <a:cs typeface="Arial" pitchFamily="34" charset="0"/>
              </a:rPr>
              <a:t>Commission Thématique Santé ;</a:t>
            </a:r>
          </a:p>
          <a:p>
            <a:pPr>
              <a:buFontTx/>
              <a:buChar char="-"/>
            </a:pPr>
            <a:r>
              <a:rPr lang="fr-FR" sz="2400" dirty="0" smtClean="0">
                <a:latin typeface="Arial" pitchFamily="34" charset="0"/>
                <a:cs typeface="Arial" pitchFamily="34" charset="0"/>
              </a:rPr>
              <a:t>Commission Thématique Education ;</a:t>
            </a:r>
          </a:p>
          <a:p>
            <a:pPr>
              <a:buFontTx/>
              <a:buChar char="-"/>
            </a:pPr>
            <a:r>
              <a:rPr lang="fr-FR" sz="2400" dirty="0" smtClean="0">
                <a:latin typeface="Arial" pitchFamily="34" charset="0"/>
                <a:cs typeface="Arial" pitchFamily="34" charset="0"/>
              </a:rPr>
              <a:t>Commission Thématique Economie ;</a:t>
            </a:r>
          </a:p>
          <a:p>
            <a:pPr>
              <a:buFontTx/>
              <a:buChar char="-"/>
            </a:pPr>
            <a:r>
              <a:rPr lang="fr-FR" sz="2400" dirty="0" smtClean="0">
                <a:latin typeface="Arial" pitchFamily="34" charset="0"/>
                <a:cs typeface="Arial" pitchFamily="34" charset="0"/>
              </a:rPr>
              <a:t>Commission Thématique Environnement.</a:t>
            </a:r>
          </a:p>
          <a:p>
            <a:pPr>
              <a:buNone/>
            </a:pPr>
            <a:r>
              <a:rPr lang="fr-FR" sz="2200" dirty="0" smtClean="0">
                <a:latin typeface="Arial" pitchFamily="34" charset="0"/>
                <a:cs typeface="Arial" pitchFamily="34" charset="0"/>
              </a:rPr>
              <a:t>Cependant, le genre et la communication sont transversaux.</a:t>
            </a:r>
          </a:p>
          <a:p>
            <a:pPr>
              <a:buFontTx/>
              <a:buChar char="-"/>
            </a:pPr>
            <a:endParaRPr lang="fr-FR" dirty="0" smtClean="0"/>
          </a:p>
          <a:p>
            <a:pPr>
              <a:buFontTx/>
              <a:buChar char="-"/>
            </a:pP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5" descr="001_femme_leader"/>
          <p:cNvPicPr>
            <a:picLocks noChangeAspect="1" noChangeArrowheads="1"/>
          </p:cNvPicPr>
          <p:nvPr/>
        </p:nvPicPr>
        <p:blipFill>
          <a:blip r:embed="rId3"/>
          <a:srcRect/>
          <a:stretch>
            <a:fillRect/>
          </a:stretch>
        </p:blipFill>
        <p:spPr bwMode="auto">
          <a:xfrm>
            <a:off x="0" y="1071547"/>
            <a:ext cx="9144000" cy="1143008"/>
          </a:xfrm>
          <a:prstGeom prst="rect">
            <a:avLst/>
          </a:prstGeom>
          <a:noFill/>
          <a:ln w="9525">
            <a:noFill/>
            <a:miter lim="800000"/>
            <a:headEnd/>
            <a:tailEnd/>
          </a:ln>
        </p:spPr>
      </p:pic>
      <p:sp>
        <p:nvSpPr>
          <p:cNvPr id="9219" name="Rectangle 2"/>
          <p:cNvSpPr>
            <a:spLocks noGrp="1" noChangeArrowheads="1"/>
          </p:cNvSpPr>
          <p:nvPr>
            <p:ph type="title"/>
          </p:nvPr>
        </p:nvSpPr>
        <p:spPr>
          <a:xfrm>
            <a:off x="323528" y="152400"/>
            <a:ext cx="8210872" cy="633396"/>
          </a:xfrm>
        </p:spPr>
        <p:txBody>
          <a:bodyPr/>
          <a:lstStyle/>
          <a:p>
            <a:pPr eaLnBrk="1" hangingPunct="1"/>
            <a:r>
              <a:rPr lang="fr-CA" sz="2800" b="1" dirty="0" smtClean="0">
                <a:latin typeface="Arial" pitchFamily="34" charset="0"/>
                <a:cs typeface="Arial" pitchFamily="34" charset="0"/>
              </a:rPr>
              <a:t>REALISATIONS  ET PARTENARIATS</a:t>
            </a:r>
          </a:p>
        </p:txBody>
      </p:sp>
      <p:sp>
        <p:nvSpPr>
          <p:cNvPr id="2" name="Rectangle 3"/>
          <p:cNvSpPr>
            <a:spLocks noGrp="1" noChangeArrowheads="1"/>
          </p:cNvSpPr>
          <p:nvPr>
            <p:ph type="body" idx="1"/>
          </p:nvPr>
        </p:nvSpPr>
        <p:spPr>
          <a:xfrm>
            <a:off x="533400" y="2500306"/>
            <a:ext cx="8610600" cy="4129094"/>
          </a:xfrm>
        </p:spPr>
        <p:txBody>
          <a:bodyPr/>
          <a:lstStyle/>
          <a:p>
            <a:pPr algn="just"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Appui conseil technique et financier en matière de développement organisationnel  et promotion des droits de la femme ;</a:t>
            </a:r>
          </a:p>
          <a:p>
            <a:pPr algn="just"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Renforcement des capacités des femmes et leur participation à la vie publique ;</a:t>
            </a:r>
          </a:p>
          <a:p>
            <a:pPr algn="just"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Mise en œuvre des résolutions de NU dans différents domaines (Droits, santé, éducation, économie, environnement et paix….) ;</a:t>
            </a:r>
          </a:p>
          <a:p>
            <a:pPr algn="just"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Accompagnement des femmes et des jeunes filles pour leur indépendance économique ;</a:t>
            </a:r>
          </a:p>
          <a:p>
            <a:pPr algn="just"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Participation effective des femmes dans les institutions de la République (Gouvernement, CC,CNDH, CENI, CS</a:t>
            </a:r>
            <a:r>
              <a:rPr lang="is-IS" sz="1800" b="1" dirty="0" smtClean="0">
                <a:latin typeface="Arial" pitchFamily="34" charset="0"/>
                <a:cs typeface="Arial" pitchFamily="34" charset="0"/>
              </a:rPr>
              <a:t>…</a:t>
            </a:r>
            <a:r>
              <a:rPr lang="fr-CA" sz="1800" b="1" dirty="0" smtClean="0">
                <a:latin typeface="Arial" pitchFamily="34" charset="0"/>
                <a:cs typeface="Arial" pitchFamily="34" charset="0"/>
              </a:rPr>
              <a:t>) ;</a:t>
            </a:r>
          </a:p>
          <a:p>
            <a:pPr algn="just" eaLnBrk="1" hangingPunct="1">
              <a:lnSpc>
                <a:spcPct val="80000"/>
              </a:lnSpc>
              <a:buClr>
                <a:schemeClr val="tx1"/>
              </a:buClr>
              <a:buFont typeface="Wingdings" pitchFamily="2" charset="2"/>
              <a:buChar char="v"/>
            </a:pPr>
            <a:endParaRPr lang="fr-CA" sz="1800" b="1" dirty="0" smtClean="0">
              <a:latin typeface="Arial" pitchFamily="34" charset="0"/>
              <a:cs typeface="Arial" pitchFamily="34" charset="0"/>
            </a:endParaRPr>
          </a:p>
          <a:p>
            <a:pPr eaLnBrk="1" hangingPunct="1">
              <a:lnSpc>
                <a:spcPct val="80000"/>
              </a:lnSpc>
              <a:buClr>
                <a:schemeClr val="tx1"/>
              </a:buClr>
              <a:buNone/>
            </a:pPr>
            <a:r>
              <a:rPr lang="fr-CA" sz="1800" b="1" dirty="0" smtClean="0">
                <a:latin typeface="Arial" pitchFamily="34" charset="0"/>
                <a:cs typeface="Arial" pitchFamily="34" charset="0"/>
              </a:rPr>
              <a:t>PARTENAIRES  :</a:t>
            </a:r>
          </a:p>
          <a:p>
            <a:pPr eaLnBrk="1" hangingPunct="1">
              <a:lnSpc>
                <a:spcPct val="80000"/>
              </a:lnSpc>
              <a:buClr>
                <a:schemeClr val="tx1"/>
              </a:buClr>
              <a:buFont typeface="Wingdings" pitchFamily="2" charset="2"/>
              <a:buChar char="v"/>
            </a:pPr>
            <a:r>
              <a:rPr lang="fr-CA" sz="1800" b="1" dirty="0" smtClean="0">
                <a:latin typeface="Arial" pitchFamily="34" charset="0"/>
                <a:cs typeface="Arial" pitchFamily="34" charset="0"/>
              </a:rPr>
              <a:t>SNV. OXFAM, CARE, PNUD, UNICEF, OSIWA, AMBASSADE DE FRANCE, DES  USA, DE L’ESPAGNE, DE CHINE, USAID, CECI/UNITERRA, CONTERPART, RED ACTIVAS, GLOBAL FUND FOR WOMEN, UNIFEM, ONU FEMME,  UNFPA, COOPERATION SUISSE….</a:t>
            </a:r>
          </a:p>
          <a:p>
            <a:pPr eaLnBrk="1" hangingPunct="1">
              <a:lnSpc>
                <a:spcPct val="80000"/>
              </a:lnSpc>
              <a:buClr>
                <a:schemeClr val="tx1"/>
              </a:buClr>
              <a:buNone/>
            </a:pPr>
            <a:endParaRPr lang="fr-CA" sz="1600" b="1" dirty="0" smtClean="0">
              <a:latin typeface="Arial" pitchFamily="34" charset="0"/>
              <a:cs typeface="Arial" pitchFamily="34" charset="0"/>
            </a:endParaRPr>
          </a:p>
        </p:txBody>
      </p:sp>
      <p:pic>
        <p:nvPicPr>
          <p:cNvPr id="5" name="Picture 4" descr="Congafen_lowQuality"/>
          <p:cNvPicPr>
            <a:picLocks noChangeAspect="1" noChangeArrowheads="1"/>
          </p:cNvPicPr>
          <p:nvPr/>
        </p:nvPicPr>
        <p:blipFill>
          <a:blip r:embed="rId4">
            <a:lum bright="6000" contrast="60000"/>
          </a:blip>
          <a:srcRect/>
          <a:stretch>
            <a:fillRect/>
          </a:stretch>
        </p:blipFill>
        <p:spPr bwMode="auto">
          <a:xfrm>
            <a:off x="323528" y="152400"/>
            <a:ext cx="928694" cy="633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971600" y="609600"/>
            <a:ext cx="7486600" cy="1143000"/>
          </a:xfrm>
        </p:spPr>
        <p:txBody>
          <a:bodyPr/>
          <a:lstStyle/>
          <a:p>
            <a:pPr eaLnBrk="1" hangingPunct="1"/>
            <a:r>
              <a:rPr lang="fr-CA" b="1" dirty="0" smtClean="0">
                <a:latin typeface="Tahoma" pitchFamily="34" charset="0"/>
              </a:rPr>
              <a:t>BONNES PRATIQUE</a:t>
            </a:r>
          </a:p>
        </p:txBody>
      </p:sp>
      <p:sp>
        <p:nvSpPr>
          <p:cNvPr id="12292" name="Text Box 6"/>
          <p:cNvSpPr txBox="1">
            <a:spLocks noChangeArrowheads="1"/>
          </p:cNvSpPr>
          <p:nvPr/>
        </p:nvSpPr>
        <p:spPr bwMode="auto">
          <a:xfrm>
            <a:off x="3962400" y="2438400"/>
            <a:ext cx="4876800" cy="457200"/>
          </a:xfrm>
          <a:prstGeom prst="rect">
            <a:avLst/>
          </a:prstGeom>
          <a:noFill/>
          <a:ln w="9525">
            <a:noFill/>
            <a:miter lim="800000"/>
            <a:headEnd/>
            <a:tailEnd/>
          </a:ln>
        </p:spPr>
        <p:txBody>
          <a:bodyPr>
            <a:spAutoFit/>
          </a:bodyPr>
          <a:lstStyle/>
          <a:p>
            <a:pPr>
              <a:spcBef>
                <a:spcPct val="50000"/>
              </a:spcBef>
            </a:pPr>
            <a:endParaRPr lang="fr-FR" dirty="0"/>
          </a:p>
        </p:txBody>
      </p:sp>
      <p:sp>
        <p:nvSpPr>
          <p:cNvPr id="12293" name="Rectangle 7"/>
          <p:cNvSpPr>
            <a:spLocks noChangeArrowheads="1"/>
          </p:cNvSpPr>
          <p:nvPr/>
        </p:nvSpPr>
        <p:spPr bwMode="auto">
          <a:xfrm>
            <a:off x="971600" y="1700808"/>
            <a:ext cx="7715200" cy="4608512"/>
          </a:xfrm>
          <a:prstGeom prst="rect">
            <a:avLst/>
          </a:prstGeom>
          <a:noFill/>
          <a:ln w="9525">
            <a:noFill/>
            <a:miter lim="800000"/>
            <a:headEnd/>
            <a:tailEnd/>
          </a:ln>
        </p:spPr>
        <p:txBody>
          <a:bodyPr/>
          <a:lstStyle/>
          <a:p>
            <a:pPr marL="342900" indent="-342900" algn="just">
              <a:spcBef>
                <a:spcPct val="20000"/>
              </a:spcBef>
              <a:buFont typeface="Wingdings" pitchFamily="2" charset="2"/>
              <a:buChar char="v"/>
            </a:pPr>
            <a:r>
              <a:rPr lang="fr-CA" sz="2300" b="1" dirty="0" smtClean="0">
                <a:latin typeface="Arial" pitchFamily="34" charset="0"/>
                <a:cs typeface="Arial" pitchFamily="34" charset="0"/>
              </a:rPr>
              <a:t>Existence d’une mutuelle d’épargne et de crédit des femmes en faveur de l’autonomisation des femmes</a:t>
            </a:r>
          </a:p>
          <a:p>
            <a:pPr marL="342900" indent="-342900" algn="just">
              <a:spcBef>
                <a:spcPct val="20000"/>
              </a:spcBef>
              <a:buFont typeface="Wingdings" pitchFamily="2" charset="2"/>
              <a:buChar char="v"/>
            </a:pPr>
            <a:r>
              <a:rPr lang="fr-CA" sz="2300" b="1" dirty="0" smtClean="0">
                <a:latin typeface="Arial" pitchFamily="34" charset="0"/>
                <a:cs typeface="Arial" pitchFamily="34" charset="0"/>
              </a:rPr>
              <a:t>Structuration des femmes en groupe organisé, (exemple des femmes MMD) ;</a:t>
            </a:r>
          </a:p>
          <a:p>
            <a:pPr marL="342900" indent="-342900" algn="just">
              <a:spcBef>
                <a:spcPct val="20000"/>
              </a:spcBef>
              <a:buFont typeface="Wingdings" pitchFamily="2" charset="2"/>
              <a:buChar char="v"/>
            </a:pPr>
            <a:r>
              <a:rPr lang="fr-CA" sz="2300" b="1" dirty="0" smtClean="0">
                <a:latin typeface="Arial" pitchFamily="34" charset="0"/>
                <a:cs typeface="Arial" pitchFamily="34" charset="0"/>
              </a:rPr>
              <a:t>Institutionnalisation d’une journée nationale de la femme nigérienne ;</a:t>
            </a:r>
          </a:p>
          <a:p>
            <a:pPr marL="342900" indent="-342900" algn="just">
              <a:spcBef>
                <a:spcPct val="20000"/>
              </a:spcBef>
              <a:buFont typeface="Wingdings" pitchFamily="2" charset="2"/>
              <a:buChar char="v"/>
            </a:pPr>
            <a:r>
              <a:rPr lang="fr-CA" sz="2300" b="1" dirty="0" smtClean="0">
                <a:latin typeface="Arial" pitchFamily="34" charset="0"/>
                <a:cs typeface="Arial" pitchFamily="34" charset="0"/>
              </a:rPr>
              <a:t>Renforcement des capacités des femmes sur les droits de l’Homme, la défense de la démocratie et leur présentation aux différents processus électoraux (élire et </a:t>
            </a:r>
            <a:r>
              <a:rPr lang="fr-FR" sz="2300" b="1" dirty="0" smtClean="0">
                <a:latin typeface="Arial" pitchFamily="34" charset="0"/>
                <a:cs typeface="Arial" pitchFamily="34" charset="0"/>
              </a:rPr>
              <a:t>être élue)</a:t>
            </a:r>
            <a:r>
              <a:rPr lang="fr-CA" sz="2300" b="1" dirty="0" smtClean="0">
                <a:latin typeface="Arial" pitchFamily="34" charset="0"/>
                <a:cs typeface="Arial" pitchFamily="34" charset="0"/>
              </a:rPr>
              <a:t>.</a:t>
            </a:r>
          </a:p>
          <a:p>
            <a:pPr marL="342900" indent="-342900">
              <a:spcBef>
                <a:spcPct val="20000"/>
              </a:spcBef>
              <a:buFont typeface="Wingdings" pitchFamily="2" charset="2"/>
              <a:buChar char="v"/>
            </a:pPr>
            <a:r>
              <a:rPr lang="fr-CA" sz="2300" b="1" dirty="0" smtClean="0">
                <a:latin typeface="Arial" pitchFamily="34" charset="0"/>
                <a:cs typeface="Arial" pitchFamily="34" charset="0"/>
              </a:rPr>
              <a:t>Effectivité de la participation à tous les niveaux (exemple de l’école des maris).</a:t>
            </a:r>
            <a:endParaRPr lang="fr-CA" sz="2300" b="1" dirty="0">
              <a:latin typeface="Arial" pitchFamily="34" charset="0"/>
              <a:cs typeface="Arial" pitchFamily="34" charset="0"/>
            </a:endParaRPr>
          </a:p>
        </p:txBody>
      </p:sp>
      <p:pic>
        <p:nvPicPr>
          <p:cNvPr id="6" name="Picture 4" descr="Congafen_lowQuality"/>
          <p:cNvPicPr>
            <a:picLocks noChangeAspect="1" noChangeArrowheads="1"/>
          </p:cNvPicPr>
          <p:nvPr/>
        </p:nvPicPr>
        <p:blipFill>
          <a:blip r:embed="rId2">
            <a:lum bright="6000" contrast="60000"/>
          </a:blip>
          <a:srcRect/>
          <a:stretch>
            <a:fillRect/>
          </a:stretch>
        </p:blipFill>
        <p:spPr bwMode="auto">
          <a:xfrm>
            <a:off x="785786" y="857232"/>
            <a:ext cx="928694"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476672"/>
            <a:ext cx="7772400" cy="1143000"/>
          </a:xfrm>
        </p:spPr>
        <p:txBody>
          <a:bodyPr/>
          <a:lstStyle/>
          <a:p>
            <a:r>
              <a:rPr lang="fr-FR" sz="3600" b="1" dirty="0" smtClean="0">
                <a:latin typeface="Arial" charset="0"/>
                <a:ea typeface="Arial" charset="0"/>
                <a:cs typeface="Arial" charset="0"/>
              </a:rPr>
              <a:t>DEFIS ET PERSPECTIVES</a:t>
            </a:r>
            <a:endParaRPr lang="fr-FR" sz="3600" b="1" dirty="0">
              <a:latin typeface="Arial" charset="0"/>
              <a:ea typeface="Arial" charset="0"/>
              <a:cs typeface="Arial" charset="0"/>
            </a:endParaRPr>
          </a:p>
        </p:txBody>
      </p:sp>
      <p:pic>
        <p:nvPicPr>
          <p:cNvPr id="3" name="Picture 4" descr="Congafen_lowQuality"/>
          <p:cNvPicPr>
            <a:picLocks noChangeAspect="1" noChangeArrowheads="1"/>
          </p:cNvPicPr>
          <p:nvPr/>
        </p:nvPicPr>
        <p:blipFill>
          <a:blip r:embed="rId2">
            <a:lum bright="6000" contrast="60000"/>
          </a:blip>
          <a:srcRect/>
          <a:stretch>
            <a:fillRect/>
          </a:stretch>
        </p:blipFill>
        <p:spPr bwMode="auto">
          <a:xfrm>
            <a:off x="690414" y="823910"/>
            <a:ext cx="928694" cy="714380"/>
          </a:xfrm>
          <a:prstGeom prst="rect">
            <a:avLst/>
          </a:prstGeom>
          <a:noFill/>
          <a:ln w="9525">
            <a:noFill/>
            <a:miter lim="800000"/>
            <a:headEnd/>
            <a:tailEnd/>
          </a:ln>
        </p:spPr>
      </p:pic>
      <p:sp>
        <p:nvSpPr>
          <p:cNvPr id="5" name="Rectangle 4"/>
          <p:cNvSpPr/>
          <p:nvPr/>
        </p:nvSpPr>
        <p:spPr>
          <a:xfrm>
            <a:off x="1043608" y="1772816"/>
            <a:ext cx="7414592" cy="4745915"/>
          </a:xfrm>
          <a:prstGeom prst="rect">
            <a:avLst/>
          </a:prstGeom>
        </p:spPr>
        <p:txBody>
          <a:bodyPr wrap="square">
            <a:spAutoFit/>
          </a:bodyPr>
          <a:lstStyle/>
          <a:p>
            <a:pPr marL="342900" indent="-342900" algn="just">
              <a:spcBef>
                <a:spcPct val="20000"/>
              </a:spcBef>
              <a:buFont typeface="Wingdings" pitchFamily="2" charset="2"/>
              <a:buChar char="v"/>
            </a:pPr>
            <a:r>
              <a:rPr lang="fr-CA" b="1" dirty="0" smtClean="0">
                <a:latin typeface="Arial" pitchFamily="34" charset="0"/>
                <a:cs typeface="Arial" pitchFamily="34" charset="0"/>
              </a:rPr>
              <a:t>Amener les gouvernants à respecter les lois et règlements en matière d’égalité des droits ;</a:t>
            </a:r>
          </a:p>
          <a:p>
            <a:pPr marL="342900" indent="-342900" algn="just">
              <a:spcBef>
                <a:spcPct val="20000"/>
              </a:spcBef>
              <a:buFont typeface="Wingdings" pitchFamily="2" charset="2"/>
              <a:buChar char="v"/>
            </a:pPr>
            <a:r>
              <a:rPr lang="fr-CA" b="1" dirty="0" smtClean="0">
                <a:latin typeface="Arial" pitchFamily="34" charset="0"/>
                <a:cs typeface="Arial" pitchFamily="34" charset="0"/>
              </a:rPr>
              <a:t>Amener l’</a:t>
            </a:r>
            <a:r>
              <a:rPr lang="fr-CA" b="1" dirty="0" err="1" smtClean="0">
                <a:latin typeface="Arial" pitchFamily="34" charset="0"/>
                <a:cs typeface="Arial" pitchFamily="34" charset="0"/>
              </a:rPr>
              <a:t>Etat</a:t>
            </a:r>
            <a:r>
              <a:rPr lang="fr-CA" b="1" dirty="0" smtClean="0">
                <a:latin typeface="Arial" pitchFamily="34" charset="0"/>
                <a:cs typeface="Arial" pitchFamily="34" charset="0"/>
              </a:rPr>
              <a:t> à instaurer un système participatif avec tous les acteurs dans l’élaboration des programmes sur le droit au développement ;</a:t>
            </a:r>
          </a:p>
          <a:p>
            <a:pPr marL="342900" indent="-342900" algn="just">
              <a:spcBef>
                <a:spcPct val="20000"/>
              </a:spcBef>
              <a:buFont typeface="Wingdings" pitchFamily="2" charset="2"/>
              <a:buChar char="v"/>
            </a:pPr>
            <a:r>
              <a:rPr lang="fr-CA" b="1" dirty="0" smtClean="0">
                <a:latin typeface="Arial" pitchFamily="34" charset="0"/>
                <a:cs typeface="Arial" pitchFamily="34" charset="0"/>
              </a:rPr>
              <a:t>Aider à </a:t>
            </a:r>
            <a:r>
              <a:rPr lang="fr-CA" b="1" dirty="0">
                <a:latin typeface="Arial" pitchFamily="34" charset="0"/>
                <a:cs typeface="Arial" pitchFamily="34" charset="0"/>
              </a:rPr>
              <a:t>la participation au niveau locale dans tous les </a:t>
            </a:r>
            <a:r>
              <a:rPr lang="fr-CA" b="1" dirty="0" smtClean="0">
                <a:latin typeface="Arial" pitchFamily="34" charset="0"/>
                <a:cs typeface="Arial" pitchFamily="34" charset="0"/>
              </a:rPr>
              <a:t>domaines </a:t>
            </a:r>
            <a:r>
              <a:rPr lang="fr-CA" b="1" dirty="0">
                <a:latin typeface="Arial" pitchFamily="34" charset="0"/>
                <a:cs typeface="Arial" pitchFamily="34" charset="0"/>
              </a:rPr>
              <a:t>en incluant les jeunes filles pour qu’elles assurent la relève ;</a:t>
            </a:r>
          </a:p>
          <a:p>
            <a:pPr marL="342900" indent="-342900" algn="just">
              <a:spcBef>
                <a:spcPct val="20000"/>
              </a:spcBef>
              <a:buFont typeface="Wingdings" pitchFamily="2" charset="2"/>
              <a:buChar char="v"/>
            </a:pPr>
            <a:r>
              <a:rPr lang="fr-CA" b="1" dirty="0" smtClean="0">
                <a:latin typeface="Arial" pitchFamily="34" charset="0"/>
                <a:cs typeface="Arial" pitchFamily="34" charset="0"/>
              </a:rPr>
              <a:t>Vulgariser le système de </a:t>
            </a:r>
            <a:r>
              <a:rPr lang="fr-CA" b="1" dirty="0">
                <a:latin typeface="Arial" pitchFamily="34" charset="0"/>
                <a:cs typeface="Arial" pitchFamily="34" charset="0"/>
              </a:rPr>
              <a:t>l’école des maris </a:t>
            </a:r>
            <a:r>
              <a:rPr lang="fr-CA" b="1" dirty="0" smtClean="0">
                <a:latin typeface="Arial" pitchFamily="34" charset="0"/>
                <a:cs typeface="Arial" pitchFamily="34" charset="0"/>
              </a:rPr>
              <a:t>pour qu’elle fasse école et </a:t>
            </a:r>
            <a:r>
              <a:rPr lang="fr-CA" b="1" dirty="0">
                <a:latin typeface="Arial" pitchFamily="34" charset="0"/>
                <a:cs typeface="Arial" pitchFamily="34" charset="0"/>
              </a:rPr>
              <a:t>assurer la relève au niveau </a:t>
            </a:r>
            <a:r>
              <a:rPr lang="fr-CA" b="1" dirty="0" smtClean="0">
                <a:latin typeface="Arial" pitchFamily="34" charset="0"/>
                <a:cs typeface="Arial" pitchFamily="34" charset="0"/>
              </a:rPr>
              <a:t>jeunes.</a:t>
            </a:r>
            <a:endParaRPr lang="fr-CA" b="1" dirty="0">
              <a:latin typeface="Arial" pitchFamily="34" charset="0"/>
              <a:cs typeface="Arial" pitchFamily="34" charset="0"/>
            </a:endParaRPr>
          </a:p>
        </p:txBody>
      </p:sp>
    </p:spTree>
    <p:extLst>
      <p:ext uri="{BB962C8B-B14F-4D97-AF65-F5344CB8AC3E}">
        <p14:creationId xmlns:p14="http://schemas.microsoft.com/office/powerpoint/2010/main" val="443544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eaLnBrk="1" hangingPunct="1"/>
            <a:r>
              <a:rPr lang="fr-CA" b="1" dirty="0" smtClean="0">
                <a:latin typeface="Arial" pitchFamily="34" charset="0"/>
                <a:cs typeface="Arial" pitchFamily="34" charset="0"/>
              </a:rPr>
              <a:t>Publications</a:t>
            </a:r>
          </a:p>
        </p:txBody>
      </p:sp>
      <p:sp>
        <p:nvSpPr>
          <p:cNvPr id="13315" name="Rectangle 3"/>
          <p:cNvSpPr>
            <a:spLocks noGrp="1" noChangeArrowheads="1"/>
          </p:cNvSpPr>
          <p:nvPr>
            <p:ph type="body" sz="half" idx="1"/>
          </p:nvPr>
        </p:nvSpPr>
        <p:spPr>
          <a:xfrm>
            <a:off x="381000" y="4365104"/>
            <a:ext cx="4046538" cy="2188096"/>
          </a:xfrm>
        </p:spPr>
        <p:txBody>
          <a:bodyPr/>
          <a:lstStyle/>
          <a:p>
            <a:pPr algn="just" eaLnBrk="1" hangingPunct="1">
              <a:lnSpc>
                <a:spcPct val="90000"/>
              </a:lnSpc>
              <a:buClr>
                <a:schemeClr val="tx1"/>
              </a:buClr>
              <a:buFont typeface="Wingdings" pitchFamily="2" charset="2"/>
              <a:buChar char="v"/>
            </a:pPr>
            <a:r>
              <a:rPr lang="fr-CA" sz="2400" b="1" u="sng" dirty="0" smtClean="0">
                <a:latin typeface="Arial" pitchFamily="34" charset="0"/>
                <a:cs typeface="Arial" pitchFamily="34" charset="0"/>
              </a:rPr>
              <a:t>MATAN DAGA</a:t>
            </a:r>
            <a:r>
              <a:rPr lang="fr-CA" sz="2400" b="1" dirty="0" smtClean="0">
                <a:latin typeface="Arial" pitchFamily="34" charset="0"/>
                <a:cs typeface="Arial" pitchFamily="34" charset="0"/>
              </a:rPr>
              <a:t> </a:t>
            </a:r>
            <a:br>
              <a:rPr lang="fr-CA" sz="2400" b="1" dirty="0" smtClean="0">
                <a:latin typeface="Arial" pitchFamily="34" charset="0"/>
                <a:cs typeface="Arial" pitchFamily="34" charset="0"/>
              </a:rPr>
            </a:br>
            <a:r>
              <a:rPr lang="fr-CA" sz="2400" b="1" dirty="0" smtClean="0">
                <a:latin typeface="Arial" pitchFamily="34" charset="0"/>
                <a:cs typeface="Arial" pitchFamily="34" charset="0"/>
              </a:rPr>
              <a:t>Périodique de liaison de la Coordination</a:t>
            </a:r>
            <a:endParaRPr lang="fr-CA" sz="2400" b="1" dirty="0">
              <a:latin typeface="Arial" pitchFamily="34" charset="0"/>
              <a:cs typeface="Arial" pitchFamily="34" charset="0"/>
            </a:endParaRPr>
          </a:p>
          <a:p>
            <a:pPr algn="just" eaLnBrk="1" hangingPunct="1">
              <a:lnSpc>
                <a:spcPct val="90000"/>
              </a:lnSpc>
              <a:buClr>
                <a:schemeClr val="tx1"/>
              </a:buClr>
              <a:buFont typeface="Wingdings" pitchFamily="2" charset="2"/>
              <a:buChar char="v"/>
            </a:pPr>
            <a:r>
              <a:rPr lang="fr-CA" sz="2400" b="1" dirty="0" smtClean="0">
                <a:latin typeface="Arial" pitchFamily="34" charset="0"/>
                <a:cs typeface="Arial" pitchFamily="34" charset="0"/>
              </a:rPr>
              <a:t>Guide sur la résolution 1325 des NU et connexes (Z/H/F)</a:t>
            </a:r>
          </a:p>
          <a:p>
            <a:pPr marL="0" indent="0" eaLnBrk="1" hangingPunct="1">
              <a:lnSpc>
                <a:spcPct val="90000"/>
              </a:lnSpc>
              <a:buClr>
                <a:schemeClr val="tx1"/>
              </a:buClr>
              <a:buNone/>
            </a:pPr>
            <a:r>
              <a:rPr lang="fr-CA" sz="2400" b="1" dirty="0" smtClean="0">
                <a:latin typeface="Arial" pitchFamily="34" charset="0"/>
                <a:cs typeface="Arial" pitchFamily="34" charset="0"/>
              </a:rPr>
              <a:t> </a:t>
            </a:r>
          </a:p>
        </p:txBody>
      </p:sp>
      <p:sp>
        <p:nvSpPr>
          <p:cNvPr id="13316" name="Rectangle 4"/>
          <p:cNvSpPr>
            <a:spLocks noGrp="1" noChangeArrowheads="1"/>
          </p:cNvSpPr>
          <p:nvPr>
            <p:ph type="body" sz="half" idx="2"/>
          </p:nvPr>
        </p:nvSpPr>
        <p:spPr>
          <a:xfrm>
            <a:off x="4800600" y="4365104"/>
            <a:ext cx="4343400" cy="2607196"/>
          </a:xfrm>
        </p:spPr>
        <p:txBody>
          <a:bodyPr/>
          <a:lstStyle/>
          <a:p>
            <a:pPr eaLnBrk="1" hangingPunct="1">
              <a:buClr>
                <a:schemeClr val="tx1"/>
              </a:buClr>
              <a:buFont typeface="Wingdings" pitchFamily="2" charset="2"/>
              <a:buChar char="v"/>
            </a:pPr>
            <a:r>
              <a:rPr lang="fr-CA" sz="3200" b="1" u="sng" dirty="0" smtClean="0">
                <a:latin typeface="Arial" pitchFamily="34" charset="0"/>
                <a:cs typeface="Arial" pitchFamily="34" charset="0"/>
              </a:rPr>
              <a:t>Leadership féminin</a:t>
            </a:r>
            <a:r>
              <a:rPr lang="fr-CA" b="1" dirty="0" smtClean="0">
                <a:latin typeface="Arial" pitchFamily="34" charset="0"/>
                <a:cs typeface="Arial" pitchFamily="34" charset="0"/>
              </a:rPr>
              <a:t> </a:t>
            </a:r>
            <a:br>
              <a:rPr lang="fr-CA" b="1" dirty="0" smtClean="0">
                <a:latin typeface="Arial" pitchFamily="34" charset="0"/>
                <a:cs typeface="Arial" pitchFamily="34" charset="0"/>
              </a:rPr>
            </a:br>
            <a:r>
              <a:rPr lang="fr-CA" b="1" dirty="0" smtClean="0">
                <a:latin typeface="Arial" pitchFamily="34" charset="0"/>
                <a:cs typeface="Arial" pitchFamily="34" charset="0"/>
              </a:rPr>
              <a:t>Guides publiés en </a:t>
            </a:r>
            <a:r>
              <a:rPr lang="fr-CA" b="1" dirty="0" err="1" smtClean="0">
                <a:latin typeface="Arial" pitchFamily="34" charset="0"/>
                <a:cs typeface="Arial" pitchFamily="34" charset="0"/>
              </a:rPr>
              <a:t>Zarma</a:t>
            </a:r>
            <a:r>
              <a:rPr lang="fr-CA" b="1" dirty="0" smtClean="0">
                <a:latin typeface="Arial" pitchFamily="34" charset="0"/>
                <a:cs typeface="Arial" pitchFamily="34" charset="0"/>
              </a:rPr>
              <a:t>, Hausa et Français.</a:t>
            </a:r>
          </a:p>
        </p:txBody>
      </p:sp>
      <p:pic>
        <p:nvPicPr>
          <p:cNvPr id="13317" name="Picture 5" descr="HPIM0740"/>
          <p:cNvPicPr>
            <a:picLocks noChangeAspect="1" noChangeArrowheads="1"/>
          </p:cNvPicPr>
          <p:nvPr/>
        </p:nvPicPr>
        <p:blipFill>
          <a:blip r:embed="rId2" cstate="print"/>
          <a:srcRect/>
          <a:stretch>
            <a:fillRect/>
          </a:stretch>
        </p:blipFill>
        <p:spPr bwMode="auto">
          <a:xfrm>
            <a:off x="304800" y="1447800"/>
            <a:ext cx="4122738" cy="2701280"/>
          </a:xfrm>
          <a:prstGeom prst="rect">
            <a:avLst/>
          </a:prstGeom>
          <a:noFill/>
          <a:ln w="9525">
            <a:noFill/>
            <a:miter lim="800000"/>
            <a:headEnd/>
            <a:tailEnd/>
          </a:ln>
        </p:spPr>
      </p:pic>
      <p:pic>
        <p:nvPicPr>
          <p:cNvPr id="13318" name="Picture 6" descr="HPIM0747"/>
          <p:cNvPicPr>
            <a:picLocks noChangeAspect="1" noChangeArrowheads="1"/>
          </p:cNvPicPr>
          <p:nvPr/>
        </p:nvPicPr>
        <p:blipFill>
          <a:blip r:embed="rId3">
            <a:lum bright="12000" contrast="18000"/>
          </a:blip>
          <a:srcRect t="36971" r="36986"/>
          <a:stretch>
            <a:fillRect/>
          </a:stretch>
        </p:blipFill>
        <p:spPr bwMode="auto">
          <a:xfrm>
            <a:off x="4718050" y="1447800"/>
            <a:ext cx="4124325" cy="2701280"/>
          </a:xfrm>
          <a:prstGeom prst="rect">
            <a:avLst/>
          </a:prstGeom>
          <a:noFill/>
          <a:ln w="9525">
            <a:noFill/>
            <a:miter lim="800000"/>
            <a:headEnd/>
            <a:tailEnd/>
          </a:ln>
        </p:spPr>
      </p:pic>
      <p:pic>
        <p:nvPicPr>
          <p:cNvPr id="7" name="Picture 4" descr="Congafen_lowQuality"/>
          <p:cNvPicPr>
            <a:picLocks noChangeAspect="1" noChangeArrowheads="1"/>
          </p:cNvPicPr>
          <p:nvPr/>
        </p:nvPicPr>
        <p:blipFill>
          <a:blip r:embed="rId4">
            <a:lum bright="6000" contrast="60000"/>
          </a:blip>
          <a:srcRect/>
          <a:stretch>
            <a:fillRect/>
          </a:stretch>
        </p:blipFill>
        <p:spPr bwMode="auto">
          <a:xfrm>
            <a:off x="702990" y="442910"/>
            <a:ext cx="928694" cy="7143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
      <a:dk1>
        <a:srgbClr val="000000"/>
      </a:dk1>
      <a:lt1>
        <a:srgbClr val="FFFFCC"/>
      </a:lt1>
      <a:dk2>
        <a:srgbClr val="440500"/>
      </a:dk2>
      <a:lt2>
        <a:srgbClr val="808080"/>
      </a:lt2>
      <a:accent1>
        <a:srgbClr val="CC6600"/>
      </a:accent1>
      <a:accent2>
        <a:srgbClr val="003366"/>
      </a:accent2>
      <a:accent3>
        <a:srgbClr val="FFFFE2"/>
      </a:accent3>
      <a:accent4>
        <a:srgbClr val="000000"/>
      </a:accent4>
      <a:accent5>
        <a:srgbClr val="E2B8AA"/>
      </a:accent5>
      <a:accent6>
        <a:srgbClr val="002D5C"/>
      </a:accent6>
      <a:hlink>
        <a:srgbClr val="006600"/>
      </a:hlink>
      <a:folHlink>
        <a:srgbClr val="00CC00"/>
      </a:folHlink>
    </a:clrScheme>
    <a:fontScheme name="Modèle par défaut">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440500"/>
    </a:dk2>
    <a:lt2>
      <a:srgbClr val="808080"/>
    </a:lt2>
    <a:accent1>
      <a:srgbClr val="CC6600"/>
    </a:accent1>
    <a:accent2>
      <a:srgbClr val="003366"/>
    </a:accent2>
    <a:accent3>
      <a:srgbClr val="FFFFFF"/>
    </a:accent3>
    <a:accent4>
      <a:srgbClr val="000000"/>
    </a:accent4>
    <a:accent5>
      <a:srgbClr val="E2B8AA"/>
    </a:accent5>
    <a:accent6>
      <a:srgbClr val="002D5C"/>
    </a:accent6>
    <a:hlink>
      <a:srgbClr val="006600"/>
    </a:hlink>
    <a:folHlink>
      <a:srgbClr val="00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980E67F-1E5E-4EE1-B237-07FD2ADD0BA5}"/>
</file>

<file path=customXml/itemProps2.xml><?xml version="1.0" encoding="utf-8"?>
<ds:datastoreItem xmlns:ds="http://schemas.openxmlformats.org/officeDocument/2006/customXml" ds:itemID="{AB837717-DB0A-4EAC-8A2E-76BFE12AF3ED}"/>
</file>

<file path=customXml/itemProps3.xml><?xml version="1.0" encoding="utf-8"?>
<ds:datastoreItem xmlns:ds="http://schemas.openxmlformats.org/officeDocument/2006/customXml" ds:itemID="{5C3B68F2-7904-400C-A370-9B658CA9A488}"/>
</file>

<file path=docProps/app.xml><?xml version="1.0" encoding="utf-8"?>
<Properties xmlns="http://schemas.openxmlformats.org/officeDocument/2006/extended-properties" xmlns:vt="http://schemas.openxmlformats.org/officeDocument/2006/docPropsVTypes">
  <Template>Mountain Top</Template>
  <TotalTime>1415</TotalTime>
  <Words>625</Words>
  <Application>Microsoft Office PowerPoint</Application>
  <PresentationFormat>On-screen Show (4:3)</PresentationFormat>
  <Paragraphs>70</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Narrow</vt:lpstr>
      <vt:lpstr>Calibri</vt:lpstr>
      <vt:lpstr>Tahoma</vt:lpstr>
      <vt:lpstr>Times New Roman</vt:lpstr>
      <vt:lpstr>Wingdings</vt:lpstr>
      <vt:lpstr>Modèle par défaut</vt:lpstr>
      <vt:lpstr> CONGAFEN </vt:lpstr>
      <vt:lpstr>CONGAFEN</vt:lpstr>
      <vt:lpstr>Mission</vt:lpstr>
      <vt:lpstr>PowerPoint Presentation</vt:lpstr>
      <vt:lpstr>AXES D’INTERVENTION</vt:lpstr>
      <vt:lpstr>REALISATIONS  ET PARTENARIATS</vt:lpstr>
      <vt:lpstr>BONNES PRATIQUE</vt:lpstr>
      <vt:lpstr>DEFIS ET PERSPECTIVES</vt:lpstr>
      <vt:lpstr>Publications</vt:lpstr>
      <vt:lpstr> </vt:lpstr>
    </vt:vector>
  </TitlesOfParts>
  <Company>Tiago Rubin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CONGAFEN</dc:title>
  <dc:creator>Tiago Rubin</dc:creator>
  <cp:lastModifiedBy>Yaye Ba</cp:lastModifiedBy>
  <cp:revision>128</cp:revision>
  <dcterms:created xsi:type="dcterms:W3CDTF">2004-11-01T14:02:36Z</dcterms:created>
  <dcterms:modified xsi:type="dcterms:W3CDTF">2018-05-22T11:57:45Z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