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15"/>
  </p:notesMasterIdLst>
  <p:sldIdLst>
    <p:sldId id="261" r:id="rId2"/>
    <p:sldId id="264" r:id="rId3"/>
    <p:sldId id="272" r:id="rId4"/>
    <p:sldId id="268" r:id="rId5"/>
    <p:sldId id="271" r:id="rId6"/>
    <p:sldId id="266" r:id="rId7"/>
    <p:sldId id="267" r:id="rId8"/>
    <p:sldId id="256" r:id="rId9"/>
    <p:sldId id="257" r:id="rId10"/>
    <p:sldId id="258" r:id="rId11"/>
    <p:sldId id="259" r:id="rId12"/>
    <p:sldId id="269" r:id="rId13"/>
    <p:sldId id="270" r:id="rId14"/>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59" d="100"/>
          <a:sy n="59" d="100"/>
        </p:scale>
        <p:origin x="96" y="2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F29139B-D16C-4CCB-A60E-6E002BD9B26E}" type="datetimeFigureOut">
              <a:rPr lang="fr-FR" smtClean="0"/>
              <a:t>22/05/2018</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E98AA15-5680-43E2-BA3E-F6B3565B649B}" type="slidenum">
              <a:rPr lang="fr-FR" smtClean="0"/>
              <a:t>‹#›</a:t>
            </a:fld>
            <a:endParaRPr lang="fr-FR"/>
          </a:p>
        </p:txBody>
      </p:sp>
    </p:spTree>
    <p:extLst>
      <p:ext uri="{BB962C8B-B14F-4D97-AF65-F5344CB8AC3E}">
        <p14:creationId xmlns:p14="http://schemas.microsoft.com/office/powerpoint/2010/main" val="164039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98AA15-5680-43E2-BA3E-F6B3565B649B}" type="slidenum">
              <a:rPr lang="fr-FR" smtClean="0"/>
              <a:t>12</a:t>
            </a:fld>
            <a:endParaRPr lang="fr-FR"/>
          </a:p>
        </p:txBody>
      </p:sp>
    </p:spTree>
    <p:extLst>
      <p:ext uri="{BB962C8B-B14F-4D97-AF65-F5344CB8AC3E}">
        <p14:creationId xmlns:p14="http://schemas.microsoft.com/office/powerpoint/2010/main" val="89021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0A6858-5F27-45BA-816D-BBE04F33992C}"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13577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0A6858-5F27-45BA-816D-BBE04F33992C}"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178764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0A6858-5F27-45BA-816D-BBE04F33992C}"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275677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0A6858-5F27-45BA-816D-BBE04F33992C}"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202189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0A6858-5F27-45BA-816D-BBE04F33992C}" type="datetimeFigureOut">
              <a:rPr lang="fr-FR" smtClean="0"/>
              <a:t>22/05/2018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397894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0A6858-5F27-45BA-816D-BBE04F33992C}" type="datetimeFigureOut">
              <a:rPr lang="fr-FR" smtClean="0"/>
              <a:t>22/05/2018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318689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0A6858-5F27-45BA-816D-BBE04F33992C}" type="datetimeFigureOut">
              <a:rPr lang="fr-FR" smtClean="0"/>
              <a:t>22/05/2018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147654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0A6858-5F27-45BA-816D-BBE04F33992C}" type="datetimeFigureOut">
              <a:rPr lang="fr-FR" smtClean="0"/>
              <a:t>22/05/2018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373383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0A6858-5F27-45BA-816D-BBE04F33992C}" type="datetimeFigureOut">
              <a:rPr lang="fr-FR" smtClean="0"/>
              <a:t>22/05/2018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311614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0A6858-5F27-45BA-816D-BBE04F33992C}" type="datetimeFigureOut">
              <a:rPr lang="fr-FR" smtClean="0"/>
              <a:t>22/05/2018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290702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0A6858-5F27-45BA-816D-BBE04F33992C}" type="datetimeFigureOut">
              <a:rPr lang="fr-FR" smtClean="0"/>
              <a:t>22/05/2018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070C09-00CF-4F14-9ECF-B8DDCA5D850D}" type="slidenum">
              <a:rPr lang="fr-FR" smtClean="0"/>
              <a:t>‹#›</a:t>
            </a:fld>
            <a:endParaRPr lang="fr-FR"/>
          </a:p>
        </p:txBody>
      </p:sp>
    </p:spTree>
    <p:extLst>
      <p:ext uri="{BB962C8B-B14F-4D97-AF65-F5344CB8AC3E}">
        <p14:creationId xmlns:p14="http://schemas.microsoft.com/office/powerpoint/2010/main" val="128385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A6858-5F27-45BA-816D-BBE04F33992C}" type="datetimeFigureOut">
              <a:rPr lang="fr-FR" smtClean="0"/>
              <a:t>22/05/2018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70C09-00CF-4F14-9ECF-B8DDCA5D850D}" type="slidenum">
              <a:rPr lang="fr-FR" smtClean="0"/>
              <a:t>‹#›</a:t>
            </a:fld>
            <a:endParaRPr lang="fr-FR"/>
          </a:p>
        </p:txBody>
      </p:sp>
    </p:spTree>
    <p:extLst>
      <p:ext uri="{BB962C8B-B14F-4D97-AF65-F5344CB8AC3E}">
        <p14:creationId xmlns:p14="http://schemas.microsoft.com/office/powerpoint/2010/main" val="2168138817"/>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6650182"/>
          </a:xfrm>
        </p:spPr>
        <p:txBody>
          <a:bodyPr>
            <a:normAutofit/>
          </a:bodyPr>
          <a:lstStyle/>
          <a:p>
            <a:pPr algn="ctr"/>
            <a:r>
              <a:rPr lang="fr-FR" sz="2000" b="1" dirty="0" smtClean="0"/>
              <a:t>Royaume du Maroc</a:t>
            </a:r>
            <a:r>
              <a:rPr lang="fr-FR" dirty="0" smtClean="0"/>
              <a:t/>
            </a:r>
            <a:br>
              <a:rPr lang="fr-FR" dirty="0" smtClean="0"/>
            </a:br>
            <a:r>
              <a:rPr lang="fr-FR" dirty="0" smtClean="0"/>
              <a:t/>
            </a:r>
            <a:br>
              <a:rPr lang="fr-FR" dirty="0" smtClean="0"/>
            </a:br>
            <a:r>
              <a:rPr lang="fr-FR" dirty="0" smtClean="0"/>
              <a:t/>
            </a:r>
            <a:br>
              <a:rPr lang="fr-FR" dirty="0" smtClean="0"/>
            </a:br>
            <a:r>
              <a:rPr lang="fr-FR" sz="2800" b="1" dirty="0" smtClean="0"/>
              <a:t>La Planification stratégique en matière des droits de l’Hommes</a:t>
            </a:r>
            <a:r>
              <a:rPr lang="fr-FR" sz="2800" dirty="0" smtClean="0"/>
              <a:t/>
            </a:r>
            <a:br>
              <a:rPr lang="fr-FR" sz="2800" dirty="0" smtClean="0"/>
            </a:br>
            <a:r>
              <a:rPr lang="fr-FR" sz="2800" dirty="0" smtClean="0"/>
              <a:t/>
            </a:r>
            <a:br>
              <a:rPr lang="fr-FR" sz="2800" dirty="0" smtClean="0"/>
            </a:br>
            <a:r>
              <a:rPr lang="fr-FR" sz="2800" dirty="0" smtClean="0"/>
              <a:t>LE PLAN D’ACTION NATIONAL EN MATIÈRE DE</a:t>
            </a:r>
            <a:br>
              <a:rPr lang="fr-FR" sz="2800" dirty="0" smtClean="0"/>
            </a:br>
            <a:r>
              <a:rPr lang="fr-FR" sz="2800" dirty="0" smtClean="0"/>
              <a:t> DÉMOCRATIE ET DES DROITS DE L’HOMME</a:t>
            </a:r>
            <a:br>
              <a:rPr lang="fr-FR" sz="2800" dirty="0" smtClean="0"/>
            </a:br>
            <a:r>
              <a:rPr lang="fr-FR" sz="2400" b="1" dirty="0" smtClean="0"/>
              <a:t>PANDDH 2018-2021</a:t>
            </a:r>
            <a:r>
              <a:rPr lang="fr-FR" sz="2400" dirty="0" smtClean="0"/>
              <a:t/>
            </a:r>
            <a:br>
              <a:rPr lang="fr-FR" sz="2400" dirty="0" smtClean="0"/>
            </a:br>
            <a:r>
              <a:rPr lang="fr-FR" dirty="0"/>
              <a:t/>
            </a:r>
            <a:br>
              <a:rPr lang="fr-FR" dirty="0"/>
            </a:br>
            <a:r>
              <a:rPr lang="fr-FR" sz="2000" b="1" dirty="0" err="1" smtClean="0"/>
              <a:t>Addis</a:t>
            </a:r>
            <a:r>
              <a:rPr lang="fr-FR" sz="2000" b="1" dirty="0" smtClean="0"/>
              <a:t> </a:t>
            </a:r>
            <a:r>
              <a:rPr lang="fr-FR" sz="2000" b="1" dirty="0" err="1" smtClean="0"/>
              <a:t>Abeba</a:t>
            </a:r>
            <a:r>
              <a:rPr lang="fr-FR" sz="2000" b="1" dirty="0" smtClean="0"/>
              <a:t> 27-29 Mars 2018</a:t>
            </a:r>
            <a:endParaRPr lang="fr-FR" sz="2000" b="1" dirty="0"/>
          </a:p>
        </p:txBody>
      </p:sp>
      <p:sp>
        <p:nvSpPr>
          <p:cNvPr id="7" name="object 5"/>
          <p:cNvSpPr/>
          <p:nvPr/>
        </p:nvSpPr>
        <p:spPr>
          <a:xfrm>
            <a:off x="5517642" y="0"/>
            <a:ext cx="1156716" cy="1179576"/>
          </a:xfrm>
          <a:prstGeom prst="rect">
            <a:avLst/>
          </a:prstGeom>
          <a:blipFill>
            <a:blip r:embed="rId2" cstate="print"/>
            <a:stretch>
              <a:fillRect/>
            </a:stretch>
          </a:blipFill>
        </p:spPr>
        <p:txBody>
          <a:bodyPr wrap="square" lIns="0" tIns="0" rIns="0" bIns="0" rtlCol="0"/>
          <a:lstStyle/>
          <a:p>
            <a:pPr algn="ctr"/>
            <a:endParaRPr dirty="0"/>
          </a:p>
        </p:txBody>
      </p:sp>
    </p:spTree>
    <p:extLst>
      <p:ext uri="{BB962C8B-B14F-4D97-AF65-F5344CB8AC3E}">
        <p14:creationId xmlns:p14="http://schemas.microsoft.com/office/powerpoint/2010/main" val="1547443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229" y="176270"/>
            <a:ext cx="11480799" cy="6681730"/>
          </a:xfrm>
          <a:prstGeom prst="rect">
            <a:avLst/>
          </a:prstGeom>
        </p:spPr>
      </p:pic>
      <p:sp>
        <p:nvSpPr>
          <p:cNvPr id="2" name="Titre 1"/>
          <p:cNvSpPr>
            <a:spLocks noGrp="1"/>
          </p:cNvSpPr>
          <p:nvPr>
            <p:ph type="title"/>
          </p:nvPr>
        </p:nvSpPr>
        <p:spPr>
          <a:xfrm>
            <a:off x="838200" y="365125"/>
            <a:ext cx="10515600" cy="1463675"/>
          </a:xfrm>
        </p:spPr>
        <p:txBody>
          <a:bodyPr>
            <a:noAutofit/>
          </a:bodyPr>
          <a:lstStyle/>
          <a:p>
            <a:pPr algn="ctr"/>
            <a:r>
              <a:rPr lang="fr-FR" b="1" dirty="0"/>
              <a:t>Axe III : Protection et promotion des droits catégoriels </a:t>
            </a:r>
            <a:r>
              <a:rPr lang="fr-FR" b="1" dirty="0" smtClean="0"/>
              <a:t/>
            </a:r>
            <a:br>
              <a:rPr lang="fr-FR" b="1" dirty="0" smtClean="0"/>
            </a:br>
            <a:r>
              <a:rPr lang="fr-FR" b="1" dirty="0" smtClean="0"/>
              <a:t>140 </a:t>
            </a:r>
            <a:r>
              <a:rPr lang="fr-FR" b="1" dirty="0"/>
              <a:t>mesures </a:t>
            </a:r>
          </a:p>
        </p:txBody>
      </p:sp>
    </p:spTree>
    <p:extLst>
      <p:ext uri="{BB962C8B-B14F-4D97-AF65-F5344CB8AC3E}">
        <p14:creationId xmlns:p14="http://schemas.microsoft.com/office/powerpoint/2010/main" val="1495126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3714" y="198304"/>
            <a:ext cx="10972800" cy="6659696"/>
          </a:xfrm>
          <a:prstGeom prst="rect">
            <a:avLst/>
          </a:prstGeom>
        </p:spPr>
      </p:pic>
      <p:sp>
        <p:nvSpPr>
          <p:cNvPr id="2" name="Titre 1"/>
          <p:cNvSpPr>
            <a:spLocks noGrp="1"/>
          </p:cNvSpPr>
          <p:nvPr>
            <p:ph type="title"/>
          </p:nvPr>
        </p:nvSpPr>
        <p:spPr>
          <a:xfrm>
            <a:off x="838200" y="365125"/>
            <a:ext cx="10515600" cy="1184275"/>
          </a:xfrm>
        </p:spPr>
        <p:txBody>
          <a:bodyPr>
            <a:noAutofit/>
          </a:bodyPr>
          <a:lstStyle/>
          <a:p>
            <a:pPr algn="ctr"/>
            <a:r>
              <a:rPr lang="fr-FR" b="1" dirty="0"/>
              <a:t>Axe IV </a:t>
            </a:r>
            <a:r>
              <a:rPr lang="fr-FR" b="1" dirty="0" smtClean="0"/>
              <a:t>: Cadre </a:t>
            </a:r>
            <a:r>
              <a:rPr lang="fr-FR" b="1" dirty="0"/>
              <a:t>institutionnel et juridique</a:t>
            </a:r>
            <a:br>
              <a:rPr lang="fr-FR" b="1" dirty="0"/>
            </a:br>
            <a:r>
              <a:rPr lang="fr-FR" b="1" dirty="0"/>
              <a:t>76 mesures</a:t>
            </a:r>
          </a:p>
        </p:txBody>
      </p:sp>
    </p:spTree>
    <p:extLst>
      <p:ext uri="{BB962C8B-B14F-4D97-AF65-F5344CB8AC3E}">
        <p14:creationId xmlns:p14="http://schemas.microsoft.com/office/powerpoint/2010/main" val="2636935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4001"/>
            <a:ext cx="10515600" cy="886030"/>
          </a:xfrm>
        </p:spPr>
        <p:txBody>
          <a:bodyPr>
            <a:noAutofit/>
          </a:bodyPr>
          <a:lstStyle/>
          <a:p>
            <a:pPr algn="ctr"/>
            <a:r>
              <a:rPr lang="fr-FR" sz="3600" b="1" dirty="0" smtClean="0"/>
              <a:t>Mécanisme de mise en œuvre</a:t>
            </a:r>
            <a:br>
              <a:rPr lang="fr-FR" sz="3600" b="1" dirty="0" smtClean="0"/>
            </a:br>
            <a:endParaRPr lang="fr-FR" sz="3600" b="1" dirty="0"/>
          </a:p>
        </p:txBody>
      </p:sp>
      <p:sp>
        <p:nvSpPr>
          <p:cNvPr id="3" name="Espace réservé du contenu 2"/>
          <p:cNvSpPr>
            <a:spLocks noGrp="1"/>
          </p:cNvSpPr>
          <p:nvPr>
            <p:ph idx="1"/>
          </p:nvPr>
        </p:nvSpPr>
        <p:spPr>
          <a:xfrm>
            <a:off x="838200" y="1246909"/>
            <a:ext cx="10515600" cy="5304016"/>
          </a:xfrm>
        </p:spPr>
        <p:txBody>
          <a:bodyPr>
            <a:normAutofit fontScale="92500" lnSpcReduction="20000"/>
          </a:bodyPr>
          <a:lstStyle/>
          <a:p>
            <a:pPr marL="0" indent="0" algn="ctr">
              <a:buNone/>
            </a:pPr>
            <a:r>
              <a:rPr lang="fr-FR" sz="3000" b="1" dirty="0" smtClean="0"/>
              <a:t>Six principales recommandations de mise en œuvre:</a:t>
            </a:r>
          </a:p>
          <a:p>
            <a:pPr marL="0" indent="0" algn="ctr">
              <a:buNone/>
            </a:pPr>
            <a:endParaRPr lang="fr-FR" sz="3000" b="1" dirty="0"/>
          </a:p>
          <a:p>
            <a:pPr marL="457200" indent="-457200" algn="just">
              <a:buFont typeface="+mj-lt"/>
              <a:buAutoNum type="arabicPeriod"/>
            </a:pPr>
            <a:r>
              <a:rPr lang="fr-FR" sz="2600" dirty="0" smtClean="0"/>
              <a:t>Annoncer </a:t>
            </a:r>
            <a:r>
              <a:rPr lang="fr-FR" sz="2600" dirty="0"/>
              <a:t>officiellement le Plan, lors d'une réunion de communication, en présence des acteurs </a:t>
            </a:r>
            <a:r>
              <a:rPr lang="fr-FR" sz="2600" dirty="0" smtClean="0"/>
              <a:t>concernés; le 13 décembre 2017</a:t>
            </a:r>
            <a:endParaRPr lang="fr-FR" sz="2600" dirty="0"/>
          </a:p>
          <a:p>
            <a:pPr marL="457200" lvl="0" indent="-457200" algn="just">
              <a:buFont typeface="+mj-lt"/>
              <a:buAutoNum type="arabicPeriod"/>
            </a:pPr>
            <a:r>
              <a:rPr lang="fr-FR" sz="2600" dirty="0"/>
              <a:t>Adopter le Plan par le Conseil de </a:t>
            </a:r>
            <a:r>
              <a:rPr lang="fr-FR" sz="2600" dirty="0" smtClean="0"/>
              <a:t>Gouvernement, le 21 décembre 2017</a:t>
            </a:r>
            <a:endParaRPr lang="fr-FR" sz="2600" dirty="0"/>
          </a:p>
          <a:p>
            <a:pPr marL="457200" lvl="0" indent="-457200" algn="just">
              <a:buFont typeface="+mj-lt"/>
              <a:buAutoNum type="arabicPeriod"/>
            </a:pPr>
            <a:r>
              <a:rPr lang="fr-FR" sz="2600" dirty="0"/>
              <a:t>Publier le texte du Plan dans le Bulletin </a:t>
            </a:r>
            <a:r>
              <a:rPr lang="fr-FR" sz="2600" dirty="0" smtClean="0"/>
              <a:t>Officiel; en cours</a:t>
            </a:r>
            <a:endParaRPr lang="fr-FR" sz="2600" dirty="0"/>
          </a:p>
          <a:p>
            <a:pPr marL="457200" indent="-457200" algn="just">
              <a:buFont typeface="+mj-lt"/>
              <a:buAutoNum type="arabicPeriod"/>
            </a:pPr>
            <a:r>
              <a:rPr lang="fr-FR" sz="2600" dirty="0" smtClean="0"/>
              <a:t>Mettre en place un mécanisme multi-acteurs </a:t>
            </a:r>
            <a:r>
              <a:rPr lang="fr-FR" sz="2600" dirty="0"/>
              <a:t>pour assurer le suivi et l'évaluation de </a:t>
            </a:r>
            <a:r>
              <a:rPr lang="fr-FR" sz="2600" dirty="0" smtClean="0"/>
              <a:t>sa </a:t>
            </a:r>
            <a:r>
              <a:rPr lang="fr-FR" sz="2600" dirty="0"/>
              <a:t>mise en œuvre </a:t>
            </a:r>
            <a:endParaRPr lang="fr-FR" sz="2600" dirty="0" smtClean="0"/>
          </a:p>
          <a:p>
            <a:pPr marL="457200" indent="-457200" algn="just">
              <a:buFont typeface="+mj-lt"/>
              <a:buAutoNum type="arabicPeriod"/>
            </a:pPr>
            <a:r>
              <a:rPr lang="fr-FR" sz="2600" dirty="0" smtClean="0"/>
              <a:t>Développer le plan </a:t>
            </a:r>
            <a:r>
              <a:rPr lang="fr-FR" sz="2600" dirty="0"/>
              <a:t>exécutif fixant les responsabilités, la planification de la mise en œuvre, </a:t>
            </a:r>
            <a:endParaRPr lang="fr-FR" sz="2600" dirty="0" smtClean="0"/>
          </a:p>
          <a:p>
            <a:pPr marL="457200" indent="-457200" algn="just">
              <a:buFont typeface="+mj-lt"/>
              <a:buAutoNum type="arabicPeriod"/>
            </a:pPr>
            <a:r>
              <a:rPr lang="fr-FR" sz="2600" dirty="0" smtClean="0"/>
              <a:t>Le développement d’un plan de suivi évaluation de la mise en œuvre du PANDDH</a:t>
            </a:r>
          </a:p>
          <a:p>
            <a:pPr marL="457200" lvl="0" indent="-457200" algn="just">
              <a:buFont typeface="+mj-lt"/>
              <a:buAutoNum type="arabicPeriod"/>
            </a:pPr>
            <a:r>
              <a:rPr lang="fr-FR" sz="2600" dirty="0" smtClean="0"/>
              <a:t>Soumettre </a:t>
            </a:r>
            <a:r>
              <a:rPr lang="fr-FR" sz="2600" dirty="0"/>
              <a:t>un rapport annuel au Gouvernement sur le bilan de la mise en œuvre du </a:t>
            </a:r>
            <a:r>
              <a:rPr lang="fr-FR" sz="2600" dirty="0" smtClean="0"/>
              <a:t>Plan</a:t>
            </a:r>
            <a:r>
              <a:rPr lang="fr-FR" sz="2600" dirty="0"/>
              <a:t> </a:t>
            </a:r>
            <a:r>
              <a:rPr lang="fr-FR" sz="2600" dirty="0" smtClean="0"/>
              <a:t>ainsi qu’un</a:t>
            </a:r>
            <a:r>
              <a:rPr lang="fr-FR" sz="2600" dirty="0"/>
              <a:t> rapport </a:t>
            </a:r>
            <a:r>
              <a:rPr lang="fr-FR" sz="2600" dirty="0" smtClean="0"/>
              <a:t>mi-parcours et un </a:t>
            </a:r>
            <a:r>
              <a:rPr lang="fr-FR" sz="2600" dirty="0"/>
              <a:t>rapport final sur le bilan des </a:t>
            </a:r>
            <a:r>
              <a:rPr lang="fr-FR" sz="2600" dirty="0" smtClean="0"/>
              <a:t>réalisations</a:t>
            </a:r>
            <a:r>
              <a:rPr lang="fr-FR" sz="2400" dirty="0" smtClean="0"/>
              <a:t>.</a:t>
            </a:r>
            <a:endParaRPr lang="fr-FR" sz="2400" dirty="0"/>
          </a:p>
          <a:p>
            <a:endParaRPr lang="fr-FR" sz="2400" dirty="0" smtClean="0"/>
          </a:p>
          <a:p>
            <a:endParaRPr lang="fr-FR" sz="2400" dirty="0"/>
          </a:p>
        </p:txBody>
      </p:sp>
    </p:spTree>
    <p:extLst>
      <p:ext uri="{BB962C8B-B14F-4D97-AF65-F5344CB8AC3E}">
        <p14:creationId xmlns:p14="http://schemas.microsoft.com/office/powerpoint/2010/main" val="3558246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691" y="2747820"/>
            <a:ext cx="10515600" cy="886030"/>
          </a:xfrm>
        </p:spPr>
        <p:txBody>
          <a:bodyPr>
            <a:noAutofit/>
          </a:bodyPr>
          <a:lstStyle/>
          <a:p>
            <a:pPr algn="ctr"/>
            <a:r>
              <a:rPr lang="fr-FR" b="1" dirty="0" smtClean="0"/>
              <a:t>Merci de votre attention</a:t>
            </a:r>
            <a:endParaRPr lang="fr-FR" b="1" dirty="0"/>
          </a:p>
        </p:txBody>
      </p:sp>
    </p:spTree>
    <p:extLst>
      <p:ext uri="{BB962C8B-B14F-4D97-AF65-F5344CB8AC3E}">
        <p14:creationId xmlns:p14="http://schemas.microsoft.com/office/powerpoint/2010/main" val="1907002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23081"/>
            <a:ext cx="10515600" cy="5753881"/>
          </a:xfrm>
        </p:spPr>
        <p:txBody>
          <a:bodyPr>
            <a:normAutofit lnSpcReduction="10000"/>
          </a:bodyPr>
          <a:lstStyle/>
          <a:p>
            <a:pPr marL="0" indent="0">
              <a:buNone/>
            </a:pPr>
            <a:r>
              <a:rPr lang="fr-FR" dirty="0" smtClean="0"/>
              <a:t> </a:t>
            </a:r>
          </a:p>
          <a:p>
            <a:pPr marL="0" indent="0" algn="ctr">
              <a:buNone/>
            </a:pPr>
            <a:r>
              <a:rPr lang="fr-FR" b="1" dirty="0" smtClean="0"/>
              <a:t>Comment la planification stratégique en matière des DH peut être l’une des réponses à la réalisation du droits au développement ?</a:t>
            </a:r>
          </a:p>
          <a:p>
            <a:pPr marL="0" indent="0" algn="ctr">
              <a:buNone/>
            </a:pPr>
            <a:endParaRPr lang="fr-FR" sz="2600" b="1" dirty="0" smtClean="0"/>
          </a:p>
          <a:p>
            <a:pPr marL="0" indent="0">
              <a:buNone/>
            </a:pPr>
            <a:endParaRPr lang="fr-FR" sz="2000" dirty="0"/>
          </a:p>
          <a:p>
            <a:pPr algn="just">
              <a:buFont typeface="Wingdings" panose="05000000000000000000" pitchFamily="2" charset="2"/>
              <a:buChar char="ü"/>
            </a:pPr>
            <a:r>
              <a:rPr lang="fr-FR" sz="2500" dirty="0" smtClean="0"/>
              <a:t>faire du droit au développement une réalité pour tous et non pas une déclaration ou un thème de débat politique occasionnel;</a:t>
            </a:r>
          </a:p>
          <a:p>
            <a:pPr algn="just">
              <a:buFont typeface="Wingdings" panose="05000000000000000000" pitchFamily="2" charset="2"/>
              <a:buChar char="ü"/>
            </a:pPr>
            <a:endParaRPr lang="fr-FR" sz="2500" dirty="0" smtClean="0"/>
          </a:p>
          <a:p>
            <a:pPr algn="just">
              <a:buFont typeface="Wingdings" panose="05000000000000000000" pitchFamily="2" charset="2"/>
              <a:buChar char="ü"/>
            </a:pPr>
            <a:r>
              <a:rPr lang="fr-FR" sz="2500" dirty="0" smtClean="0"/>
              <a:t>Prendre en compte les droits de l’homme pour évaluer les bénéfices réels du développement humain;</a:t>
            </a:r>
          </a:p>
          <a:p>
            <a:pPr marL="0" indent="0" algn="just">
              <a:buNone/>
            </a:pPr>
            <a:endParaRPr lang="fr-FR" sz="2500" dirty="0" smtClean="0"/>
          </a:p>
          <a:p>
            <a:pPr algn="just">
              <a:buFont typeface="Wingdings" panose="05000000000000000000" pitchFamily="2" charset="2"/>
              <a:buChar char="ü"/>
            </a:pPr>
            <a:r>
              <a:rPr lang="fr-FR" sz="2500" dirty="0" smtClean="0"/>
              <a:t>De développer un cadre d'intervention permettant l’harmonisation et la convergence des différentes action et </a:t>
            </a:r>
            <a:r>
              <a:rPr lang="fr-FR" sz="2500" dirty="0"/>
              <a:t>de prendre en considération le caractère inclusif ainsi que l’interdépendance et </a:t>
            </a:r>
            <a:r>
              <a:rPr lang="fr-FR" sz="2500" dirty="0" smtClean="0"/>
              <a:t>l’indivisibilité </a:t>
            </a:r>
            <a:r>
              <a:rPr lang="fr-FR" sz="2500" dirty="0"/>
              <a:t>des droits de </a:t>
            </a:r>
            <a:r>
              <a:rPr lang="fr-FR" sz="2500" dirty="0" smtClean="0"/>
              <a:t>l’homme.</a:t>
            </a:r>
            <a:endParaRPr lang="fr-FR" sz="2500" dirty="0"/>
          </a:p>
          <a:p>
            <a:pPr>
              <a:buFont typeface="Wingdings" panose="05000000000000000000" pitchFamily="2" charset="2"/>
              <a:buChar char="ü"/>
            </a:pPr>
            <a:endParaRPr lang="fr-FR" sz="2000" dirty="0" smtClean="0"/>
          </a:p>
          <a:p>
            <a:pPr>
              <a:buFont typeface="Wingdings" panose="05000000000000000000" pitchFamily="2" charset="2"/>
              <a:buChar char="ü"/>
            </a:pPr>
            <a:endParaRPr lang="fr-FR" sz="2400" dirty="0" smtClean="0"/>
          </a:p>
          <a:p>
            <a:pPr lvl="1">
              <a:buFont typeface="Wingdings" panose="05000000000000000000" pitchFamily="2" charset="2"/>
              <a:buChar char="ü"/>
            </a:pPr>
            <a:endParaRPr lang="fr-FR" sz="2400" dirty="0"/>
          </a:p>
        </p:txBody>
      </p:sp>
    </p:spTree>
    <p:extLst>
      <p:ext uri="{BB962C8B-B14F-4D97-AF65-F5344CB8AC3E}">
        <p14:creationId xmlns:p14="http://schemas.microsoft.com/office/powerpoint/2010/main" val="386777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4001"/>
            <a:ext cx="10515600" cy="886030"/>
          </a:xfrm>
        </p:spPr>
        <p:txBody>
          <a:bodyPr>
            <a:normAutofit fontScale="90000"/>
          </a:bodyPr>
          <a:lstStyle/>
          <a:p>
            <a:pPr algn="ctr"/>
            <a:r>
              <a:rPr lang="fr-FR" sz="4900" b="1" dirty="0"/>
              <a:t>Référentiel du PANDDH</a:t>
            </a:r>
            <a:r>
              <a:rPr lang="fr-FR" dirty="0" smtClean="0"/>
              <a:t/>
            </a:r>
            <a:br>
              <a:rPr lang="fr-FR" dirty="0" smtClean="0"/>
            </a:br>
            <a:endParaRPr lang="fr-FR" sz="1800" dirty="0"/>
          </a:p>
        </p:txBody>
      </p:sp>
      <p:sp>
        <p:nvSpPr>
          <p:cNvPr id="3" name="Espace réservé du contenu 2"/>
          <p:cNvSpPr>
            <a:spLocks noGrp="1"/>
          </p:cNvSpPr>
          <p:nvPr>
            <p:ph idx="1"/>
          </p:nvPr>
        </p:nvSpPr>
        <p:spPr>
          <a:xfrm>
            <a:off x="0" y="1246909"/>
            <a:ext cx="11982734" cy="4930053"/>
          </a:xfrm>
        </p:spPr>
        <p:txBody>
          <a:bodyPr>
            <a:normAutofit fontScale="92500" lnSpcReduction="20000"/>
          </a:bodyPr>
          <a:lstStyle/>
          <a:p>
            <a:pPr marL="0" indent="0">
              <a:buNone/>
            </a:pPr>
            <a:r>
              <a:rPr lang="fr-FR" dirty="0" smtClean="0"/>
              <a:t> </a:t>
            </a:r>
          </a:p>
          <a:p>
            <a:pPr marL="0" indent="0" algn="ctr">
              <a:buNone/>
            </a:pPr>
            <a:r>
              <a:rPr lang="fr-FR" sz="2600" dirty="0" smtClean="0"/>
              <a:t>Le référentiel du PANDDH se caractérise par </a:t>
            </a:r>
            <a:r>
              <a:rPr lang="fr-FR" sz="2600" b="1" dirty="0" smtClean="0"/>
              <a:t>sa diversité </a:t>
            </a:r>
            <a:r>
              <a:rPr lang="fr-FR" sz="2600" dirty="0" smtClean="0"/>
              <a:t>et </a:t>
            </a:r>
            <a:r>
              <a:rPr lang="fr-FR" sz="2600" b="1" dirty="0" smtClean="0"/>
              <a:t>la multiplicité de ses principes fondamentaux</a:t>
            </a:r>
            <a:r>
              <a:rPr lang="fr-FR" sz="2600" dirty="0" smtClean="0"/>
              <a:t> basés sur les nobles valeurs islamiques et humaines, sur le patrimoine culturel marocain commun et sur les valeurs de la société démocratique.</a:t>
            </a:r>
          </a:p>
          <a:p>
            <a:pPr marL="0" indent="0">
              <a:buNone/>
            </a:pPr>
            <a:endParaRPr lang="fr-FR" sz="2400" dirty="0"/>
          </a:p>
          <a:p>
            <a:pPr>
              <a:buFont typeface="Wingdings" panose="05000000000000000000" pitchFamily="2" charset="2"/>
              <a:buChar char="ü"/>
            </a:pPr>
            <a:r>
              <a:rPr lang="fr-FR" dirty="0" smtClean="0"/>
              <a:t> </a:t>
            </a:r>
            <a:r>
              <a:rPr lang="fr-FR" sz="2600" dirty="0" smtClean="0"/>
              <a:t>Constitution du Royaume;</a:t>
            </a:r>
          </a:p>
          <a:p>
            <a:pPr>
              <a:buFont typeface="Wingdings" panose="05000000000000000000" pitchFamily="2" charset="2"/>
              <a:buChar char="ü"/>
            </a:pPr>
            <a:endParaRPr lang="fr-FR" sz="2600" dirty="0" smtClean="0"/>
          </a:p>
          <a:p>
            <a:pPr>
              <a:buFont typeface="Wingdings" panose="05000000000000000000" pitchFamily="2" charset="2"/>
              <a:buChar char="ü"/>
            </a:pPr>
            <a:r>
              <a:rPr lang="fr-FR" sz="2600" dirty="0" smtClean="0"/>
              <a:t>les recommandations de l’Instance Equité et Réconciliation;</a:t>
            </a:r>
          </a:p>
          <a:p>
            <a:pPr>
              <a:buFont typeface="Wingdings" panose="05000000000000000000" pitchFamily="2" charset="2"/>
              <a:buChar char="ü"/>
            </a:pPr>
            <a:endParaRPr lang="fr-FR" sz="2600" dirty="0" smtClean="0"/>
          </a:p>
          <a:p>
            <a:pPr>
              <a:buFont typeface="Wingdings" panose="05000000000000000000" pitchFamily="2" charset="2"/>
              <a:buChar char="ü"/>
            </a:pPr>
            <a:r>
              <a:rPr lang="fr-FR" sz="2600" dirty="0" smtClean="0"/>
              <a:t>Les recommandations du rapport du cinquantenaire sur le développement humain au Maroc</a:t>
            </a:r>
          </a:p>
          <a:p>
            <a:pPr marL="0" indent="0">
              <a:buNone/>
            </a:pPr>
            <a:endParaRPr lang="fr-FR" sz="2600" dirty="0" smtClean="0"/>
          </a:p>
          <a:p>
            <a:pPr>
              <a:buFont typeface="Wingdings" panose="05000000000000000000" pitchFamily="2" charset="2"/>
              <a:buChar char="ü"/>
            </a:pPr>
            <a:r>
              <a:rPr lang="fr-FR" sz="2600" dirty="0" smtClean="0"/>
              <a:t>les engagements internationaux fondamentaux du Royaume en matière des droits de l’Homme, notamment </a:t>
            </a:r>
            <a:r>
              <a:rPr lang="fr-FR" sz="2600" dirty="0"/>
              <a:t>l</a:t>
            </a:r>
            <a:r>
              <a:rPr lang="fr-FR" sz="2600" dirty="0" smtClean="0"/>
              <a:t>es recommandations </a:t>
            </a:r>
            <a:r>
              <a:rPr lang="fr-FR" sz="2600" dirty="0"/>
              <a:t>de la déclaration et du programme d’action de la conférence de Vienne sur les droits de l’homme de </a:t>
            </a:r>
            <a:r>
              <a:rPr lang="fr-FR" sz="2600" dirty="0" smtClean="0"/>
              <a:t>1993.</a:t>
            </a:r>
            <a:endParaRPr lang="fr-FR" sz="2600" dirty="0"/>
          </a:p>
          <a:p>
            <a:pPr lvl="1">
              <a:buFont typeface="Wingdings" panose="05000000000000000000" pitchFamily="2" charset="2"/>
              <a:buChar char="ü"/>
            </a:pPr>
            <a:endParaRPr lang="fr-FR" sz="2400" dirty="0"/>
          </a:p>
        </p:txBody>
      </p:sp>
    </p:spTree>
    <p:extLst>
      <p:ext uri="{BB962C8B-B14F-4D97-AF65-F5344CB8AC3E}">
        <p14:creationId xmlns:p14="http://schemas.microsoft.com/office/powerpoint/2010/main" val="3836672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4001"/>
            <a:ext cx="10515600" cy="886030"/>
          </a:xfrm>
        </p:spPr>
        <p:txBody>
          <a:bodyPr>
            <a:normAutofit fontScale="90000"/>
          </a:bodyPr>
          <a:lstStyle/>
          <a:p>
            <a:pPr algn="ctr"/>
            <a:r>
              <a:rPr lang="fr-FR" sz="4900" b="1" dirty="0" smtClean="0"/>
              <a:t>Vision stratégique </a:t>
            </a:r>
            <a:r>
              <a:rPr lang="fr-FR" sz="4900" b="1" dirty="0"/>
              <a:t>du PANDDH</a:t>
            </a:r>
            <a:r>
              <a:rPr lang="fr-FR" dirty="0" smtClean="0"/>
              <a:t/>
            </a:r>
            <a:br>
              <a:rPr lang="fr-FR" dirty="0" smtClean="0"/>
            </a:br>
            <a:endParaRPr lang="fr-FR" sz="1800" dirty="0"/>
          </a:p>
        </p:txBody>
      </p:sp>
      <p:sp>
        <p:nvSpPr>
          <p:cNvPr id="3" name="Espace réservé du contenu 2"/>
          <p:cNvSpPr>
            <a:spLocks noGrp="1"/>
          </p:cNvSpPr>
          <p:nvPr>
            <p:ph idx="1"/>
          </p:nvPr>
        </p:nvSpPr>
        <p:spPr>
          <a:xfrm>
            <a:off x="838200" y="1246909"/>
            <a:ext cx="10515600" cy="4930053"/>
          </a:xfrm>
        </p:spPr>
        <p:txBody>
          <a:bodyPr>
            <a:normAutofit fontScale="92500" lnSpcReduction="10000"/>
          </a:bodyPr>
          <a:lstStyle/>
          <a:p>
            <a:pPr marL="0" indent="0" algn="ctr">
              <a:buNone/>
            </a:pPr>
            <a:r>
              <a:rPr lang="fr-FR" dirty="0" smtClean="0"/>
              <a:t> Considérer comme </a:t>
            </a:r>
            <a:r>
              <a:rPr lang="fr-FR" dirty="0"/>
              <a:t>c</a:t>
            </a:r>
            <a:r>
              <a:rPr lang="fr-FR" dirty="0" smtClean="0"/>
              <a:t>omposante </a:t>
            </a:r>
            <a:r>
              <a:rPr lang="fr-FR" dirty="0"/>
              <a:t>essentiel du processus des réformes  visant la consolidation de l’expérience marocaine en matière de protection et de promotion des droits de l’homme</a:t>
            </a:r>
          </a:p>
          <a:p>
            <a:pPr marL="0" indent="0" algn="ctr">
              <a:buNone/>
            </a:pPr>
            <a:endParaRPr lang="fr-FR" dirty="0" smtClean="0"/>
          </a:p>
          <a:p>
            <a:pPr marL="0" indent="0" algn="just">
              <a:buNone/>
            </a:pPr>
            <a:r>
              <a:rPr lang="fr-FR" sz="2600" dirty="0" smtClean="0"/>
              <a:t>la </a:t>
            </a:r>
            <a:r>
              <a:rPr lang="fr-FR" sz="2600" dirty="0"/>
              <a:t>vision stratégique du </a:t>
            </a:r>
            <a:r>
              <a:rPr lang="fr-FR" sz="2600" dirty="0" smtClean="0"/>
              <a:t>PANDDH </a:t>
            </a:r>
            <a:r>
              <a:rPr lang="fr-FR" sz="2600" dirty="0"/>
              <a:t>s’articule autour </a:t>
            </a:r>
            <a:r>
              <a:rPr lang="fr-FR" sz="2600" dirty="0" smtClean="0"/>
              <a:t>de:</a:t>
            </a:r>
          </a:p>
          <a:p>
            <a:pPr marL="0" indent="0" algn="just">
              <a:buNone/>
            </a:pPr>
            <a:endParaRPr lang="fr-FR" sz="2400" dirty="0" smtClean="0"/>
          </a:p>
          <a:p>
            <a:pPr algn="just">
              <a:buFont typeface="Wingdings" panose="05000000000000000000" pitchFamily="2" charset="2"/>
              <a:buChar char="Ø"/>
            </a:pPr>
            <a:r>
              <a:rPr lang="fr-FR" sz="2400" b="1" dirty="0" smtClean="0"/>
              <a:t>la </a:t>
            </a:r>
            <a:r>
              <a:rPr lang="fr-FR" sz="2400" b="1" dirty="0"/>
              <a:t>consolidation </a:t>
            </a:r>
            <a:r>
              <a:rPr lang="fr-FR" sz="2400" b="1" dirty="0" smtClean="0"/>
              <a:t>de la démocratie sur les plans institutionnel</a:t>
            </a:r>
            <a:r>
              <a:rPr lang="fr-FR" sz="2000" dirty="0" smtClean="0"/>
              <a:t>, </a:t>
            </a:r>
            <a:r>
              <a:rPr lang="fr-FR" sz="2400" b="1" dirty="0"/>
              <a:t>législatif et dans la </a:t>
            </a:r>
            <a:r>
              <a:rPr lang="fr-FR" sz="2400" b="1" dirty="0" smtClean="0"/>
              <a:t>pratique</a:t>
            </a:r>
            <a:r>
              <a:rPr lang="fr-FR" sz="2400" dirty="0"/>
              <a:t>;</a:t>
            </a:r>
            <a:endParaRPr lang="fr-FR" sz="2400" dirty="0" smtClean="0"/>
          </a:p>
          <a:p>
            <a:pPr algn="just">
              <a:buFont typeface="Wingdings" panose="05000000000000000000" pitchFamily="2" charset="2"/>
              <a:buChar char="Ø"/>
            </a:pPr>
            <a:r>
              <a:rPr lang="fr-FR" sz="2400" b="1" dirty="0" smtClean="0"/>
              <a:t>l’institutionnalisation </a:t>
            </a:r>
            <a:r>
              <a:rPr lang="fr-FR" sz="2400" b="1" dirty="0"/>
              <a:t>des droits de </a:t>
            </a:r>
            <a:r>
              <a:rPr lang="fr-FR" sz="2400" b="1" dirty="0" smtClean="0"/>
              <a:t>l’Homme</a:t>
            </a:r>
            <a:r>
              <a:rPr lang="fr-FR" sz="2400" b="1" dirty="0"/>
              <a:t> </a:t>
            </a:r>
            <a:r>
              <a:rPr lang="fr-FR" sz="2400" dirty="0" smtClean="0"/>
              <a:t>(</a:t>
            </a:r>
            <a:r>
              <a:rPr lang="fr-FR" sz="2000" dirty="0" smtClean="0"/>
              <a:t>consécration des droits de l’Homme comme fondement de l’Etat de droit, comme culture enracinée dans la société);</a:t>
            </a:r>
          </a:p>
          <a:p>
            <a:pPr algn="just">
              <a:buFont typeface="Wingdings" panose="05000000000000000000" pitchFamily="2" charset="2"/>
              <a:buChar char="Ø"/>
            </a:pPr>
            <a:r>
              <a:rPr lang="fr-FR" sz="2400" b="1" dirty="0" smtClean="0"/>
              <a:t>le </a:t>
            </a:r>
            <a:r>
              <a:rPr lang="fr-FR" sz="2400" b="1" dirty="0"/>
              <a:t>renforcement de l’approche ‘droits humains</a:t>
            </a:r>
            <a:r>
              <a:rPr lang="fr-FR" sz="2400" b="1" dirty="0" smtClean="0"/>
              <a:t>’</a:t>
            </a:r>
            <a:r>
              <a:rPr lang="fr-FR" sz="2400" dirty="0" smtClean="0"/>
              <a:t>(mécanisme pour une bonne gouvernance de la chose publique); </a:t>
            </a:r>
          </a:p>
          <a:p>
            <a:pPr algn="just">
              <a:buFont typeface="Wingdings" panose="05000000000000000000" pitchFamily="2" charset="2"/>
              <a:buChar char="Ø"/>
            </a:pPr>
            <a:r>
              <a:rPr lang="fr-FR" sz="2400" b="1" dirty="0" smtClean="0"/>
              <a:t>l’appui </a:t>
            </a:r>
            <a:r>
              <a:rPr lang="fr-FR" sz="2400" b="1" dirty="0"/>
              <a:t>de toutes </a:t>
            </a:r>
            <a:r>
              <a:rPr lang="fr-FR" sz="2400" b="1" dirty="0" smtClean="0"/>
              <a:t>les initiatives </a:t>
            </a:r>
            <a:r>
              <a:rPr lang="fr-FR" sz="2400" b="1" dirty="0"/>
              <a:t>favorables à l'émergence de la démocratie participative</a:t>
            </a:r>
            <a:r>
              <a:rPr lang="fr-FR" sz="2400" dirty="0"/>
              <a:t>.</a:t>
            </a:r>
          </a:p>
          <a:p>
            <a:pPr marL="0" indent="0" algn="just">
              <a:buNone/>
            </a:pPr>
            <a:endParaRPr lang="fr-FR" sz="2400" dirty="0" smtClean="0"/>
          </a:p>
          <a:p>
            <a:pPr marL="0" indent="0">
              <a:buNone/>
            </a:pPr>
            <a:endParaRPr lang="fr-FR" sz="2400" dirty="0"/>
          </a:p>
          <a:p>
            <a:pPr lvl="1">
              <a:buFont typeface="Wingdings" panose="05000000000000000000" pitchFamily="2" charset="2"/>
              <a:buChar char="ü"/>
            </a:pPr>
            <a:endParaRPr lang="fr-FR" sz="2400" dirty="0"/>
          </a:p>
        </p:txBody>
      </p:sp>
    </p:spTree>
    <p:extLst>
      <p:ext uri="{BB962C8B-B14F-4D97-AF65-F5344CB8AC3E}">
        <p14:creationId xmlns:p14="http://schemas.microsoft.com/office/powerpoint/2010/main" val="3592343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478022"/>
          </a:xfrm>
        </p:spPr>
        <p:txBody>
          <a:bodyPr>
            <a:noAutofit/>
          </a:bodyPr>
          <a:lstStyle/>
          <a:p>
            <a:pPr algn="ctr"/>
            <a:r>
              <a:rPr lang="fr-FR" b="1" dirty="0" smtClean="0"/>
              <a:t>Démarche d’élaboration</a:t>
            </a:r>
            <a:endParaRPr lang="fr-FR" b="1" dirty="0"/>
          </a:p>
        </p:txBody>
      </p:sp>
      <p:sp>
        <p:nvSpPr>
          <p:cNvPr id="3" name="Espace réservé du contenu 2"/>
          <p:cNvSpPr>
            <a:spLocks noGrp="1"/>
          </p:cNvSpPr>
          <p:nvPr>
            <p:ph idx="1"/>
          </p:nvPr>
        </p:nvSpPr>
        <p:spPr>
          <a:xfrm>
            <a:off x="838200" y="1009404"/>
            <a:ext cx="10515600" cy="5848596"/>
          </a:xfrm>
        </p:spPr>
        <p:txBody>
          <a:bodyPr>
            <a:normAutofit fontScale="70000" lnSpcReduction="20000"/>
          </a:bodyPr>
          <a:lstStyle/>
          <a:p>
            <a:endParaRPr lang="fr-FR" sz="2100" dirty="0" smtClean="0"/>
          </a:p>
          <a:p>
            <a:pPr marL="0" indent="0" algn="ctr">
              <a:lnSpc>
                <a:spcPct val="100000"/>
              </a:lnSpc>
              <a:buNone/>
            </a:pPr>
            <a:r>
              <a:rPr lang="fr-FR" sz="3000" b="1" dirty="0" smtClean="0"/>
              <a:t>Le PANDDH </a:t>
            </a:r>
            <a:r>
              <a:rPr lang="fr-FR" sz="3000" b="1" dirty="0"/>
              <a:t>est le fruit d'un travail de concertation et de </a:t>
            </a:r>
            <a:r>
              <a:rPr lang="fr-FR" sz="3000" b="1" dirty="0" smtClean="0"/>
              <a:t>participation de longue haleine, lancé officiellement le 25 et 26 avril 2008</a:t>
            </a:r>
            <a:endParaRPr lang="fr-FR" sz="3000" b="1" dirty="0"/>
          </a:p>
          <a:p>
            <a:pPr>
              <a:lnSpc>
                <a:spcPct val="100000"/>
              </a:lnSpc>
            </a:pPr>
            <a:r>
              <a:rPr lang="fr-FR" sz="3100" dirty="0"/>
              <a:t>Mise en place le 3 décembre 2008 par le 1er ministre d’un comité de pilotage multi acteurs chargé de son élaboration.</a:t>
            </a:r>
          </a:p>
          <a:p>
            <a:pPr>
              <a:lnSpc>
                <a:spcPct val="100000"/>
              </a:lnSpc>
            </a:pPr>
            <a:r>
              <a:rPr lang="fr-FR" sz="3100" dirty="0"/>
              <a:t>Organisation d’une série de séminaires et d’ateliers de travail, de colloques nationaux et régionaux dans plusieurs villes et provinces, avec la participation des acteurs de divers secteurs gouvernementaux, institutions nationales, partis politiques, syndicats et ONG</a:t>
            </a:r>
          </a:p>
          <a:p>
            <a:pPr>
              <a:lnSpc>
                <a:spcPct val="100000"/>
              </a:lnSpc>
            </a:pPr>
            <a:r>
              <a:rPr lang="fr-FR" sz="3100" dirty="0"/>
              <a:t>Approche consultative et participative a permis l'émergence de choix stratégiques et d'une vision collective des axes et priorités du PANDDH. </a:t>
            </a:r>
          </a:p>
          <a:p>
            <a:pPr algn="just"/>
            <a:r>
              <a:rPr lang="fr-FR" sz="3100" dirty="0"/>
              <a:t>Le comité de pilotage a présenté le 1er  projet du PANDDH le 19/11/ 2011</a:t>
            </a:r>
          </a:p>
          <a:p>
            <a:pPr algn="just"/>
            <a:r>
              <a:rPr lang="fr-FR" sz="3100" dirty="0"/>
              <a:t>Ce projet a fait l’objet </a:t>
            </a:r>
            <a:r>
              <a:rPr lang="fr-FR" sz="3100" dirty="0" smtClean="0"/>
              <a:t>de plusieurs </a:t>
            </a:r>
            <a:r>
              <a:rPr lang="fr-FR" sz="3100" dirty="0"/>
              <a:t>mises à jour afin de prendre en compte l’ensemble des évolutions et des dynamiques qu’a connues le Maroc depuis l’adoption de la constitution de 2011 </a:t>
            </a:r>
          </a:p>
          <a:p>
            <a:pPr algn="just"/>
            <a:r>
              <a:rPr lang="fr-FR" sz="3100" dirty="0"/>
              <a:t>Le dernier projet a </a:t>
            </a:r>
            <a:r>
              <a:rPr lang="fr-FR" sz="3100" dirty="0" smtClean="0"/>
              <a:t>été </a:t>
            </a:r>
            <a:r>
              <a:rPr lang="fr-FR" sz="3100" dirty="0"/>
              <a:t>soumis pour approbation au Comité de pilotage lors d'une réunion tenue le 29 novembre 2017</a:t>
            </a:r>
          </a:p>
          <a:p>
            <a:pPr algn="just"/>
            <a:r>
              <a:rPr lang="fr-FR" sz="3100" dirty="0"/>
              <a:t>Annonce officiel lors d'une rencontre tenue le 13 décembre 2017.</a:t>
            </a:r>
          </a:p>
          <a:p>
            <a:endParaRPr lang="fr-FR" dirty="0" smtClean="0"/>
          </a:p>
          <a:p>
            <a:endParaRPr lang="fr-FR" dirty="0"/>
          </a:p>
        </p:txBody>
      </p:sp>
    </p:spTree>
    <p:extLst>
      <p:ext uri="{BB962C8B-B14F-4D97-AF65-F5344CB8AC3E}">
        <p14:creationId xmlns:p14="http://schemas.microsoft.com/office/powerpoint/2010/main" val="309955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grpSp>
        <p:nvGrpSpPr>
          <p:cNvPr id="5" name="Group 4"/>
          <p:cNvGrpSpPr>
            <a:grpSpLocks noChangeAspect="1"/>
          </p:cNvGrpSpPr>
          <p:nvPr/>
        </p:nvGrpSpPr>
        <p:grpSpPr bwMode="auto">
          <a:xfrm>
            <a:off x="-1153321" y="-2095670"/>
            <a:ext cx="16400464" cy="10379075"/>
            <a:chOff x="-1689" y="-1253"/>
            <a:chExt cx="10331" cy="6538"/>
          </a:xfrm>
        </p:grpSpPr>
        <p:sp>
          <p:nvSpPr>
            <p:cNvPr id="6" name="AutoShape 3"/>
            <p:cNvSpPr>
              <a:spLocks noChangeAspect="1" noChangeArrowheads="1" noTextEdit="1"/>
            </p:cNvSpPr>
            <p:nvPr/>
          </p:nvSpPr>
          <p:spPr bwMode="auto">
            <a:xfrm>
              <a:off x="-1689" y="-1253"/>
              <a:ext cx="10331" cy="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 y="67"/>
              <a:ext cx="6906" cy="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0077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5855" y="0"/>
            <a:ext cx="11268363" cy="6424985"/>
          </a:xfrm>
          <a:prstGeom prst="rect">
            <a:avLst/>
          </a:prstGeom>
        </p:spPr>
      </p:pic>
    </p:spTree>
    <p:extLst>
      <p:ext uri="{BB962C8B-B14F-4D97-AF65-F5344CB8AC3E}">
        <p14:creationId xmlns:p14="http://schemas.microsoft.com/office/powerpoint/2010/main" val="4029146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19" y="499650"/>
            <a:ext cx="11200482" cy="6358350"/>
          </a:xfrm>
          <a:prstGeom prst="rect">
            <a:avLst/>
          </a:prstGeom>
        </p:spPr>
      </p:pic>
      <p:sp>
        <p:nvSpPr>
          <p:cNvPr id="2" name="Titre 1"/>
          <p:cNvSpPr>
            <a:spLocks noGrp="1"/>
          </p:cNvSpPr>
          <p:nvPr>
            <p:ph type="ctrTitle"/>
          </p:nvPr>
        </p:nvSpPr>
        <p:spPr>
          <a:xfrm>
            <a:off x="1424849" y="154236"/>
            <a:ext cx="9144000" cy="1553378"/>
          </a:xfrm>
        </p:spPr>
        <p:txBody>
          <a:bodyPr>
            <a:normAutofit/>
          </a:bodyPr>
          <a:lstStyle/>
          <a:p>
            <a:pPr algn="ctr"/>
            <a:r>
              <a:rPr lang="fr-FR" sz="3600" b="1" dirty="0" smtClean="0"/>
              <a:t>Axe </a:t>
            </a:r>
            <a:r>
              <a:rPr lang="fr-FR" sz="3600" b="1" dirty="0"/>
              <a:t>I : Démocratie et gouvernance</a:t>
            </a:r>
            <a:br>
              <a:rPr lang="fr-FR" sz="3600" b="1" dirty="0"/>
            </a:br>
            <a:r>
              <a:rPr lang="fr-FR" sz="3600" b="1" dirty="0"/>
              <a:t>81 mesures</a:t>
            </a:r>
          </a:p>
        </p:txBody>
      </p:sp>
    </p:spTree>
    <p:extLst>
      <p:ext uri="{BB962C8B-B14F-4D97-AF65-F5344CB8AC3E}">
        <p14:creationId xmlns:p14="http://schemas.microsoft.com/office/powerpoint/2010/main" val="125396205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515" y="495758"/>
            <a:ext cx="11669485" cy="6283733"/>
          </a:xfrm>
          <a:prstGeom prst="rect">
            <a:avLst/>
          </a:prstGeom>
        </p:spPr>
      </p:pic>
      <p:sp>
        <p:nvSpPr>
          <p:cNvPr id="2" name="Titre 1"/>
          <p:cNvSpPr>
            <a:spLocks noGrp="1"/>
          </p:cNvSpPr>
          <p:nvPr>
            <p:ph type="title"/>
          </p:nvPr>
        </p:nvSpPr>
        <p:spPr>
          <a:xfrm>
            <a:off x="805149" y="99152"/>
            <a:ext cx="10515600" cy="1639945"/>
          </a:xfrm>
        </p:spPr>
        <p:txBody>
          <a:bodyPr>
            <a:noAutofit/>
          </a:bodyPr>
          <a:lstStyle/>
          <a:p>
            <a:pPr algn="ctr"/>
            <a:r>
              <a:rPr lang="fr-FR" b="1" dirty="0"/>
              <a:t>Axe II :Droits économiques, sociaux, culturels et environnementaux </a:t>
            </a:r>
            <a:br>
              <a:rPr lang="fr-FR" b="1" dirty="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Axe II : Les droits économiques, sociaux, culturels et environnementaux</a:t>
            </a:r>
            <a:r>
              <a:rPr lang="fr-FR" b="1" dirty="0"/>
              <a:t/>
            </a:r>
            <a:br>
              <a:rPr lang="fr-FR" b="1" dirty="0"/>
            </a:br>
            <a:r>
              <a:rPr lang="fr-FR" sz="4000" b="1" dirty="0" smtClean="0"/>
              <a:t>138 </a:t>
            </a:r>
            <a:r>
              <a:rPr lang="fr-FR" sz="4000" b="1" dirty="0"/>
              <a:t>mesures</a:t>
            </a:r>
            <a:r>
              <a:rPr lang="fr-FR" sz="3200" dirty="0" smtClean="0">
                <a:solidFill>
                  <a:srgbClr val="000000"/>
                </a:solidFill>
                <a:latin typeface="Franklin Gothic Demi Cond" panose="020B0706030402020204" pitchFamily="34" charset="0"/>
              </a:rPr>
              <a:t/>
            </a:r>
            <a:br>
              <a:rPr lang="fr-FR" sz="3200" dirty="0" smtClean="0">
                <a:solidFill>
                  <a:srgbClr val="000000"/>
                </a:solidFill>
                <a:latin typeface="Franklin Gothic Demi Cond" panose="020B0706030402020204" pitchFamily="34" charset="0"/>
              </a:rPr>
            </a:br>
            <a:r>
              <a:rPr lang="fr-FR" dirty="0" smtClean="0">
                <a:solidFill>
                  <a:srgbClr val="000000"/>
                </a:solidFill>
                <a:latin typeface="Franklin Gothic Demi Cond" panose="020B0706030402020204" pitchFamily="34" charset="0"/>
              </a:rPr>
              <a:t/>
            </a:r>
            <a:br>
              <a:rPr lang="fr-FR" dirty="0" smtClean="0">
                <a:solidFill>
                  <a:srgbClr val="000000"/>
                </a:solidFill>
                <a:latin typeface="Franklin Gothic Demi Cond" panose="020B0706030402020204" pitchFamily="34" charset="0"/>
              </a:rPr>
            </a:br>
            <a:r>
              <a:rPr lang="fr-FR" sz="4200" dirty="0">
                <a:solidFill>
                  <a:srgbClr val="000000"/>
                </a:solidFill>
                <a:latin typeface="Franklin Gothic Demi Cond" panose="020B0706030402020204" pitchFamily="34" charset="0"/>
              </a:rPr>
              <a:t/>
            </a:r>
            <a:br>
              <a:rPr lang="fr-FR" sz="4200" dirty="0">
                <a:solidFill>
                  <a:srgbClr val="000000"/>
                </a:solidFill>
                <a:latin typeface="Franklin Gothic Demi Cond" panose="020B0706030402020204" pitchFamily="34" charset="0"/>
              </a:rPr>
            </a:br>
            <a:r>
              <a:rPr lang="fr-FR" sz="4200" b="1" dirty="0"/>
              <a:t/>
            </a:r>
            <a:br>
              <a:rPr lang="fr-FR" sz="4200" b="1" dirty="0"/>
            </a:br>
            <a:r>
              <a:rPr lang="fr-FR" sz="4200" b="1" dirty="0"/>
              <a:t/>
            </a:r>
            <a:br>
              <a:rPr lang="fr-FR" sz="4200" b="1" dirty="0"/>
            </a:br>
            <a:endParaRPr lang="fr-FR" sz="4200" b="1" dirty="0"/>
          </a:p>
        </p:txBody>
      </p:sp>
    </p:spTree>
    <p:extLst>
      <p:ext uri="{BB962C8B-B14F-4D97-AF65-F5344CB8AC3E}">
        <p14:creationId xmlns:p14="http://schemas.microsoft.com/office/powerpoint/2010/main" val="723570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CE4C54F-A93D-4AFD-8F0A-D745B8D29931}"/>
</file>

<file path=customXml/itemProps2.xml><?xml version="1.0" encoding="utf-8"?>
<ds:datastoreItem xmlns:ds="http://schemas.openxmlformats.org/officeDocument/2006/customXml" ds:itemID="{051D6FDC-9164-4501-991A-273930E12437}"/>
</file>

<file path=customXml/itemProps3.xml><?xml version="1.0" encoding="utf-8"?>
<ds:datastoreItem xmlns:ds="http://schemas.openxmlformats.org/officeDocument/2006/customXml" ds:itemID="{AB56B3B8-0372-4C32-AD79-D1E5E7C7A134}"/>
</file>

<file path=docProps/app.xml><?xml version="1.0" encoding="utf-8"?>
<Properties xmlns="http://schemas.openxmlformats.org/officeDocument/2006/extended-properties" xmlns:vt="http://schemas.openxmlformats.org/officeDocument/2006/docPropsVTypes">
  <Template/>
  <TotalTime>1605</TotalTime>
  <Words>671</Words>
  <Application>Microsoft Office PowerPoint</Application>
  <PresentationFormat>Widescreen</PresentationFormat>
  <Paragraphs>58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Franklin Gothic Demi Cond</vt:lpstr>
      <vt:lpstr>Wingdings</vt:lpstr>
      <vt:lpstr>Thème Office</vt:lpstr>
      <vt:lpstr>Royaume du Maroc   La Planification stratégique en matière des droits de l’Hommes  LE PLAN D’ACTION NATIONAL EN MATIÈRE DE  DÉMOCRATIE ET DES DROITS DE L’HOMME PANDDH 2018-2021  Addis Abeba 27-29 Mars 2018</vt:lpstr>
      <vt:lpstr>PowerPoint Presentation</vt:lpstr>
      <vt:lpstr>Référentiel du PANDDH </vt:lpstr>
      <vt:lpstr>Vision stratégique du PANDDH </vt:lpstr>
      <vt:lpstr>Démarche d’élaboration</vt:lpstr>
      <vt:lpstr>PowerPoint Presentation</vt:lpstr>
      <vt:lpstr>PowerPoint Presentation</vt:lpstr>
      <vt:lpstr>Axe I : Démocratie et gouvernance 81 mesures</vt:lpstr>
      <vt:lpstr>Axe II :Droits économiques, sociaux, culturels et environnementaux     Axe II : Les droits économiques, sociaux, culturels et environnementaux 138 mesures     </vt:lpstr>
      <vt:lpstr>Axe III : Protection et promotion des droits catégoriels  140 mesures </vt:lpstr>
      <vt:lpstr>Axe IV : Cadre institutionnel et juridique 76 mesures</vt:lpstr>
      <vt:lpstr>Mécanisme de mise en œuvre </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Axe I : Démocratie et gouvernance</dc:title>
  <dc:creator>Abdelali EL YOUBI</dc:creator>
  <cp:lastModifiedBy>Yaye Ba</cp:lastModifiedBy>
  <cp:revision>100</cp:revision>
  <cp:lastPrinted>2018-03-24T17:09:11Z</cp:lastPrinted>
  <dcterms:created xsi:type="dcterms:W3CDTF">2018-03-19T14:46:37Z</dcterms:created>
  <dcterms:modified xsi:type="dcterms:W3CDTF">2018-05-22T11:55:53Z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