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Lst>
  <p:notesMasterIdLst>
    <p:notesMasterId r:id="rId15"/>
  </p:notesMasterIdLst>
  <p:sldIdLst>
    <p:sldId id="256" r:id="rId3"/>
    <p:sldId id="258" r:id="rId4"/>
    <p:sldId id="275" r:id="rId5"/>
    <p:sldId id="276" r:id="rId6"/>
    <p:sldId id="263" r:id="rId7"/>
    <p:sldId id="274" r:id="rId8"/>
    <p:sldId id="257" r:id="rId9"/>
    <p:sldId id="266" r:id="rId10"/>
    <p:sldId id="268" r:id="rId11"/>
    <p:sldId id="269" r:id="rId12"/>
    <p:sldId id="278"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BDDA4-6A04-4CA5-89F4-3D29A02327F8}"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BE14E207-30DE-4DC2-A2A6-EC81EDA5A94E}">
      <dgm:prSet/>
      <dgm:spPr/>
      <dgm:t>
        <a:bodyPr/>
        <a:lstStyle/>
        <a:p>
          <a:r>
            <a:rPr lang="en-GB" b="1" dirty="0"/>
            <a:t>Voluntary:</a:t>
          </a:r>
          <a:endParaRPr lang="en-US" dirty="0"/>
        </a:p>
      </dgm:t>
    </dgm:pt>
    <dgm:pt modelId="{9558182D-AE5B-45D6-857F-18FFCA1ACF5D}" type="parTrans" cxnId="{8EA9FC08-92DE-4CF0-A4C4-0EF13707AE92}">
      <dgm:prSet/>
      <dgm:spPr/>
      <dgm:t>
        <a:bodyPr/>
        <a:lstStyle/>
        <a:p>
          <a:endParaRPr lang="en-US"/>
        </a:p>
      </dgm:t>
    </dgm:pt>
    <dgm:pt modelId="{5AC9D58B-F978-49F1-AC52-E58C8918940D}" type="sibTrans" cxnId="{8EA9FC08-92DE-4CF0-A4C4-0EF13707AE92}">
      <dgm:prSet/>
      <dgm:spPr/>
      <dgm:t>
        <a:bodyPr/>
        <a:lstStyle/>
        <a:p>
          <a:endParaRPr lang="en-US"/>
        </a:p>
      </dgm:t>
    </dgm:pt>
    <dgm:pt modelId="{B99D1F6D-01F6-4023-9380-83132BF9D4BB}">
      <dgm:prSet/>
      <dgm:spPr/>
      <dgm:t>
        <a:bodyPr/>
        <a:lstStyle/>
        <a:p>
          <a:r>
            <a:rPr lang="en-GB" dirty="0"/>
            <a:t>encourage reporting and include developed and developing countries</a:t>
          </a:r>
          <a:endParaRPr lang="en-US" dirty="0"/>
        </a:p>
      </dgm:t>
    </dgm:pt>
    <dgm:pt modelId="{B163512F-3E5E-47FC-A61E-03FE3F6875CA}" type="parTrans" cxnId="{1D63ED68-1F8E-470A-B649-C2944836AB88}">
      <dgm:prSet/>
      <dgm:spPr/>
      <dgm:t>
        <a:bodyPr/>
        <a:lstStyle/>
        <a:p>
          <a:endParaRPr lang="en-US"/>
        </a:p>
      </dgm:t>
    </dgm:pt>
    <dgm:pt modelId="{1940C790-F74C-4748-BC5A-2B7934BF3936}" type="sibTrans" cxnId="{1D63ED68-1F8E-470A-B649-C2944836AB88}">
      <dgm:prSet/>
      <dgm:spPr/>
      <dgm:t>
        <a:bodyPr/>
        <a:lstStyle/>
        <a:p>
          <a:endParaRPr lang="en-US"/>
        </a:p>
      </dgm:t>
    </dgm:pt>
    <dgm:pt modelId="{0DD48DB3-7080-405B-84CE-31654C3EE5E1}">
      <dgm:prSet/>
      <dgm:spPr/>
      <dgm:t>
        <a:bodyPr/>
        <a:lstStyle/>
        <a:p>
          <a:endParaRPr lang="en-GB" b="1" dirty="0"/>
        </a:p>
        <a:p>
          <a:r>
            <a:rPr lang="en-GB" b="1" dirty="0"/>
            <a:t>State-led</a:t>
          </a:r>
          <a:r>
            <a:rPr lang="en-GB" dirty="0"/>
            <a:t>:</a:t>
          </a:r>
          <a:endParaRPr lang="en-US" dirty="0"/>
        </a:p>
      </dgm:t>
    </dgm:pt>
    <dgm:pt modelId="{BF739987-18E0-4DCF-BEA9-C1A80F9C9848}" type="parTrans" cxnId="{3432129F-B282-4B67-B933-C029737D1949}">
      <dgm:prSet/>
      <dgm:spPr/>
      <dgm:t>
        <a:bodyPr/>
        <a:lstStyle/>
        <a:p>
          <a:endParaRPr lang="en-US"/>
        </a:p>
      </dgm:t>
    </dgm:pt>
    <dgm:pt modelId="{823A5D12-B0F9-4F00-9416-218F81CB5AE8}" type="sibTrans" cxnId="{3432129F-B282-4B67-B933-C029737D1949}">
      <dgm:prSet/>
      <dgm:spPr/>
      <dgm:t>
        <a:bodyPr/>
        <a:lstStyle/>
        <a:p>
          <a:endParaRPr lang="en-US"/>
        </a:p>
      </dgm:t>
    </dgm:pt>
    <dgm:pt modelId="{0855DBA3-57F9-4C27-B8E9-FF95F53EA1E0}">
      <dgm:prSet/>
      <dgm:spPr/>
      <dgm:t>
        <a:bodyPr/>
        <a:lstStyle/>
        <a:p>
          <a:endParaRPr lang="en-US" dirty="0"/>
        </a:p>
        <a:p>
          <a:r>
            <a:rPr lang="en-US" dirty="0"/>
            <a:t>country driven reviews of progress at national and sub-national levels</a:t>
          </a:r>
        </a:p>
      </dgm:t>
    </dgm:pt>
    <dgm:pt modelId="{7CB44AE1-F44C-4043-AA4D-B6D7F177CC14}" type="parTrans" cxnId="{BFE13D38-0055-45E6-873D-E761A1A4C2F1}">
      <dgm:prSet/>
      <dgm:spPr/>
      <dgm:t>
        <a:bodyPr/>
        <a:lstStyle/>
        <a:p>
          <a:endParaRPr lang="en-US"/>
        </a:p>
      </dgm:t>
    </dgm:pt>
    <dgm:pt modelId="{4EEEF94A-42BE-4221-822C-D07F72EBC083}" type="sibTrans" cxnId="{BFE13D38-0055-45E6-873D-E761A1A4C2F1}">
      <dgm:prSet/>
      <dgm:spPr/>
      <dgm:t>
        <a:bodyPr/>
        <a:lstStyle/>
        <a:p>
          <a:endParaRPr lang="en-US"/>
        </a:p>
      </dgm:t>
    </dgm:pt>
    <dgm:pt modelId="{66AE2993-2E3C-4F18-9B31-5A689EA3AF95}">
      <dgm:prSet custT="1"/>
      <dgm:spPr/>
      <dgm:t>
        <a:bodyPr/>
        <a:lstStyle/>
        <a:p>
          <a:r>
            <a:rPr lang="en-US" sz="1800" b="1" dirty="0"/>
            <a:t>Provide a platform for partnerships</a:t>
          </a:r>
          <a:r>
            <a:rPr lang="en-US" sz="2000" b="1" dirty="0"/>
            <a:t>:</a:t>
          </a:r>
          <a:r>
            <a:rPr lang="en-US" sz="2000" dirty="0"/>
            <a:t> </a:t>
          </a:r>
        </a:p>
      </dgm:t>
    </dgm:pt>
    <dgm:pt modelId="{BB852919-170D-4021-9039-065EE0B7676B}" type="parTrans" cxnId="{C120CD55-0834-4BB9-A549-2AC8AFBE921F}">
      <dgm:prSet/>
      <dgm:spPr/>
      <dgm:t>
        <a:bodyPr/>
        <a:lstStyle/>
        <a:p>
          <a:endParaRPr lang="en-US"/>
        </a:p>
      </dgm:t>
    </dgm:pt>
    <dgm:pt modelId="{1672D807-1738-4B74-9CD4-0B9B3FFD3C44}" type="sibTrans" cxnId="{C120CD55-0834-4BB9-A549-2AC8AFBE921F}">
      <dgm:prSet/>
      <dgm:spPr/>
      <dgm:t>
        <a:bodyPr/>
        <a:lstStyle/>
        <a:p>
          <a:endParaRPr lang="en-US"/>
        </a:p>
      </dgm:t>
    </dgm:pt>
    <dgm:pt modelId="{831772CA-2291-42B9-91F4-AD2CDCED3852}">
      <dgm:prSet/>
      <dgm:spPr/>
      <dgm:t>
        <a:bodyPr/>
        <a:lstStyle/>
        <a:p>
          <a:r>
            <a:rPr lang="en-US" dirty="0"/>
            <a:t>Including civil society, academia and scientific communities, local authorities, foundations, private sector </a:t>
          </a:r>
        </a:p>
      </dgm:t>
    </dgm:pt>
    <dgm:pt modelId="{5BF7060F-AD81-4915-85BA-777504190CB2}" type="parTrans" cxnId="{06EFD8F8-0258-4D76-B45A-3E7E587FC59B}">
      <dgm:prSet/>
      <dgm:spPr/>
      <dgm:t>
        <a:bodyPr/>
        <a:lstStyle/>
        <a:p>
          <a:endParaRPr lang="en-US"/>
        </a:p>
      </dgm:t>
    </dgm:pt>
    <dgm:pt modelId="{7B798683-F693-4782-BE49-1BCE60830914}" type="sibTrans" cxnId="{06EFD8F8-0258-4D76-B45A-3E7E587FC59B}">
      <dgm:prSet/>
      <dgm:spPr/>
      <dgm:t>
        <a:bodyPr/>
        <a:lstStyle/>
        <a:p>
          <a:endParaRPr lang="en-US"/>
        </a:p>
      </dgm:t>
    </dgm:pt>
    <dgm:pt modelId="{0F7CCCD4-FDAA-4465-8A3F-29E48E92CF3D}">
      <dgm:prSet/>
      <dgm:spPr/>
      <dgm:t>
        <a:bodyPr/>
        <a:lstStyle/>
        <a:p>
          <a:r>
            <a:rPr lang="en-US" b="1" dirty="0"/>
            <a:t>Learning experience</a:t>
          </a:r>
          <a:r>
            <a:rPr lang="en-US" dirty="0"/>
            <a:t>:</a:t>
          </a:r>
        </a:p>
      </dgm:t>
    </dgm:pt>
    <dgm:pt modelId="{091070B8-85B0-4B8C-BEC5-92656F505FA0}" type="parTrans" cxnId="{DC91E75F-DEC4-425D-AEE4-3FF23EAC02D6}">
      <dgm:prSet/>
      <dgm:spPr/>
      <dgm:t>
        <a:bodyPr/>
        <a:lstStyle/>
        <a:p>
          <a:endParaRPr lang="en-US"/>
        </a:p>
      </dgm:t>
    </dgm:pt>
    <dgm:pt modelId="{9690428D-AEF2-44FA-830F-7D256AD39259}" type="sibTrans" cxnId="{DC91E75F-DEC4-425D-AEE4-3FF23EAC02D6}">
      <dgm:prSet/>
      <dgm:spPr/>
      <dgm:t>
        <a:bodyPr/>
        <a:lstStyle/>
        <a:p>
          <a:endParaRPr lang="en-US"/>
        </a:p>
      </dgm:t>
    </dgm:pt>
    <dgm:pt modelId="{ED0739A8-6F1F-4F22-B25A-8A064B8779D7}">
      <dgm:prSet/>
      <dgm:spPr/>
      <dgm:t>
        <a:bodyPr/>
        <a:lstStyle/>
        <a:p>
          <a:r>
            <a:rPr lang="en-US" dirty="0"/>
            <a:t>facilitate the sharing of experiences, including successes, challenges and lessons learned, part of a process</a:t>
          </a:r>
        </a:p>
      </dgm:t>
    </dgm:pt>
    <dgm:pt modelId="{C7E11A32-CA31-4E1D-AC12-49990A7A20F5}" type="parTrans" cxnId="{89DB75E9-08D5-425B-81B8-48A41CFA1FB0}">
      <dgm:prSet/>
      <dgm:spPr/>
      <dgm:t>
        <a:bodyPr/>
        <a:lstStyle/>
        <a:p>
          <a:endParaRPr lang="en-US"/>
        </a:p>
      </dgm:t>
    </dgm:pt>
    <dgm:pt modelId="{345311D7-5F20-4286-A4EA-7BFD71AA801A}" type="sibTrans" cxnId="{89DB75E9-08D5-425B-81B8-48A41CFA1FB0}">
      <dgm:prSet/>
      <dgm:spPr/>
      <dgm:t>
        <a:bodyPr/>
        <a:lstStyle/>
        <a:p>
          <a:endParaRPr lang="en-US"/>
        </a:p>
      </dgm:t>
    </dgm:pt>
    <dgm:pt modelId="{79192A47-56D4-46F5-B7B3-9C2121267455}">
      <dgm:prSet/>
      <dgm:spPr/>
      <dgm:t>
        <a:bodyPr/>
        <a:lstStyle/>
        <a:p>
          <a:r>
            <a:rPr lang="en-US" b="1" dirty="0"/>
            <a:t>National circumstances</a:t>
          </a:r>
          <a:r>
            <a:rPr lang="en-US" dirty="0"/>
            <a:t>:</a:t>
          </a:r>
        </a:p>
      </dgm:t>
    </dgm:pt>
    <dgm:pt modelId="{EBD45EB5-57A3-4363-BDBD-C7D3033ADA1E}" type="parTrans" cxnId="{E8696375-C82C-41EB-B49A-AED4AA714AC8}">
      <dgm:prSet/>
      <dgm:spPr/>
      <dgm:t>
        <a:bodyPr/>
        <a:lstStyle/>
        <a:p>
          <a:endParaRPr lang="en-US"/>
        </a:p>
      </dgm:t>
    </dgm:pt>
    <dgm:pt modelId="{BD6CDB13-3215-410C-9970-9F4FF7A376B8}" type="sibTrans" cxnId="{E8696375-C82C-41EB-B49A-AED4AA714AC8}">
      <dgm:prSet/>
      <dgm:spPr/>
      <dgm:t>
        <a:bodyPr/>
        <a:lstStyle/>
        <a:p>
          <a:endParaRPr lang="en-US"/>
        </a:p>
      </dgm:t>
    </dgm:pt>
    <dgm:pt modelId="{BD2A0512-2159-4175-A24E-467449222D3F}">
      <dgm:prSet/>
      <dgm:spPr/>
      <dgm:t>
        <a:bodyPr/>
        <a:lstStyle/>
        <a:p>
          <a:r>
            <a:rPr lang="en-US" dirty="0"/>
            <a:t>reviews in accordance with national circumstances, 	policies and priorities, together with relevant partners</a:t>
          </a:r>
        </a:p>
      </dgm:t>
    </dgm:pt>
    <dgm:pt modelId="{780C15A4-529F-44B6-AD1C-2ECF8CCEA3B9}" type="parTrans" cxnId="{63899BFF-6FCA-4787-BF7D-673E26E83AC0}">
      <dgm:prSet/>
      <dgm:spPr/>
      <dgm:t>
        <a:bodyPr/>
        <a:lstStyle/>
        <a:p>
          <a:endParaRPr lang="en-US"/>
        </a:p>
      </dgm:t>
    </dgm:pt>
    <dgm:pt modelId="{2A64D0C0-302B-44D3-8F89-10880D487D7D}" type="sibTrans" cxnId="{63899BFF-6FCA-4787-BF7D-673E26E83AC0}">
      <dgm:prSet/>
      <dgm:spPr/>
      <dgm:t>
        <a:bodyPr/>
        <a:lstStyle/>
        <a:p>
          <a:endParaRPr lang="en-US"/>
        </a:p>
      </dgm:t>
    </dgm:pt>
    <dgm:pt modelId="{B3EA01A6-7454-4738-9B6C-C85BA6775E71}" type="pres">
      <dgm:prSet presAssocID="{958BDDA4-6A04-4CA5-89F4-3D29A02327F8}" presName="vert0" presStyleCnt="0">
        <dgm:presLayoutVars>
          <dgm:dir/>
          <dgm:animOne val="branch"/>
          <dgm:animLvl val="lvl"/>
        </dgm:presLayoutVars>
      </dgm:prSet>
      <dgm:spPr/>
      <dgm:t>
        <a:bodyPr/>
        <a:lstStyle/>
        <a:p>
          <a:endParaRPr lang="en-US"/>
        </a:p>
      </dgm:t>
    </dgm:pt>
    <dgm:pt modelId="{A3C9D5E4-E891-40BC-B66E-CD9D4E6B3DAE}" type="pres">
      <dgm:prSet presAssocID="{BE14E207-30DE-4DC2-A2A6-EC81EDA5A94E}" presName="thickLine" presStyleLbl="alignNode1" presStyleIdx="0" presStyleCnt="5"/>
      <dgm:spPr/>
    </dgm:pt>
    <dgm:pt modelId="{45888C7D-0A61-4EF0-BE5C-029E22CC8CB3}" type="pres">
      <dgm:prSet presAssocID="{BE14E207-30DE-4DC2-A2A6-EC81EDA5A94E}" presName="horz1" presStyleCnt="0"/>
      <dgm:spPr/>
    </dgm:pt>
    <dgm:pt modelId="{24EE7D76-CBC8-47C6-9ACE-E241FB8A91C2}" type="pres">
      <dgm:prSet presAssocID="{BE14E207-30DE-4DC2-A2A6-EC81EDA5A94E}" presName="tx1" presStyleLbl="revTx" presStyleIdx="0" presStyleCnt="10"/>
      <dgm:spPr/>
      <dgm:t>
        <a:bodyPr/>
        <a:lstStyle/>
        <a:p>
          <a:endParaRPr lang="en-US"/>
        </a:p>
      </dgm:t>
    </dgm:pt>
    <dgm:pt modelId="{30B9ACAC-BB81-4244-B4AE-9F657803740E}" type="pres">
      <dgm:prSet presAssocID="{BE14E207-30DE-4DC2-A2A6-EC81EDA5A94E}" presName="vert1" presStyleCnt="0"/>
      <dgm:spPr/>
    </dgm:pt>
    <dgm:pt modelId="{C258C386-4FFF-44CA-8AF9-01213FF13EF6}" type="pres">
      <dgm:prSet presAssocID="{B99D1F6D-01F6-4023-9380-83132BF9D4BB}" presName="vertSpace2a" presStyleCnt="0"/>
      <dgm:spPr/>
    </dgm:pt>
    <dgm:pt modelId="{1870118E-FB5E-4EFD-8003-4804959A8F79}" type="pres">
      <dgm:prSet presAssocID="{B99D1F6D-01F6-4023-9380-83132BF9D4BB}" presName="horz2" presStyleCnt="0"/>
      <dgm:spPr/>
    </dgm:pt>
    <dgm:pt modelId="{C1140097-0A66-4A5D-A3C2-458768D5F756}" type="pres">
      <dgm:prSet presAssocID="{B99D1F6D-01F6-4023-9380-83132BF9D4BB}" presName="horzSpace2" presStyleCnt="0"/>
      <dgm:spPr/>
    </dgm:pt>
    <dgm:pt modelId="{524A885C-331A-4F10-8E05-456B5605F38A}" type="pres">
      <dgm:prSet presAssocID="{B99D1F6D-01F6-4023-9380-83132BF9D4BB}" presName="tx2" presStyleLbl="revTx" presStyleIdx="1" presStyleCnt="10"/>
      <dgm:spPr/>
      <dgm:t>
        <a:bodyPr/>
        <a:lstStyle/>
        <a:p>
          <a:endParaRPr lang="en-US"/>
        </a:p>
      </dgm:t>
    </dgm:pt>
    <dgm:pt modelId="{66B0A7D4-E101-4F38-B298-E46D843E4F66}" type="pres">
      <dgm:prSet presAssocID="{B99D1F6D-01F6-4023-9380-83132BF9D4BB}" presName="vert2" presStyleCnt="0"/>
      <dgm:spPr/>
    </dgm:pt>
    <dgm:pt modelId="{E0CDB90E-0817-4AA7-8AAA-678876941742}" type="pres">
      <dgm:prSet presAssocID="{B99D1F6D-01F6-4023-9380-83132BF9D4BB}" presName="thinLine2b" presStyleLbl="callout" presStyleIdx="0" presStyleCnt="5"/>
      <dgm:spPr/>
    </dgm:pt>
    <dgm:pt modelId="{9F008FF9-6ED9-41D3-9AE3-4809C34C3C59}" type="pres">
      <dgm:prSet presAssocID="{B99D1F6D-01F6-4023-9380-83132BF9D4BB}" presName="vertSpace2b" presStyleCnt="0"/>
      <dgm:spPr/>
    </dgm:pt>
    <dgm:pt modelId="{4ED6A330-04BA-4FAE-A379-F2BA12E8A9C0}" type="pres">
      <dgm:prSet presAssocID="{0DD48DB3-7080-405B-84CE-31654C3EE5E1}" presName="thickLine" presStyleLbl="alignNode1" presStyleIdx="1" presStyleCnt="5" custLinFactNeighborX="2701" custLinFactNeighborY="17671"/>
      <dgm:spPr/>
    </dgm:pt>
    <dgm:pt modelId="{D9A0F526-C7AC-4D82-80FA-1C9A2F75E686}" type="pres">
      <dgm:prSet presAssocID="{0DD48DB3-7080-405B-84CE-31654C3EE5E1}" presName="horz1" presStyleCnt="0"/>
      <dgm:spPr/>
    </dgm:pt>
    <dgm:pt modelId="{4740D388-D2A2-4AE9-872F-50EFFE24D48B}" type="pres">
      <dgm:prSet presAssocID="{0DD48DB3-7080-405B-84CE-31654C3EE5E1}" presName="tx1" presStyleLbl="revTx" presStyleIdx="2" presStyleCnt="10"/>
      <dgm:spPr/>
      <dgm:t>
        <a:bodyPr/>
        <a:lstStyle/>
        <a:p>
          <a:endParaRPr lang="en-US"/>
        </a:p>
      </dgm:t>
    </dgm:pt>
    <dgm:pt modelId="{3172FFA6-0117-455B-BA52-A703649D6E90}" type="pres">
      <dgm:prSet presAssocID="{0DD48DB3-7080-405B-84CE-31654C3EE5E1}" presName="vert1" presStyleCnt="0"/>
      <dgm:spPr/>
    </dgm:pt>
    <dgm:pt modelId="{19E7468C-249D-4B43-916C-88EC963F5368}" type="pres">
      <dgm:prSet presAssocID="{0855DBA3-57F9-4C27-B8E9-FF95F53EA1E0}" presName="vertSpace2a" presStyleCnt="0"/>
      <dgm:spPr/>
    </dgm:pt>
    <dgm:pt modelId="{801E8AF0-522A-4261-9860-0A1F207E85F2}" type="pres">
      <dgm:prSet presAssocID="{0855DBA3-57F9-4C27-B8E9-FF95F53EA1E0}" presName="horz2" presStyleCnt="0"/>
      <dgm:spPr/>
    </dgm:pt>
    <dgm:pt modelId="{32510B96-1C47-417A-A145-4A5043B280D2}" type="pres">
      <dgm:prSet presAssocID="{0855DBA3-57F9-4C27-B8E9-FF95F53EA1E0}" presName="horzSpace2" presStyleCnt="0"/>
      <dgm:spPr/>
    </dgm:pt>
    <dgm:pt modelId="{9F463C1C-66DF-4E8A-82C9-E5F4A0040F58}" type="pres">
      <dgm:prSet presAssocID="{0855DBA3-57F9-4C27-B8E9-FF95F53EA1E0}" presName="tx2" presStyleLbl="revTx" presStyleIdx="3" presStyleCnt="10" custScaleY="156818"/>
      <dgm:spPr/>
      <dgm:t>
        <a:bodyPr/>
        <a:lstStyle/>
        <a:p>
          <a:endParaRPr lang="en-US"/>
        </a:p>
      </dgm:t>
    </dgm:pt>
    <dgm:pt modelId="{8DEB2DAF-06DD-403E-B65B-D4576EBD6862}" type="pres">
      <dgm:prSet presAssocID="{0855DBA3-57F9-4C27-B8E9-FF95F53EA1E0}" presName="vert2" presStyleCnt="0"/>
      <dgm:spPr/>
    </dgm:pt>
    <dgm:pt modelId="{64674F11-C6AE-4958-AA6A-5BE26D7645C9}" type="pres">
      <dgm:prSet presAssocID="{0855DBA3-57F9-4C27-B8E9-FF95F53EA1E0}" presName="thinLine2b" presStyleLbl="callout" presStyleIdx="1" presStyleCnt="5"/>
      <dgm:spPr/>
    </dgm:pt>
    <dgm:pt modelId="{EF64161F-8B3E-428E-AE4A-EDA23FB32E2A}" type="pres">
      <dgm:prSet presAssocID="{0855DBA3-57F9-4C27-B8E9-FF95F53EA1E0}" presName="vertSpace2b" presStyleCnt="0"/>
      <dgm:spPr/>
    </dgm:pt>
    <dgm:pt modelId="{6C77877D-3B22-4D1C-A8FC-B1FDF46EDF03}" type="pres">
      <dgm:prSet presAssocID="{66AE2993-2E3C-4F18-9B31-5A689EA3AF95}" presName="thickLine" presStyleLbl="alignNode1" presStyleIdx="2" presStyleCnt="5"/>
      <dgm:spPr/>
    </dgm:pt>
    <dgm:pt modelId="{BA0B9EE9-16D4-4B0A-8C8B-C19CA06D212B}" type="pres">
      <dgm:prSet presAssocID="{66AE2993-2E3C-4F18-9B31-5A689EA3AF95}" presName="horz1" presStyleCnt="0"/>
      <dgm:spPr/>
    </dgm:pt>
    <dgm:pt modelId="{7F58E79C-79E8-4072-85D1-EAD5EF8286CA}" type="pres">
      <dgm:prSet presAssocID="{66AE2993-2E3C-4F18-9B31-5A689EA3AF95}" presName="tx1" presStyleLbl="revTx" presStyleIdx="4" presStyleCnt="10"/>
      <dgm:spPr/>
      <dgm:t>
        <a:bodyPr/>
        <a:lstStyle/>
        <a:p>
          <a:endParaRPr lang="en-US"/>
        </a:p>
      </dgm:t>
    </dgm:pt>
    <dgm:pt modelId="{E1F16887-498B-4BEB-867A-2B0E2FF78088}" type="pres">
      <dgm:prSet presAssocID="{66AE2993-2E3C-4F18-9B31-5A689EA3AF95}" presName="vert1" presStyleCnt="0"/>
      <dgm:spPr/>
    </dgm:pt>
    <dgm:pt modelId="{677C02D8-5F76-41DA-8FD1-07C0C1C65C64}" type="pres">
      <dgm:prSet presAssocID="{831772CA-2291-42B9-91F4-AD2CDCED3852}" presName="vertSpace2a" presStyleCnt="0"/>
      <dgm:spPr/>
    </dgm:pt>
    <dgm:pt modelId="{771D09F0-DFFF-4F3B-AA0D-38A4F612121B}" type="pres">
      <dgm:prSet presAssocID="{831772CA-2291-42B9-91F4-AD2CDCED3852}" presName="horz2" presStyleCnt="0"/>
      <dgm:spPr/>
    </dgm:pt>
    <dgm:pt modelId="{32C85DE3-2A31-4E23-A18A-D06BA3495008}" type="pres">
      <dgm:prSet presAssocID="{831772CA-2291-42B9-91F4-AD2CDCED3852}" presName="horzSpace2" presStyleCnt="0"/>
      <dgm:spPr/>
    </dgm:pt>
    <dgm:pt modelId="{826EBC7D-5D86-45A4-A31B-54EC245A3C53}" type="pres">
      <dgm:prSet presAssocID="{831772CA-2291-42B9-91F4-AD2CDCED3852}" presName="tx2" presStyleLbl="revTx" presStyleIdx="5" presStyleCnt="10"/>
      <dgm:spPr/>
      <dgm:t>
        <a:bodyPr/>
        <a:lstStyle/>
        <a:p>
          <a:endParaRPr lang="en-US"/>
        </a:p>
      </dgm:t>
    </dgm:pt>
    <dgm:pt modelId="{2B001E3A-7012-421F-B4B1-59E94089E4AC}" type="pres">
      <dgm:prSet presAssocID="{831772CA-2291-42B9-91F4-AD2CDCED3852}" presName="vert2" presStyleCnt="0"/>
      <dgm:spPr/>
    </dgm:pt>
    <dgm:pt modelId="{B9F09FEC-A4CB-4378-A63C-46673088AE2E}" type="pres">
      <dgm:prSet presAssocID="{831772CA-2291-42B9-91F4-AD2CDCED3852}" presName="thinLine2b" presStyleLbl="callout" presStyleIdx="2" presStyleCnt="5"/>
      <dgm:spPr/>
    </dgm:pt>
    <dgm:pt modelId="{73D0F8B6-F1D8-4EB0-A535-9D250F89AE87}" type="pres">
      <dgm:prSet presAssocID="{831772CA-2291-42B9-91F4-AD2CDCED3852}" presName="vertSpace2b" presStyleCnt="0"/>
      <dgm:spPr/>
    </dgm:pt>
    <dgm:pt modelId="{D02E327B-C95D-4942-B50E-B47E7A78D0F5}" type="pres">
      <dgm:prSet presAssocID="{0F7CCCD4-FDAA-4465-8A3F-29E48E92CF3D}" presName="thickLine" presStyleLbl="alignNode1" presStyleIdx="3" presStyleCnt="5"/>
      <dgm:spPr/>
    </dgm:pt>
    <dgm:pt modelId="{4AC15B6C-2D27-4E29-9A22-F71BCBA2C3AC}" type="pres">
      <dgm:prSet presAssocID="{0F7CCCD4-FDAA-4465-8A3F-29E48E92CF3D}" presName="horz1" presStyleCnt="0"/>
      <dgm:spPr/>
    </dgm:pt>
    <dgm:pt modelId="{E4FB5243-0949-41F6-BFFC-0579EB6879F4}" type="pres">
      <dgm:prSet presAssocID="{0F7CCCD4-FDAA-4465-8A3F-29E48E92CF3D}" presName="tx1" presStyleLbl="revTx" presStyleIdx="6" presStyleCnt="10"/>
      <dgm:spPr/>
      <dgm:t>
        <a:bodyPr/>
        <a:lstStyle/>
        <a:p>
          <a:endParaRPr lang="en-US"/>
        </a:p>
      </dgm:t>
    </dgm:pt>
    <dgm:pt modelId="{4043F1A0-10CC-4DEC-B445-029483E09F4C}" type="pres">
      <dgm:prSet presAssocID="{0F7CCCD4-FDAA-4465-8A3F-29E48E92CF3D}" presName="vert1" presStyleCnt="0"/>
      <dgm:spPr/>
    </dgm:pt>
    <dgm:pt modelId="{8D98C2AB-5BD1-4E12-9F39-B9E5771C778B}" type="pres">
      <dgm:prSet presAssocID="{ED0739A8-6F1F-4F22-B25A-8A064B8779D7}" presName="vertSpace2a" presStyleCnt="0"/>
      <dgm:spPr/>
    </dgm:pt>
    <dgm:pt modelId="{1EB23E91-FD86-4C51-AE97-67E86766CFCC}" type="pres">
      <dgm:prSet presAssocID="{ED0739A8-6F1F-4F22-B25A-8A064B8779D7}" presName="horz2" presStyleCnt="0"/>
      <dgm:spPr/>
    </dgm:pt>
    <dgm:pt modelId="{82BB5DCC-91ED-4D39-911B-973691E6E78F}" type="pres">
      <dgm:prSet presAssocID="{ED0739A8-6F1F-4F22-B25A-8A064B8779D7}" presName="horzSpace2" presStyleCnt="0"/>
      <dgm:spPr/>
    </dgm:pt>
    <dgm:pt modelId="{5BF1CB67-625F-4D4D-BBC2-EC5D47B48CFA}" type="pres">
      <dgm:prSet presAssocID="{ED0739A8-6F1F-4F22-B25A-8A064B8779D7}" presName="tx2" presStyleLbl="revTx" presStyleIdx="7" presStyleCnt="10"/>
      <dgm:spPr/>
      <dgm:t>
        <a:bodyPr/>
        <a:lstStyle/>
        <a:p>
          <a:endParaRPr lang="en-US"/>
        </a:p>
      </dgm:t>
    </dgm:pt>
    <dgm:pt modelId="{BB8D4A30-88FB-49F7-A36C-C960C88C9522}" type="pres">
      <dgm:prSet presAssocID="{ED0739A8-6F1F-4F22-B25A-8A064B8779D7}" presName="vert2" presStyleCnt="0"/>
      <dgm:spPr/>
    </dgm:pt>
    <dgm:pt modelId="{FE30120A-CE89-4C15-95F0-949D088C6F7B}" type="pres">
      <dgm:prSet presAssocID="{ED0739A8-6F1F-4F22-B25A-8A064B8779D7}" presName="thinLine2b" presStyleLbl="callout" presStyleIdx="3" presStyleCnt="5"/>
      <dgm:spPr/>
    </dgm:pt>
    <dgm:pt modelId="{368FE05F-D507-426B-AFF5-AF371F4DDC6B}" type="pres">
      <dgm:prSet presAssocID="{ED0739A8-6F1F-4F22-B25A-8A064B8779D7}" presName="vertSpace2b" presStyleCnt="0"/>
      <dgm:spPr/>
    </dgm:pt>
    <dgm:pt modelId="{2F156C07-D68F-4CF9-A1B2-E7EC36BA7F75}" type="pres">
      <dgm:prSet presAssocID="{79192A47-56D4-46F5-B7B3-9C2121267455}" presName="thickLine" presStyleLbl="alignNode1" presStyleIdx="4" presStyleCnt="5"/>
      <dgm:spPr/>
    </dgm:pt>
    <dgm:pt modelId="{2F51A45B-955A-4AF4-81C4-03CD77EE8D86}" type="pres">
      <dgm:prSet presAssocID="{79192A47-56D4-46F5-B7B3-9C2121267455}" presName="horz1" presStyleCnt="0"/>
      <dgm:spPr/>
    </dgm:pt>
    <dgm:pt modelId="{6FE581CB-3583-464B-AB79-6CAC9E301F16}" type="pres">
      <dgm:prSet presAssocID="{79192A47-56D4-46F5-B7B3-9C2121267455}" presName="tx1" presStyleLbl="revTx" presStyleIdx="8" presStyleCnt="10"/>
      <dgm:spPr/>
      <dgm:t>
        <a:bodyPr/>
        <a:lstStyle/>
        <a:p>
          <a:endParaRPr lang="en-US"/>
        </a:p>
      </dgm:t>
    </dgm:pt>
    <dgm:pt modelId="{5042464D-959D-40DB-9DDF-1F49B9A53EB3}" type="pres">
      <dgm:prSet presAssocID="{79192A47-56D4-46F5-B7B3-9C2121267455}" presName="vert1" presStyleCnt="0"/>
      <dgm:spPr/>
    </dgm:pt>
    <dgm:pt modelId="{5BA1F1E4-5111-4E11-A222-9775C9BA2C2E}" type="pres">
      <dgm:prSet presAssocID="{BD2A0512-2159-4175-A24E-467449222D3F}" presName="vertSpace2a" presStyleCnt="0"/>
      <dgm:spPr/>
    </dgm:pt>
    <dgm:pt modelId="{267B86B5-C69C-42B7-B52B-0DFC851D0431}" type="pres">
      <dgm:prSet presAssocID="{BD2A0512-2159-4175-A24E-467449222D3F}" presName="horz2" presStyleCnt="0"/>
      <dgm:spPr/>
    </dgm:pt>
    <dgm:pt modelId="{D41E1B6E-373E-445B-AFD2-DF4B9A597397}" type="pres">
      <dgm:prSet presAssocID="{BD2A0512-2159-4175-A24E-467449222D3F}" presName="horzSpace2" presStyleCnt="0"/>
      <dgm:spPr/>
    </dgm:pt>
    <dgm:pt modelId="{BDE2E6C6-E1EC-4F19-80CD-184607986287}" type="pres">
      <dgm:prSet presAssocID="{BD2A0512-2159-4175-A24E-467449222D3F}" presName="tx2" presStyleLbl="revTx" presStyleIdx="9" presStyleCnt="10"/>
      <dgm:spPr/>
      <dgm:t>
        <a:bodyPr/>
        <a:lstStyle/>
        <a:p>
          <a:endParaRPr lang="en-US"/>
        </a:p>
      </dgm:t>
    </dgm:pt>
    <dgm:pt modelId="{A14B34E5-A408-425A-B745-78372486B758}" type="pres">
      <dgm:prSet presAssocID="{BD2A0512-2159-4175-A24E-467449222D3F}" presName="vert2" presStyleCnt="0"/>
      <dgm:spPr/>
    </dgm:pt>
    <dgm:pt modelId="{EDBB900E-346E-4B09-B75F-15349EDA3160}" type="pres">
      <dgm:prSet presAssocID="{BD2A0512-2159-4175-A24E-467449222D3F}" presName="thinLine2b" presStyleLbl="callout" presStyleIdx="4" presStyleCnt="5"/>
      <dgm:spPr/>
    </dgm:pt>
    <dgm:pt modelId="{F0259EE3-E77E-4221-ACB6-22C16BA4E84D}" type="pres">
      <dgm:prSet presAssocID="{BD2A0512-2159-4175-A24E-467449222D3F}" presName="vertSpace2b" presStyleCnt="0"/>
      <dgm:spPr/>
    </dgm:pt>
  </dgm:ptLst>
  <dgm:cxnLst>
    <dgm:cxn modelId="{1D63ED68-1F8E-470A-B649-C2944836AB88}" srcId="{BE14E207-30DE-4DC2-A2A6-EC81EDA5A94E}" destId="{B99D1F6D-01F6-4023-9380-83132BF9D4BB}" srcOrd="0" destOrd="0" parTransId="{B163512F-3E5E-47FC-A61E-03FE3F6875CA}" sibTransId="{1940C790-F74C-4748-BC5A-2B7934BF3936}"/>
    <dgm:cxn modelId="{C120CD55-0834-4BB9-A549-2AC8AFBE921F}" srcId="{958BDDA4-6A04-4CA5-89F4-3D29A02327F8}" destId="{66AE2993-2E3C-4F18-9B31-5A689EA3AF95}" srcOrd="2" destOrd="0" parTransId="{BB852919-170D-4021-9039-065EE0B7676B}" sibTransId="{1672D807-1738-4B74-9CD4-0B9B3FFD3C44}"/>
    <dgm:cxn modelId="{3432129F-B282-4B67-B933-C029737D1949}" srcId="{958BDDA4-6A04-4CA5-89F4-3D29A02327F8}" destId="{0DD48DB3-7080-405B-84CE-31654C3EE5E1}" srcOrd="1" destOrd="0" parTransId="{BF739987-18E0-4DCF-BEA9-C1A80F9C9848}" sibTransId="{823A5D12-B0F9-4F00-9416-218F81CB5AE8}"/>
    <dgm:cxn modelId="{E96C3300-CE3F-4C99-8327-84E0D8074C8A}" type="presOf" srcId="{BD2A0512-2159-4175-A24E-467449222D3F}" destId="{BDE2E6C6-E1EC-4F19-80CD-184607986287}" srcOrd="0" destOrd="0" presId="urn:microsoft.com/office/officeart/2008/layout/LinedList"/>
    <dgm:cxn modelId="{D438F555-C54D-4396-9557-04638A33D950}" type="presOf" srcId="{B99D1F6D-01F6-4023-9380-83132BF9D4BB}" destId="{524A885C-331A-4F10-8E05-456B5605F38A}" srcOrd="0" destOrd="0" presId="urn:microsoft.com/office/officeart/2008/layout/LinedList"/>
    <dgm:cxn modelId="{BFE13D38-0055-45E6-873D-E761A1A4C2F1}" srcId="{0DD48DB3-7080-405B-84CE-31654C3EE5E1}" destId="{0855DBA3-57F9-4C27-B8E9-FF95F53EA1E0}" srcOrd="0" destOrd="0" parTransId="{7CB44AE1-F44C-4043-AA4D-B6D7F177CC14}" sibTransId="{4EEEF94A-42BE-4221-822C-D07F72EBC083}"/>
    <dgm:cxn modelId="{E8696375-C82C-41EB-B49A-AED4AA714AC8}" srcId="{958BDDA4-6A04-4CA5-89F4-3D29A02327F8}" destId="{79192A47-56D4-46F5-B7B3-9C2121267455}" srcOrd="4" destOrd="0" parTransId="{EBD45EB5-57A3-4363-BDBD-C7D3033ADA1E}" sibTransId="{BD6CDB13-3215-410C-9970-9F4FF7A376B8}"/>
    <dgm:cxn modelId="{02943208-59BA-4E17-B78B-ACFD2EA20486}" type="presOf" srcId="{831772CA-2291-42B9-91F4-AD2CDCED3852}" destId="{826EBC7D-5D86-45A4-A31B-54EC245A3C53}" srcOrd="0" destOrd="0" presId="urn:microsoft.com/office/officeart/2008/layout/LinedList"/>
    <dgm:cxn modelId="{8E951BDF-DF91-4D4B-B9D6-85A3CFF1BC2E}" type="presOf" srcId="{79192A47-56D4-46F5-B7B3-9C2121267455}" destId="{6FE581CB-3583-464B-AB79-6CAC9E301F16}" srcOrd="0" destOrd="0" presId="urn:microsoft.com/office/officeart/2008/layout/LinedList"/>
    <dgm:cxn modelId="{DC91E75F-DEC4-425D-AEE4-3FF23EAC02D6}" srcId="{958BDDA4-6A04-4CA5-89F4-3D29A02327F8}" destId="{0F7CCCD4-FDAA-4465-8A3F-29E48E92CF3D}" srcOrd="3" destOrd="0" parTransId="{091070B8-85B0-4B8C-BEC5-92656F505FA0}" sibTransId="{9690428D-AEF2-44FA-830F-7D256AD39259}"/>
    <dgm:cxn modelId="{994B29DC-4ED6-4B64-93FF-8D4319D6D6F0}" type="presOf" srcId="{0855DBA3-57F9-4C27-B8E9-FF95F53EA1E0}" destId="{9F463C1C-66DF-4E8A-82C9-E5F4A0040F58}" srcOrd="0" destOrd="0" presId="urn:microsoft.com/office/officeart/2008/layout/LinedList"/>
    <dgm:cxn modelId="{8EA9FC08-92DE-4CF0-A4C4-0EF13707AE92}" srcId="{958BDDA4-6A04-4CA5-89F4-3D29A02327F8}" destId="{BE14E207-30DE-4DC2-A2A6-EC81EDA5A94E}" srcOrd="0" destOrd="0" parTransId="{9558182D-AE5B-45D6-857F-18FFCA1ACF5D}" sibTransId="{5AC9D58B-F978-49F1-AC52-E58C8918940D}"/>
    <dgm:cxn modelId="{60C62DE6-37F7-492E-B1B7-8FCD46A9BA25}" type="presOf" srcId="{66AE2993-2E3C-4F18-9B31-5A689EA3AF95}" destId="{7F58E79C-79E8-4072-85D1-EAD5EF8286CA}" srcOrd="0" destOrd="0" presId="urn:microsoft.com/office/officeart/2008/layout/LinedList"/>
    <dgm:cxn modelId="{63899BFF-6FCA-4787-BF7D-673E26E83AC0}" srcId="{79192A47-56D4-46F5-B7B3-9C2121267455}" destId="{BD2A0512-2159-4175-A24E-467449222D3F}" srcOrd="0" destOrd="0" parTransId="{780C15A4-529F-44B6-AD1C-2ECF8CCEA3B9}" sibTransId="{2A64D0C0-302B-44D3-8F89-10880D487D7D}"/>
    <dgm:cxn modelId="{85271B98-1CC2-47D5-B869-B66D02A6E09B}" type="presOf" srcId="{BE14E207-30DE-4DC2-A2A6-EC81EDA5A94E}" destId="{24EE7D76-CBC8-47C6-9ACE-E241FB8A91C2}" srcOrd="0" destOrd="0" presId="urn:microsoft.com/office/officeart/2008/layout/LinedList"/>
    <dgm:cxn modelId="{06EFD8F8-0258-4D76-B45A-3E7E587FC59B}" srcId="{66AE2993-2E3C-4F18-9B31-5A689EA3AF95}" destId="{831772CA-2291-42B9-91F4-AD2CDCED3852}" srcOrd="0" destOrd="0" parTransId="{5BF7060F-AD81-4915-85BA-777504190CB2}" sibTransId="{7B798683-F693-4782-BE49-1BCE60830914}"/>
    <dgm:cxn modelId="{2FFA89E8-B936-45AB-B464-94DE19FDE2DC}" type="presOf" srcId="{0F7CCCD4-FDAA-4465-8A3F-29E48E92CF3D}" destId="{E4FB5243-0949-41F6-BFFC-0579EB6879F4}" srcOrd="0" destOrd="0" presId="urn:microsoft.com/office/officeart/2008/layout/LinedList"/>
    <dgm:cxn modelId="{8B96C88A-A17F-4DEE-8B0A-B63F054A6AA3}" type="presOf" srcId="{0DD48DB3-7080-405B-84CE-31654C3EE5E1}" destId="{4740D388-D2A2-4AE9-872F-50EFFE24D48B}" srcOrd="0" destOrd="0" presId="urn:microsoft.com/office/officeart/2008/layout/LinedList"/>
    <dgm:cxn modelId="{89DB75E9-08D5-425B-81B8-48A41CFA1FB0}" srcId="{0F7CCCD4-FDAA-4465-8A3F-29E48E92CF3D}" destId="{ED0739A8-6F1F-4F22-B25A-8A064B8779D7}" srcOrd="0" destOrd="0" parTransId="{C7E11A32-CA31-4E1D-AC12-49990A7A20F5}" sibTransId="{345311D7-5F20-4286-A4EA-7BFD71AA801A}"/>
    <dgm:cxn modelId="{199395B2-058C-496E-B622-35BCDF3503B1}" type="presOf" srcId="{ED0739A8-6F1F-4F22-B25A-8A064B8779D7}" destId="{5BF1CB67-625F-4D4D-BBC2-EC5D47B48CFA}" srcOrd="0" destOrd="0" presId="urn:microsoft.com/office/officeart/2008/layout/LinedList"/>
    <dgm:cxn modelId="{7C9C7870-967F-45F5-89C8-DE73B2024818}" type="presOf" srcId="{958BDDA4-6A04-4CA5-89F4-3D29A02327F8}" destId="{B3EA01A6-7454-4738-9B6C-C85BA6775E71}" srcOrd="0" destOrd="0" presId="urn:microsoft.com/office/officeart/2008/layout/LinedList"/>
    <dgm:cxn modelId="{147C8292-4807-48CA-9BCD-F9E64C6D4312}" type="presParOf" srcId="{B3EA01A6-7454-4738-9B6C-C85BA6775E71}" destId="{A3C9D5E4-E891-40BC-B66E-CD9D4E6B3DAE}" srcOrd="0" destOrd="0" presId="urn:microsoft.com/office/officeart/2008/layout/LinedList"/>
    <dgm:cxn modelId="{BC6EB790-F4D2-4020-B8A6-EF2117B2868C}" type="presParOf" srcId="{B3EA01A6-7454-4738-9B6C-C85BA6775E71}" destId="{45888C7D-0A61-4EF0-BE5C-029E22CC8CB3}" srcOrd="1" destOrd="0" presId="urn:microsoft.com/office/officeart/2008/layout/LinedList"/>
    <dgm:cxn modelId="{EE5DC821-4B5A-463C-B58D-50C2A3F3CA21}" type="presParOf" srcId="{45888C7D-0A61-4EF0-BE5C-029E22CC8CB3}" destId="{24EE7D76-CBC8-47C6-9ACE-E241FB8A91C2}" srcOrd="0" destOrd="0" presId="urn:microsoft.com/office/officeart/2008/layout/LinedList"/>
    <dgm:cxn modelId="{E7FB852B-AE0E-4630-A902-E4BEFDD8B789}" type="presParOf" srcId="{45888C7D-0A61-4EF0-BE5C-029E22CC8CB3}" destId="{30B9ACAC-BB81-4244-B4AE-9F657803740E}" srcOrd="1" destOrd="0" presId="urn:microsoft.com/office/officeart/2008/layout/LinedList"/>
    <dgm:cxn modelId="{41AB9A36-D135-4252-9560-1A8BA3552C95}" type="presParOf" srcId="{30B9ACAC-BB81-4244-B4AE-9F657803740E}" destId="{C258C386-4FFF-44CA-8AF9-01213FF13EF6}" srcOrd="0" destOrd="0" presId="urn:microsoft.com/office/officeart/2008/layout/LinedList"/>
    <dgm:cxn modelId="{21F2C5B6-93FF-4643-AA39-119289DC65BB}" type="presParOf" srcId="{30B9ACAC-BB81-4244-B4AE-9F657803740E}" destId="{1870118E-FB5E-4EFD-8003-4804959A8F79}" srcOrd="1" destOrd="0" presId="urn:microsoft.com/office/officeart/2008/layout/LinedList"/>
    <dgm:cxn modelId="{B929EF9E-71A5-48EC-AFA0-FB5137BD0D92}" type="presParOf" srcId="{1870118E-FB5E-4EFD-8003-4804959A8F79}" destId="{C1140097-0A66-4A5D-A3C2-458768D5F756}" srcOrd="0" destOrd="0" presId="urn:microsoft.com/office/officeart/2008/layout/LinedList"/>
    <dgm:cxn modelId="{0D1E71F0-98B2-48D9-A561-671A2CDE6DA4}" type="presParOf" srcId="{1870118E-FB5E-4EFD-8003-4804959A8F79}" destId="{524A885C-331A-4F10-8E05-456B5605F38A}" srcOrd="1" destOrd="0" presId="urn:microsoft.com/office/officeart/2008/layout/LinedList"/>
    <dgm:cxn modelId="{342924B0-CE8C-4A18-9CAD-867164DED34B}" type="presParOf" srcId="{1870118E-FB5E-4EFD-8003-4804959A8F79}" destId="{66B0A7D4-E101-4F38-B298-E46D843E4F66}" srcOrd="2" destOrd="0" presId="urn:microsoft.com/office/officeart/2008/layout/LinedList"/>
    <dgm:cxn modelId="{05754215-B764-4C98-B3EA-93753A0E315C}" type="presParOf" srcId="{30B9ACAC-BB81-4244-B4AE-9F657803740E}" destId="{E0CDB90E-0817-4AA7-8AAA-678876941742}" srcOrd="2" destOrd="0" presId="urn:microsoft.com/office/officeart/2008/layout/LinedList"/>
    <dgm:cxn modelId="{3D9D4B79-4221-4B7F-8947-EA529F1B4B45}" type="presParOf" srcId="{30B9ACAC-BB81-4244-B4AE-9F657803740E}" destId="{9F008FF9-6ED9-41D3-9AE3-4809C34C3C59}" srcOrd="3" destOrd="0" presId="urn:microsoft.com/office/officeart/2008/layout/LinedList"/>
    <dgm:cxn modelId="{181A9EF6-BD68-4578-AF28-12C9BAB116C1}" type="presParOf" srcId="{B3EA01A6-7454-4738-9B6C-C85BA6775E71}" destId="{4ED6A330-04BA-4FAE-A379-F2BA12E8A9C0}" srcOrd="2" destOrd="0" presId="urn:microsoft.com/office/officeart/2008/layout/LinedList"/>
    <dgm:cxn modelId="{77FD428B-DC70-48BC-ACE4-059FF0E660D8}" type="presParOf" srcId="{B3EA01A6-7454-4738-9B6C-C85BA6775E71}" destId="{D9A0F526-C7AC-4D82-80FA-1C9A2F75E686}" srcOrd="3" destOrd="0" presId="urn:microsoft.com/office/officeart/2008/layout/LinedList"/>
    <dgm:cxn modelId="{20D2E9E9-42F1-49D7-981E-AC5A7D1ED4F5}" type="presParOf" srcId="{D9A0F526-C7AC-4D82-80FA-1C9A2F75E686}" destId="{4740D388-D2A2-4AE9-872F-50EFFE24D48B}" srcOrd="0" destOrd="0" presId="urn:microsoft.com/office/officeart/2008/layout/LinedList"/>
    <dgm:cxn modelId="{EA2EB465-5215-4565-B74C-C03A2A962FE6}" type="presParOf" srcId="{D9A0F526-C7AC-4D82-80FA-1C9A2F75E686}" destId="{3172FFA6-0117-455B-BA52-A703649D6E90}" srcOrd="1" destOrd="0" presId="urn:microsoft.com/office/officeart/2008/layout/LinedList"/>
    <dgm:cxn modelId="{F7747F78-B37C-405D-BC42-8BE0923319BD}" type="presParOf" srcId="{3172FFA6-0117-455B-BA52-A703649D6E90}" destId="{19E7468C-249D-4B43-916C-88EC963F5368}" srcOrd="0" destOrd="0" presId="urn:microsoft.com/office/officeart/2008/layout/LinedList"/>
    <dgm:cxn modelId="{2C30849B-6C68-4271-A3AA-8B80A311B58D}" type="presParOf" srcId="{3172FFA6-0117-455B-BA52-A703649D6E90}" destId="{801E8AF0-522A-4261-9860-0A1F207E85F2}" srcOrd="1" destOrd="0" presId="urn:microsoft.com/office/officeart/2008/layout/LinedList"/>
    <dgm:cxn modelId="{9CB9AB3F-D70A-4A79-A499-A1AA6D357228}" type="presParOf" srcId="{801E8AF0-522A-4261-9860-0A1F207E85F2}" destId="{32510B96-1C47-417A-A145-4A5043B280D2}" srcOrd="0" destOrd="0" presId="urn:microsoft.com/office/officeart/2008/layout/LinedList"/>
    <dgm:cxn modelId="{7FD33621-EC92-4603-9D04-EBC4163AE34A}" type="presParOf" srcId="{801E8AF0-522A-4261-9860-0A1F207E85F2}" destId="{9F463C1C-66DF-4E8A-82C9-E5F4A0040F58}" srcOrd="1" destOrd="0" presId="urn:microsoft.com/office/officeart/2008/layout/LinedList"/>
    <dgm:cxn modelId="{1DE1BB17-83E7-4BC0-8BDF-FA0DCE185601}" type="presParOf" srcId="{801E8AF0-522A-4261-9860-0A1F207E85F2}" destId="{8DEB2DAF-06DD-403E-B65B-D4576EBD6862}" srcOrd="2" destOrd="0" presId="urn:microsoft.com/office/officeart/2008/layout/LinedList"/>
    <dgm:cxn modelId="{334D71EE-847E-4367-8935-2E6C5D584E69}" type="presParOf" srcId="{3172FFA6-0117-455B-BA52-A703649D6E90}" destId="{64674F11-C6AE-4958-AA6A-5BE26D7645C9}" srcOrd="2" destOrd="0" presId="urn:microsoft.com/office/officeart/2008/layout/LinedList"/>
    <dgm:cxn modelId="{5F409DD0-3C9C-4A92-AB06-570F78BEEBB2}" type="presParOf" srcId="{3172FFA6-0117-455B-BA52-A703649D6E90}" destId="{EF64161F-8B3E-428E-AE4A-EDA23FB32E2A}" srcOrd="3" destOrd="0" presId="urn:microsoft.com/office/officeart/2008/layout/LinedList"/>
    <dgm:cxn modelId="{92EE9AE2-50BE-4F41-9345-147B8EDF6DA0}" type="presParOf" srcId="{B3EA01A6-7454-4738-9B6C-C85BA6775E71}" destId="{6C77877D-3B22-4D1C-A8FC-B1FDF46EDF03}" srcOrd="4" destOrd="0" presId="urn:microsoft.com/office/officeart/2008/layout/LinedList"/>
    <dgm:cxn modelId="{E3C2EC0D-120E-4434-BC01-7441FB8657FE}" type="presParOf" srcId="{B3EA01A6-7454-4738-9B6C-C85BA6775E71}" destId="{BA0B9EE9-16D4-4B0A-8C8B-C19CA06D212B}" srcOrd="5" destOrd="0" presId="urn:microsoft.com/office/officeart/2008/layout/LinedList"/>
    <dgm:cxn modelId="{DDE0FE87-2193-4A6E-B3E3-196452DF685B}" type="presParOf" srcId="{BA0B9EE9-16D4-4B0A-8C8B-C19CA06D212B}" destId="{7F58E79C-79E8-4072-85D1-EAD5EF8286CA}" srcOrd="0" destOrd="0" presId="urn:microsoft.com/office/officeart/2008/layout/LinedList"/>
    <dgm:cxn modelId="{E17A3D05-2B79-4C17-AE98-AF4ECDB0D647}" type="presParOf" srcId="{BA0B9EE9-16D4-4B0A-8C8B-C19CA06D212B}" destId="{E1F16887-498B-4BEB-867A-2B0E2FF78088}" srcOrd="1" destOrd="0" presId="urn:microsoft.com/office/officeart/2008/layout/LinedList"/>
    <dgm:cxn modelId="{DE161232-4FC9-4E9A-AEBB-F6EF6B9A70B4}" type="presParOf" srcId="{E1F16887-498B-4BEB-867A-2B0E2FF78088}" destId="{677C02D8-5F76-41DA-8FD1-07C0C1C65C64}" srcOrd="0" destOrd="0" presId="urn:microsoft.com/office/officeart/2008/layout/LinedList"/>
    <dgm:cxn modelId="{38A25803-A7BB-4AE6-B157-DD532F2CB3DC}" type="presParOf" srcId="{E1F16887-498B-4BEB-867A-2B0E2FF78088}" destId="{771D09F0-DFFF-4F3B-AA0D-38A4F612121B}" srcOrd="1" destOrd="0" presId="urn:microsoft.com/office/officeart/2008/layout/LinedList"/>
    <dgm:cxn modelId="{E828CFC4-FAE4-4AA1-A943-7B8803F1CB0C}" type="presParOf" srcId="{771D09F0-DFFF-4F3B-AA0D-38A4F612121B}" destId="{32C85DE3-2A31-4E23-A18A-D06BA3495008}" srcOrd="0" destOrd="0" presId="urn:microsoft.com/office/officeart/2008/layout/LinedList"/>
    <dgm:cxn modelId="{A25D0552-0B41-4488-9105-BCDF6A9EAE25}" type="presParOf" srcId="{771D09F0-DFFF-4F3B-AA0D-38A4F612121B}" destId="{826EBC7D-5D86-45A4-A31B-54EC245A3C53}" srcOrd="1" destOrd="0" presId="urn:microsoft.com/office/officeart/2008/layout/LinedList"/>
    <dgm:cxn modelId="{EC49D6C6-11C1-439F-8B62-FCBEB66E0D41}" type="presParOf" srcId="{771D09F0-DFFF-4F3B-AA0D-38A4F612121B}" destId="{2B001E3A-7012-421F-B4B1-59E94089E4AC}" srcOrd="2" destOrd="0" presId="urn:microsoft.com/office/officeart/2008/layout/LinedList"/>
    <dgm:cxn modelId="{7D789F24-7765-4869-8CCB-AC55E8056861}" type="presParOf" srcId="{E1F16887-498B-4BEB-867A-2B0E2FF78088}" destId="{B9F09FEC-A4CB-4378-A63C-46673088AE2E}" srcOrd="2" destOrd="0" presId="urn:microsoft.com/office/officeart/2008/layout/LinedList"/>
    <dgm:cxn modelId="{A66524CC-7404-43B3-B82E-61D1BB965861}" type="presParOf" srcId="{E1F16887-498B-4BEB-867A-2B0E2FF78088}" destId="{73D0F8B6-F1D8-4EB0-A535-9D250F89AE87}" srcOrd="3" destOrd="0" presId="urn:microsoft.com/office/officeart/2008/layout/LinedList"/>
    <dgm:cxn modelId="{FEECF330-76C6-4E49-84FC-449CD9B9AA8A}" type="presParOf" srcId="{B3EA01A6-7454-4738-9B6C-C85BA6775E71}" destId="{D02E327B-C95D-4942-B50E-B47E7A78D0F5}" srcOrd="6" destOrd="0" presId="urn:microsoft.com/office/officeart/2008/layout/LinedList"/>
    <dgm:cxn modelId="{E334C26B-0AD3-4E7A-B088-8F431517C0A7}" type="presParOf" srcId="{B3EA01A6-7454-4738-9B6C-C85BA6775E71}" destId="{4AC15B6C-2D27-4E29-9A22-F71BCBA2C3AC}" srcOrd="7" destOrd="0" presId="urn:microsoft.com/office/officeart/2008/layout/LinedList"/>
    <dgm:cxn modelId="{314D0E7D-DC84-4DED-BB68-0304A90D8B25}" type="presParOf" srcId="{4AC15B6C-2D27-4E29-9A22-F71BCBA2C3AC}" destId="{E4FB5243-0949-41F6-BFFC-0579EB6879F4}" srcOrd="0" destOrd="0" presId="urn:microsoft.com/office/officeart/2008/layout/LinedList"/>
    <dgm:cxn modelId="{27A848DF-90EA-4B00-BBDA-EEBD3642F2CF}" type="presParOf" srcId="{4AC15B6C-2D27-4E29-9A22-F71BCBA2C3AC}" destId="{4043F1A0-10CC-4DEC-B445-029483E09F4C}" srcOrd="1" destOrd="0" presId="urn:microsoft.com/office/officeart/2008/layout/LinedList"/>
    <dgm:cxn modelId="{173F1639-8629-4D46-A970-9EDF59003BA4}" type="presParOf" srcId="{4043F1A0-10CC-4DEC-B445-029483E09F4C}" destId="{8D98C2AB-5BD1-4E12-9F39-B9E5771C778B}" srcOrd="0" destOrd="0" presId="urn:microsoft.com/office/officeart/2008/layout/LinedList"/>
    <dgm:cxn modelId="{2F046F28-B772-44AA-A0A6-25B1A874BDAB}" type="presParOf" srcId="{4043F1A0-10CC-4DEC-B445-029483E09F4C}" destId="{1EB23E91-FD86-4C51-AE97-67E86766CFCC}" srcOrd="1" destOrd="0" presId="urn:microsoft.com/office/officeart/2008/layout/LinedList"/>
    <dgm:cxn modelId="{371BF31A-742F-4F0D-BA09-DCE7179148AF}" type="presParOf" srcId="{1EB23E91-FD86-4C51-AE97-67E86766CFCC}" destId="{82BB5DCC-91ED-4D39-911B-973691E6E78F}" srcOrd="0" destOrd="0" presId="urn:microsoft.com/office/officeart/2008/layout/LinedList"/>
    <dgm:cxn modelId="{CF428477-285C-458C-A266-2A514FA9C064}" type="presParOf" srcId="{1EB23E91-FD86-4C51-AE97-67E86766CFCC}" destId="{5BF1CB67-625F-4D4D-BBC2-EC5D47B48CFA}" srcOrd="1" destOrd="0" presId="urn:microsoft.com/office/officeart/2008/layout/LinedList"/>
    <dgm:cxn modelId="{5CC141B6-8717-4EFF-9191-A602FD64214C}" type="presParOf" srcId="{1EB23E91-FD86-4C51-AE97-67E86766CFCC}" destId="{BB8D4A30-88FB-49F7-A36C-C960C88C9522}" srcOrd="2" destOrd="0" presId="urn:microsoft.com/office/officeart/2008/layout/LinedList"/>
    <dgm:cxn modelId="{6E1FFAA8-B288-408D-96CA-5A960A840C90}" type="presParOf" srcId="{4043F1A0-10CC-4DEC-B445-029483E09F4C}" destId="{FE30120A-CE89-4C15-95F0-949D088C6F7B}" srcOrd="2" destOrd="0" presId="urn:microsoft.com/office/officeart/2008/layout/LinedList"/>
    <dgm:cxn modelId="{EA1AB00E-7159-4442-A19A-4AE0D07D3379}" type="presParOf" srcId="{4043F1A0-10CC-4DEC-B445-029483E09F4C}" destId="{368FE05F-D507-426B-AFF5-AF371F4DDC6B}" srcOrd="3" destOrd="0" presId="urn:microsoft.com/office/officeart/2008/layout/LinedList"/>
    <dgm:cxn modelId="{CC22B99F-2545-4E66-A9BF-7B7194DB3035}" type="presParOf" srcId="{B3EA01A6-7454-4738-9B6C-C85BA6775E71}" destId="{2F156C07-D68F-4CF9-A1B2-E7EC36BA7F75}" srcOrd="8" destOrd="0" presId="urn:microsoft.com/office/officeart/2008/layout/LinedList"/>
    <dgm:cxn modelId="{6903981E-85DA-43B6-B86A-8FB75642C5EA}" type="presParOf" srcId="{B3EA01A6-7454-4738-9B6C-C85BA6775E71}" destId="{2F51A45B-955A-4AF4-81C4-03CD77EE8D86}" srcOrd="9" destOrd="0" presId="urn:microsoft.com/office/officeart/2008/layout/LinedList"/>
    <dgm:cxn modelId="{9962E4E1-E34B-45EB-98FF-5010819F666B}" type="presParOf" srcId="{2F51A45B-955A-4AF4-81C4-03CD77EE8D86}" destId="{6FE581CB-3583-464B-AB79-6CAC9E301F16}" srcOrd="0" destOrd="0" presId="urn:microsoft.com/office/officeart/2008/layout/LinedList"/>
    <dgm:cxn modelId="{D2A416B4-B8D3-44C0-952A-5FC37EBB332C}" type="presParOf" srcId="{2F51A45B-955A-4AF4-81C4-03CD77EE8D86}" destId="{5042464D-959D-40DB-9DDF-1F49B9A53EB3}" srcOrd="1" destOrd="0" presId="urn:microsoft.com/office/officeart/2008/layout/LinedList"/>
    <dgm:cxn modelId="{5E68F764-74B9-4E03-86F8-58D43581E19F}" type="presParOf" srcId="{5042464D-959D-40DB-9DDF-1F49B9A53EB3}" destId="{5BA1F1E4-5111-4E11-A222-9775C9BA2C2E}" srcOrd="0" destOrd="0" presId="urn:microsoft.com/office/officeart/2008/layout/LinedList"/>
    <dgm:cxn modelId="{23CEF1B4-8EB1-423B-8A97-5176C266D09C}" type="presParOf" srcId="{5042464D-959D-40DB-9DDF-1F49B9A53EB3}" destId="{267B86B5-C69C-42B7-B52B-0DFC851D0431}" srcOrd="1" destOrd="0" presId="urn:microsoft.com/office/officeart/2008/layout/LinedList"/>
    <dgm:cxn modelId="{436BFA5E-2171-4979-9606-805CC7C44BD7}" type="presParOf" srcId="{267B86B5-C69C-42B7-B52B-0DFC851D0431}" destId="{D41E1B6E-373E-445B-AFD2-DF4B9A597397}" srcOrd="0" destOrd="0" presId="urn:microsoft.com/office/officeart/2008/layout/LinedList"/>
    <dgm:cxn modelId="{8AF3CB2B-BB83-495D-9E44-D91CA3D672A3}" type="presParOf" srcId="{267B86B5-C69C-42B7-B52B-0DFC851D0431}" destId="{BDE2E6C6-E1EC-4F19-80CD-184607986287}" srcOrd="1" destOrd="0" presId="urn:microsoft.com/office/officeart/2008/layout/LinedList"/>
    <dgm:cxn modelId="{5540A9EA-BE5F-4F84-859D-EE413FCE8E26}" type="presParOf" srcId="{267B86B5-C69C-42B7-B52B-0DFC851D0431}" destId="{A14B34E5-A408-425A-B745-78372486B758}" srcOrd="2" destOrd="0" presId="urn:microsoft.com/office/officeart/2008/layout/LinedList"/>
    <dgm:cxn modelId="{FCFF5FA7-06A0-4B50-9B44-EF24230F04E2}" type="presParOf" srcId="{5042464D-959D-40DB-9DDF-1F49B9A53EB3}" destId="{EDBB900E-346E-4B09-B75F-15349EDA3160}" srcOrd="2" destOrd="0" presId="urn:microsoft.com/office/officeart/2008/layout/LinedList"/>
    <dgm:cxn modelId="{AD928C4B-C4BE-4D0A-9447-BD583989A3DA}" type="presParOf" srcId="{5042464D-959D-40DB-9DDF-1F49B9A53EB3}" destId="{F0259EE3-E77E-4221-ACB6-22C16BA4E84D}"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9D5E4-E891-40BC-B66E-CD9D4E6B3DAE}">
      <dsp:nvSpPr>
        <dsp:cNvPr id="0" name=""/>
        <dsp:cNvSpPr/>
      </dsp:nvSpPr>
      <dsp:spPr>
        <a:xfrm>
          <a:off x="0" y="681"/>
          <a:ext cx="891539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4EE7D76-CBC8-47C6-9ACE-E241FB8A91C2}">
      <dsp:nvSpPr>
        <dsp:cNvPr id="0" name=""/>
        <dsp:cNvSpPr/>
      </dsp:nvSpPr>
      <dsp:spPr>
        <a:xfrm>
          <a:off x="0" y="681"/>
          <a:ext cx="1783079"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b="1" kern="1200" dirty="0"/>
            <a:t>Voluntary:</a:t>
          </a:r>
          <a:endParaRPr lang="en-US" sz="2000" kern="1200" dirty="0"/>
        </a:p>
      </dsp:txBody>
      <dsp:txXfrm>
        <a:off x="0" y="681"/>
        <a:ext cx="1783079" cy="1115764"/>
      </dsp:txXfrm>
    </dsp:sp>
    <dsp:sp modelId="{524A885C-331A-4F10-8E05-456B5605F38A}">
      <dsp:nvSpPr>
        <dsp:cNvPr id="0" name=""/>
        <dsp:cNvSpPr/>
      </dsp:nvSpPr>
      <dsp:spPr>
        <a:xfrm>
          <a:off x="1916810" y="51348"/>
          <a:ext cx="6998588" cy="101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encourage reporting and include developed and developing countries</a:t>
          </a:r>
          <a:endParaRPr lang="en-US" sz="1900" kern="1200" dirty="0"/>
        </a:p>
      </dsp:txBody>
      <dsp:txXfrm>
        <a:off x="1916810" y="51348"/>
        <a:ext cx="6998588" cy="1013340"/>
      </dsp:txXfrm>
    </dsp:sp>
    <dsp:sp modelId="{E0CDB90E-0817-4AA7-8AAA-678876941742}">
      <dsp:nvSpPr>
        <dsp:cNvPr id="0" name=""/>
        <dsp:cNvSpPr/>
      </dsp:nvSpPr>
      <dsp:spPr>
        <a:xfrm>
          <a:off x="1783079" y="1064689"/>
          <a:ext cx="713231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ED6A330-04BA-4FAE-A379-F2BA12E8A9C0}">
      <dsp:nvSpPr>
        <dsp:cNvPr id="0" name=""/>
        <dsp:cNvSpPr/>
      </dsp:nvSpPr>
      <dsp:spPr>
        <a:xfrm>
          <a:off x="0" y="1313612"/>
          <a:ext cx="891539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740D388-D2A2-4AE9-872F-50EFFE24D48B}">
      <dsp:nvSpPr>
        <dsp:cNvPr id="0" name=""/>
        <dsp:cNvSpPr/>
      </dsp:nvSpPr>
      <dsp:spPr>
        <a:xfrm>
          <a:off x="0" y="1116445"/>
          <a:ext cx="1783079"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GB" sz="2000" b="1" kern="1200" dirty="0"/>
        </a:p>
        <a:p>
          <a:pPr lvl="0" algn="l" defTabSz="889000">
            <a:lnSpc>
              <a:spcPct val="90000"/>
            </a:lnSpc>
            <a:spcBef>
              <a:spcPct val="0"/>
            </a:spcBef>
            <a:spcAft>
              <a:spcPct val="35000"/>
            </a:spcAft>
          </a:pPr>
          <a:r>
            <a:rPr lang="en-GB" sz="2000" b="1" kern="1200" dirty="0"/>
            <a:t>State-led</a:t>
          </a:r>
          <a:r>
            <a:rPr lang="en-GB" sz="2000" kern="1200" dirty="0"/>
            <a:t>:</a:t>
          </a:r>
          <a:endParaRPr lang="en-US" sz="2000" kern="1200" dirty="0"/>
        </a:p>
      </dsp:txBody>
      <dsp:txXfrm>
        <a:off x="0" y="1116445"/>
        <a:ext cx="1783079" cy="1115764"/>
      </dsp:txXfrm>
    </dsp:sp>
    <dsp:sp modelId="{9F463C1C-66DF-4E8A-82C9-E5F4A0040F58}">
      <dsp:nvSpPr>
        <dsp:cNvPr id="0" name=""/>
        <dsp:cNvSpPr/>
      </dsp:nvSpPr>
      <dsp:spPr>
        <a:xfrm>
          <a:off x="1916810" y="1149842"/>
          <a:ext cx="6998588" cy="104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endParaRPr lang="en-US" sz="1900" kern="1200" dirty="0"/>
        </a:p>
        <a:p>
          <a:pPr lvl="0" algn="l" defTabSz="844550">
            <a:lnSpc>
              <a:spcPct val="90000"/>
            </a:lnSpc>
            <a:spcBef>
              <a:spcPct val="0"/>
            </a:spcBef>
            <a:spcAft>
              <a:spcPct val="35000"/>
            </a:spcAft>
          </a:pPr>
          <a:r>
            <a:rPr lang="en-US" sz="1900" kern="1200" dirty="0"/>
            <a:t>country driven reviews of progress at national and sub-national levels</a:t>
          </a:r>
        </a:p>
      </dsp:txBody>
      <dsp:txXfrm>
        <a:off x="1916810" y="1149842"/>
        <a:ext cx="6998588" cy="1047439"/>
      </dsp:txXfrm>
    </dsp:sp>
    <dsp:sp modelId="{64674F11-C6AE-4958-AA6A-5BE26D7645C9}">
      <dsp:nvSpPr>
        <dsp:cNvPr id="0" name=""/>
        <dsp:cNvSpPr/>
      </dsp:nvSpPr>
      <dsp:spPr>
        <a:xfrm>
          <a:off x="1783079" y="2197281"/>
          <a:ext cx="713231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C77877D-3B22-4D1C-A8FC-B1FDF46EDF03}">
      <dsp:nvSpPr>
        <dsp:cNvPr id="0" name=""/>
        <dsp:cNvSpPr/>
      </dsp:nvSpPr>
      <dsp:spPr>
        <a:xfrm>
          <a:off x="0" y="2232210"/>
          <a:ext cx="891539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F58E79C-79E8-4072-85D1-EAD5EF8286CA}">
      <dsp:nvSpPr>
        <dsp:cNvPr id="0" name=""/>
        <dsp:cNvSpPr/>
      </dsp:nvSpPr>
      <dsp:spPr>
        <a:xfrm>
          <a:off x="0" y="2232210"/>
          <a:ext cx="1783079"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Provide a platform for partnerships</a:t>
          </a:r>
          <a:r>
            <a:rPr lang="en-US" sz="2000" b="1" kern="1200" dirty="0"/>
            <a:t>:</a:t>
          </a:r>
          <a:r>
            <a:rPr lang="en-US" sz="2000" kern="1200" dirty="0"/>
            <a:t> </a:t>
          </a:r>
        </a:p>
      </dsp:txBody>
      <dsp:txXfrm>
        <a:off x="0" y="2232210"/>
        <a:ext cx="1783079" cy="1115764"/>
      </dsp:txXfrm>
    </dsp:sp>
    <dsp:sp modelId="{826EBC7D-5D86-45A4-A31B-54EC245A3C53}">
      <dsp:nvSpPr>
        <dsp:cNvPr id="0" name=""/>
        <dsp:cNvSpPr/>
      </dsp:nvSpPr>
      <dsp:spPr>
        <a:xfrm>
          <a:off x="1916810" y="2282877"/>
          <a:ext cx="6998588" cy="101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Including civil society, academia and scientific communities, local authorities, foundations, private sector </a:t>
          </a:r>
        </a:p>
      </dsp:txBody>
      <dsp:txXfrm>
        <a:off x="1916810" y="2282877"/>
        <a:ext cx="6998588" cy="1013340"/>
      </dsp:txXfrm>
    </dsp:sp>
    <dsp:sp modelId="{B9F09FEC-A4CB-4378-A63C-46673088AE2E}">
      <dsp:nvSpPr>
        <dsp:cNvPr id="0" name=""/>
        <dsp:cNvSpPr/>
      </dsp:nvSpPr>
      <dsp:spPr>
        <a:xfrm>
          <a:off x="1783079" y="3296218"/>
          <a:ext cx="713231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02E327B-C95D-4942-B50E-B47E7A78D0F5}">
      <dsp:nvSpPr>
        <dsp:cNvPr id="0" name=""/>
        <dsp:cNvSpPr/>
      </dsp:nvSpPr>
      <dsp:spPr>
        <a:xfrm>
          <a:off x="0" y="3347974"/>
          <a:ext cx="891539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4FB5243-0949-41F6-BFFC-0579EB6879F4}">
      <dsp:nvSpPr>
        <dsp:cNvPr id="0" name=""/>
        <dsp:cNvSpPr/>
      </dsp:nvSpPr>
      <dsp:spPr>
        <a:xfrm>
          <a:off x="0" y="3347974"/>
          <a:ext cx="1783079"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Learning experience</a:t>
          </a:r>
          <a:r>
            <a:rPr lang="en-US" sz="2000" kern="1200" dirty="0"/>
            <a:t>:</a:t>
          </a:r>
        </a:p>
      </dsp:txBody>
      <dsp:txXfrm>
        <a:off x="0" y="3347974"/>
        <a:ext cx="1783079" cy="1115764"/>
      </dsp:txXfrm>
    </dsp:sp>
    <dsp:sp modelId="{5BF1CB67-625F-4D4D-BBC2-EC5D47B48CFA}">
      <dsp:nvSpPr>
        <dsp:cNvPr id="0" name=""/>
        <dsp:cNvSpPr/>
      </dsp:nvSpPr>
      <dsp:spPr>
        <a:xfrm>
          <a:off x="1916810" y="3398641"/>
          <a:ext cx="6998588" cy="101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facilitate the sharing of experiences, including successes, challenges and lessons learned, part of a process</a:t>
          </a:r>
        </a:p>
      </dsp:txBody>
      <dsp:txXfrm>
        <a:off x="1916810" y="3398641"/>
        <a:ext cx="6998588" cy="1013340"/>
      </dsp:txXfrm>
    </dsp:sp>
    <dsp:sp modelId="{FE30120A-CE89-4C15-95F0-949D088C6F7B}">
      <dsp:nvSpPr>
        <dsp:cNvPr id="0" name=""/>
        <dsp:cNvSpPr/>
      </dsp:nvSpPr>
      <dsp:spPr>
        <a:xfrm>
          <a:off x="1783079" y="4411982"/>
          <a:ext cx="713231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2F156C07-D68F-4CF9-A1B2-E7EC36BA7F75}">
      <dsp:nvSpPr>
        <dsp:cNvPr id="0" name=""/>
        <dsp:cNvSpPr/>
      </dsp:nvSpPr>
      <dsp:spPr>
        <a:xfrm>
          <a:off x="0" y="4463739"/>
          <a:ext cx="891539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FE581CB-3583-464B-AB79-6CAC9E301F16}">
      <dsp:nvSpPr>
        <dsp:cNvPr id="0" name=""/>
        <dsp:cNvSpPr/>
      </dsp:nvSpPr>
      <dsp:spPr>
        <a:xfrm>
          <a:off x="0" y="4463739"/>
          <a:ext cx="1783079"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National circumstances</a:t>
          </a:r>
          <a:r>
            <a:rPr lang="en-US" sz="2000" kern="1200" dirty="0"/>
            <a:t>:</a:t>
          </a:r>
        </a:p>
      </dsp:txBody>
      <dsp:txXfrm>
        <a:off x="0" y="4463739"/>
        <a:ext cx="1783079" cy="1115764"/>
      </dsp:txXfrm>
    </dsp:sp>
    <dsp:sp modelId="{BDE2E6C6-E1EC-4F19-80CD-184607986287}">
      <dsp:nvSpPr>
        <dsp:cNvPr id="0" name=""/>
        <dsp:cNvSpPr/>
      </dsp:nvSpPr>
      <dsp:spPr>
        <a:xfrm>
          <a:off x="1916810" y="4514406"/>
          <a:ext cx="6998588" cy="101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reviews in accordance with national circumstances, 	policies and priorities, together with relevant partners</a:t>
          </a:r>
        </a:p>
      </dsp:txBody>
      <dsp:txXfrm>
        <a:off x="1916810" y="4514406"/>
        <a:ext cx="6998588" cy="1013340"/>
      </dsp:txXfrm>
    </dsp:sp>
    <dsp:sp modelId="{EDBB900E-346E-4B09-B75F-15349EDA3160}">
      <dsp:nvSpPr>
        <dsp:cNvPr id="0" name=""/>
        <dsp:cNvSpPr/>
      </dsp:nvSpPr>
      <dsp:spPr>
        <a:xfrm>
          <a:off x="1783079" y="5527747"/>
          <a:ext cx="713231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1A671-5BBB-47E2-BE9E-6948C095286A}"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A0300-9A1B-4214-90DB-BF6C9F7E4540}" type="slidenum">
              <a:rPr lang="en-US" smtClean="0"/>
              <a:t>‹#›</a:t>
            </a:fld>
            <a:endParaRPr lang="en-US"/>
          </a:p>
        </p:txBody>
      </p:sp>
    </p:spTree>
    <p:extLst>
      <p:ext uri="{BB962C8B-B14F-4D97-AF65-F5344CB8AC3E}">
        <p14:creationId xmlns:p14="http://schemas.microsoft.com/office/powerpoint/2010/main" val="201141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led - </a:t>
            </a:r>
            <a:r>
              <a:rPr lang="en-GB" sz="1200" dirty="0"/>
              <a:t>involving ministerial and other relevant high-level participants, with relevant UN and other partners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86D8B-F852-46DE-BC83-26355670C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5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777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93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150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496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819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B24536-994D-4021-A283-9F449C0DB509}" type="datetimeFigureOut">
              <a:rPr lang="en-US" smtClean="0"/>
              <a:t>6/13/2018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7687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BBB78-C96F-47B7-AB17-D852CA960AC9}" type="datetimeFigureOut">
              <a:rPr lang="en-US" smtClean="0"/>
              <a:t>6/13/2018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5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609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7814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334817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228406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DE42F4-6EEF-4EF7-8ED4-2208F0F89A08}"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810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1439935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256557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641193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56411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6144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498297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23345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159647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A2E14C-818D-40E7-9FF2-C00AFFFFE402}" type="datetimeFigureOut">
              <a:rPr lang="en-GB" smtClean="0"/>
              <a:t>13/06/2018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3D7CE2-A41F-46F6-A606-9F5F9A42DAE5}" type="slidenum">
              <a:rPr lang="en-GB" smtClean="0"/>
              <a:t>‹#›</a:t>
            </a:fld>
            <a:endParaRPr lang="en-GB" dirty="0"/>
          </a:p>
        </p:txBody>
      </p:sp>
    </p:spTree>
    <p:extLst>
      <p:ext uri="{BB962C8B-B14F-4D97-AF65-F5344CB8AC3E}">
        <p14:creationId xmlns:p14="http://schemas.microsoft.com/office/powerpoint/2010/main" val="387039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611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5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61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6/13/2018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202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6/13/2018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21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331444B-B92B-4E27-8C94-BB93EAF5CB18}" type="datetimeFigureOut">
              <a:rPr lang="en-US" smtClean="0"/>
              <a:t>6/13/2018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39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325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6/13/2018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126181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99CCFF"/>
            </a:gs>
            <a:gs pos="0">
              <a:schemeClr val="bg1">
                <a:tint val="40000"/>
                <a:satMod val="350000"/>
                <a:lumMod val="88000"/>
              </a:schemeClr>
            </a:gs>
            <a:gs pos="96625">
              <a:srgbClr val="8A8C8C"/>
            </a:gs>
            <a:gs pos="93250">
              <a:srgbClr val="989B9C"/>
            </a:gs>
            <a:gs pos="86500">
              <a:srgbClr val="B3BABC"/>
            </a:gs>
            <a:gs pos="73000">
              <a:srgbClr val="EAF8FC"/>
            </a:gs>
            <a:gs pos="100000">
              <a:schemeClr val="bg1">
                <a:shade val="20000"/>
                <a:satMod val="25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2E14C-818D-40E7-9FF2-C00AFFFFE402}" type="datetimeFigureOut">
              <a:rPr lang="en-GB" smtClean="0"/>
              <a:t>13/06/2018</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D7CE2-A41F-46F6-A606-9F5F9A42DAE5}" type="slidenum">
              <a:rPr lang="en-GB" smtClean="0"/>
              <a:t>‹#›</a:t>
            </a:fld>
            <a:endParaRPr lang="en-GB" dirty="0"/>
          </a:p>
        </p:txBody>
      </p:sp>
    </p:spTree>
    <p:extLst>
      <p:ext uri="{BB962C8B-B14F-4D97-AF65-F5344CB8AC3E}">
        <p14:creationId xmlns:p14="http://schemas.microsoft.com/office/powerpoint/2010/main" val="14463473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ustainabledevelopment.un.org/hlpf/2018"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E27238C-8EAF-4098-86E6-7723B7DAE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6" name="Freeform: Shape 10">
            <a:extLst>
              <a:ext uri="{FF2B5EF4-FFF2-40B4-BE49-F238E27FC236}">
                <a16:creationId xmlns:a16="http://schemas.microsoft.com/office/drawing/2014/main" id="{78C6C821-FEE1-4EB6-9590-C021440C77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22DFD60-A0FB-4A80-88D9-B326ABCE6122}"/>
              </a:ext>
            </a:extLst>
          </p:cNvPr>
          <p:cNvSpPr>
            <a:spLocks noGrp="1"/>
          </p:cNvSpPr>
          <p:nvPr>
            <p:ph type="ctrTitle"/>
          </p:nvPr>
        </p:nvSpPr>
        <p:spPr>
          <a:xfrm>
            <a:off x="255181" y="276448"/>
            <a:ext cx="8568499" cy="6358268"/>
          </a:xfrm>
        </p:spPr>
        <p:txBody>
          <a:bodyPr>
            <a:normAutofit fontScale="90000"/>
          </a:bodyPr>
          <a:lstStyle/>
          <a:p>
            <a:pPr>
              <a:lnSpc>
                <a:spcPct val="90000"/>
              </a:lnSpc>
            </a:pPr>
            <a:r>
              <a:rPr lang="en-US" sz="3600" dirty="0">
                <a:latin typeface="Century Gothic" panose="020B0502020202020204" pitchFamily="34" charset="0"/>
              </a:rPr>
              <a:t>Regional consultation on the practical implementation of the right to development: Identifying and Promoting good practices</a:t>
            </a:r>
            <a:br>
              <a:rPr lang="en-US" sz="3600" dirty="0">
                <a:latin typeface="Century Gothic" panose="020B0502020202020204" pitchFamily="34" charset="0"/>
              </a:rPr>
            </a:br>
            <a:r>
              <a:rPr lang="en-US" sz="3600" dirty="0">
                <a:latin typeface="Century Gothic" panose="020B0502020202020204" pitchFamily="34" charset="0"/>
              </a:rPr>
              <a:t>Thematic round table I</a:t>
            </a:r>
            <a:r>
              <a:rPr lang="en-US" sz="3600" b="1" dirty="0">
                <a:latin typeface="Century Gothic" panose="020B0502020202020204" pitchFamily="34" charset="0"/>
              </a:rPr>
              <a:t/>
            </a:r>
            <a:br>
              <a:rPr lang="en-US" sz="3600" b="1" dirty="0">
                <a:latin typeface="Century Gothic" panose="020B0502020202020204" pitchFamily="34" charset="0"/>
              </a:rPr>
            </a:br>
            <a:r>
              <a:rPr lang="en-US" sz="3600" b="1" dirty="0">
                <a:latin typeface="Century Gothic" panose="020B0502020202020204" pitchFamily="34" charset="0"/>
              </a:rPr>
              <a:t/>
            </a:r>
            <a:br>
              <a:rPr lang="en-US" sz="3600" b="1" dirty="0">
                <a:latin typeface="Century Gothic" panose="020B0502020202020204" pitchFamily="34" charset="0"/>
              </a:rPr>
            </a:br>
            <a:r>
              <a:rPr lang="en-US" sz="3600" b="1" i="1" dirty="0">
                <a:latin typeface="Century Gothic" panose="020B0502020202020204" pitchFamily="34" charset="0"/>
              </a:rPr>
              <a:t>Evaluating and monitoring of development policies, </a:t>
            </a:r>
            <a:r>
              <a:rPr lang="en-US" sz="3600" b="1" i="1" dirty="0" err="1">
                <a:latin typeface="Century Gothic" panose="020B0502020202020204" pitchFamily="34" charset="0"/>
              </a:rPr>
              <a:t>programmes</a:t>
            </a:r>
            <a:r>
              <a:rPr lang="en-US" sz="3600" b="1" i="1" dirty="0">
                <a:latin typeface="Century Gothic" panose="020B0502020202020204" pitchFamily="34" charset="0"/>
              </a:rPr>
              <a:t> and projects</a:t>
            </a:r>
            <a:r>
              <a:rPr lang="en-US" sz="3600" i="1" dirty="0">
                <a:latin typeface="Century Gothic" panose="020B0502020202020204" pitchFamily="34" charset="0"/>
              </a:rPr>
              <a:t/>
            </a:r>
            <a:br>
              <a:rPr lang="en-US" sz="3600" i="1" dirty="0">
                <a:latin typeface="Century Gothic" panose="020B0502020202020204" pitchFamily="34" charset="0"/>
              </a:rPr>
            </a:br>
            <a:r>
              <a:rPr lang="en-US" sz="3600" i="1" dirty="0">
                <a:latin typeface="Century Gothic" panose="020B0502020202020204" pitchFamily="34" charset="0"/>
              </a:rPr>
              <a:t/>
            </a:r>
            <a:br>
              <a:rPr lang="en-US" sz="3600" i="1" dirty="0">
                <a:latin typeface="Century Gothic" panose="020B0502020202020204" pitchFamily="34" charset="0"/>
              </a:rPr>
            </a:br>
            <a:r>
              <a:rPr lang="en-US" sz="3600" dirty="0">
                <a:latin typeface="Century Gothic" panose="020B0502020202020204" pitchFamily="34" charset="0"/>
              </a:rPr>
              <a:t/>
            </a:r>
            <a:br>
              <a:rPr lang="en-US" sz="3600" dirty="0">
                <a:latin typeface="Century Gothic" panose="020B0502020202020204" pitchFamily="34" charset="0"/>
              </a:rPr>
            </a:br>
            <a:r>
              <a:rPr lang="en-US" sz="3600" dirty="0">
                <a:latin typeface="Century Gothic" panose="020B0502020202020204" pitchFamily="34" charset="0"/>
              </a:rPr>
              <a:t>Geneva </a:t>
            </a:r>
            <a:br>
              <a:rPr lang="en-US" sz="3600" dirty="0">
                <a:latin typeface="Century Gothic" panose="020B0502020202020204" pitchFamily="34" charset="0"/>
              </a:rPr>
            </a:br>
            <a:r>
              <a:rPr lang="en-US" sz="3600" dirty="0" smtClean="0">
                <a:latin typeface="Century Gothic" panose="020B0502020202020204" pitchFamily="34" charset="0"/>
              </a:rPr>
              <a:t>12 </a:t>
            </a:r>
            <a:r>
              <a:rPr lang="en-US" sz="3600" dirty="0">
                <a:latin typeface="Century Gothic" panose="020B0502020202020204" pitchFamily="34" charset="0"/>
              </a:rPr>
              <a:t>June 2018</a:t>
            </a:r>
            <a:br>
              <a:rPr lang="en-US" sz="3600" dirty="0">
                <a:latin typeface="Century Gothic" panose="020B0502020202020204" pitchFamily="34" charset="0"/>
              </a:rPr>
            </a:br>
            <a:endParaRPr lang="en-US" sz="3600" dirty="0">
              <a:latin typeface="Century Gothic" panose="020B0502020202020204" pitchFamily="34" charset="0"/>
            </a:endParaRPr>
          </a:p>
        </p:txBody>
      </p:sp>
      <p:sp>
        <p:nvSpPr>
          <p:cNvPr id="8" name="Rectangle 12">
            <a:extLst>
              <a:ext uri="{FF2B5EF4-FFF2-40B4-BE49-F238E27FC236}">
                <a16:creationId xmlns:a16="http://schemas.microsoft.com/office/drawing/2014/main" id="{B61A74B3-E247-44D4-8C48-FAE8E2056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868397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68DE7E-0F7C-4302-AF3E-46DEC92D4C13}"/>
              </a:ext>
            </a:extLst>
          </p:cNvPr>
          <p:cNvSpPr txBox="1"/>
          <p:nvPr/>
        </p:nvSpPr>
        <p:spPr>
          <a:xfrm>
            <a:off x="114300" y="0"/>
            <a:ext cx="12077700" cy="7971413"/>
          </a:xfrm>
          <a:prstGeom prst="rect">
            <a:avLst/>
          </a:prstGeom>
          <a:noFill/>
        </p:spPr>
        <p:txBody>
          <a:bodyPr wrap="square" rtlCol="0">
            <a:spAutoFit/>
          </a:bodyPr>
          <a:lstStyle/>
          <a:p>
            <a:r>
              <a:rPr lang="en-US" sz="2000" b="1" dirty="0">
                <a:solidFill>
                  <a:schemeClr val="bg1"/>
                </a:solidFill>
              </a:rPr>
              <a:t>I</a:t>
            </a:r>
            <a:r>
              <a:rPr lang="en-US" sz="2000" b="1" u="sng" dirty="0">
                <a:solidFill>
                  <a:schemeClr val="bg1"/>
                </a:solidFill>
              </a:rPr>
              <a:t>reland</a:t>
            </a:r>
            <a:endParaRPr lang="en-US" sz="2000" b="1" dirty="0">
              <a:solidFill>
                <a:schemeClr val="bg1"/>
              </a:solidFill>
            </a:endParaRPr>
          </a:p>
          <a:p>
            <a:r>
              <a:rPr lang="en-US" sz="2000" dirty="0">
                <a:solidFill>
                  <a:schemeClr val="bg1"/>
                </a:solidFill>
              </a:rPr>
              <a:t>The SDG National Implementation Plan is also based on the fundamental commitment of the 2030 Agenda to </a:t>
            </a:r>
            <a:r>
              <a:rPr lang="en-US" sz="2000" b="1" dirty="0">
                <a:solidFill>
                  <a:schemeClr val="bg1"/>
                </a:solidFill>
              </a:rPr>
              <a:t>leave no-one behind </a:t>
            </a:r>
            <a:r>
              <a:rPr lang="en-US" sz="2000" dirty="0">
                <a:solidFill>
                  <a:schemeClr val="bg1"/>
                </a:solidFill>
              </a:rPr>
              <a:t>and to reach the farthest behind first. It works both at home and internationally to further the 2030 Agenda.</a:t>
            </a:r>
          </a:p>
          <a:p>
            <a:endParaRPr lang="en-US" sz="2000" dirty="0">
              <a:solidFill>
                <a:schemeClr val="bg1"/>
              </a:solidFill>
            </a:endParaRPr>
          </a:p>
          <a:p>
            <a:r>
              <a:rPr lang="en-US" sz="2000" b="1" u="sng" dirty="0">
                <a:solidFill>
                  <a:schemeClr val="bg1"/>
                </a:solidFill>
              </a:rPr>
              <a:t>Latvia</a:t>
            </a:r>
            <a:endParaRPr lang="en-US" sz="2000" dirty="0">
              <a:solidFill>
                <a:schemeClr val="bg1"/>
              </a:solidFill>
            </a:endParaRPr>
          </a:p>
          <a:p>
            <a:pPr lvl="0"/>
            <a:r>
              <a:rPr lang="en-US" dirty="0">
                <a:solidFill>
                  <a:schemeClr val="bg1"/>
                </a:solidFill>
              </a:rPr>
              <a:t>Latvia basis its approach to sustainable development and implementation of the 2030 Agenda on, among others, developing individualized </a:t>
            </a:r>
            <a:r>
              <a:rPr lang="en-US" b="1" dirty="0">
                <a:solidFill>
                  <a:schemeClr val="bg1"/>
                </a:solidFill>
              </a:rPr>
              <a:t>plans for persons in need of services aimed at elimination of inequality </a:t>
            </a:r>
            <a:r>
              <a:rPr lang="en-US" dirty="0">
                <a:solidFill>
                  <a:schemeClr val="bg1"/>
                </a:solidFill>
              </a:rPr>
              <a:t>and creating a minimum income system and adequate funding for social support.</a:t>
            </a:r>
          </a:p>
          <a:p>
            <a:endParaRPr lang="en-US" sz="2000" b="1" u="sng" dirty="0">
              <a:solidFill>
                <a:schemeClr val="bg1"/>
              </a:solidFill>
            </a:endParaRPr>
          </a:p>
          <a:p>
            <a:r>
              <a:rPr lang="en-US" sz="2000" b="1" u="sng" dirty="0">
                <a:solidFill>
                  <a:schemeClr val="bg1"/>
                </a:solidFill>
              </a:rPr>
              <a:t>Lithuania</a:t>
            </a:r>
          </a:p>
          <a:p>
            <a:r>
              <a:rPr lang="en-GB" dirty="0">
                <a:solidFill>
                  <a:schemeClr val="bg1"/>
                </a:solidFill>
              </a:rPr>
              <a:t>The following are some of priority areas for the country: </a:t>
            </a:r>
            <a:r>
              <a:rPr lang="en-GB" b="1" dirty="0">
                <a:solidFill>
                  <a:schemeClr val="bg1"/>
                </a:solidFill>
              </a:rPr>
              <a:t>reduction of poverty, social exclusion and income inequality. </a:t>
            </a:r>
            <a:r>
              <a:rPr lang="en-GB" dirty="0">
                <a:solidFill>
                  <a:schemeClr val="bg1"/>
                </a:solidFill>
              </a:rPr>
              <a:t>It also undertakes measures to make cities </a:t>
            </a:r>
            <a:r>
              <a:rPr lang="en-GB" b="1" dirty="0">
                <a:solidFill>
                  <a:schemeClr val="bg1"/>
                </a:solidFill>
              </a:rPr>
              <a:t>inclusive</a:t>
            </a:r>
            <a:r>
              <a:rPr lang="en-GB" dirty="0">
                <a:solidFill>
                  <a:schemeClr val="bg1"/>
                </a:solidFill>
              </a:rPr>
              <a:t> and sustainable.</a:t>
            </a:r>
          </a:p>
          <a:p>
            <a:endParaRPr lang="en-GB" dirty="0">
              <a:solidFill>
                <a:schemeClr val="bg1"/>
              </a:solidFill>
            </a:endParaRPr>
          </a:p>
          <a:p>
            <a:r>
              <a:rPr lang="en-GB" b="1" u="sng" dirty="0">
                <a:solidFill>
                  <a:schemeClr val="bg1"/>
                </a:solidFill>
              </a:rPr>
              <a:t>Malta</a:t>
            </a:r>
          </a:p>
          <a:p>
            <a:r>
              <a:rPr lang="ca-ES" dirty="0">
                <a:solidFill>
                  <a:schemeClr val="bg1"/>
                </a:solidFill>
              </a:rPr>
              <a:t>The country basis its approach to sustainable development on </a:t>
            </a:r>
            <a:r>
              <a:rPr lang="ca-ES" b="1" dirty="0">
                <a:solidFill>
                  <a:schemeClr val="bg1"/>
                </a:solidFill>
              </a:rPr>
              <a:t>prosperity, protection, and </a:t>
            </a:r>
            <a:r>
              <a:rPr lang="ca-ES" b="1" dirty="0" err="1">
                <a:solidFill>
                  <a:schemeClr val="bg1"/>
                </a:solidFill>
              </a:rPr>
              <a:t>dignity</a:t>
            </a:r>
            <a:r>
              <a:rPr lang="ca-ES" b="1" dirty="0">
                <a:solidFill>
                  <a:schemeClr val="bg1"/>
                </a:solidFill>
              </a:rPr>
              <a:t>. </a:t>
            </a:r>
            <a:r>
              <a:rPr lang="ca-ES" b="1" dirty="0" err="1">
                <a:solidFill>
                  <a:schemeClr val="bg1"/>
                </a:solidFill>
              </a:rPr>
              <a:t>Its</a:t>
            </a:r>
            <a:r>
              <a:rPr lang="ca-ES" b="1" dirty="0">
                <a:solidFill>
                  <a:schemeClr val="bg1"/>
                </a:solidFill>
              </a:rPr>
              <a:t> </a:t>
            </a:r>
            <a:r>
              <a:rPr lang="ca-ES" b="1" i="1" dirty="0" err="1">
                <a:solidFill>
                  <a:schemeClr val="bg1"/>
                </a:solidFill>
              </a:rPr>
              <a:t>Vision</a:t>
            </a:r>
            <a:r>
              <a:rPr lang="ca-ES" b="1" i="1" dirty="0">
                <a:solidFill>
                  <a:schemeClr val="bg1"/>
                </a:solidFill>
              </a:rPr>
              <a:t> 2050 </a:t>
            </a:r>
            <a:r>
              <a:rPr lang="ca-ES" dirty="0" err="1">
                <a:solidFill>
                  <a:schemeClr val="bg1"/>
                </a:solidFill>
              </a:rPr>
              <a:t>will</a:t>
            </a:r>
            <a:r>
              <a:rPr lang="ca-ES" dirty="0">
                <a:solidFill>
                  <a:schemeClr val="bg1"/>
                </a:solidFill>
              </a:rPr>
              <a:t> be </a:t>
            </a:r>
            <a:r>
              <a:rPr lang="ca-ES" dirty="0" err="1">
                <a:solidFill>
                  <a:schemeClr val="bg1"/>
                </a:solidFill>
              </a:rPr>
              <a:t>based</a:t>
            </a:r>
            <a:r>
              <a:rPr lang="ca-ES" dirty="0">
                <a:solidFill>
                  <a:schemeClr val="bg1"/>
                </a:solidFill>
              </a:rPr>
              <a:t> on </a:t>
            </a:r>
            <a:r>
              <a:rPr lang="ca-ES" b="1" dirty="0" err="1">
                <a:solidFill>
                  <a:schemeClr val="bg1"/>
                </a:solidFill>
              </a:rPr>
              <a:t>more</a:t>
            </a:r>
            <a:r>
              <a:rPr lang="ca-ES" b="1" dirty="0">
                <a:solidFill>
                  <a:schemeClr val="bg1"/>
                </a:solidFill>
              </a:rPr>
              <a:t> </a:t>
            </a:r>
            <a:r>
              <a:rPr lang="ca-ES" b="1" dirty="0" err="1">
                <a:solidFill>
                  <a:schemeClr val="bg1"/>
                </a:solidFill>
              </a:rPr>
              <a:t>efficient</a:t>
            </a:r>
            <a:r>
              <a:rPr lang="ca-ES" b="1" dirty="0">
                <a:solidFill>
                  <a:schemeClr val="bg1"/>
                </a:solidFill>
              </a:rPr>
              <a:t> </a:t>
            </a:r>
            <a:r>
              <a:rPr lang="ca-ES" b="1" dirty="0" err="1">
                <a:solidFill>
                  <a:schemeClr val="bg1"/>
                </a:solidFill>
              </a:rPr>
              <a:t>resource</a:t>
            </a:r>
            <a:r>
              <a:rPr lang="ca-ES" b="1" dirty="0">
                <a:solidFill>
                  <a:schemeClr val="bg1"/>
                </a:solidFill>
              </a:rPr>
              <a:t> </a:t>
            </a:r>
            <a:r>
              <a:rPr lang="ca-ES" b="1" dirty="0" err="1">
                <a:solidFill>
                  <a:schemeClr val="bg1"/>
                </a:solidFill>
              </a:rPr>
              <a:t>utilisation</a:t>
            </a:r>
            <a:r>
              <a:rPr lang="ca-ES" dirty="0">
                <a:solidFill>
                  <a:schemeClr val="bg1"/>
                </a:solidFill>
              </a:rPr>
              <a:t> and </a:t>
            </a:r>
            <a:r>
              <a:rPr lang="ca-ES" dirty="0" err="1">
                <a:solidFill>
                  <a:schemeClr val="bg1"/>
                </a:solidFill>
              </a:rPr>
              <a:t>the</a:t>
            </a:r>
            <a:r>
              <a:rPr lang="ca-ES" dirty="0">
                <a:solidFill>
                  <a:schemeClr val="bg1"/>
                </a:solidFill>
              </a:rPr>
              <a:t> long-</a:t>
            </a:r>
            <a:r>
              <a:rPr lang="ca-ES" dirty="0" err="1">
                <a:solidFill>
                  <a:schemeClr val="bg1"/>
                </a:solidFill>
              </a:rPr>
              <a:t>term</a:t>
            </a:r>
            <a:r>
              <a:rPr lang="ca-ES" dirty="0">
                <a:solidFill>
                  <a:schemeClr val="bg1"/>
                </a:solidFill>
              </a:rPr>
              <a:t> management of and </a:t>
            </a:r>
            <a:r>
              <a:rPr lang="ca-ES" dirty="0" err="1">
                <a:solidFill>
                  <a:schemeClr val="bg1"/>
                </a:solidFill>
              </a:rPr>
              <a:t>investment</a:t>
            </a:r>
            <a:r>
              <a:rPr lang="ca-ES" dirty="0">
                <a:solidFill>
                  <a:schemeClr val="bg1"/>
                </a:solidFill>
              </a:rPr>
              <a:t> in </a:t>
            </a:r>
            <a:r>
              <a:rPr lang="ca-ES" b="1" dirty="0" err="1">
                <a:solidFill>
                  <a:schemeClr val="bg1"/>
                </a:solidFill>
              </a:rPr>
              <a:t>human</a:t>
            </a:r>
            <a:r>
              <a:rPr lang="ca-ES" b="1" dirty="0">
                <a:solidFill>
                  <a:schemeClr val="bg1"/>
                </a:solidFill>
              </a:rPr>
              <a:t>, social and material </a:t>
            </a:r>
            <a:r>
              <a:rPr lang="ca-ES" b="1" dirty="0" err="1">
                <a:solidFill>
                  <a:schemeClr val="bg1"/>
                </a:solidFill>
              </a:rPr>
              <a:t>resources</a:t>
            </a:r>
            <a:r>
              <a:rPr lang="ca-ES" b="1" dirty="0">
                <a:solidFill>
                  <a:schemeClr val="bg1"/>
                </a:solidFill>
              </a:rPr>
              <a:t>. </a:t>
            </a:r>
          </a:p>
          <a:p>
            <a:endParaRPr lang="ca-ES" b="1" dirty="0">
              <a:solidFill>
                <a:schemeClr val="bg1"/>
              </a:solidFill>
            </a:endParaRPr>
          </a:p>
          <a:p>
            <a:r>
              <a:rPr lang="en-US" sz="2000" b="1" u="sng" dirty="0">
                <a:solidFill>
                  <a:schemeClr val="bg1"/>
                </a:solidFill>
              </a:rPr>
              <a:t>Poland</a:t>
            </a:r>
          </a:p>
          <a:p>
            <a:r>
              <a:rPr lang="en-US" dirty="0">
                <a:solidFill>
                  <a:schemeClr val="bg1"/>
                </a:solidFill>
              </a:rPr>
              <a:t>The country emphasizes the need </a:t>
            </a:r>
            <a:r>
              <a:rPr lang="en-GB" dirty="0">
                <a:solidFill>
                  <a:schemeClr val="bg1"/>
                </a:solidFill>
              </a:rPr>
              <a:t>to </a:t>
            </a:r>
            <a:r>
              <a:rPr lang="en-GB" b="1" dirty="0">
                <a:solidFill>
                  <a:schemeClr val="bg1"/>
                </a:solidFill>
              </a:rPr>
              <a:t>reduce social exclusion, poverty, all kinds of social inequalities</a:t>
            </a:r>
            <a:r>
              <a:rPr lang="en-GB" dirty="0">
                <a:solidFill>
                  <a:schemeClr val="bg1"/>
                </a:solidFill>
              </a:rPr>
              <a:t>. </a:t>
            </a:r>
            <a:r>
              <a:rPr lang="en-US" dirty="0">
                <a:solidFill>
                  <a:schemeClr val="bg1"/>
                </a:solidFill>
              </a:rPr>
              <a:t>The priority is the </a:t>
            </a:r>
            <a:r>
              <a:rPr lang="en-US" b="1" dirty="0">
                <a:solidFill>
                  <a:schemeClr val="bg1"/>
                </a:solidFill>
              </a:rPr>
              <a:t>construction of a strong, modern industry and support for entrepreneurship</a:t>
            </a:r>
            <a:r>
              <a:rPr lang="en-US" dirty="0">
                <a:solidFill>
                  <a:schemeClr val="bg1"/>
                </a:solidFill>
              </a:rPr>
              <a:t>. Investments in </a:t>
            </a:r>
            <a:r>
              <a:rPr lang="en-US" b="1" dirty="0">
                <a:solidFill>
                  <a:schemeClr val="bg1"/>
                </a:solidFill>
              </a:rPr>
              <a:t>innovation, development of modern technologies and high value added products, of information technologies </a:t>
            </a:r>
            <a:r>
              <a:rPr lang="en-US" dirty="0">
                <a:solidFill>
                  <a:schemeClr val="bg1"/>
                </a:solidFill>
              </a:rPr>
              <a:t>and full use of the digital revolution are of key importance.</a:t>
            </a:r>
            <a:endParaRPr lang="en-US" b="1" u="sng" dirty="0">
              <a:solidFill>
                <a:schemeClr val="bg1"/>
              </a:solidFill>
            </a:endParaRPr>
          </a:p>
          <a:p>
            <a:endParaRPr lang="en-US" sz="2000" dirty="0">
              <a:solidFill>
                <a:schemeClr val="bg1"/>
              </a:solidFill>
            </a:endParaRPr>
          </a:p>
          <a:p>
            <a:endParaRPr lang="en-US" sz="2000" b="1" dirty="0">
              <a:solidFill>
                <a:schemeClr val="bg1"/>
              </a:solidFill>
            </a:endParaRPr>
          </a:p>
          <a:p>
            <a:endParaRPr lang="en-US" sz="2000" b="1" dirty="0"/>
          </a:p>
        </p:txBody>
      </p:sp>
    </p:spTree>
    <p:extLst>
      <p:ext uri="{BB962C8B-B14F-4D97-AF65-F5344CB8AC3E}">
        <p14:creationId xmlns:p14="http://schemas.microsoft.com/office/powerpoint/2010/main" val="265781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68DE7E-0F7C-4302-AF3E-46DEC92D4C13}"/>
              </a:ext>
            </a:extLst>
          </p:cNvPr>
          <p:cNvSpPr txBox="1"/>
          <p:nvPr/>
        </p:nvSpPr>
        <p:spPr>
          <a:xfrm>
            <a:off x="0" y="339604"/>
            <a:ext cx="11997937" cy="5940088"/>
          </a:xfrm>
          <a:prstGeom prst="rect">
            <a:avLst/>
          </a:prstGeom>
          <a:noFill/>
        </p:spPr>
        <p:txBody>
          <a:bodyPr wrap="square" rtlCol="0">
            <a:spAutoFit/>
          </a:bodyPr>
          <a:lstStyle/>
          <a:p>
            <a:endParaRPr lang="en-US" sz="2000" b="1" u="sng" dirty="0">
              <a:solidFill>
                <a:schemeClr val="bg1"/>
              </a:solidFill>
            </a:endParaRPr>
          </a:p>
          <a:p>
            <a:r>
              <a:rPr lang="en-US" sz="2000" b="1" u="sng" dirty="0">
                <a:solidFill>
                  <a:schemeClr val="bg1"/>
                </a:solidFill>
              </a:rPr>
              <a:t>Romania</a:t>
            </a:r>
          </a:p>
          <a:p>
            <a:r>
              <a:rPr lang="en-US" sz="2000" dirty="0">
                <a:solidFill>
                  <a:schemeClr val="bg1"/>
                </a:solidFill>
              </a:rPr>
              <a:t>The current Programme of Government stated from its vision the principle </a:t>
            </a:r>
            <a:r>
              <a:rPr lang="en-US" sz="2000" b="1" dirty="0">
                <a:solidFill>
                  <a:schemeClr val="bg1"/>
                </a:solidFill>
              </a:rPr>
              <a:t>“Leave no one behind”, </a:t>
            </a:r>
            <a:r>
              <a:rPr lang="en-US" sz="2000" dirty="0">
                <a:solidFill>
                  <a:schemeClr val="bg1"/>
                </a:solidFill>
              </a:rPr>
              <a:t>addressing all policies and priority actions in an integrated approach.</a:t>
            </a:r>
          </a:p>
          <a:p>
            <a:endParaRPr lang="en-US" sz="2000" b="1" u="sng" dirty="0">
              <a:solidFill>
                <a:schemeClr val="bg1"/>
              </a:solidFill>
            </a:endParaRPr>
          </a:p>
          <a:p>
            <a:r>
              <a:rPr lang="en-US" sz="2000" b="1" u="sng" dirty="0">
                <a:solidFill>
                  <a:schemeClr val="bg1"/>
                </a:solidFill>
              </a:rPr>
              <a:t>Slovakia</a:t>
            </a:r>
          </a:p>
          <a:p>
            <a:r>
              <a:rPr lang="en-US" sz="2000" dirty="0">
                <a:solidFill>
                  <a:schemeClr val="bg1"/>
                </a:solidFill>
              </a:rPr>
              <a:t>The fifth national priority focuses on social inclusion. It integrates SDGs 1, 2 and 10, but even more importantly it underscores the pledge of Agenda 2030 to </a:t>
            </a:r>
            <a:r>
              <a:rPr lang="en-US" sz="2000" b="1" dirty="0">
                <a:solidFill>
                  <a:schemeClr val="bg1"/>
                </a:solidFill>
              </a:rPr>
              <a:t>leave no one behind.</a:t>
            </a:r>
            <a:r>
              <a:rPr lang="en-US" sz="2000" dirty="0">
                <a:solidFill>
                  <a:schemeClr val="bg1"/>
                </a:solidFill>
              </a:rPr>
              <a:t> It also emphasizes transformation towards </a:t>
            </a:r>
            <a:r>
              <a:rPr lang="en-US" sz="2000" b="1" dirty="0">
                <a:solidFill>
                  <a:schemeClr val="bg1"/>
                </a:solidFill>
              </a:rPr>
              <a:t>an environmentally sustainable and knowledge-based economy in the context of demographic change</a:t>
            </a:r>
            <a:r>
              <a:rPr lang="en-US" sz="2000" dirty="0">
                <a:solidFill>
                  <a:schemeClr val="bg1"/>
                </a:solidFill>
              </a:rPr>
              <a:t>. </a:t>
            </a:r>
            <a:endParaRPr lang="en-US" sz="2000" b="1" dirty="0">
              <a:solidFill>
                <a:schemeClr val="bg1"/>
              </a:solidFill>
            </a:endParaRPr>
          </a:p>
          <a:p>
            <a:endParaRPr lang="en-US" sz="2000" b="1" dirty="0">
              <a:solidFill>
                <a:schemeClr val="bg1"/>
              </a:solidFill>
            </a:endParaRPr>
          </a:p>
          <a:p>
            <a:r>
              <a:rPr lang="en-US" sz="2000" b="1" u="sng" dirty="0">
                <a:solidFill>
                  <a:schemeClr val="bg1"/>
                </a:solidFill>
              </a:rPr>
              <a:t>Spain</a:t>
            </a:r>
          </a:p>
          <a:p>
            <a:r>
              <a:rPr lang="en-US" sz="2000" dirty="0">
                <a:solidFill>
                  <a:schemeClr val="bg1"/>
                </a:solidFill>
              </a:rPr>
              <a:t>It basis its approach in prevention and </a:t>
            </a:r>
            <a:r>
              <a:rPr lang="en-US" sz="2000" b="1" dirty="0">
                <a:solidFill>
                  <a:schemeClr val="bg1"/>
                </a:solidFill>
              </a:rPr>
              <a:t>fight against poverty and social exclusion based on circular and social economy</a:t>
            </a:r>
            <a:r>
              <a:rPr lang="en-US" sz="2000" dirty="0">
                <a:solidFill>
                  <a:schemeClr val="bg1"/>
                </a:solidFill>
              </a:rPr>
              <a:t> with policies that ensure equality and equal opportunities to all its citizens</a:t>
            </a:r>
          </a:p>
          <a:p>
            <a:endParaRPr lang="en-US" sz="2000" b="1" u="sng" dirty="0">
              <a:solidFill>
                <a:schemeClr val="bg1"/>
              </a:solidFill>
            </a:endParaRPr>
          </a:p>
          <a:p>
            <a:r>
              <a:rPr lang="en-US" sz="2000" b="1" u="sng" dirty="0">
                <a:solidFill>
                  <a:schemeClr val="bg1"/>
                </a:solidFill>
              </a:rPr>
              <a:t>Switzerland</a:t>
            </a:r>
          </a:p>
          <a:p>
            <a:r>
              <a:rPr lang="en-US" sz="2000" dirty="0">
                <a:solidFill>
                  <a:schemeClr val="bg1"/>
                </a:solidFill>
              </a:rPr>
              <a:t>It underlined an </a:t>
            </a:r>
            <a:r>
              <a:rPr lang="en-US" sz="2000" b="1" dirty="0">
                <a:solidFill>
                  <a:schemeClr val="bg1"/>
                </a:solidFill>
              </a:rPr>
              <a:t>overlap between various international instruments/international human rights agreements and the goals </a:t>
            </a:r>
            <a:r>
              <a:rPr lang="en-US" sz="2000" dirty="0">
                <a:solidFill>
                  <a:schemeClr val="bg1"/>
                </a:solidFill>
              </a:rPr>
              <a:t>and targets and stressed need for </a:t>
            </a:r>
            <a:r>
              <a:rPr lang="en-US" sz="2000" b="1" dirty="0">
                <a:solidFill>
                  <a:schemeClr val="bg1"/>
                </a:solidFill>
              </a:rPr>
              <a:t>coherent approach </a:t>
            </a:r>
            <a:r>
              <a:rPr lang="en-US" sz="2000" dirty="0">
                <a:solidFill>
                  <a:schemeClr val="bg1"/>
                </a:solidFill>
              </a:rPr>
              <a:t>to all of them.</a:t>
            </a:r>
          </a:p>
        </p:txBody>
      </p:sp>
    </p:spTree>
    <p:extLst>
      <p:ext uri="{BB962C8B-B14F-4D97-AF65-F5344CB8AC3E}">
        <p14:creationId xmlns:p14="http://schemas.microsoft.com/office/powerpoint/2010/main" val="318386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03767" y="624298"/>
            <a:ext cx="6542117" cy="5609397"/>
          </a:xfrm>
          <a:prstGeom prst="rect">
            <a:avLst/>
          </a:prstGeom>
        </p:spPr>
      </p:pic>
      <p:sp>
        <p:nvSpPr>
          <p:cNvPr id="2" name="Title 1"/>
          <p:cNvSpPr>
            <a:spLocks noGrp="1"/>
          </p:cNvSpPr>
          <p:nvPr>
            <p:ph type="title"/>
          </p:nvPr>
        </p:nvSpPr>
        <p:spPr>
          <a:xfrm>
            <a:off x="321733" y="981091"/>
            <a:ext cx="4092951" cy="1624457"/>
          </a:xfrm>
        </p:spPr>
        <p:txBody>
          <a:bodyPr>
            <a:normAutofit/>
          </a:bodyPr>
          <a:lstStyle/>
          <a:p>
            <a:r>
              <a:rPr lang="en-US" sz="3600" b="1">
                <a:solidFill>
                  <a:schemeClr val="bg1"/>
                </a:solidFill>
                <a:latin typeface="Palatino Linotype" panose="02040502050505030304" pitchFamily="18" charset="0"/>
              </a:rPr>
              <a:t>Thank you!</a:t>
            </a:r>
          </a:p>
        </p:txBody>
      </p:sp>
      <p:sp>
        <p:nvSpPr>
          <p:cNvPr id="3" name="Content Placeholder 2"/>
          <p:cNvSpPr>
            <a:spLocks noGrp="1"/>
          </p:cNvSpPr>
          <p:nvPr>
            <p:ph idx="1"/>
          </p:nvPr>
        </p:nvSpPr>
        <p:spPr>
          <a:xfrm>
            <a:off x="321733" y="2002971"/>
            <a:ext cx="4627638" cy="4855029"/>
          </a:xfrm>
        </p:spPr>
        <p:txBody>
          <a:bodyPr anchor="t">
            <a:normAutofit fontScale="32500" lnSpcReduction="20000"/>
          </a:bodyPr>
          <a:lstStyle/>
          <a:p>
            <a:pPr marL="0" indent="0">
              <a:buNone/>
            </a:pPr>
            <a:endParaRPr lang="en-US" sz="1000" dirty="0">
              <a:solidFill>
                <a:schemeClr val="bg1"/>
              </a:solidFill>
            </a:endParaRPr>
          </a:p>
          <a:p>
            <a:endParaRPr lang="en-US" sz="1000" dirty="0">
              <a:solidFill>
                <a:schemeClr val="bg1"/>
              </a:solidFill>
            </a:endParaRPr>
          </a:p>
          <a:p>
            <a:pPr algn="ctr"/>
            <a:r>
              <a:rPr lang="en-US" sz="5500" dirty="0">
                <a:solidFill>
                  <a:schemeClr val="bg1"/>
                </a:solidFill>
                <a:latin typeface="Palatino Linotype" panose="02040502050505030304" pitchFamily="18" charset="0"/>
              </a:rPr>
              <a:t>Irena Zubcevic, Chief, Intergovernmental Policy and Review Branch</a:t>
            </a:r>
            <a:endParaRPr lang="en-US" sz="5500" b="1" dirty="0">
              <a:solidFill>
                <a:schemeClr val="bg1"/>
              </a:solidFill>
            </a:endParaRPr>
          </a:p>
          <a:p>
            <a:pPr algn="ctr"/>
            <a:r>
              <a:rPr lang="en-US" sz="5500" dirty="0">
                <a:solidFill>
                  <a:schemeClr val="bg1"/>
                </a:solidFill>
              </a:rPr>
              <a:t>Office of Intergovernmental Support and Coordination for Sustainable Development</a:t>
            </a:r>
          </a:p>
          <a:p>
            <a:pPr algn="ctr"/>
            <a:r>
              <a:rPr lang="en-US" sz="5500" dirty="0">
                <a:solidFill>
                  <a:schemeClr val="bg1"/>
                </a:solidFill>
              </a:rPr>
              <a:t>Department of Economic and Social Affairs</a:t>
            </a:r>
          </a:p>
          <a:p>
            <a:pPr algn="ctr"/>
            <a:r>
              <a:rPr lang="en-US" sz="5500" dirty="0">
                <a:solidFill>
                  <a:schemeClr val="bg1"/>
                </a:solidFill>
              </a:rPr>
              <a:t>United Nations </a:t>
            </a:r>
          </a:p>
          <a:p>
            <a:pPr marL="0" indent="0">
              <a:buNone/>
            </a:pPr>
            <a:endParaRPr lang="en-US" sz="5500" dirty="0">
              <a:solidFill>
                <a:schemeClr val="bg1"/>
              </a:solidFill>
              <a:latin typeface="Palatino Linotype" panose="02040502050505030304" pitchFamily="18" charset="0"/>
            </a:endParaRPr>
          </a:p>
          <a:p>
            <a:pPr marL="0" indent="0">
              <a:buNone/>
            </a:pPr>
            <a:r>
              <a:rPr lang="en-US" sz="5500" dirty="0">
                <a:solidFill>
                  <a:schemeClr val="bg1"/>
                </a:solidFill>
                <a:latin typeface="Palatino Linotype" panose="02040502050505030304" pitchFamily="18" charset="0"/>
              </a:rPr>
              <a:t>zubcevic@un.org</a:t>
            </a:r>
          </a:p>
          <a:p>
            <a:pPr marL="0" indent="0">
              <a:buNone/>
            </a:pPr>
            <a:r>
              <a:rPr lang="en-US" sz="5500" dirty="0">
                <a:solidFill>
                  <a:schemeClr val="bg1"/>
                </a:solidFill>
                <a:latin typeface="Palatino Linotype" panose="02040502050505030304" pitchFamily="18" charset="0"/>
              </a:rPr>
              <a:t>For the latest information, visit </a:t>
            </a:r>
            <a:r>
              <a:rPr lang="en-US" sz="5500" dirty="0">
                <a:solidFill>
                  <a:schemeClr val="bg1"/>
                </a:solidFill>
                <a:latin typeface="Palatino Linotype" panose="02040502050505030304" pitchFamily="18" charset="0"/>
                <a:hlinkClick r:id="rId3"/>
              </a:rPr>
              <a:t>https://sustainabledevelopment.un.org/hlpf/2018</a:t>
            </a:r>
            <a:r>
              <a:rPr lang="en-US" sz="5500" dirty="0">
                <a:solidFill>
                  <a:schemeClr val="bg1"/>
                </a:solidFill>
                <a:latin typeface="Palatino Linotype" panose="02040502050505030304" pitchFamily="18" charset="0"/>
              </a:rPr>
              <a:t> </a:t>
            </a:r>
          </a:p>
          <a:p>
            <a:endParaRPr lang="en-US" sz="1000" dirty="0">
              <a:solidFill>
                <a:schemeClr val="bg1"/>
              </a:solidFill>
            </a:endParaRPr>
          </a:p>
        </p:txBody>
      </p:sp>
    </p:spTree>
    <p:extLst>
      <p:ext uri="{BB962C8B-B14F-4D97-AF65-F5344CB8AC3E}">
        <p14:creationId xmlns:p14="http://schemas.microsoft.com/office/powerpoint/2010/main" val="156572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5C1C-CF93-462D-941C-96EEED679F2E}"/>
              </a:ext>
            </a:extLst>
          </p:cNvPr>
          <p:cNvSpPr>
            <a:spLocks noGrp="1"/>
          </p:cNvSpPr>
          <p:nvPr>
            <p:ph type="ctrTitle"/>
          </p:nvPr>
        </p:nvSpPr>
        <p:spPr>
          <a:xfrm>
            <a:off x="720811" y="146223"/>
            <a:ext cx="10305535" cy="615777"/>
          </a:xfrm>
        </p:spPr>
        <p:txBody>
          <a:bodyPr/>
          <a:lstStyle/>
          <a:p>
            <a:pPr algn="ctr"/>
            <a:r>
              <a:rPr lang="en-US" sz="3800" b="1" dirty="0">
                <a:solidFill>
                  <a:schemeClr val="bg1"/>
                </a:solidFill>
                <a:latin typeface="Palatino Linotype" panose="02040502050505030304" pitchFamily="18" charset="0"/>
              </a:rPr>
              <a:t>2030 Agenda for sustainable development</a:t>
            </a:r>
          </a:p>
        </p:txBody>
      </p:sp>
      <p:sp>
        <p:nvSpPr>
          <p:cNvPr id="6" name="TextBox 5">
            <a:extLst>
              <a:ext uri="{FF2B5EF4-FFF2-40B4-BE49-F238E27FC236}">
                <a16:creationId xmlns:a16="http://schemas.microsoft.com/office/drawing/2014/main" id="{2768DE7E-0F7C-4302-AF3E-46DEC92D4C13}"/>
              </a:ext>
            </a:extLst>
          </p:cNvPr>
          <p:cNvSpPr txBox="1"/>
          <p:nvPr/>
        </p:nvSpPr>
        <p:spPr>
          <a:xfrm>
            <a:off x="100941" y="762000"/>
            <a:ext cx="12172154" cy="6771084"/>
          </a:xfrm>
          <a:prstGeom prst="rect">
            <a:avLst/>
          </a:prstGeom>
          <a:noFill/>
        </p:spPr>
        <p:txBody>
          <a:bodyPr wrap="square" rtlCol="0">
            <a:spAutoFit/>
          </a:bodyPr>
          <a:lstStyle/>
          <a:p>
            <a:r>
              <a:rPr lang="en-US" dirty="0">
                <a:solidFill>
                  <a:schemeClr val="bg1"/>
                </a:solidFill>
                <a:latin typeface="+mj-lt"/>
              </a:rPr>
              <a:t>Solidly grounded in </a:t>
            </a:r>
            <a:r>
              <a:rPr lang="en-US" b="1" dirty="0">
                <a:solidFill>
                  <a:schemeClr val="bg1"/>
                </a:solidFill>
                <a:latin typeface="+mj-lt"/>
              </a:rPr>
              <a:t>human rights </a:t>
            </a:r>
            <a:r>
              <a:rPr lang="en-US" dirty="0">
                <a:solidFill>
                  <a:schemeClr val="bg1"/>
                </a:solidFill>
                <a:latin typeface="+mj-lt"/>
              </a:rPr>
              <a:t>with many reference of realization and respect of human rights of all, </a:t>
            </a:r>
            <a:r>
              <a:rPr lang="en-US" b="1" dirty="0">
                <a:solidFill>
                  <a:schemeClr val="bg1"/>
                </a:solidFill>
                <a:latin typeface="+mj-lt"/>
              </a:rPr>
              <a:t>human dignity, the rule of law, justice, equality and non-discrimination; respect for race, ethnicity and cultural diversity</a:t>
            </a:r>
            <a:r>
              <a:rPr lang="en-US" dirty="0">
                <a:solidFill>
                  <a:schemeClr val="bg1"/>
                </a:solidFill>
                <a:latin typeface="+mj-lt"/>
              </a:rPr>
              <a:t>; and equal opportunity permitting the full realization of human potential and contributing to shared prosperity.</a:t>
            </a:r>
          </a:p>
          <a:p>
            <a:endParaRPr lang="en-US" dirty="0">
              <a:solidFill>
                <a:schemeClr val="bg1"/>
              </a:solidFill>
              <a:latin typeface="+mj-lt"/>
            </a:endParaRPr>
          </a:p>
          <a:p>
            <a:r>
              <a:rPr lang="en-US" dirty="0">
                <a:solidFill>
                  <a:schemeClr val="bg1"/>
                </a:solidFill>
                <a:latin typeface="+mj-lt"/>
              </a:rPr>
              <a:t>The Agenda is guided by </a:t>
            </a:r>
            <a:r>
              <a:rPr lang="en-US" b="1" dirty="0">
                <a:solidFill>
                  <a:schemeClr val="bg1"/>
                </a:solidFill>
                <a:latin typeface="+mj-lt"/>
              </a:rPr>
              <a:t>the purposes and principles of the Charter of the United Nations</a:t>
            </a:r>
            <a:r>
              <a:rPr lang="en-US" dirty="0">
                <a:solidFill>
                  <a:schemeClr val="bg1"/>
                </a:solidFill>
                <a:latin typeface="+mj-lt"/>
              </a:rPr>
              <a:t>, including full respect for international law. It is </a:t>
            </a:r>
            <a:r>
              <a:rPr lang="en-US" b="1" dirty="0">
                <a:solidFill>
                  <a:schemeClr val="bg1"/>
                </a:solidFill>
                <a:latin typeface="+mj-lt"/>
              </a:rPr>
              <a:t>grounded in the Universal Declaration of Human Rights</a:t>
            </a:r>
            <a:r>
              <a:rPr lang="en-US" dirty="0">
                <a:solidFill>
                  <a:schemeClr val="bg1"/>
                </a:solidFill>
                <a:latin typeface="+mj-lt"/>
              </a:rPr>
              <a:t>, international </a:t>
            </a:r>
            <a:r>
              <a:rPr lang="en-US" b="1" dirty="0">
                <a:solidFill>
                  <a:schemeClr val="bg1"/>
                </a:solidFill>
                <a:latin typeface="+mj-lt"/>
              </a:rPr>
              <a:t>human rights treaties</a:t>
            </a:r>
            <a:r>
              <a:rPr lang="en-US" dirty="0">
                <a:solidFill>
                  <a:schemeClr val="bg1"/>
                </a:solidFill>
                <a:latin typeface="+mj-lt"/>
              </a:rPr>
              <a:t>, the Millennium Declaration and the 2005 World Summit Outcome Document. It is informed by other instruments such as </a:t>
            </a:r>
            <a:r>
              <a:rPr lang="en-US" b="1" dirty="0">
                <a:solidFill>
                  <a:schemeClr val="bg1"/>
                </a:solidFill>
                <a:latin typeface="+mj-lt"/>
              </a:rPr>
              <a:t>the Declaration on the Right to Development.</a:t>
            </a:r>
          </a:p>
          <a:p>
            <a:endParaRPr lang="en-US" dirty="0">
              <a:solidFill>
                <a:schemeClr val="bg1"/>
              </a:solidFill>
              <a:latin typeface="+mj-lt"/>
            </a:endParaRPr>
          </a:p>
          <a:p>
            <a:r>
              <a:rPr lang="en-US" dirty="0">
                <a:solidFill>
                  <a:schemeClr val="bg1"/>
                </a:solidFill>
                <a:latin typeface="+mj-lt"/>
              </a:rPr>
              <a:t>The Agenda recognizes the need to </a:t>
            </a:r>
            <a:r>
              <a:rPr lang="en-US" b="1" dirty="0">
                <a:solidFill>
                  <a:schemeClr val="bg1"/>
                </a:solidFill>
                <a:latin typeface="+mj-lt"/>
              </a:rPr>
              <a:t>build peaceful, just and inclusive societies </a:t>
            </a:r>
            <a:r>
              <a:rPr lang="en-US" dirty="0">
                <a:solidFill>
                  <a:schemeClr val="bg1"/>
                </a:solidFill>
                <a:latin typeface="+mj-lt"/>
              </a:rPr>
              <a:t>that provide equal access to justice and that </a:t>
            </a:r>
            <a:r>
              <a:rPr lang="en-US" b="1" dirty="0">
                <a:solidFill>
                  <a:schemeClr val="bg1"/>
                </a:solidFill>
                <a:latin typeface="+mj-lt"/>
              </a:rPr>
              <a:t>are based on respect for human rights (including the right to development), on effective rule of law and good governance </a:t>
            </a:r>
            <a:r>
              <a:rPr lang="en-US" dirty="0">
                <a:solidFill>
                  <a:schemeClr val="bg1"/>
                </a:solidFill>
                <a:latin typeface="+mj-lt"/>
              </a:rPr>
              <a:t>at all levels and on transparent, effective and accountable institutions.</a:t>
            </a:r>
          </a:p>
          <a:p>
            <a:endParaRPr lang="en-US" dirty="0">
              <a:solidFill>
                <a:schemeClr val="bg1"/>
              </a:solidFill>
              <a:latin typeface="+mj-lt"/>
            </a:endParaRPr>
          </a:p>
          <a:p>
            <a:r>
              <a:rPr lang="en-US" dirty="0">
                <a:solidFill>
                  <a:schemeClr val="bg1"/>
                </a:solidFill>
                <a:latin typeface="+mj-lt"/>
              </a:rPr>
              <a:t>Human rights approach is specifically </a:t>
            </a:r>
            <a:r>
              <a:rPr lang="en-US" b="1" dirty="0">
                <a:solidFill>
                  <a:schemeClr val="bg1"/>
                </a:solidFill>
                <a:latin typeface="+mj-lt"/>
              </a:rPr>
              <a:t>underlined in a number of sustainable development goals </a:t>
            </a:r>
            <a:r>
              <a:rPr lang="en-US" dirty="0">
                <a:solidFill>
                  <a:schemeClr val="bg1"/>
                </a:solidFill>
                <a:latin typeface="+mj-lt"/>
              </a:rPr>
              <a:t>and targets such as in SDG 4 on education which underlines that all learners need to acquire  ”the knowledge and skills to promote </a:t>
            </a:r>
            <a:r>
              <a:rPr lang="en-US" b="1" dirty="0">
                <a:solidFill>
                  <a:schemeClr val="bg1"/>
                </a:solidFill>
                <a:latin typeface="+mj-lt"/>
              </a:rPr>
              <a:t>sustainable development, including, among others, through </a:t>
            </a:r>
            <a:r>
              <a:rPr lang="en-US" dirty="0">
                <a:solidFill>
                  <a:schemeClr val="bg1"/>
                </a:solidFill>
                <a:latin typeface="+mj-lt"/>
              </a:rPr>
              <a:t>education for sustainable development and sustainable lifestyles, </a:t>
            </a:r>
            <a:r>
              <a:rPr lang="en-US" b="1" dirty="0">
                <a:solidFill>
                  <a:schemeClr val="bg1"/>
                </a:solidFill>
                <a:latin typeface="+mj-lt"/>
              </a:rPr>
              <a:t>human rights, gender equality, promotion of a culture of peace and non-violence </a:t>
            </a:r>
            <a:r>
              <a:rPr lang="en-US" dirty="0">
                <a:solidFill>
                  <a:schemeClr val="bg1"/>
                </a:solidFill>
                <a:latin typeface="+mj-lt"/>
              </a:rPr>
              <a:t>(…)”; SDG 10 on inequalities emphasizes “effective, credible</a:t>
            </a:r>
            <a:r>
              <a:rPr lang="en-US" b="1" dirty="0">
                <a:solidFill>
                  <a:schemeClr val="bg1"/>
                </a:solidFill>
                <a:latin typeface="+mj-lt"/>
              </a:rPr>
              <a:t>, accountable and legitimate institutions</a:t>
            </a:r>
            <a:r>
              <a:rPr lang="en-US" dirty="0">
                <a:solidFill>
                  <a:schemeClr val="bg1"/>
                </a:solidFill>
                <a:latin typeface="+mj-lt"/>
              </a:rPr>
              <a:t>”; as does SDG 16 on peaceful and inclusive societies underlining also importance of </a:t>
            </a:r>
            <a:r>
              <a:rPr lang="en-US" b="1" dirty="0">
                <a:solidFill>
                  <a:schemeClr val="bg1"/>
                </a:solidFill>
                <a:latin typeface="+mj-lt"/>
              </a:rPr>
              <a:t>equal access for all to justice.</a:t>
            </a:r>
          </a:p>
          <a:p>
            <a:endParaRPr lang="en-US" dirty="0">
              <a:solidFill>
                <a:schemeClr val="bg1"/>
              </a:solidFill>
              <a:latin typeface="+mj-lt"/>
            </a:endParaRPr>
          </a:p>
          <a:p>
            <a:endParaRPr lang="en-US" sz="2000" dirty="0">
              <a:solidFill>
                <a:schemeClr val="bg1"/>
              </a:solidFill>
              <a:latin typeface="+mj-lt"/>
            </a:endParaRPr>
          </a:p>
          <a:p>
            <a:endParaRPr lang="en-US"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62116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6">
            <a:extLst>
              <a:ext uri="{FF2B5EF4-FFF2-40B4-BE49-F238E27FC236}">
                <a16:creationId xmlns:a16="http://schemas.microsoft.com/office/drawing/2014/main" id="{CF4C0E90-EFAA-48A6-B223-196371AEE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42327" y="2509837"/>
            <a:ext cx="914400" cy="914400"/>
          </a:xfrm>
          <a:prstGeom prst="rect">
            <a:avLst/>
          </a:prstGeom>
        </p:spPr>
      </p:pic>
      <p:sp>
        <p:nvSpPr>
          <p:cNvPr id="2" name="Title 1">
            <a:extLst>
              <a:ext uri="{FF2B5EF4-FFF2-40B4-BE49-F238E27FC236}">
                <a16:creationId xmlns:a16="http://schemas.microsoft.com/office/drawing/2014/main" id="{793D73FA-E11A-4645-A6BA-558E7E310352}"/>
              </a:ext>
            </a:extLst>
          </p:cNvPr>
          <p:cNvSpPr>
            <a:spLocks noGrp="1"/>
          </p:cNvSpPr>
          <p:nvPr>
            <p:ph type="title"/>
          </p:nvPr>
        </p:nvSpPr>
        <p:spPr>
          <a:xfrm>
            <a:off x="-256180" y="3480847"/>
            <a:ext cx="3197013" cy="2743200"/>
          </a:xfrm>
        </p:spPr>
        <p:txBody>
          <a:bodyPr anchor="t">
            <a:normAutofit/>
          </a:bodyPr>
          <a:lstStyle/>
          <a:p>
            <a:pPr algn="ctr"/>
            <a:r>
              <a:rPr lang="en-US" b="1" dirty="0">
                <a:solidFill>
                  <a:schemeClr val="bg1"/>
                </a:solidFill>
                <a:latin typeface="Palatino Linotype" panose="02040502050505030304" pitchFamily="18" charset="0"/>
              </a:rPr>
              <a:t>LEAVING NO ONE BEHIND</a:t>
            </a:r>
          </a:p>
        </p:txBody>
      </p:sp>
      <p:sp>
        <p:nvSpPr>
          <p:cNvPr id="3" name="Content Placeholder 2">
            <a:extLst>
              <a:ext uri="{FF2B5EF4-FFF2-40B4-BE49-F238E27FC236}">
                <a16:creationId xmlns:a16="http://schemas.microsoft.com/office/drawing/2014/main" id="{EBECFBFA-B8B3-4832-AACA-9066FD52D29B}"/>
              </a:ext>
            </a:extLst>
          </p:cNvPr>
          <p:cNvSpPr>
            <a:spLocks noGrp="1"/>
          </p:cNvSpPr>
          <p:nvPr>
            <p:ph idx="1"/>
          </p:nvPr>
        </p:nvSpPr>
        <p:spPr>
          <a:xfrm>
            <a:off x="2681208" y="201478"/>
            <a:ext cx="9391972" cy="6509288"/>
          </a:xfrm>
        </p:spPr>
        <p:txBody>
          <a:bodyPr anchor="ctr">
            <a:normAutofit/>
          </a:bodyPr>
          <a:lstStyle/>
          <a:p>
            <a:r>
              <a:rPr lang="en-US" sz="2200" b="1" dirty="0">
                <a:solidFill>
                  <a:schemeClr val="bg1"/>
                </a:solidFill>
                <a:latin typeface="Palatino Linotype" panose="02040502050505030304" pitchFamily="18" charset="0"/>
              </a:rPr>
              <a:t>Principle </a:t>
            </a:r>
            <a:r>
              <a:rPr lang="en-US" sz="2200" dirty="0">
                <a:solidFill>
                  <a:schemeClr val="bg1"/>
                </a:solidFill>
                <a:latin typeface="Palatino Linotype" panose="02040502050505030304" pitchFamily="18" charset="0"/>
              </a:rPr>
              <a:t>underpinning all of the 2030 Agenda and linked to rights-based approach</a:t>
            </a:r>
          </a:p>
          <a:p>
            <a:r>
              <a:rPr lang="en-US" sz="2200" dirty="0">
                <a:solidFill>
                  <a:schemeClr val="bg1"/>
                </a:solidFill>
                <a:latin typeface="Palatino Linotype" panose="02040502050505030304" pitchFamily="18" charset="0"/>
              </a:rPr>
              <a:t>Found </a:t>
            </a:r>
            <a:r>
              <a:rPr lang="en-US" sz="2200" b="1" dirty="0">
                <a:solidFill>
                  <a:schemeClr val="bg1"/>
                </a:solidFill>
                <a:latin typeface="Palatino Linotype" panose="02040502050505030304" pitchFamily="18" charset="0"/>
              </a:rPr>
              <a:t>in all SDGs </a:t>
            </a:r>
          </a:p>
          <a:p>
            <a:r>
              <a:rPr lang="en-US" sz="2200" b="1" dirty="0">
                <a:solidFill>
                  <a:schemeClr val="bg1"/>
                </a:solidFill>
                <a:latin typeface="Palatino Linotype" panose="02040502050505030304" pitchFamily="18" charset="0"/>
              </a:rPr>
              <a:t>Groups included </a:t>
            </a:r>
            <a:r>
              <a:rPr lang="en-US" sz="2200" dirty="0">
                <a:solidFill>
                  <a:schemeClr val="bg1"/>
                </a:solidFill>
                <a:latin typeface="Palatino Linotype" panose="02040502050505030304" pitchFamily="18" charset="0"/>
              </a:rPr>
              <a:t>to be at risk and </a:t>
            </a:r>
            <a:r>
              <a:rPr lang="en-US" sz="2200" b="1" dirty="0">
                <a:solidFill>
                  <a:schemeClr val="bg1"/>
                </a:solidFill>
                <a:latin typeface="Palatino Linotype" panose="02040502050505030304" pitchFamily="18" charset="0"/>
              </a:rPr>
              <a:t>in need to be assisted</a:t>
            </a:r>
            <a:r>
              <a:rPr lang="en-US" sz="2200" dirty="0">
                <a:solidFill>
                  <a:schemeClr val="bg1"/>
                </a:solidFill>
                <a:latin typeface="Palatino Linotype" panose="02040502050505030304" pitchFamily="18" charset="0"/>
              </a:rPr>
              <a:t>: persons with disabilities, LGBTIQ persons, the homeless, orphans, former convicts, women experiencing domestic violence, children and youth, older persons, indigenous peoples, ethnic minorities, migrants, persons living with HIV/AIDS, sex workers, drug users, persons with mental health problems, and children and adults in families living in straitened socio-economic circumstances or in particularly vulnerable areas</a:t>
            </a:r>
          </a:p>
          <a:p>
            <a:r>
              <a:rPr lang="en-US" sz="2200" b="1" dirty="0">
                <a:solidFill>
                  <a:schemeClr val="bg1"/>
                </a:solidFill>
                <a:latin typeface="Palatino Linotype" panose="02040502050505030304" pitchFamily="18" charset="0"/>
              </a:rPr>
              <a:t>Monitoring and data disaggregation </a:t>
            </a:r>
            <a:r>
              <a:rPr lang="en-US" sz="2200" dirty="0">
                <a:solidFill>
                  <a:schemeClr val="bg1"/>
                </a:solidFill>
                <a:latin typeface="Palatino Linotype" panose="02040502050505030304" pitchFamily="18" charset="0"/>
              </a:rPr>
              <a:t>by age, sex, location, ethnicity, disability, income groups,  and other categories</a:t>
            </a:r>
          </a:p>
          <a:p>
            <a:r>
              <a:rPr lang="en-US" sz="2200" b="1" dirty="0">
                <a:solidFill>
                  <a:schemeClr val="bg1"/>
                </a:solidFill>
                <a:latin typeface="Palatino Linotype" panose="02040502050505030304" pitchFamily="18" charset="0"/>
              </a:rPr>
              <a:t>Geographical inequalities </a:t>
            </a:r>
            <a:r>
              <a:rPr lang="en-US" sz="2200" dirty="0">
                <a:solidFill>
                  <a:schemeClr val="bg1"/>
                </a:solidFill>
                <a:latin typeface="Palatino Linotype" panose="02040502050505030304" pitchFamily="18" charset="0"/>
              </a:rPr>
              <a:t>(urban/rural, cities/towns/villages/ remote areas)</a:t>
            </a:r>
          </a:p>
          <a:p>
            <a:endParaRPr lang="en-US" sz="1500" dirty="0">
              <a:latin typeface="Palatino Linotype" panose="02040502050505030304" pitchFamily="18" charset="0"/>
            </a:endParaRPr>
          </a:p>
        </p:txBody>
      </p:sp>
    </p:spTree>
    <p:extLst>
      <p:ext uri="{BB962C8B-B14F-4D97-AF65-F5344CB8AC3E}">
        <p14:creationId xmlns:p14="http://schemas.microsoft.com/office/powerpoint/2010/main" val="424469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6">
            <a:extLst>
              <a:ext uri="{FF2B5EF4-FFF2-40B4-BE49-F238E27FC236}">
                <a16:creationId xmlns:a16="http://schemas.microsoft.com/office/drawing/2014/main" id="{CF4C0E90-EFAA-48A6-B223-196371AEE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42327" y="2509837"/>
            <a:ext cx="914400" cy="914400"/>
          </a:xfrm>
          <a:prstGeom prst="rect">
            <a:avLst/>
          </a:prstGeom>
        </p:spPr>
      </p:pic>
      <p:sp>
        <p:nvSpPr>
          <p:cNvPr id="2" name="Title 1">
            <a:extLst>
              <a:ext uri="{FF2B5EF4-FFF2-40B4-BE49-F238E27FC236}">
                <a16:creationId xmlns:a16="http://schemas.microsoft.com/office/drawing/2014/main" id="{793D73FA-E11A-4645-A6BA-558E7E310352}"/>
              </a:ext>
            </a:extLst>
          </p:cNvPr>
          <p:cNvSpPr>
            <a:spLocks noGrp="1"/>
          </p:cNvSpPr>
          <p:nvPr>
            <p:ph type="title"/>
          </p:nvPr>
        </p:nvSpPr>
        <p:spPr>
          <a:xfrm>
            <a:off x="-256180" y="3480847"/>
            <a:ext cx="3116611" cy="1255276"/>
          </a:xfrm>
        </p:spPr>
        <p:txBody>
          <a:bodyPr anchor="t">
            <a:normAutofit/>
          </a:bodyPr>
          <a:lstStyle/>
          <a:p>
            <a:pPr algn="ctr"/>
            <a:r>
              <a:rPr lang="en-US" sz="3200" b="1" dirty="0">
                <a:solidFill>
                  <a:schemeClr val="bg1"/>
                </a:solidFill>
                <a:latin typeface="Palatino Linotype" panose="02040502050505030304" pitchFamily="18" charset="0"/>
              </a:rPr>
              <a:t>LEAVING NO ONE BEHIND</a:t>
            </a:r>
          </a:p>
        </p:txBody>
      </p:sp>
      <p:sp>
        <p:nvSpPr>
          <p:cNvPr id="3" name="Content Placeholder 2">
            <a:extLst>
              <a:ext uri="{FF2B5EF4-FFF2-40B4-BE49-F238E27FC236}">
                <a16:creationId xmlns:a16="http://schemas.microsoft.com/office/drawing/2014/main" id="{EBECFBFA-B8B3-4832-AACA-9066FD52D29B}"/>
              </a:ext>
            </a:extLst>
          </p:cNvPr>
          <p:cNvSpPr>
            <a:spLocks noGrp="1"/>
          </p:cNvSpPr>
          <p:nvPr>
            <p:ph idx="1"/>
          </p:nvPr>
        </p:nvSpPr>
        <p:spPr>
          <a:xfrm>
            <a:off x="2681208" y="201478"/>
            <a:ext cx="9391972" cy="6509288"/>
          </a:xfrm>
        </p:spPr>
        <p:txBody>
          <a:bodyPr anchor="ctr">
            <a:normAutofit fontScale="77500" lnSpcReduction="20000"/>
          </a:bodyPr>
          <a:lstStyle/>
          <a:p>
            <a:pPr marL="0" lvl="0" indent="0">
              <a:spcBef>
                <a:spcPts val="0"/>
              </a:spcBef>
              <a:buClrTx/>
              <a:buSzTx/>
              <a:buNone/>
            </a:pPr>
            <a:r>
              <a:rPr lang="en-US" sz="2200" dirty="0">
                <a:solidFill>
                  <a:prstClr val="black"/>
                </a:solidFill>
                <a:ea typeface="+mn-ea"/>
                <a:cs typeface="+mn-cs"/>
              </a:rPr>
              <a:t>Not only are people and countries being left behind, but in many different contexts they are being </a:t>
            </a:r>
            <a:r>
              <a:rPr lang="en-US" sz="2200" b="1" dirty="0">
                <a:solidFill>
                  <a:prstClr val="black"/>
                </a:solidFill>
                <a:ea typeface="+mn-ea"/>
                <a:cs typeface="+mn-cs"/>
              </a:rPr>
              <a:t>pushed further behind </a:t>
            </a:r>
            <a:r>
              <a:rPr lang="en-US" sz="2200" dirty="0">
                <a:solidFill>
                  <a:prstClr val="black"/>
                </a:solidFill>
                <a:ea typeface="+mn-ea"/>
                <a:cs typeface="+mn-cs"/>
              </a:rPr>
              <a:t>by a variety of forces, including </a:t>
            </a:r>
            <a:r>
              <a:rPr lang="en-US" sz="2200" b="1" dirty="0">
                <a:solidFill>
                  <a:prstClr val="black"/>
                </a:solidFill>
                <a:ea typeface="+mn-ea"/>
                <a:cs typeface="+mn-cs"/>
              </a:rPr>
              <a:t>globalization, technological developments, climate change and other forms of environmental degradation </a:t>
            </a:r>
            <a:r>
              <a:rPr lang="en-US" sz="2200" dirty="0">
                <a:solidFill>
                  <a:prstClr val="black"/>
                </a:solidFill>
                <a:ea typeface="+mn-ea"/>
                <a:cs typeface="+mn-cs"/>
              </a:rPr>
              <a:t>that all lead to loss of access to land, livelihoods and jobs.</a:t>
            </a:r>
          </a:p>
          <a:p>
            <a:pPr lvl="0">
              <a:spcBef>
                <a:spcPts val="0"/>
              </a:spcBef>
              <a:buClrTx/>
              <a:buSzTx/>
              <a:buFont typeface="Arial" panose="020B0604020202020204" pitchFamily="34" charset="0"/>
              <a:buChar char="•"/>
            </a:pPr>
            <a:endParaRPr lang="en-US" sz="2200" dirty="0">
              <a:solidFill>
                <a:prstClr val="black"/>
              </a:solidFill>
              <a:ea typeface="+mn-ea"/>
              <a:cs typeface="+mn-cs"/>
            </a:endParaRPr>
          </a:p>
          <a:p>
            <a:pPr marL="0" lvl="0" indent="0">
              <a:spcBef>
                <a:spcPts val="0"/>
              </a:spcBef>
              <a:buClrTx/>
              <a:buSzTx/>
              <a:buNone/>
            </a:pPr>
            <a:r>
              <a:rPr lang="en-US" sz="2200" dirty="0">
                <a:solidFill>
                  <a:prstClr val="black"/>
                </a:solidFill>
                <a:ea typeface="+mn-ea"/>
                <a:cs typeface="+mn-cs"/>
              </a:rPr>
              <a:t>Many countries, in particular </a:t>
            </a:r>
            <a:r>
              <a:rPr lang="en-US" sz="2200" b="1" dirty="0">
                <a:solidFill>
                  <a:prstClr val="black"/>
                </a:solidFill>
                <a:ea typeface="+mn-ea"/>
                <a:cs typeface="+mn-cs"/>
              </a:rPr>
              <a:t>least developed countries</a:t>
            </a:r>
            <a:r>
              <a:rPr lang="en-US" sz="2200" dirty="0">
                <a:solidFill>
                  <a:prstClr val="black"/>
                </a:solidFill>
                <a:ea typeface="+mn-ea"/>
                <a:cs typeface="+mn-cs"/>
              </a:rPr>
              <a:t>, still </a:t>
            </a:r>
            <a:r>
              <a:rPr lang="en-US" sz="2200" b="1" dirty="0">
                <a:solidFill>
                  <a:prstClr val="black"/>
                </a:solidFill>
                <a:ea typeface="+mn-ea"/>
                <a:cs typeface="+mn-cs"/>
              </a:rPr>
              <a:t>lack the productive capacity </a:t>
            </a:r>
            <a:r>
              <a:rPr lang="en-US" sz="2200" dirty="0">
                <a:solidFill>
                  <a:prstClr val="black"/>
                </a:solidFill>
                <a:ea typeface="+mn-ea"/>
                <a:cs typeface="+mn-cs"/>
              </a:rPr>
              <a:t>necessary to bring them on a path towards sustainable development.</a:t>
            </a:r>
          </a:p>
          <a:p>
            <a:pPr lvl="0">
              <a:spcBef>
                <a:spcPts val="0"/>
              </a:spcBef>
              <a:buClrTx/>
              <a:buSzTx/>
              <a:buFont typeface="Arial" panose="020B0604020202020204" pitchFamily="34" charset="0"/>
              <a:buChar char="•"/>
            </a:pPr>
            <a:endParaRPr lang="en-US" sz="2200" dirty="0">
              <a:solidFill>
                <a:prstClr val="black"/>
              </a:solidFill>
              <a:ea typeface="+mn-ea"/>
              <a:cs typeface="+mn-cs"/>
            </a:endParaRPr>
          </a:p>
          <a:p>
            <a:pPr marL="0" lvl="0" indent="0">
              <a:spcBef>
                <a:spcPts val="0"/>
              </a:spcBef>
              <a:buClrTx/>
              <a:buSzTx/>
              <a:buNone/>
            </a:pPr>
            <a:r>
              <a:rPr lang="en-US" sz="2200" dirty="0">
                <a:solidFill>
                  <a:prstClr val="black"/>
                </a:solidFill>
                <a:ea typeface="+mn-ea"/>
                <a:cs typeface="+mn-cs"/>
              </a:rPr>
              <a:t>Despite the discouraging trends, the experiences of certain countries with industrial development, the </a:t>
            </a:r>
            <a:r>
              <a:rPr lang="en-US" sz="2200" b="1" dirty="0">
                <a:solidFill>
                  <a:prstClr val="black"/>
                </a:solidFill>
                <a:ea typeface="+mn-ea"/>
                <a:cs typeface="+mn-cs"/>
              </a:rPr>
              <a:t>improvement of education levels</a:t>
            </a:r>
            <a:r>
              <a:rPr lang="en-US" sz="2200" dirty="0">
                <a:solidFill>
                  <a:prstClr val="black"/>
                </a:solidFill>
                <a:ea typeface="+mn-ea"/>
                <a:cs typeface="+mn-cs"/>
              </a:rPr>
              <a:t>, </a:t>
            </a:r>
            <a:r>
              <a:rPr lang="en-US" sz="2200" b="1" dirty="0">
                <a:solidFill>
                  <a:prstClr val="black"/>
                </a:solidFill>
                <a:ea typeface="+mn-ea"/>
                <a:cs typeface="+mn-cs"/>
              </a:rPr>
              <a:t>reproductive health, and the reduction of inequalities </a:t>
            </a:r>
            <a:r>
              <a:rPr lang="en-US" sz="2200" dirty="0">
                <a:solidFill>
                  <a:prstClr val="black"/>
                </a:solidFill>
                <a:ea typeface="+mn-ea"/>
                <a:cs typeface="+mn-cs"/>
              </a:rPr>
              <a:t>show that it is possible to make </a:t>
            </a:r>
            <a:r>
              <a:rPr lang="en-US" sz="2200" b="1" dirty="0">
                <a:solidFill>
                  <a:prstClr val="black"/>
                </a:solidFill>
                <a:ea typeface="+mn-ea"/>
                <a:cs typeface="+mn-cs"/>
              </a:rPr>
              <a:t>significant advances </a:t>
            </a:r>
            <a:r>
              <a:rPr lang="en-US" sz="2200" dirty="0">
                <a:solidFill>
                  <a:prstClr val="black"/>
                </a:solidFill>
                <a:ea typeface="+mn-ea"/>
                <a:cs typeface="+mn-cs"/>
              </a:rPr>
              <a:t>in relatively short periods of time.</a:t>
            </a:r>
          </a:p>
          <a:p>
            <a:pPr marL="0" indent="0">
              <a:buNone/>
            </a:pPr>
            <a:r>
              <a:rPr lang="en-US" sz="2200" dirty="0">
                <a:solidFill>
                  <a:schemeClr val="bg1"/>
                </a:solidFill>
              </a:rPr>
              <a:t>To leave no one behind, it is not enough to address the problems of those at the bottom; it is also necessary </a:t>
            </a:r>
            <a:r>
              <a:rPr lang="en-US" sz="2200" b="1" dirty="0">
                <a:solidFill>
                  <a:schemeClr val="bg1"/>
                </a:solidFill>
              </a:rPr>
              <a:t>to address extreme intra- and international inequalities and the concentration of income, wealth and political power. </a:t>
            </a:r>
          </a:p>
          <a:p>
            <a:pPr marL="0" indent="0">
              <a:buNone/>
            </a:pPr>
            <a:r>
              <a:rPr lang="en-US" sz="2200" dirty="0">
                <a:solidFill>
                  <a:schemeClr val="bg1"/>
                </a:solidFill>
              </a:rPr>
              <a:t>While in the long run many goals and concepts contained in the 2030 Agenda converge, </a:t>
            </a:r>
            <a:r>
              <a:rPr lang="en-US" sz="2200" b="1" dirty="0">
                <a:solidFill>
                  <a:schemeClr val="bg1"/>
                </a:solidFill>
              </a:rPr>
              <a:t>trade-offs i</a:t>
            </a:r>
            <a:r>
              <a:rPr lang="en-US" sz="2200" dirty="0">
                <a:solidFill>
                  <a:schemeClr val="bg1"/>
                </a:solidFill>
              </a:rPr>
              <a:t>n the path towards their achievement must be understood and addressed. All policies should be subject to the question </a:t>
            </a:r>
            <a:r>
              <a:rPr lang="en-US" sz="2200" b="1" dirty="0">
                <a:solidFill>
                  <a:schemeClr val="bg1"/>
                </a:solidFill>
              </a:rPr>
              <a:t>if this policy is likely to leave someone behind</a:t>
            </a:r>
            <a:r>
              <a:rPr lang="en-US" sz="2200" dirty="0">
                <a:solidFill>
                  <a:schemeClr val="bg1"/>
                </a:solidFill>
              </a:rPr>
              <a:t>, and if so, if this loss can be mitigated or prevented from happening in the first place</a:t>
            </a:r>
          </a:p>
          <a:p>
            <a:pPr marL="0" indent="0">
              <a:buNone/>
            </a:pPr>
            <a:r>
              <a:rPr lang="en-US" sz="2200" dirty="0">
                <a:solidFill>
                  <a:schemeClr val="bg1"/>
                </a:solidFill>
              </a:rPr>
              <a:t>Different kind of development is needed that </a:t>
            </a:r>
            <a:r>
              <a:rPr lang="en-US" sz="2200" b="1" dirty="0">
                <a:solidFill>
                  <a:schemeClr val="bg1"/>
                </a:solidFill>
              </a:rPr>
              <a:t>puts first the dignity and worth of each human being,</a:t>
            </a:r>
            <a:r>
              <a:rPr lang="en-US" sz="2200" dirty="0">
                <a:solidFill>
                  <a:schemeClr val="bg1"/>
                </a:solidFill>
              </a:rPr>
              <a:t> takes </a:t>
            </a:r>
            <a:r>
              <a:rPr lang="en-US" sz="2200" b="1" dirty="0">
                <a:solidFill>
                  <a:schemeClr val="bg1"/>
                </a:solidFill>
              </a:rPr>
              <a:t>human rights as foundational </a:t>
            </a:r>
            <a:r>
              <a:rPr lang="en-US" sz="2200" dirty="0">
                <a:solidFill>
                  <a:schemeClr val="bg1"/>
                </a:solidFill>
              </a:rPr>
              <a:t>and seeks to realize everyone’s human rights on a basis of substantive equality</a:t>
            </a:r>
          </a:p>
          <a:p>
            <a:r>
              <a:rPr lang="en-US" sz="1500" dirty="0">
                <a:solidFill>
                  <a:schemeClr val="bg1"/>
                </a:solidFill>
                <a:latin typeface="Palatino Linotype" panose="02040502050505030304" pitchFamily="18" charset="0"/>
              </a:rPr>
              <a:t>[Source Report of the Committee on Development Policy 2018]</a:t>
            </a:r>
          </a:p>
        </p:txBody>
      </p:sp>
    </p:spTree>
    <p:extLst>
      <p:ext uri="{BB962C8B-B14F-4D97-AF65-F5344CB8AC3E}">
        <p14:creationId xmlns:p14="http://schemas.microsoft.com/office/powerpoint/2010/main" val="195085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5C1C-CF93-462D-941C-96EEED679F2E}"/>
              </a:ext>
            </a:extLst>
          </p:cNvPr>
          <p:cNvSpPr>
            <a:spLocks noGrp="1"/>
          </p:cNvSpPr>
          <p:nvPr>
            <p:ph type="title"/>
          </p:nvPr>
        </p:nvSpPr>
        <p:spPr/>
        <p:txBody>
          <a:bodyPr/>
          <a:lstStyle/>
          <a:p>
            <a:pPr algn="ctr"/>
            <a:r>
              <a:rPr lang="en-US" sz="4000" b="1" dirty="0">
                <a:solidFill>
                  <a:schemeClr val="bg1"/>
                </a:solidFill>
              </a:rPr>
              <a:t>FOLLOW UP AND REVIEW</a:t>
            </a:r>
            <a:r>
              <a:rPr lang="en-US" sz="4000" b="1" dirty="0"/>
              <a:t> Rights (cont</a:t>
            </a:r>
            <a:r>
              <a:rPr lang="en-US" sz="3400" dirty="0"/>
              <a:t>.)</a:t>
            </a:r>
          </a:p>
        </p:txBody>
      </p:sp>
      <p:sp>
        <p:nvSpPr>
          <p:cNvPr id="3" name="Content Placeholder 2">
            <a:extLst>
              <a:ext uri="{FF2B5EF4-FFF2-40B4-BE49-F238E27FC236}">
                <a16:creationId xmlns:a16="http://schemas.microsoft.com/office/drawing/2014/main" id="{CFF0EF40-49E9-4DD7-8571-1B1A5ABCC9A4}"/>
              </a:ext>
            </a:extLst>
          </p:cNvPr>
          <p:cNvSpPr>
            <a:spLocks noGrp="1"/>
          </p:cNvSpPr>
          <p:nvPr>
            <p:ph idx="1"/>
          </p:nvPr>
        </p:nvSpPr>
        <p:spPr>
          <a:xfrm>
            <a:off x="142290" y="1296591"/>
            <a:ext cx="11136923" cy="5322323"/>
          </a:xfrm>
        </p:spPr>
        <p:txBody>
          <a:bodyPr/>
          <a:lstStyle/>
          <a:p>
            <a:pPr marL="0" indent="0">
              <a:buNone/>
            </a:pPr>
            <a:r>
              <a:rPr lang="en-US" dirty="0">
                <a:solidFill>
                  <a:schemeClr val="bg1"/>
                </a:solidFill>
              </a:rPr>
              <a:t>The Agenda also stipulates that “To support </a:t>
            </a:r>
            <a:r>
              <a:rPr lang="en-US" b="1" dirty="0">
                <a:solidFill>
                  <a:schemeClr val="bg1"/>
                </a:solidFill>
              </a:rPr>
              <a:t>accountability</a:t>
            </a:r>
            <a:r>
              <a:rPr lang="en-US" dirty="0">
                <a:solidFill>
                  <a:schemeClr val="bg1"/>
                </a:solidFill>
              </a:rPr>
              <a:t> to our citizens, we will provide for </a:t>
            </a:r>
            <a:r>
              <a:rPr lang="en-US" b="1" dirty="0">
                <a:solidFill>
                  <a:schemeClr val="bg1"/>
                </a:solidFill>
              </a:rPr>
              <a:t>systematic follow-up and review </a:t>
            </a:r>
            <a:r>
              <a:rPr lang="en-US" dirty="0">
                <a:solidFill>
                  <a:schemeClr val="bg1"/>
                </a:solidFill>
              </a:rPr>
              <a:t>at the various levels (…). </a:t>
            </a:r>
          </a:p>
          <a:p>
            <a:pPr marL="0" indent="0">
              <a:buNone/>
            </a:pPr>
            <a:r>
              <a:rPr lang="en-US" dirty="0">
                <a:solidFill>
                  <a:schemeClr val="bg1"/>
                </a:solidFill>
              </a:rPr>
              <a:t/>
            </a:r>
            <a:br>
              <a:rPr lang="en-US" dirty="0">
                <a:solidFill>
                  <a:schemeClr val="bg1"/>
                </a:solidFill>
              </a:rPr>
            </a:br>
            <a:r>
              <a:rPr lang="en-US" dirty="0">
                <a:solidFill>
                  <a:schemeClr val="bg1"/>
                </a:solidFill>
              </a:rPr>
              <a:t>The lynchpin of </a:t>
            </a:r>
            <a:r>
              <a:rPr lang="en-US" b="1" dirty="0">
                <a:solidFill>
                  <a:schemeClr val="bg1"/>
                </a:solidFill>
              </a:rPr>
              <a:t>review is at national level</a:t>
            </a:r>
            <a:r>
              <a:rPr lang="en-US" dirty="0">
                <a:solidFill>
                  <a:schemeClr val="bg1"/>
                </a:solidFill>
              </a:rPr>
              <a:t>, where governments are accountable to their people and are to conduct regular reviews of the 2030 Agenda and the SDGs</a:t>
            </a:r>
          </a:p>
          <a:p>
            <a:pPr marL="0" indent="0">
              <a:buNone/>
            </a:pPr>
            <a:endParaRPr lang="en-US" b="1" dirty="0">
              <a:solidFill>
                <a:schemeClr val="bg1"/>
              </a:solidFill>
            </a:endParaRPr>
          </a:p>
          <a:p>
            <a:pPr marL="0" indent="0">
              <a:buNone/>
            </a:pPr>
            <a:r>
              <a:rPr lang="en-US" b="1" dirty="0">
                <a:solidFill>
                  <a:schemeClr val="bg1"/>
                </a:solidFill>
              </a:rPr>
              <a:t>The High Level Political Forum </a:t>
            </a:r>
            <a:r>
              <a:rPr lang="en-US" dirty="0">
                <a:solidFill>
                  <a:schemeClr val="bg1"/>
                </a:solidFill>
              </a:rPr>
              <a:t>under the auspices of the General Assembly and the Economic and Social Council</a:t>
            </a:r>
            <a:r>
              <a:rPr lang="en-US" b="1" dirty="0">
                <a:solidFill>
                  <a:schemeClr val="bg1"/>
                </a:solidFill>
              </a:rPr>
              <a:t> will have the central role in overseeing follow-up and review at the global level</a:t>
            </a:r>
            <a:r>
              <a:rPr lang="en-US" dirty="0">
                <a:solidFill>
                  <a:schemeClr val="bg1"/>
                </a:solidFill>
              </a:rPr>
              <a:t>.”</a:t>
            </a:r>
          </a:p>
          <a:p>
            <a:pPr marL="0" indent="0">
              <a:buNone/>
            </a:pPr>
            <a:endParaRPr lang="en-US" dirty="0">
              <a:solidFill>
                <a:schemeClr val="bg1"/>
              </a:solidFill>
            </a:endParaRPr>
          </a:p>
          <a:p>
            <a:endParaRPr lang="en-US" dirty="0"/>
          </a:p>
        </p:txBody>
      </p:sp>
      <p:pic>
        <p:nvPicPr>
          <p:cNvPr id="5" name="Picture 4">
            <a:extLst>
              <a:ext uri="{FF2B5EF4-FFF2-40B4-BE49-F238E27FC236}">
                <a16:creationId xmlns:a16="http://schemas.microsoft.com/office/drawing/2014/main" id="{05A8E0FA-A707-4E2B-9BAC-1B42D3D7A5B2}"/>
              </a:ext>
            </a:extLst>
          </p:cNvPr>
          <p:cNvPicPr>
            <a:picLocks noChangeAspect="1"/>
          </p:cNvPicPr>
          <p:nvPr/>
        </p:nvPicPr>
        <p:blipFill>
          <a:blip r:embed="rId2"/>
          <a:stretch>
            <a:fillRect/>
          </a:stretch>
        </p:blipFill>
        <p:spPr>
          <a:xfrm>
            <a:off x="431641" y="4935415"/>
            <a:ext cx="9849497" cy="1512654"/>
          </a:xfrm>
          <a:prstGeom prst="rect">
            <a:avLst/>
          </a:prstGeom>
        </p:spPr>
      </p:pic>
    </p:spTree>
    <p:extLst>
      <p:ext uri="{BB962C8B-B14F-4D97-AF65-F5344CB8AC3E}">
        <p14:creationId xmlns:p14="http://schemas.microsoft.com/office/powerpoint/2010/main" val="148228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4C3E6"/>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87"/>
            <a:ext cx="9554307" cy="1325563"/>
          </a:xfrm>
        </p:spPr>
        <p:txBody>
          <a:bodyPr>
            <a:normAutofit/>
          </a:bodyPr>
          <a:lstStyle/>
          <a:p>
            <a:pPr>
              <a:lnSpc>
                <a:spcPct val="90000"/>
              </a:lnSpc>
            </a:pPr>
            <a:r>
              <a:rPr lang="en-US" b="1" dirty="0"/>
              <a:t>HLPF Voluntary National Reviews</a:t>
            </a:r>
            <a:endParaRPr lang="en-GB" b="1" dirty="0"/>
          </a:p>
        </p:txBody>
      </p:sp>
      <p:sp>
        <p:nvSpPr>
          <p:cNvPr id="31" name="Rectangle 30">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5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F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 shot of a clock&#10;&#10;Description generated with high confidence">
            <a:extLst>
              <a:ext uri="{FF2B5EF4-FFF2-40B4-BE49-F238E27FC236}">
                <a16:creationId xmlns:a16="http://schemas.microsoft.com/office/drawing/2014/main" id="{CD4CD242-16D9-41DB-AC2B-7B5C42019F0E}"/>
              </a:ext>
            </a:extLst>
          </p:cNvPr>
          <p:cNvPicPr>
            <a:picLocks noChangeAspect="1"/>
          </p:cNvPicPr>
          <p:nvPr/>
        </p:nvPicPr>
        <p:blipFill>
          <a:blip r:embed="rId3"/>
          <a:stretch>
            <a:fillRect/>
          </a:stretch>
        </p:blipFill>
        <p:spPr>
          <a:xfrm>
            <a:off x="9254442" y="3321171"/>
            <a:ext cx="1462088" cy="215657"/>
          </a:xfrm>
          <a:prstGeom prst="rect">
            <a:avLst/>
          </a:prstGeom>
        </p:spPr>
      </p:pic>
      <p:graphicFrame>
        <p:nvGraphicFramePr>
          <p:cNvPr id="8" name="Content Placeholder 2"/>
          <p:cNvGraphicFramePr>
            <a:graphicFrameLocks noGrp="1"/>
          </p:cNvGraphicFramePr>
          <p:nvPr>
            <p:ph idx="1"/>
            <p:extLst>
              <p:ext uri="{D42A27DB-BD31-4B8C-83A1-F6EECF244321}">
                <p14:modId xmlns:p14="http://schemas.microsoft.com/office/powerpoint/2010/main" val="1141543513"/>
              </p:ext>
            </p:extLst>
          </p:nvPr>
        </p:nvGraphicFramePr>
        <p:xfrm>
          <a:off x="0" y="1277814"/>
          <a:ext cx="8915399" cy="5580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954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38DA-9EF5-4765-A0D3-1042D44E1795}"/>
              </a:ext>
            </a:extLst>
          </p:cNvPr>
          <p:cNvSpPr>
            <a:spLocks noGrp="1"/>
          </p:cNvSpPr>
          <p:nvPr>
            <p:ph type="title"/>
          </p:nvPr>
        </p:nvSpPr>
        <p:spPr>
          <a:xfrm>
            <a:off x="1689118" y="0"/>
            <a:ext cx="8567086" cy="546100"/>
          </a:xfrm>
        </p:spPr>
        <p:txBody>
          <a:bodyPr/>
          <a:lstStyle/>
          <a:p>
            <a:r>
              <a:rPr lang="en-US" sz="3200" b="1" dirty="0">
                <a:solidFill>
                  <a:schemeClr val="bg1"/>
                </a:solidFill>
              </a:rPr>
              <a:t>UNECE VNR presenting countries </a:t>
            </a:r>
          </a:p>
        </p:txBody>
      </p:sp>
      <p:graphicFrame>
        <p:nvGraphicFramePr>
          <p:cNvPr id="12" name="Content Placeholder 11">
            <a:extLst>
              <a:ext uri="{FF2B5EF4-FFF2-40B4-BE49-F238E27FC236}">
                <a16:creationId xmlns:a16="http://schemas.microsoft.com/office/drawing/2014/main" id="{F836B62D-F658-4209-9075-208498C118B2}"/>
              </a:ext>
            </a:extLst>
          </p:cNvPr>
          <p:cNvGraphicFramePr>
            <a:graphicFrameLocks noGrp="1"/>
          </p:cNvGraphicFramePr>
          <p:nvPr>
            <p:ph idx="1"/>
            <p:extLst>
              <p:ext uri="{D42A27DB-BD31-4B8C-83A1-F6EECF244321}">
                <p14:modId xmlns:p14="http://schemas.microsoft.com/office/powerpoint/2010/main" val="2531345923"/>
              </p:ext>
            </p:extLst>
          </p:nvPr>
        </p:nvGraphicFramePr>
        <p:xfrm>
          <a:off x="0" y="553720"/>
          <a:ext cx="9951308" cy="6268720"/>
        </p:xfrm>
        <a:graphic>
          <a:graphicData uri="http://schemas.openxmlformats.org/drawingml/2006/table">
            <a:tbl>
              <a:tblPr firstRow="1" bandRow="1">
                <a:tableStyleId>{5C22544A-7EE6-4342-B048-85BDC9FD1C3A}</a:tableStyleId>
              </a:tblPr>
              <a:tblGrid>
                <a:gridCol w="2487827">
                  <a:extLst>
                    <a:ext uri="{9D8B030D-6E8A-4147-A177-3AD203B41FA5}">
                      <a16:colId xmlns:a16="http://schemas.microsoft.com/office/drawing/2014/main" val="2661399487"/>
                    </a:ext>
                  </a:extLst>
                </a:gridCol>
                <a:gridCol w="2487827">
                  <a:extLst>
                    <a:ext uri="{9D8B030D-6E8A-4147-A177-3AD203B41FA5}">
                      <a16:colId xmlns:a16="http://schemas.microsoft.com/office/drawing/2014/main" val="2521498267"/>
                    </a:ext>
                  </a:extLst>
                </a:gridCol>
                <a:gridCol w="2487827">
                  <a:extLst>
                    <a:ext uri="{9D8B030D-6E8A-4147-A177-3AD203B41FA5}">
                      <a16:colId xmlns:a16="http://schemas.microsoft.com/office/drawing/2014/main" val="2683661240"/>
                    </a:ext>
                  </a:extLst>
                </a:gridCol>
                <a:gridCol w="2487827">
                  <a:extLst>
                    <a:ext uri="{9D8B030D-6E8A-4147-A177-3AD203B41FA5}">
                      <a16:colId xmlns:a16="http://schemas.microsoft.com/office/drawing/2014/main" val="4223626860"/>
                    </a:ext>
                  </a:extLst>
                </a:gridCol>
              </a:tblGrid>
              <a:tr h="370840">
                <a:tc>
                  <a:txBody>
                    <a:bodyPr/>
                    <a:lstStyle/>
                    <a:p>
                      <a:pPr algn="ctr"/>
                      <a:r>
                        <a:rPr lang="en-US" sz="1600" dirty="0"/>
                        <a:t>2016</a:t>
                      </a:r>
                    </a:p>
                  </a:txBody>
                  <a:tcPr/>
                </a:tc>
                <a:tc>
                  <a:txBody>
                    <a:bodyPr/>
                    <a:lstStyle/>
                    <a:p>
                      <a:pPr algn="ctr"/>
                      <a:r>
                        <a:rPr lang="en-US" sz="1600" dirty="0"/>
                        <a:t>2017</a:t>
                      </a:r>
                    </a:p>
                  </a:txBody>
                  <a:tcPr/>
                </a:tc>
                <a:tc>
                  <a:txBody>
                    <a:bodyPr/>
                    <a:lstStyle/>
                    <a:p>
                      <a:pPr algn="ctr"/>
                      <a:r>
                        <a:rPr lang="en-US" sz="1600" dirty="0"/>
                        <a:t>2018</a:t>
                      </a:r>
                    </a:p>
                  </a:txBody>
                  <a:tcPr/>
                </a:tc>
                <a:tc>
                  <a:txBody>
                    <a:bodyPr/>
                    <a:lstStyle/>
                    <a:p>
                      <a:pPr algn="ctr"/>
                      <a:r>
                        <a:rPr lang="en-US" sz="1600" dirty="0"/>
                        <a:t>2019</a:t>
                      </a:r>
                    </a:p>
                  </a:txBody>
                  <a:tcPr/>
                </a:tc>
                <a:extLst>
                  <a:ext uri="{0D108BD9-81ED-4DB2-BD59-A6C34878D82A}">
                    <a16:rowId xmlns:a16="http://schemas.microsoft.com/office/drawing/2014/main" val="4062386622"/>
                  </a:ext>
                </a:extLst>
              </a:tr>
              <a:tr h="370840">
                <a:tc>
                  <a:txBody>
                    <a:bodyPr/>
                    <a:lstStyle/>
                    <a:p>
                      <a:pPr algn="ctr"/>
                      <a:r>
                        <a:rPr lang="en-US" sz="1600" dirty="0"/>
                        <a:t>Estonia</a:t>
                      </a:r>
                    </a:p>
                  </a:txBody>
                  <a:tcPr/>
                </a:tc>
                <a:tc>
                  <a:txBody>
                    <a:bodyPr/>
                    <a:lstStyle/>
                    <a:p>
                      <a:pPr algn="ctr"/>
                      <a:r>
                        <a:rPr lang="en-US" sz="1600" dirty="0"/>
                        <a:t>Azerbaijan</a:t>
                      </a:r>
                    </a:p>
                  </a:txBody>
                  <a:tcPr/>
                </a:tc>
                <a:tc>
                  <a:txBody>
                    <a:bodyPr/>
                    <a:lstStyle/>
                    <a:p>
                      <a:pPr algn="ctr"/>
                      <a:r>
                        <a:rPr lang="en-US" sz="1600" dirty="0"/>
                        <a:t>Albania</a:t>
                      </a:r>
                    </a:p>
                  </a:txBody>
                  <a:tcPr/>
                </a:tc>
                <a:tc>
                  <a:txBody>
                    <a:bodyPr/>
                    <a:lstStyle/>
                    <a:p>
                      <a:pPr algn="ctr"/>
                      <a:r>
                        <a:rPr lang="en-US" sz="1600" dirty="0"/>
                        <a:t>Azerbaijan</a:t>
                      </a:r>
                    </a:p>
                  </a:txBody>
                  <a:tcPr/>
                </a:tc>
                <a:extLst>
                  <a:ext uri="{0D108BD9-81ED-4DB2-BD59-A6C34878D82A}">
                    <a16:rowId xmlns:a16="http://schemas.microsoft.com/office/drawing/2014/main" val="1792280117"/>
                  </a:ext>
                </a:extLst>
              </a:tr>
              <a:tr h="370840">
                <a:tc>
                  <a:txBody>
                    <a:bodyPr/>
                    <a:lstStyle/>
                    <a:p>
                      <a:pPr algn="ctr"/>
                      <a:r>
                        <a:rPr lang="en-US" sz="1600" dirty="0"/>
                        <a:t>Finland</a:t>
                      </a:r>
                    </a:p>
                  </a:txBody>
                  <a:tcPr/>
                </a:tc>
                <a:tc>
                  <a:txBody>
                    <a:bodyPr/>
                    <a:lstStyle/>
                    <a:p>
                      <a:pPr algn="ctr"/>
                      <a:r>
                        <a:rPr lang="en-US" sz="1600" dirty="0"/>
                        <a:t>Belarus</a:t>
                      </a:r>
                    </a:p>
                  </a:txBody>
                  <a:tcPr/>
                </a:tc>
                <a:tc>
                  <a:txBody>
                    <a:bodyPr/>
                    <a:lstStyle/>
                    <a:p>
                      <a:pPr algn="ctr"/>
                      <a:r>
                        <a:rPr lang="en-US" sz="1600" dirty="0"/>
                        <a:t>Andorra</a:t>
                      </a:r>
                    </a:p>
                  </a:txBody>
                  <a:tcPr/>
                </a:tc>
                <a:tc>
                  <a:txBody>
                    <a:bodyPr/>
                    <a:lstStyle/>
                    <a:p>
                      <a:pPr algn="ctr"/>
                      <a:r>
                        <a:rPr lang="en-US" sz="1600" dirty="0"/>
                        <a:t>Croatia</a:t>
                      </a:r>
                    </a:p>
                  </a:txBody>
                  <a:tcPr/>
                </a:tc>
                <a:extLst>
                  <a:ext uri="{0D108BD9-81ED-4DB2-BD59-A6C34878D82A}">
                    <a16:rowId xmlns:a16="http://schemas.microsoft.com/office/drawing/2014/main" val="1472452950"/>
                  </a:ext>
                </a:extLst>
              </a:tr>
              <a:tr h="370840">
                <a:tc>
                  <a:txBody>
                    <a:bodyPr/>
                    <a:lstStyle/>
                    <a:p>
                      <a:pPr algn="ctr"/>
                      <a:r>
                        <a:rPr lang="en-US" sz="1600" dirty="0"/>
                        <a:t>France</a:t>
                      </a:r>
                    </a:p>
                  </a:txBody>
                  <a:tcPr/>
                </a:tc>
                <a:tc>
                  <a:txBody>
                    <a:bodyPr/>
                    <a:lstStyle/>
                    <a:p>
                      <a:pPr algn="ctr"/>
                      <a:r>
                        <a:rPr lang="en-US" sz="1600" dirty="0"/>
                        <a:t>Belgium</a:t>
                      </a:r>
                    </a:p>
                  </a:txBody>
                  <a:tcPr/>
                </a:tc>
                <a:tc>
                  <a:txBody>
                    <a:bodyPr/>
                    <a:lstStyle/>
                    <a:p>
                      <a:pPr algn="ctr"/>
                      <a:r>
                        <a:rPr lang="en-US" sz="1600" dirty="0"/>
                        <a:t>Armenia</a:t>
                      </a:r>
                    </a:p>
                  </a:txBody>
                  <a:tcPr/>
                </a:tc>
                <a:tc>
                  <a:txBody>
                    <a:bodyPr/>
                    <a:lstStyle/>
                    <a:p>
                      <a:pPr algn="ctr"/>
                      <a:r>
                        <a:rPr lang="en-US" sz="1600" dirty="0"/>
                        <a:t>France</a:t>
                      </a:r>
                    </a:p>
                  </a:txBody>
                  <a:tcPr/>
                </a:tc>
                <a:extLst>
                  <a:ext uri="{0D108BD9-81ED-4DB2-BD59-A6C34878D82A}">
                    <a16:rowId xmlns:a16="http://schemas.microsoft.com/office/drawing/2014/main" val="3209042360"/>
                  </a:ext>
                </a:extLst>
              </a:tr>
              <a:tr h="370840">
                <a:tc>
                  <a:txBody>
                    <a:bodyPr/>
                    <a:lstStyle/>
                    <a:p>
                      <a:pPr algn="ctr"/>
                      <a:r>
                        <a:rPr lang="en-US" sz="1600" dirty="0"/>
                        <a:t>Georgia</a:t>
                      </a:r>
                    </a:p>
                  </a:txBody>
                  <a:tcPr/>
                </a:tc>
                <a:tc>
                  <a:txBody>
                    <a:bodyPr/>
                    <a:lstStyle/>
                    <a:p>
                      <a:pPr algn="ctr"/>
                      <a:r>
                        <a:rPr lang="en-US" sz="1600" dirty="0"/>
                        <a:t>Cyprus</a:t>
                      </a:r>
                    </a:p>
                  </a:txBody>
                  <a:tcPr/>
                </a:tc>
                <a:tc>
                  <a:txBody>
                    <a:bodyPr/>
                    <a:lstStyle/>
                    <a:p>
                      <a:pPr algn="ctr"/>
                      <a:r>
                        <a:rPr lang="en-US" sz="1600" dirty="0"/>
                        <a:t>Canada</a:t>
                      </a:r>
                    </a:p>
                  </a:txBody>
                  <a:tcPr/>
                </a:tc>
                <a:tc>
                  <a:txBody>
                    <a:bodyPr/>
                    <a:lstStyle/>
                    <a:p>
                      <a:pPr algn="ctr"/>
                      <a:r>
                        <a:rPr lang="en-US" sz="1600" dirty="0"/>
                        <a:t>Iceland</a:t>
                      </a:r>
                    </a:p>
                  </a:txBody>
                  <a:tcPr/>
                </a:tc>
                <a:extLst>
                  <a:ext uri="{0D108BD9-81ED-4DB2-BD59-A6C34878D82A}">
                    <a16:rowId xmlns:a16="http://schemas.microsoft.com/office/drawing/2014/main" val="2885529819"/>
                  </a:ext>
                </a:extLst>
              </a:tr>
              <a:tr h="370840">
                <a:tc>
                  <a:txBody>
                    <a:bodyPr/>
                    <a:lstStyle/>
                    <a:p>
                      <a:pPr algn="ctr"/>
                      <a:r>
                        <a:rPr lang="en-US" sz="1600" dirty="0"/>
                        <a:t>Germany</a:t>
                      </a:r>
                    </a:p>
                  </a:txBody>
                  <a:tcPr/>
                </a:tc>
                <a:tc>
                  <a:txBody>
                    <a:bodyPr/>
                    <a:lstStyle/>
                    <a:p>
                      <a:pPr algn="ctr"/>
                      <a:r>
                        <a:rPr lang="en-US" sz="1600" dirty="0"/>
                        <a:t>Czech Republic</a:t>
                      </a:r>
                    </a:p>
                  </a:txBody>
                  <a:tcPr/>
                </a:tc>
                <a:tc>
                  <a:txBody>
                    <a:bodyPr/>
                    <a:lstStyle/>
                    <a:p>
                      <a:pPr algn="ctr"/>
                      <a:r>
                        <a:rPr lang="en-US" sz="1600" dirty="0"/>
                        <a:t>Greece</a:t>
                      </a:r>
                    </a:p>
                  </a:txBody>
                  <a:tcPr/>
                </a:tc>
                <a:tc>
                  <a:txBody>
                    <a:bodyPr/>
                    <a:lstStyle/>
                    <a:p>
                      <a:pPr algn="ctr"/>
                      <a:r>
                        <a:rPr lang="en-US" sz="1600" dirty="0"/>
                        <a:t>Israel</a:t>
                      </a:r>
                    </a:p>
                  </a:txBody>
                  <a:tcPr/>
                </a:tc>
                <a:extLst>
                  <a:ext uri="{0D108BD9-81ED-4DB2-BD59-A6C34878D82A}">
                    <a16:rowId xmlns:a16="http://schemas.microsoft.com/office/drawing/2014/main" val="4064601356"/>
                  </a:ext>
                </a:extLst>
              </a:tr>
              <a:tr h="370840">
                <a:tc>
                  <a:txBody>
                    <a:bodyPr/>
                    <a:lstStyle/>
                    <a:p>
                      <a:pPr algn="ctr"/>
                      <a:r>
                        <a:rPr lang="en-US" sz="1600" dirty="0"/>
                        <a:t>Montenegro</a:t>
                      </a:r>
                    </a:p>
                  </a:txBody>
                  <a:tcPr/>
                </a:tc>
                <a:tc>
                  <a:txBody>
                    <a:bodyPr/>
                    <a:lstStyle/>
                    <a:p>
                      <a:pPr algn="ctr"/>
                      <a:r>
                        <a:rPr lang="en-US" sz="1600" dirty="0"/>
                        <a:t>Denmark</a:t>
                      </a:r>
                    </a:p>
                  </a:txBody>
                  <a:tcPr/>
                </a:tc>
                <a:tc>
                  <a:txBody>
                    <a:bodyPr/>
                    <a:lstStyle/>
                    <a:p>
                      <a:pPr algn="ctr"/>
                      <a:r>
                        <a:rPr lang="en-US" sz="1600" dirty="0"/>
                        <a:t>Hungary</a:t>
                      </a:r>
                    </a:p>
                  </a:txBody>
                  <a:tcPr/>
                </a:tc>
                <a:tc>
                  <a:txBody>
                    <a:bodyPr/>
                    <a:lstStyle/>
                    <a:p>
                      <a:pPr algn="ctr"/>
                      <a:r>
                        <a:rPr lang="en-US" sz="1600" dirty="0"/>
                        <a:t>Kazakhstan</a:t>
                      </a:r>
                    </a:p>
                  </a:txBody>
                  <a:tcPr/>
                </a:tc>
                <a:extLst>
                  <a:ext uri="{0D108BD9-81ED-4DB2-BD59-A6C34878D82A}">
                    <a16:rowId xmlns:a16="http://schemas.microsoft.com/office/drawing/2014/main" val="1480814744"/>
                  </a:ext>
                </a:extLst>
              </a:tr>
              <a:tr h="370840">
                <a:tc>
                  <a:txBody>
                    <a:bodyPr/>
                    <a:lstStyle/>
                    <a:p>
                      <a:pPr algn="ctr"/>
                      <a:r>
                        <a:rPr lang="en-US" sz="1600" dirty="0"/>
                        <a:t>Norway</a:t>
                      </a:r>
                    </a:p>
                  </a:txBody>
                  <a:tcPr/>
                </a:tc>
                <a:tc>
                  <a:txBody>
                    <a:bodyPr/>
                    <a:lstStyle/>
                    <a:p>
                      <a:pPr algn="ctr"/>
                      <a:r>
                        <a:rPr lang="en-US" sz="1600" dirty="0"/>
                        <a:t>Italy</a:t>
                      </a:r>
                    </a:p>
                  </a:txBody>
                  <a:tcPr/>
                </a:tc>
                <a:tc>
                  <a:txBody>
                    <a:bodyPr/>
                    <a:lstStyle/>
                    <a:p>
                      <a:pPr algn="ctr"/>
                      <a:r>
                        <a:rPr lang="en-US" sz="1600" dirty="0"/>
                        <a:t>Ireland</a:t>
                      </a:r>
                    </a:p>
                  </a:txBody>
                  <a:tcPr/>
                </a:tc>
                <a:tc>
                  <a:txBody>
                    <a:bodyPr/>
                    <a:lstStyle/>
                    <a:p>
                      <a:pPr algn="ctr"/>
                      <a:r>
                        <a:rPr lang="en-US" sz="1600" dirty="0"/>
                        <a:t>Serbia</a:t>
                      </a:r>
                    </a:p>
                  </a:txBody>
                  <a:tcPr/>
                </a:tc>
                <a:extLst>
                  <a:ext uri="{0D108BD9-81ED-4DB2-BD59-A6C34878D82A}">
                    <a16:rowId xmlns:a16="http://schemas.microsoft.com/office/drawing/2014/main" val="15932987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Switzerland</a:t>
                      </a:r>
                    </a:p>
                  </a:txBody>
                  <a:tcPr/>
                </a:tc>
                <a:tc>
                  <a:txBody>
                    <a:bodyPr/>
                    <a:lstStyle/>
                    <a:p>
                      <a:pPr algn="ctr"/>
                      <a:r>
                        <a:rPr lang="en-US" sz="1600" dirty="0"/>
                        <a:t>Luxembourg</a:t>
                      </a:r>
                    </a:p>
                  </a:txBody>
                  <a:tcPr/>
                </a:tc>
                <a:tc>
                  <a:txBody>
                    <a:bodyPr/>
                    <a:lstStyle/>
                    <a:p>
                      <a:pPr algn="ctr"/>
                      <a:r>
                        <a:rPr lang="en-US" sz="1600" dirty="0"/>
                        <a:t>Latvia</a:t>
                      </a:r>
                    </a:p>
                  </a:txBody>
                  <a:tcPr/>
                </a:tc>
                <a:tc>
                  <a:txBody>
                    <a:bodyPr/>
                    <a:lstStyle/>
                    <a:p>
                      <a:pPr algn="ctr"/>
                      <a:r>
                        <a:rPr lang="en-US" sz="1600" dirty="0"/>
                        <a:t>Turkmenistan</a:t>
                      </a:r>
                    </a:p>
                  </a:txBody>
                  <a:tcPr/>
                </a:tc>
                <a:extLst>
                  <a:ext uri="{0D108BD9-81ED-4DB2-BD59-A6C34878D82A}">
                    <a16:rowId xmlns:a16="http://schemas.microsoft.com/office/drawing/2014/main" val="1253114591"/>
                  </a:ext>
                </a:extLst>
              </a:tr>
              <a:tr h="2971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Turkey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Monaco</a:t>
                      </a:r>
                    </a:p>
                  </a:txBody>
                  <a:tcPr/>
                </a:tc>
                <a:tc>
                  <a:txBody>
                    <a:bodyPr/>
                    <a:lstStyle/>
                    <a:p>
                      <a:pPr algn="ctr"/>
                      <a:r>
                        <a:rPr lang="en-US" sz="1600" dirty="0"/>
                        <a:t>Lithuania</a:t>
                      </a:r>
                    </a:p>
                  </a:txBody>
                  <a:tcPr/>
                </a:tc>
                <a:tc>
                  <a:txBody>
                    <a:bodyPr/>
                    <a:lstStyle/>
                    <a:p>
                      <a:pPr algn="ctr"/>
                      <a:endParaRPr lang="en-US" sz="1600" dirty="0"/>
                    </a:p>
                  </a:txBody>
                  <a:tcPr/>
                </a:tc>
                <a:extLst>
                  <a:ext uri="{0D108BD9-81ED-4DB2-BD59-A6C34878D82A}">
                    <a16:rowId xmlns:a16="http://schemas.microsoft.com/office/drawing/2014/main" val="314341500"/>
                  </a:ext>
                </a:extLst>
              </a:tr>
              <a:tr h="370840">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Netherlands</a:t>
                      </a:r>
                    </a:p>
                  </a:txBody>
                  <a:tcPr/>
                </a:tc>
                <a:tc>
                  <a:txBody>
                    <a:bodyPr/>
                    <a:lstStyle/>
                    <a:p>
                      <a:pPr algn="ctr"/>
                      <a:r>
                        <a:rPr lang="en-US" sz="1600" dirty="0"/>
                        <a:t>Malta</a:t>
                      </a:r>
                    </a:p>
                  </a:txBody>
                  <a:tcPr/>
                </a:tc>
                <a:tc>
                  <a:txBody>
                    <a:bodyPr/>
                    <a:lstStyle/>
                    <a:p>
                      <a:pPr algn="ctr"/>
                      <a:endParaRPr lang="en-US" sz="1600"/>
                    </a:p>
                  </a:txBody>
                  <a:tcPr/>
                </a:tc>
                <a:extLst>
                  <a:ext uri="{0D108BD9-81ED-4DB2-BD59-A6C34878D82A}">
                    <a16:rowId xmlns:a16="http://schemas.microsoft.com/office/drawing/2014/main" val="582882805"/>
                  </a:ext>
                </a:extLst>
              </a:tr>
              <a:tr h="370840">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Portugal</a:t>
                      </a:r>
                    </a:p>
                  </a:txBody>
                  <a:tcPr/>
                </a:tc>
                <a:tc>
                  <a:txBody>
                    <a:bodyPr/>
                    <a:lstStyle/>
                    <a:p>
                      <a:pPr algn="ctr"/>
                      <a:r>
                        <a:rPr lang="en-US" sz="1600" dirty="0"/>
                        <a:t>Poland</a:t>
                      </a:r>
                    </a:p>
                  </a:txBody>
                  <a:tcPr/>
                </a:tc>
                <a:tc>
                  <a:txBody>
                    <a:bodyPr/>
                    <a:lstStyle/>
                    <a:p>
                      <a:pPr algn="ctr"/>
                      <a:endParaRPr lang="en-US" sz="1600" dirty="0"/>
                    </a:p>
                  </a:txBody>
                  <a:tcPr/>
                </a:tc>
                <a:extLst>
                  <a:ext uri="{0D108BD9-81ED-4DB2-BD59-A6C34878D82A}">
                    <a16:rowId xmlns:a16="http://schemas.microsoft.com/office/drawing/2014/main" val="2160842270"/>
                  </a:ext>
                </a:extLst>
              </a:tr>
              <a:tr h="370840">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Slovenia</a:t>
                      </a:r>
                    </a:p>
                  </a:txBody>
                  <a:tcPr/>
                </a:tc>
                <a:tc>
                  <a:txBody>
                    <a:bodyPr/>
                    <a:lstStyle/>
                    <a:p>
                      <a:pPr algn="ctr"/>
                      <a:r>
                        <a:rPr lang="en-US" sz="1600" dirty="0"/>
                        <a:t>Romania</a:t>
                      </a:r>
                    </a:p>
                  </a:txBody>
                  <a:tcPr/>
                </a:tc>
                <a:tc>
                  <a:txBody>
                    <a:bodyPr/>
                    <a:lstStyle/>
                    <a:p>
                      <a:pPr algn="ctr"/>
                      <a:endParaRPr lang="en-US" sz="1600" dirty="0"/>
                    </a:p>
                  </a:txBody>
                  <a:tcPr/>
                </a:tc>
                <a:extLst>
                  <a:ext uri="{0D108BD9-81ED-4DB2-BD59-A6C34878D82A}">
                    <a16:rowId xmlns:a16="http://schemas.microsoft.com/office/drawing/2014/main" val="3442273893"/>
                  </a:ext>
                </a:extLst>
              </a:tr>
              <a:tr h="370840">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Sweden</a:t>
                      </a:r>
                    </a:p>
                  </a:txBody>
                  <a:tcPr/>
                </a:tc>
                <a:tc>
                  <a:txBody>
                    <a:bodyPr/>
                    <a:lstStyle/>
                    <a:p>
                      <a:pPr algn="ctr"/>
                      <a:r>
                        <a:rPr lang="en-US" sz="1600" dirty="0"/>
                        <a:t>Slovakia</a:t>
                      </a:r>
                    </a:p>
                  </a:txBody>
                  <a:tcPr/>
                </a:tc>
                <a:tc>
                  <a:txBody>
                    <a:bodyPr/>
                    <a:lstStyle/>
                    <a:p>
                      <a:pPr algn="ctr"/>
                      <a:endParaRPr lang="en-US" sz="1600" dirty="0"/>
                    </a:p>
                  </a:txBody>
                  <a:tcPr/>
                </a:tc>
                <a:extLst>
                  <a:ext uri="{0D108BD9-81ED-4DB2-BD59-A6C34878D82A}">
                    <a16:rowId xmlns:a16="http://schemas.microsoft.com/office/drawing/2014/main" val="4102917159"/>
                  </a:ext>
                </a:extLst>
              </a:tr>
              <a:tr h="370840">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Tajikistan</a:t>
                      </a:r>
                    </a:p>
                  </a:txBody>
                  <a:tcPr/>
                </a:tc>
                <a:tc>
                  <a:txBody>
                    <a:bodyPr/>
                    <a:lstStyle/>
                    <a:p>
                      <a:pPr algn="ctr"/>
                      <a:r>
                        <a:rPr lang="en-US" sz="1600" dirty="0"/>
                        <a:t>Spain</a:t>
                      </a:r>
                    </a:p>
                  </a:txBody>
                  <a:tcPr/>
                </a:tc>
                <a:tc>
                  <a:txBody>
                    <a:bodyPr/>
                    <a:lstStyle/>
                    <a:p>
                      <a:pPr algn="ctr"/>
                      <a:endParaRPr lang="en-US" sz="1600" dirty="0"/>
                    </a:p>
                  </a:txBody>
                  <a:tcPr/>
                </a:tc>
                <a:extLst>
                  <a:ext uri="{0D108BD9-81ED-4DB2-BD59-A6C34878D82A}">
                    <a16:rowId xmlns:a16="http://schemas.microsoft.com/office/drawing/2014/main" val="1075951402"/>
                  </a:ext>
                </a:extLst>
              </a:tr>
              <a:tr h="370840">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a:t>Switzerland</a:t>
                      </a:r>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153734"/>
                  </a:ext>
                </a:extLst>
              </a:tr>
              <a:tr h="370840">
                <a:tc>
                  <a:txBody>
                    <a:bodyPr/>
                    <a:lstStyle/>
                    <a:p>
                      <a:pPr algn="ctr"/>
                      <a:r>
                        <a:rPr lang="en-US" sz="1600" b="1" dirty="0"/>
                        <a:t>9 Countries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14 Countries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15 Countries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8 Countries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4064558"/>
                  </a:ext>
                </a:extLst>
              </a:tr>
            </a:tbl>
          </a:graphicData>
        </a:graphic>
      </p:graphicFrame>
      <p:sp>
        <p:nvSpPr>
          <p:cNvPr id="13" name="TextBox 12">
            <a:extLst>
              <a:ext uri="{FF2B5EF4-FFF2-40B4-BE49-F238E27FC236}">
                <a16:creationId xmlns:a16="http://schemas.microsoft.com/office/drawing/2014/main" id="{DE2198C3-B7A6-4A00-BC5F-FA7017D5B78C}"/>
              </a:ext>
            </a:extLst>
          </p:cNvPr>
          <p:cNvSpPr txBox="1"/>
          <p:nvPr/>
        </p:nvSpPr>
        <p:spPr>
          <a:xfrm>
            <a:off x="10046043" y="4905632"/>
            <a:ext cx="2051222" cy="600164"/>
          </a:xfrm>
          <a:prstGeom prst="rect">
            <a:avLst/>
          </a:prstGeom>
          <a:noFill/>
        </p:spPr>
        <p:txBody>
          <a:bodyPr wrap="square" rtlCol="0">
            <a:spAutoFit/>
          </a:bodyPr>
          <a:lstStyle/>
          <a:p>
            <a:r>
              <a:rPr lang="en-US" sz="1100" b="1" dirty="0"/>
              <a:t>Source: https://sustainabledevelopment.un.org/vnrs/</a:t>
            </a:r>
          </a:p>
        </p:txBody>
      </p:sp>
    </p:spTree>
    <p:extLst>
      <p:ext uri="{BB962C8B-B14F-4D97-AF65-F5344CB8AC3E}">
        <p14:creationId xmlns:p14="http://schemas.microsoft.com/office/powerpoint/2010/main" val="417170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5C1C-CF93-462D-941C-96EEED679F2E}"/>
              </a:ext>
            </a:extLst>
          </p:cNvPr>
          <p:cNvSpPr>
            <a:spLocks noGrp="1"/>
          </p:cNvSpPr>
          <p:nvPr>
            <p:ph type="ctrTitle"/>
          </p:nvPr>
        </p:nvSpPr>
        <p:spPr>
          <a:xfrm>
            <a:off x="-2" y="0"/>
            <a:ext cx="11756573" cy="1533465"/>
          </a:xfrm>
        </p:spPr>
        <p:txBody>
          <a:bodyPr/>
          <a:lstStyle/>
          <a:p>
            <a:pPr algn="ctr"/>
            <a:r>
              <a:rPr lang="en-US" sz="3400" b="1" dirty="0">
                <a:solidFill>
                  <a:schemeClr val="bg1"/>
                </a:solidFill>
              </a:rPr>
              <a:t>References from 2018 VNR presenting countries related to human rights approach and LNOB</a:t>
            </a:r>
          </a:p>
        </p:txBody>
      </p:sp>
      <p:sp>
        <p:nvSpPr>
          <p:cNvPr id="6" name="TextBox 5">
            <a:extLst>
              <a:ext uri="{FF2B5EF4-FFF2-40B4-BE49-F238E27FC236}">
                <a16:creationId xmlns:a16="http://schemas.microsoft.com/office/drawing/2014/main" id="{2768DE7E-0F7C-4302-AF3E-46DEC92D4C13}"/>
              </a:ext>
            </a:extLst>
          </p:cNvPr>
          <p:cNvSpPr txBox="1"/>
          <p:nvPr/>
        </p:nvSpPr>
        <p:spPr>
          <a:xfrm>
            <a:off x="240955" y="1533465"/>
            <a:ext cx="11951045" cy="5293757"/>
          </a:xfrm>
          <a:prstGeom prst="rect">
            <a:avLst/>
          </a:prstGeom>
          <a:noFill/>
        </p:spPr>
        <p:txBody>
          <a:bodyPr wrap="square" rtlCol="0">
            <a:spAutoFit/>
          </a:bodyPr>
          <a:lstStyle/>
          <a:p>
            <a:r>
              <a:rPr lang="en-US" sz="2000" b="1" u="sng" dirty="0">
                <a:solidFill>
                  <a:schemeClr val="bg1"/>
                </a:solidFill>
              </a:rPr>
              <a:t>Albania</a:t>
            </a:r>
          </a:p>
          <a:p>
            <a:r>
              <a:rPr lang="en-GB" dirty="0">
                <a:solidFill>
                  <a:schemeClr val="bg1"/>
                </a:solidFill>
              </a:rPr>
              <a:t>The report integrates the progress achieved through two important transformational processes, the justice sector reform - designed to strengthen the </a:t>
            </a:r>
            <a:r>
              <a:rPr lang="en-GB" b="1" dirty="0">
                <a:solidFill>
                  <a:schemeClr val="bg1"/>
                </a:solidFill>
              </a:rPr>
              <a:t>judiciary system</a:t>
            </a:r>
            <a:r>
              <a:rPr lang="en-GB" dirty="0">
                <a:solidFill>
                  <a:schemeClr val="bg1"/>
                </a:solidFill>
              </a:rPr>
              <a:t>, and the urban renaissance program - aimed at transforming and promoting important features of Albania, with a great focus on upgrading the development </a:t>
            </a:r>
            <a:r>
              <a:rPr lang="en-GB" dirty="0" err="1">
                <a:solidFill>
                  <a:schemeClr val="bg1"/>
                </a:solidFill>
              </a:rPr>
              <a:t>centers</a:t>
            </a:r>
            <a:r>
              <a:rPr lang="en-GB" dirty="0">
                <a:solidFill>
                  <a:schemeClr val="bg1"/>
                </a:solidFill>
              </a:rPr>
              <a:t> across the country as well as </a:t>
            </a:r>
            <a:r>
              <a:rPr lang="en-US" b="1" dirty="0">
                <a:solidFill>
                  <a:schemeClr val="bg1"/>
                </a:solidFill>
              </a:rPr>
              <a:t>ensuring the protection of human rights</a:t>
            </a:r>
            <a:r>
              <a:rPr lang="en-US" dirty="0">
                <a:solidFill>
                  <a:schemeClr val="bg1"/>
                </a:solidFill>
              </a:rPr>
              <a:t>, including property rights.</a:t>
            </a:r>
            <a:r>
              <a:rPr lang="en-US" sz="2000" b="1" dirty="0">
                <a:solidFill>
                  <a:schemeClr val="bg1"/>
                </a:solidFill>
              </a:rPr>
              <a:t> </a:t>
            </a:r>
            <a:r>
              <a:rPr lang="en-US" dirty="0">
                <a:solidFill>
                  <a:schemeClr val="bg1"/>
                </a:solidFill>
              </a:rPr>
              <a:t>The Voluntary National Review also elaborates on Albania’s </a:t>
            </a:r>
            <a:r>
              <a:rPr lang="en-US" b="1" dirty="0">
                <a:solidFill>
                  <a:schemeClr val="bg1"/>
                </a:solidFill>
              </a:rPr>
              <a:t>people centered efforts in leaving no one behind</a:t>
            </a:r>
            <a:r>
              <a:rPr lang="en-US" dirty="0">
                <a:solidFill>
                  <a:schemeClr val="bg1"/>
                </a:solidFill>
              </a:rPr>
              <a:t>, by focusing on two important aspect of the theme, relevant to building resilient societies: women empowerment and social inclusion. It underlines importance of </a:t>
            </a:r>
            <a:r>
              <a:rPr lang="en-US" b="1" dirty="0">
                <a:solidFill>
                  <a:schemeClr val="bg1"/>
                </a:solidFill>
              </a:rPr>
              <a:t>FDI and domestic investments.</a:t>
            </a:r>
          </a:p>
          <a:p>
            <a:r>
              <a:rPr lang="en-US" sz="2000" b="1" u="sng" dirty="0">
                <a:solidFill>
                  <a:schemeClr val="bg1"/>
                </a:solidFill>
              </a:rPr>
              <a:t>Andorra </a:t>
            </a:r>
          </a:p>
          <a:p>
            <a:r>
              <a:rPr lang="en-US" sz="2000" dirty="0">
                <a:solidFill>
                  <a:schemeClr val="bg1"/>
                </a:solidFill>
              </a:rPr>
              <a:t>Free education contributes to </a:t>
            </a:r>
            <a:r>
              <a:rPr lang="en-US" sz="2000" b="1" dirty="0">
                <a:solidFill>
                  <a:schemeClr val="bg1"/>
                </a:solidFill>
              </a:rPr>
              <a:t>social cohesion of the country</a:t>
            </a:r>
            <a:r>
              <a:rPr lang="en-US" sz="2000" dirty="0">
                <a:solidFill>
                  <a:schemeClr val="bg1"/>
                </a:solidFill>
              </a:rPr>
              <a:t>. Education for sustainable development is a key concept in Andorran education system which also integrates in a cross-cutting manner </a:t>
            </a:r>
            <a:r>
              <a:rPr lang="en-US" sz="2000" b="1" dirty="0">
                <a:solidFill>
                  <a:schemeClr val="bg1"/>
                </a:solidFill>
              </a:rPr>
              <a:t>education in the area of human rights and democratic citizenship.</a:t>
            </a:r>
            <a:endParaRPr lang="en-US" sz="2000" dirty="0">
              <a:solidFill>
                <a:schemeClr val="bg1"/>
              </a:solidFill>
            </a:endParaRPr>
          </a:p>
          <a:p>
            <a:r>
              <a:rPr lang="en-US" sz="2000" b="1" u="sng" dirty="0">
                <a:solidFill>
                  <a:schemeClr val="bg1"/>
                </a:solidFill>
              </a:rPr>
              <a:t>Armenia</a:t>
            </a:r>
            <a:endParaRPr lang="en-US" sz="2000" b="1" dirty="0">
              <a:solidFill>
                <a:schemeClr val="bg1"/>
              </a:solidFill>
            </a:endParaRPr>
          </a:p>
          <a:p>
            <a:r>
              <a:rPr lang="en-US" dirty="0">
                <a:solidFill>
                  <a:schemeClr val="bg1"/>
                </a:solidFill>
              </a:rPr>
              <a:t>The Government of the Republic of Armenia reconfirms its adherence to the implementation of the SDGs agreed at the UN milestone summit in 2015 when the international community collectively pledged that </a:t>
            </a:r>
            <a:r>
              <a:rPr lang="en-US" b="1" dirty="0">
                <a:solidFill>
                  <a:schemeClr val="bg1"/>
                </a:solidFill>
              </a:rPr>
              <a:t>no one will be left behind. National SDG Innovation Lab</a:t>
            </a:r>
            <a:r>
              <a:rPr lang="en-US" dirty="0">
                <a:solidFill>
                  <a:schemeClr val="bg1"/>
                </a:solidFill>
              </a:rPr>
              <a:t> – platform where UN and national government join forces to implement SDGs at the national level.</a:t>
            </a:r>
            <a:r>
              <a:rPr lang="en-US" b="1" dirty="0">
                <a:solidFill>
                  <a:schemeClr val="bg1"/>
                </a:solidFill>
              </a:rPr>
              <a:t> </a:t>
            </a:r>
          </a:p>
        </p:txBody>
      </p:sp>
    </p:spTree>
    <p:extLst>
      <p:ext uri="{BB962C8B-B14F-4D97-AF65-F5344CB8AC3E}">
        <p14:creationId xmlns:p14="http://schemas.microsoft.com/office/powerpoint/2010/main" val="59833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68DE7E-0F7C-4302-AF3E-46DEC92D4C13}"/>
              </a:ext>
            </a:extLst>
          </p:cNvPr>
          <p:cNvSpPr txBox="1"/>
          <p:nvPr/>
        </p:nvSpPr>
        <p:spPr>
          <a:xfrm>
            <a:off x="0" y="123529"/>
            <a:ext cx="11594123" cy="7078861"/>
          </a:xfrm>
          <a:prstGeom prst="rect">
            <a:avLst/>
          </a:prstGeom>
          <a:noFill/>
        </p:spPr>
        <p:txBody>
          <a:bodyPr wrap="square" rtlCol="0">
            <a:spAutoFit/>
          </a:bodyPr>
          <a:lstStyle/>
          <a:p>
            <a:r>
              <a:rPr lang="en-US" sz="2000" b="1" u="sng" dirty="0">
                <a:solidFill>
                  <a:schemeClr val="bg1"/>
                </a:solidFill>
              </a:rPr>
              <a:t>Canada</a:t>
            </a:r>
          </a:p>
          <a:p>
            <a:r>
              <a:rPr lang="en-US" sz="2000" dirty="0">
                <a:solidFill>
                  <a:schemeClr val="bg1"/>
                </a:solidFill>
              </a:rPr>
              <a:t>Canada’s Voluntary National Review underscores the Government of Canada’s commitment to implement all 17 SDGs and the principles that underpin the 2030 Agenda, including “</a:t>
            </a:r>
            <a:r>
              <a:rPr lang="en-US" sz="2000" b="1" dirty="0">
                <a:solidFill>
                  <a:schemeClr val="bg1"/>
                </a:solidFill>
              </a:rPr>
              <a:t>leaving no one behind</a:t>
            </a:r>
            <a:r>
              <a:rPr lang="en-US" sz="2000" dirty="0">
                <a:solidFill>
                  <a:schemeClr val="bg1"/>
                </a:solidFill>
              </a:rPr>
              <a:t>.”  Data is key to developing solutions to challenges facing the implementation of this Agenda, to ensure </a:t>
            </a:r>
            <a:r>
              <a:rPr lang="en-US" sz="2000" b="1" dirty="0">
                <a:solidFill>
                  <a:schemeClr val="bg1"/>
                </a:solidFill>
              </a:rPr>
              <a:t>no one is left behind, </a:t>
            </a:r>
            <a:r>
              <a:rPr lang="en-US" sz="2000" dirty="0">
                <a:solidFill>
                  <a:schemeClr val="bg1"/>
                </a:solidFill>
              </a:rPr>
              <a:t>and to track progress on the SDGs. As such, the report includes validated Canadian data for the SDG Global Indicator Framework. It also allocated its 2018 Federal Budget to establish SDG Unit for tracking progress on SDGs. Canada will also </a:t>
            </a:r>
            <a:r>
              <a:rPr lang="en-US" sz="2000" b="1" dirty="0">
                <a:solidFill>
                  <a:schemeClr val="bg1"/>
                </a:solidFill>
              </a:rPr>
              <a:t>work with international partners to foster new and innovative solutions to realize the 2030 Agenda</a:t>
            </a:r>
            <a:r>
              <a:rPr lang="en-US" sz="2000" dirty="0">
                <a:solidFill>
                  <a:schemeClr val="bg1"/>
                </a:solidFill>
              </a:rPr>
              <a:t>.</a:t>
            </a:r>
          </a:p>
          <a:p>
            <a:endParaRPr lang="en-US" sz="2000" b="1" u="sng" dirty="0">
              <a:solidFill>
                <a:schemeClr val="bg1"/>
              </a:solidFill>
            </a:endParaRPr>
          </a:p>
          <a:p>
            <a:r>
              <a:rPr lang="en-US" sz="2000" b="1" u="sng" dirty="0">
                <a:solidFill>
                  <a:schemeClr val="bg1"/>
                </a:solidFill>
              </a:rPr>
              <a:t>Greece</a:t>
            </a:r>
            <a:endParaRPr lang="en-US" sz="2000" b="1" dirty="0">
              <a:solidFill>
                <a:schemeClr val="bg1"/>
              </a:solidFill>
            </a:endParaRPr>
          </a:p>
          <a:p>
            <a:r>
              <a:rPr lang="en-US" sz="2000" dirty="0">
                <a:solidFill>
                  <a:schemeClr val="bg1"/>
                </a:solidFill>
              </a:rPr>
              <a:t>Building effective, accountable and transparent institutions and enhancing participatory and democratic processes, is pursued in Greece by expanding e-governance tools, fighting corruption, protecting </a:t>
            </a:r>
            <a:r>
              <a:rPr lang="en-US" sz="2000" b="1" dirty="0">
                <a:solidFill>
                  <a:schemeClr val="bg1"/>
                </a:solidFill>
              </a:rPr>
              <a:t>human rights </a:t>
            </a:r>
            <a:r>
              <a:rPr lang="en-US" sz="2000" dirty="0">
                <a:solidFill>
                  <a:schemeClr val="bg1"/>
                </a:solidFill>
              </a:rPr>
              <a:t>and enhancing strong partnerships within borders, between all stakeholders, and beyond borders.  Ensuring that </a:t>
            </a:r>
            <a:r>
              <a:rPr lang="en-US" sz="2000" b="1" dirty="0">
                <a:solidFill>
                  <a:schemeClr val="bg1"/>
                </a:solidFill>
              </a:rPr>
              <a:t>“no one is left behind” </a:t>
            </a:r>
            <a:r>
              <a:rPr lang="en-US" sz="2000" dirty="0">
                <a:solidFill>
                  <a:schemeClr val="bg1"/>
                </a:solidFill>
              </a:rPr>
              <a:t>is a high political priority for Greece, which is now exiting a period of prolonged economic crisis. This is why as one of its priorities is </a:t>
            </a:r>
            <a:r>
              <a:rPr lang="en-US" sz="2000" b="1" dirty="0">
                <a:solidFill>
                  <a:schemeClr val="bg1"/>
                </a:solidFill>
              </a:rPr>
              <a:t>f</a:t>
            </a:r>
            <a:r>
              <a:rPr lang="en-US" b="1" dirty="0">
                <a:solidFill>
                  <a:schemeClr val="bg1"/>
                </a:solidFill>
              </a:rPr>
              <a:t>ostering a competitive, innovative and sustainable economic growth. </a:t>
            </a:r>
          </a:p>
          <a:p>
            <a:endParaRPr lang="en-US" sz="2000" b="1" dirty="0">
              <a:solidFill>
                <a:schemeClr val="bg1"/>
              </a:solidFill>
            </a:endParaRPr>
          </a:p>
          <a:p>
            <a:r>
              <a:rPr lang="en-US" sz="2000" b="1" u="sng" dirty="0">
                <a:solidFill>
                  <a:schemeClr val="bg1"/>
                </a:solidFill>
              </a:rPr>
              <a:t>Hungary</a:t>
            </a:r>
          </a:p>
          <a:p>
            <a:r>
              <a:rPr lang="en-GB" dirty="0">
                <a:solidFill>
                  <a:schemeClr val="bg1"/>
                </a:solidFill>
              </a:rPr>
              <a:t>Considers encompassing the </a:t>
            </a:r>
            <a:r>
              <a:rPr lang="en-GB" b="1" dirty="0">
                <a:solidFill>
                  <a:schemeClr val="bg1"/>
                </a:solidFill>
              </a:rPr>
              <a:t>human rights based approach </a:t>
            </a:r>
            <a:r>
              <a:rPr lang="en-GB" dirty="0">
                <a:solidFill>
                  <a:schemeClr val="bg1"/>
                </a:solidFill>
              </a:rPr>
              <a:t>in the implementation process of the 2030 Agenda of utmost significance. It is creating </a:t>
            </a:r>
            <a:r>
              <a:rPr lang="en-GB" b="1" dirty="0">
                <a:solidFill>
                  <a:schemeClr val="bg1"/>
                </a:solidFill>
              </a:rPr>
              <a:t>work-based society </a:t>
            </a:r>
            <a:r>
              <a:rPr lang="en-GB" dirty="0">
                <a:solidFill>
                  <a:schemeClr val="bg1"/>
                </a:solidFill>
              </a:rPr>
              <a:t>through extending employment and enhancing competitiveness in all sectors.</a:t>
            </a:r>
            <a:endParaRPr lang="en-US" sz="2000" b="1" u="sng" dirty="0">
              <a:solidFill>
                <a:schemeClr val="bg1"/>
              </a:solidFill>
            </a:endParaRPr>
          </a:p>
          <a:p>
            <a:endParaRPr lang="en-US" sz="2000" b="1" u="sng" dirty="0"/>
          </a:p>
        </p:txBody>
      </p:sp>
    </p:spTree>
    <p:extLst>
      <p:ext uri="{BB962C8B-B14F-4D97-AF65-F5344CB8AC3E}">
        <p14:creationId xmlns:p14="http://schemas.microsoft.com/office/powerpoint/2010/main" val="3157850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6E44899-30B9-440C-B227-54D77D885591}"/>
</file>

<file path=customXml/itemProps2.xml><?xml version="1.0" encoding="utf-8"?>
<ds:datastoreItem xmlns:ds="http://schemas.openxmlformats.org/officeDocument/2006/customXml" ds:itemID="{1AC44FEB-BB97-4903-B756-753946A61CEE}"/>
</file>

<file path=customXml/itemProps3.xml><?xml version="1.0" encoding="utf-8"?>
<ds:datastoreItem xmlns:ds="http://schemas.openxmlformats.org/officeDocument/2006/customXml" ds:itemID="{419B3FEE-AB01-433F-96F8-D851E3F00974}"/>
</file>

<file path=docProps/app.xml><?xml version="1.0" encoding="utf-8"?>
<Properties xmlns="http://schemas.openxmlformats.org/officeDocument/2006/extended-properties" xmlns:vt="http://schemas.openxmlformats.org/officeDocument/2006/docPropsVTypes">
  <Template/>
  <TotalTime>748</TotalTime>
  <Words>1801</Words>
  <Application>Microsoft Office PowerPoint</Application>
  <PresentationFormat>Widescreen</PresentationFormat>
  <Paragraphs>154</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Century Gothic</vt:lpstr>
      <vt:lpstr>Palatino Linotype</vt:lpstr>
      <vt:lpstr>Wingdings 3</vt:lpstr>
      <vt:lpstr>Ion</vt:lpstr>
      <vt:lpstr>Office Theme</vt:lpstr>
      <vt:lpstr>Regional consultation on the practical implementation of the right to development: Identifying and Promoting good practices Thematic round table I  Evaluating and monitoring of development policies, programmes and projects   Geneva  12 June 2018 </vt:lpstr>
      <vt:lpstr>2030 Agenda for sustainable development</vt:lpstr>
      <vt:lpstr>LEAVING NO ONE BEHIND</vt:lpstr>
      <vt:lpstr>LEAVING NO ONE BEHIND</vt:lpstr>
      <vt:lpstr>FOLLOW UP AND REVIEW Rights (cont.)</vt:lpstr>
      <vt:lpstr>HLPF Voluntary National Reviews</vt:lpstr>
      <vt:lpstr>UNECE VNR presenting countries </vt:lpstr>
      <vt:lpstr>References from 2018 VNR presenting countries related to human rights approach and LNOB</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consultation on the practical implementation of the right to development: Identifying and Promoting good practices</dc:title>
  <dc:creator>Anastasia Kefalidou</dc:creator>
  <cp:lastModifiedBy>PAVLOVA Antoanela</cp:lastModifiedBy>
  <cp:revision>47</cp:revision>
  <dcterms:created xsi:type="dcterms:W3CDTF">2018-06-06T14:37:42Z</dcterms:created>
  <dcterms:modified xsi:type="dcterms:W3CDTF">2018-06-13T07:58:30Z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