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1"/>
  </p:notesMasterIdLst>
  <p:handoutMasterIdLst>
    <p:handoutMasterId r:id="rId22"/>
  </p:handoutMasterIdLst>
  <p:sldIdLst>
    <p:sldId id="256" r:id="rId6"/>
    <p:sldId id="259" r:id="rId7"/>
    <p:sldId id="304" r:id="rId8"/>
    <p:sldId id="305" r:id="rId9"/>
    <p:sldId id="298" r:id="rId10"/>
    <p:sldId id="313" r:id="rId11"/>
    <p:sldId id="309" r:id="rId12"/>
    <p:sldId id="310" r:id="rId13"/>
    <p:sldId id="311" r:id="rId14"/>
    <p:sldId id="307" r:id="rId15"/>
    <p:sldId id="312" r:id="rId16"/>
    <p:sldId id="281" r:id="rId17"/>
    <p:sldId id="286" r:id="rId18"/>
    <p:sldId id="306" r:id="rId19"/>
    <p:sldId id="273" r:id="rId20"/>
  </p:sldIdLst>
  <p:sldSz cx="9144000" cy="6858000" type="screen4x3"/>
  <p:notesSz cx="6797675" cy="9926638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ine Lambein" initials="C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B7"/>
    <a:srgbClr val="0076C0"/>
    <a:srgbClr val="00589A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8" autoAdjust="0"/>
    <p:restoredTop sz="84725" autoAdjust="0"/>
  </p:normalViewPr>
  <p:slideViewPr>
    <p:cSldViewPr snapToGrid="0" snapToObjects="1">
      <p:cViewPr>
        <p:scale>
          <a:sx n="90" d="100"/>
          <a:sy n="90" d="100"/>
        </p:scale>
        <p:origin x="-2418" y="-594"/>
      </p:cViewPr>
      <p:guideLst>
        <p:guide orient="horz" pos="4196"/>
        <p:guide pos="39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199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39FA7D06-EEBE-4100-9C88-81F72FB0816F}" type="datetime1">
              <a:rPr lang="fr-FR"/>
              <a:pPr>
                <a:defRPr/>
              </a:pPr>
              <a:t>17/08/2012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1A9B78C9-C02F-4EAC-962C-64BE2D0AC54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240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fld id="{CE57C4E2-32A3-4C1E-999F-62AC7B48B589}" type="datetimeFigureOut">
              <a:rPr lang="en-GB"/>
              <a:pPr>
                <a:defRPr/>
              </a:pPr>
              <a:t>17/08/2012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fld id="{7935A57A-D9BA-4E81-AA93-82AB62F959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9610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C3A362A-4445-4E7E-AE99-48DE16F4C14B}" type="slidenum">
              <a:rPr lang="en-GB" smtClean="0"/>
              <a:pPr eaLnBrk="1" hangingPunct="1"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90CC2EB-A1B3-4DB5-B2DD-A143E7E709B6}" type="slidenum">
              <a:rPr lang="en-GB" smtClean="0"/>
              <a:pPr eaLnBrk="1" hangingPunct="1"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4C0388B-B3B3-4D3E-804E-CE89D38AFF37}" type="slidenum">
              <a:rPr lang="en-GB" smtClean="0"/>
              <a:pPr eaLnBrk="1" hangingPunct="1"/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6FAAF27-BAEA-49C7-B3EC-2EE84E9135CC}" type="slidenum">
              <a:rPr lang="en-GB" smtClean="0"/>
              <a:pPr eaLnBrk="1" hangingPunct="1"/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FE11272-B3F2-4B34-B9E7-D68B9848BD49}" type="slidenum">
              <a:rPr lang="en-GB" smtClean="0"/>
              <a:pPr eaLnBrk="1" hangingPunct="1"/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57CB680-D723-41B9-946E-B3B185851BDB}" type="slidenum">
              <a:rPr lang="en-GB" smtClean="0"/>
              <a:pPr eaLnBrk="1" hangingPunct="1"/>
              <a:t>14</a:t>
            </a:fld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2DC27D20-6D41-43CB-80A7-FFDC559EABCD}" type="slidenum">
              <a:rPr lang="en-GB" smtClean="0"/>
              <a:pPr eaLnBrk="1" hangingPunct="1"/>
              <a:t>15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A992169-CC21-419D-9F5C-33E904814223}" type="slidenum">
              <a:rPr lang="en-GB" smtClean="0"/>
              <a:pPr eaLnBrk="1" hangingPunct="1"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36FEFDC-DD78-4C35-AA93-032021643E15}" type="slidenum">
              <a:rPr lang="en-US" smtClean="0">
                <a:solidFill>
                  <a:srgbClr val="000000"/>
                </a:solidFill>
              </a:rPr>
              <a:pPr eaLnBrk="1" hangingPunct="1"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7CD799A-5ABC-4D79-AF73-DCC486EF3FE3}" type="slidenum">
              <a:rPr lang="en-GB" smtClean="0"/>
              <a:pPr eaLnBrk="1" hangingPunct="1"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6150486-D132-4E62-895E-98B65535AF10}" type="slidenum">
              <a:rPr lang="en-GB" smtClean="0"/>
              <a:pPr eaLnBrk="1" hangingPunct="1"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6DD7A97-F382-4049-B1E8-734B8CAC9FDA}" type="slidenum">
              <a:rPr lang="en-GB" smtClean="0"/>
              <a:pPr eaLnBrk="1" hangingPunct="1"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4560D5D-A2D3-425C-92E3-7587382BCD40}" type="slidenum">
              <a:rPr lang="en-GB" smtClean="0"/>
              <a:pPr eaLnBrk="1" hangingPunct="1"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0D8A3D8-C035-4A7C-AB08-2DDE11A105F0}" type="slidenum">
              <a:rPr lang="en-GB" smtClean="0"/>
              <a:pPr eaLnBrk="1" hangingPunct="1"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3CB8CC3-D7C9-4205-9DC0-A787587FF6B2}" type="slidenum">
              <a:rPr lang="en-GB" smtClean="0"/>
              <a:pPr eaLnBrk="1" hangingPunct="1"/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 descr="OHCHR_logo_EN_blu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6018213"/>
            <a:ext cx="18256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6" descr="UN_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25" y="6188075"/>
            <a:ext cx="5746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8" descr="title_slide_background_3_shin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511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12"/>
          <p:cNvCxnSpPr/>
          <p:nvPr userDrawn="1"/>
        </p:nvCxnSpPr>
        <p:spPr>
          <a:xfrm rot="5400000">
            <a:off x="-849312" y="1438275"/>
            <a:ext cx="2874962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2" descr="ppt_whit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5413375"/>
            <a:ext cx="41402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3900" y="2041240"/>
            <a:ext cx="6590166" cy="1150263"/>
          </a:xfrm>
        </p:spPr>
        <p:txBody>
          <a:bodyPr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3900" y="4248607"/>
            <a:ext cx="6590166" cy="978756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Cliquez</a:t>
            </a:r>
            <a:r>
              <a:rPr lang="en-US" dirty="0" smtClean="0"/>
              <a:t> pour modifier le style des </a:t>
            </a:r>
            <a:r>
              <a:rPr lang="en-US" dirty="0" err="1" smtClean="0"/>
              <a:t>sous-titres</a:t>
            </a:r>
            <a:r>
              <a:rPr lang="en-US" dirty="0" smtClean="0"/>
              <a:t>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584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0832" y="1498601"/>
            <a:ext cx="7567085" cy="4477698"/>
          </a:xfrm>
        </p:spPr>
        <p:txBody>
          <a:bodyPr/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BBCD2-3015-4B93-A4F5-2CF9BFFA136C}" type="datetime1">
              <a:rPr lang="fr-FR"/>
              <a:pPr>
                <a:defRPr/>
              </a:pPr>
              <a:t>17/08/2012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45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0832" y="1498601"/>
            <a:ext cx="3754968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98601"/>
            <a:ext cx="3659717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D703A-0B45-41CB-B987-96A98F2FFA59}" type="datetime1">
              <a:rPr lang="fr-FR"/>
              <a:pPr>
                <a:defRPr/>
              </a:pPr>
              <a:t>17/08/2012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138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832" y="1498600"/>
            <a:ext cx="3756556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40832" y="2174875"/>
            <a:ext cx="3756556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498600"/>
            <a:ext cx="3662892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662892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41D94-047A-49EE-828C-CD5326D1DC9B}" type="datetime1">
              <a:rPr lang="fr-FR"/>
              <a:pPr>
                <a:defRPr/>
              </a:pPr>
              <a:t>17/08/2012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794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8A2FE-A5B8-4624-B5CD-2CB977A5C158}" type="datetime1">
              <a:rPr lang="fr-FR"/>
              <a:pPr>
                <a:defRPr/>
              </a:pPr>
              <a:t>17/08/2012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45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D352D-E2AD-451C-88AC-8FD346091719}" type="datetime1">
              <a:rPr lang="fr-FR"/>
              <a:pPr>
                <a:defRPr/>
              </a:pPr>
              <a:t>17/08/2012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21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97" y="273050"/>
            <a:ext cx="275111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4759583" cy="5703248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4397" y="1435101"/>
            <a:ext cx="2751116" cy="45709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14375" y="6356350"/>
            <a:ext cx="275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B5128-3D3C-494C-A1B5-BC66213309D5}" type="datetime1">
              <a:rPr lang="fr-FR"/>
              <a:pPr>
                <a:defRPr/>
              </a:pPr>
              <a:t>17/08/2012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75050" y="6356350"/>
            <a:ext cx="365918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0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7073" y="4808256"/>
            <a:ext cx="7563541" cy="42300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50473" y="612775"/>
            <a:ext cx="7450141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7073" y="5231258"/>
            <a:ext cx="7563541" cy="6089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50900" y="6356350"/>
            <a:ext cx="17399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7D92-373D-45AB-A48B-8E7123E3216D}" type="datetime1">
              <a:rPr lang="fr-FR"/>
              <a:pPr>
                <a:defRPr/>
              </a:pPr>
              <a:t>17/08/2012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6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41363" y="274638"/>
            <a:ext cx="7566025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41363" y="1498600"/>
            <a:ext cx="7566025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1363" y="6356350"/>
            <a:ext cx="18494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74747"/>
                </a:solidFill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57AF06EB-7CB0-4BF6-B02A-64E535A2C425}" type="datetime1">
              <a:rPr lang="fr-FR"/>
              <a:pPr>
                <a:defRPr/>
              </a:pPr>
              <a:t>17/08/2012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24163" y="6356350"/>
            <a:ext cx="3263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fr-FR"/>
          </a:p>
        </p:txBody>
      </p:sp>
      <p:cxnSp>
        <p:nvCxnSpPr>
          <p:cNvPr id="12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9" descr="ppt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7" r:id="rId7"/>
    <p:sldLayoutId id="2147483998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chemeClr val="tx2"/>
          </a:solidFill>
          <a:latin typeface="Arial"/>
          <a:ea typeface="ＭＳ Ｐゴシック" pitchFamily="-10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6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2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rpd@ohchr.or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rmi.es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hchr.org/EN/HRBodies/CRPD/Pages/Session6.asp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ous-titre 9"/>
          <p:cNvSpPr>
            <a:spLocks noGrp="1"/>
          </p:cNvSpPr>
          <p:nvPr>
            <p:ph type="subTitle" idx="1"/>
          </p:nvPr>
        </p:nvSpPr>
        <p:spPr>
          <a:xfrm>
            <a:off x="723900" y="4248150"/>
            <a:ext cx="6589713" cy="979488"/>
          </a:xfrm>
        </p:spPr>
        <p:txBody>
          <a:bodyPr/>
          <a:lstStyle/>
          <a:p>
            <a:r>
              <a:rPr lang="en-US" sz="3200" smtClean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rPr>
              <a:t>Module 7.2</a:t>
            </a:r>
          </a:p>
        </p:txBody>
      </p:sp>
      <p:sp>
        <p:nvSpPr>
          <p:cNvPr id="5123" name="Titre 10"/>
          <p:cNvSpPr>
            <a:spLocks noGrp="1"/>
          </p:cNvSpPr>
          <p:nvPr>
            <p:ph type="ctrTitle"/>
          </p:nvPr>
        </p:nvSpPr>
        <p:spPr>
          <a:xfrm>
            <a:off x="723900" y="1930400"/>
            <a:ext cx="7348538" cy="1149350"/>
          </a:xfrm>
        </p:spPr>
        <p:txBody>
          <a:bodyPr/>
          <a:lstStyle/>
          <a:p>
            <a:r>
              <a:rPr lang="en-US" sz="3400" dirty="0" smtClean="0">
                <a:latin typeface="Arial" charset="0"/>
                <a:ea typeface="ＭＳ Ｐゴシック" pitchFamily="34" charset="-128"/>
                <a:cs typeface="Arial" charset="0"/>
              </a:rPr>
              <a:t>Alternative reporting to</a:t>
            </a:r>
            <a:br>
              <a:rPr lang="en-US" sz="34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US" sz="3400" dirty="0" smtClean="0">
                <a:latin typeface="Arial" charset="0"/>
                <a:ea typeface="ＭＳ Ｐゴシック" pitchFamily="34" charset="-128"/>
                <a:cs typeface="Arial" charset="0"/>
              </a:rPr>
              <a:t>the Committee on the Rights</a:t>
            </a:r>
            <a:br>
              <a:rPr lang="en-US" sz="34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US" sz="3400" dirty="0" smtClean="0">
                <a:latin typeface="Arial" charset="0"/>
                <a:ea typeface="ＭＳ Ｐゴシック" pitchFamily="34" charset="-128"/>
                <a:cs typeface="Arial" charset="0"/>
              </a:rPr>
              <a:t>of Persons with Disabilities</a:t>
            </a:r>
            <a:br>
              <a:rPr lang="en-US" sz="34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endParaRPr lang="en-GB" sz="34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436563" y="274638"/>
            <a:ext cx="8320087" cy="1090612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  <a:ea typeface="ＭＳ Ｐゴシック" pitchFamily="34" charset="-128"/>
                <a:cs typeface="Arial" charset="0"/>
              </a:rPr>
              <a:t>Tips for recommendations</a:t>
            </a:r>
            <a:br>
              <a:rPr lang="en-US" sz="3600" smtClean="0">
                <a:latin typeface="Arial" charset="0"/>
                <a:ea typeface="ＭＳ Ｐゴシック" pitchFamily="34" charset="-128"/>
                <a:cs typeface="Arial" charset="0"/>
              </a:rPr>
            </a:br>
            <a:endParaRPr lang="fr-FR" sz="36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en-GB" sz="2400" dirty="0"/>
              <a:t>Be clear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/>
              <a:t>Only one action per recommendation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/>
              <a:t>Identify responsible actors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/>
              <a:t>Make recommendations </a:t>
            </a:r>
            <a:r>
              <a:rPr lang="en-GB" sz="2400" dirty="0" smtClean="0"/>
              <a:t>measurable </a:t>
            </a:r>
            <a:r>
              <a:rPr lang="en-GB" sz="2400" dirty="0"/>
              <a:t>if possible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/>
              <a:t>Propose a </a:t>
            </a:r>
            <a:r>
              <a:rPr lang="en-GB" sz="2400" dirty="0" smtClean="0"/>
              <a:t>time frame </a:t>
            </a:r>
            <a:r>
              <a:rPr lang="en-GB" sz="2400" dirty="0"/>
              <a:t>for implementation where relevant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/>
              <a:t>Link the recommendation with a particular implementation challenge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/>
              <a:t>Avoid vague or general recommendations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36563" y="274638"/>
            <a:ext cx="8320087" cy="1090612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Arial" charset="0"/>
                <a:ea typeface="ＭＳ Ｐゴシック" pitchFamily="34" charset="-128"/>
                <a:cs typeface="Arial" charset="0"/>
              </a:rPr>
              <a:t>Example: recommendation on</a:t>
            </a:r>
            <a:br>
              <a:rPr lang="en-US" sz="36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US" sz="3600" dirty="0" smtClean="0">
                <a:latin typeface="Arial" charset="0"/>
                <a:ea typeface="ＭＳ Ｐゴシック" pitchFamily="34" charset="-128"/>
                <a:cs typeface="Arial" charset="0"/>
              </a:rPr>
              <a:t>non-discrimination</a:t>
            </a:r>
            <a:br>
              <a:rPr lang="en-US" sz="36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endParaRPr lang="fr-FR" sz="36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marL="342900" indent="-342900">
              <a:buFont typeface="Wingdings" pitchFamily="2" charset="2"/>
              <a:buChar char="ü"/>
              <a:defRPr/>
            </a:pPr>
            <a:endParaRPr lang="en-GB" sz="2400" dirty="0" smtClean="0"/>
          </a:p>
          <a:p>
            <a:pPr>
              <a:defRPr/>
            </a:pPr>
            <a:endParaRPr lang="en-GB" sz="24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016000" y="1839434"/>
            <a:ext cx="7056438" cy="3880882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i="1" dirty="0"/>
              <a:t>The Committee recommends that the State party systematize the collection, analysis and dissemination of data, disaggregated by sex, age and disability; enhance capacity-building in this regard; and develop gender-sensitive indicators to support legislative developments, policymaking and institutional strengthening for monitoring and reporting on progress made with regard to the implementation of the various provisions of the Convention. </a:t>
            </a:r>
            <a:endParaRPr lang="en-GB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741363" y="274638"/>
            <a:ext cx="8015287" cy="1090612"/>
          </a:xfrm>
        </p:spPr>
        <p:txBody>
          <a:bodyPr/>
          <a:lstStyle/>
          <a:p>
            <a:pPr algn="ctr" eaLnBrk="1" hangingPunct="1"/>
            <a:r>
              <a:rPr lang="fr-FR" sz="3600" smtClean="0">
                <a:latin typeface="Arial" charset="0"/>
                <a:ea typeface="ＭＳ Ｐゴシック" pitchFamily="34" charset="-128"/>
                <a:cs typeface="Arial" charset="0"/>
              </a:rPr>
              <a:t>Structure of the report</a:t>
            </a:r>
          </a:p>
        </p:txBody>
      </p:sp>
      <p:sp>
        <p:nvSpPr>
          <p:cNvPr id="9219" name="Content Placeholder 2"/>
          <p:cNvSpPr txBox="1">
            <a:spLocks/>
          </p:cNvSpPr>
          <p:nvPr/>
        </p:nvSpPr>
        <p:spPr bwMode="auto">
          <a:xfrm>
            <a:off x="1016000" y="1112838"/>
            <a:ext cx="7056438" cy="510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endParaRPr lang="en-US" sz="22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Executive summary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Table of contents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Description of the methodology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Background information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Key issues: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charset="0"/>
              </a:rPr>
              <a:t>Definitions, general principles and obligations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charset="0"/>
              </a:rPr>
              <a:t>Substantive rights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charset="0"/>
              </a:rPr>
              <a:t>Rights of women, girls and boys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charset="0"/>
              </a:rPr>
              <a:t>Specific obligations</a:t>
            </a:r>
          </a:p>
          <a:p>
            <a:pPr marL="51435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Recommendations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396875" y="274638"/>
            <a:ext cx="8359775" cy="1090612"/>
          </a:xfrm>
        </p:spPr>
        <p:txBody>
          <a:bodyPr/>
          <a:lstStyle/>
          <a:p>
            <a:pPr algn="ctr" eaLnBrk="1" hangingPunct="1"/>
            <a:r>
              <a:rPr lang="fr-FR" sz="3500" dirty="0" err="1" smtClean="0">
                <a:latin typeface="Arial" charset="0"/>
                <a:ea typeface="ＭＳ Ｐゴシック" pitchFamily="34" charset="-128"/>
                <a:cs typeface="Arial" charset="0"/>
              </a:rPr>
              <a:t>Submitting</a:t>
            </a:r>
            <a:r>
              <a:rPr lang="fr-FR" sz="3500" dirty="0" smtClean="0">
                <a:latin typeface="Arial" charset="0"/>
                <a:ea typeface="ＭＳ Ｐゴシック" pitchFamily="34" charset="-128"/>
                <a:cs typeface="Arial" charset="0"/>
              </a:rPr>
              <a:t> the report</a:t>
            </a:r>
            <a:br>
              <a:rPr lang="fr-FR" sz="35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fr-FR" sz="3500" dirty="0" smtClean="0">
                <a:latin typeface="Arial" charset="0"/>
                <a:ea typeface="ＭＳ Ｐゴシック" pitchFamily="34" charset="-128"/>
                <a:cs typeface="Arial" charset="0"/>
              </a:rPr>
              <a:t>to the </a:t>
            </a:r>
            <a:r>
              <a:rPr lang="fr-FR" sz="3500" dirty="0" err="1" smtClean="0">
                <a:latin typeface="Arial" charset="0"/>
                <a:ea typeface="ＭＳ Ｐゴシック" pitchFamily="34" charset="-128"/>
                <a:cs typeface="Arial" charset="0"/>
              </a:rPr>
              <a:t>Committee</a:t>
            </a:r>
            <a:endParaRPr lang="fr-FR" sz="35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6387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700" i="1" dirty="0" smtClean="0">
                <a:cs typeface="Arial" charset="0"/>
              </a:rPr>
              <a:t>When?</a:t>
            </a:r>
            <a:endParaRPr lang="en-US" sz="2700" dirty="0" smtClean="0"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700" dirty="0" smtClean="0">
                <a:cs typeface="Arial" charset="0"/>
              </a:rPr>
              <a:t>With the State report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700" dirty="0" smtClean="0">
                <a:cs typeface="Arial" charset="0"/>
              </a:rPr>
              <a:t>Before the list of issues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700" dirty="0" smtClean="0">
                <a:cs typeface="Arial" charset="0"/>
              </a:rPr>
              <a:t>Before the constructive dialogue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700" i="1" dirty="0" smtClean="0">
                <a:cs typeface="Arial" charset="0"/>
              </a:rPr>
              <a:t>Meeting the Committee?</a:t>
            </a:r>
            <a:endParaRPr lang="en-US" sz="2700" dirty="0" smtClean="0"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700" dirty="0" smtClean="0">
                <a:cs typeface="Arial" charset="0"/>
              </a:rPr>
              <a:t>The session prior to the constructive dialogue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700" dirty="0" smtClean="0">
                <a:cs typeface="Arial" charset="0"/>
              </a:rPr>
              <a:t>At the session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700" i="1" dirty="0" smtClean="0">
                <a:cs typeface="Arial" charset="0"/>
              </a:rPr>
              <a:t>How?</a:t>
            </a:r>
            <a:endParaRPr lang="en-US" sz="27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700" dirty="0" smtClean="0">
                <a:cs typeface="Arial" charset="0"/>
                <a:hlinkClick r:id="rId3"/>
              </a:rPr>
              <a:t>crpd@ohchr.org</a:t>
            </a:r>
            <a:r>
              <a:rPr lang="en-US" sz="2700" dirty="0" smtClean="0"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396875" y="274638"/>
            <a:ext cx="8359775" cy="1090612"/>
          </a:xfrm>
        </p:spPr>
        <p:txBody>
          <a:bodyPr/>
          <a:lstStyle/>
          <a:p>
            <a:pPr algn="ctr" eaLnBrk="1" hangingPunct="1"/>
            <a:r>
              <a:rPr lang="fr-FR" sz="3500" smtClean="0">
                <a:latin typeface="Arial" charset="0"/>
                <a:ea typeface="ＭＳ Ｐゴシック" pitchFamily="34" charset="-128"/>
                <a:cs typeface="Arial" charset="0"/>
              </a:rPr>
              <a:t>Follow-up</a:t>
            </a:r>
          </a:p>
        </p:txBody>
      </p:sp>
      <p:sp>
        <p:nvSpPr>
          <p:cNvPr id="18435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700" dirty="0">
                <a:cs typeface="Arial" charset="0"/>
              </a:rPr>
              <a:t>Issue a press release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700" dirty="0">
                <a:cs typeface="Arial" charset="0"/>
              </a:rPr>
              <a:t>Hold a press conference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700" dirty="0">
                <a:cs typeface="Arial" charset="0"/>
              </a:rPr>
              <a:t>Continue the alternative report coalition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700" dirty="0">
                <a:cs typeface="Arial" charset="0"/>
              </a:rPr>
              <a:t>Meet </a:t>
            </a:r>
            <a:r>
              <a:rPr lang="en-US" sz="2700" dirty="0" smtClean="0">
                <a:cs typeface="Arial" charset="0"/>
              </a:rPr>
              <a:t>ministry </a:t>
            </a:r>
            <a:r>
              <a:rPr lang="en-US" sz="2700" dirty="0">
                <a:cs typeface="Arial" charset="0"/>
              </a:rPr>
              <a:t>staff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700" dirty="0">
                <a:cs typeface="Arial" charset="0"/>
              </a:rPr>
              <a:t>Meet </a:t>
            </a:r>
            <a:r>
              <a:rPr lang="en-US" sz="2700" dirty="0" smtClean="0">
                <a:cs typeface="Arial" charset="0"/>
              </a:rPr>
              <a:t>parliamentarians</a:t>
            </a:r>
            <a:endParaRPr lang="en-US" sz="27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700" dirty="0">
                <a:cs typeface="Arial" charset="0"/>
              </a:rPr>
              <a:t>Meet </a:t>
            </a:r>
            <a:r>
              <a:rPr lang="en-US" sz="2700" dirty="0" smtClean="0">
                <a:cs typeface="Arial" charset="0"/>
              </a:rPr>
              <a:t>United Nations country teams</a:t>
            </a:r>
            <a:endParaRPr lang="en-US" sz="27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700" dirty="0">
                <a:cs typeface="Arial" charset="0"/>
              </a:rPr>
              <a:t>Hold a national conference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700" dirty="0">
                <a:cs typeface="Arial" charset="0"/>
              </a:rPr>
              <a:t>Hold workshops on specific issues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700" dirty="0">
                <a:cs typeface="Arial" charset="0"/>
              </a:rPr>
              <a:t>Assist in implementation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700" dirty="0">
                <a:cs typeface="Arial" charset="0"/>
              </a:rPr>
              <a:t>Monitor and report on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7388" y="365125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  <a:ea typeface="ＭＳ Ｐゴシック" pitchFamily="34" charset="-128"/>
                <a:cs typeface="Arial" charset="0"/>
              </a:rPr>
              <a:t>Sources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58800" y="1839913"/>
            <a:ext cx="7477125" cy="3111500"/>
          </a:xfrm>
        </p:spPr>
        <p:txBody>
          <a:bodyPr/>
          <a:lstStyle/>
          <a:p>
            <a:pPr eaLnBrk="1" hangingPunct="1"/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Convention on the Rights of Persons with Disabilities</a:t>
            </a:r>
          </a:p>
          <a:p>
            <a:pPr eaLnBrk="1" hangingPunct="1"/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Committee’s reporting guidelines (</a:t>
            </a:r>
            <a:r>
              <a:rPr lang="en-US" sz="2200" dirty="0" err="1" smtClean="0">
                <a:latin typeface="Arial" charset="0"/>
                <a:ea typeface="ＭＳ Ｐゴシック" pitchFamily="34" charset="-128"/>
                <a:cs typeface="Arial" charset="0"/>
              </a:rPr>
              <a:t>CRDP</a:t>
            </a:r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/C/2/3)</a:t>
            </a:r>
          </a:p>
          <a:p>
            <a:pPr eaLnBrk="1" hangingPunct="1"/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“Human rights and disability: alternative report Spain 2010”. Available from </a:t>
            </a:r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  <a:hlinkClick r:id="rId3"/>
              </a:rPr>
              <a:t>www.cermi.es</a:t>
            </a:r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</a:p>
          <a:p>
            <a:pPr eaLnBrk="1" hangingPunct="1"/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Initial report of Spain </a:t>
            </a:r>
            <a:r>
              <a:rPr lang="en-US" sz="2200" i="1" dirty="0" smtClean="0">
                <a:latin typeface="Arial" charset="0"/>
                <a:ea typeface="ＭＳ Ｐゴシック" pitchFamily="34" charset="-128"/>
                <a:cs typeface="Arial" charset="0"/>
              </a:rPr>
              <a:t>(</a:t>
            </a:r>
            <a:r>
              <a:rPr lang="en-GB" sz="2200" dirty="0" err="1" smtClean="0">
                <a:latin typeface="Arial" charset="0"/>
                <a:ea typeface="ＭＳ Ｐゴシック" pitchFamily="34" charset="-128"/>
                <a:cs typeface="Arial" charset="0"/>
              </a:rPr>
              <a:t>CRPD</a:t>
            </a:r>
            <a:r>
              <a:rPr lang="en-GB" sz="2200" dirty="0" smtClean="0">
                <a:latin typeface="Arial" charset="0"/>
                <a:ea typeface="ＭＳ Ｐゴシック" pitchFamily="34" charset="-128"/>
                <a:cs typeface="Arial" charset="0"/>
              </a:rPr>
              <a:t>/C/ESP/1)</a:t>
            </a:r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, </a:t>
            </a:r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  <a:hlinkClick r:id="rId4"/>
              </a:rPr>
              <a:t>www.ohchr.org/EN/HRBodies/CRPD/Pages/Session6.aspx</a:t>
            </a:r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 (accessed 9 August 2012)</a:t>
            </a:r>
            <a:endParaRPr lang="en-US" sz="2200" i="1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en-US" sz="28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301625" y="6308725"/>
            <a:ext cx="269875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47" name="TextBox 11"/>
          <p:cNvSpPr txBox="1">
            <a:spLocks noChangeArrowheads="1"/>
          </p:cNvSpPr>
          <p:nvPr/>
        </p:nvSpPr>
        <p:spPr bwMode="auto">
          <a:xfrm>
            <a:off x="838200" y="1101725"/>
            <a:ext cx="3276600" cy="393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400" dirty="0">
                <a:cs typeface="Arial" charset="0"/>
              </a:rPr>
              <a:t>Understand the purpose and content of alternative reports to the </a:t>
            </a:r>
            <a:r>
              <a:rPr lang="en-US" sz="2400" dirty="0" smtClean="0">
                <a:cs typeface="Arial" charset="0"/>
              </a:rPr>
              <a:t>Committee</a:t>
            </a:r>
            <a:endParaRPr lang="en-US" sz="2400" dirty="0">
              <a:cs typeface="Arial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endParaRPr lang="en-US" sz="2400" dirty="0">
              <a:cs typeface="Arial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400" dirty="0">
                <a:cs typeface="Arial" charset="0"/>
              </a:rPr>
              <a:t>Understand the process of drafting and submitting alternative reports</a:t>
            </a:r>
          </a:p>
        </p:txBody>
      </p:sp>
      <p:sp>
        <p:nvSpPr>
          <p:cNvPr id="6148" name="Rectangle 10"/>
          <p:cNvSpPr>
            <a:spLocks noChangeArrowheads="1"/>
          </p:cNvSpPr>
          <p:nvPr/>
        </p:nvSpPr>
        <p:spPr bwMode="auto">
          <a:xfrm>
            <a:off x="4370388" y="1112838"/>
            <a:ext cx="4535487" cy="696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en-US" sz="2400" dirty="0">
                <a:ea typeface="ＭＳ Ｐゴシック" pitchFamily="-108" charset="-128"/>
                <a:cs typeface="Arial" charset="0"/>
              </a:rPr>
              <a:t>Civil society/NHRIs and the Committee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en-US" sz="2400" dirty="0">
                <a:ea typeface="ＭＳ Ｐゴシック" pitchFamily="-108" charset="-128"/>
                <a:cs typeface="Arial" charset="0"/>
              </a:rPr>
              <a:t>What is an alternative report?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en-US" sz="2400" dirty="0">
                <a:ea typeface="ＭＳ Ｐゴシック" pitchFamily="-108" charset="-128"/>
                <a:cs typeface="Arial" charset="0"/>
              </a:rPr>
              <a:t>Structure of the report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en-US" sz="2400" dirty="0">
                <a:ea typeface="ＭＳ Ｐゴシック" pitchFamily="-108" charset="-128"/>
                <a:cs typeface="Arial" charset="0"/>
              </a:rPr>
              <a:t>Methodology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en-US" sz="2400" dirty="0">
                <a:ea typeface="ＭＳ Ｐゴシック" pitchFamily="-108" charset="-128"/>
                <a:cs typeface="Arial" charset="0"/>
              </a:rPr>
              <a:t>Data collection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en-US" sz="2400" dirty="0">
                <a:ea typeface="ＭＳ Ｐゴシック" pitchFamily="-108" charset="-128"/>
                <a:cs typeface="Arial" charset="0"/>
              </a:rPr>
              <a:t>Content of the report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en-US" sz="2400" dirty="0">
                <a:ea typeface="ＭＳ Ｐゴシック" pitchFamily="-108" charset="-128"/>
                <a:cs typeface="Arial" charset="0"/>
              </a:rPr>
              <a:t>Tips for recommendations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en-US" sz="2400" dirty="0" smtClean="0">
                <a:ea typeface="ＭＳ Ｐゴシック" pitchFamily="-108" charset="-128"/>
                <a:cs typeface="Arial" charset="0"/>
              </a:rPr>
              <a:t>Submitting the </a:t>
            </a:r>
            <a:r>
              <a:rPr lang="en-US" sz="2400" dirty="0">
                <a:ea typeface="ＭＳ Ｐゴシック" pitchFamily="-108" charset="-128"/>
                <a:cs typeface="Arial" charset="0"/>
              </a:rPr>
              <a:t>report to the Committee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en-US" sz="2400" dirty="0">
                <a:ea typeface="ＭＳ Ｐゴシック" pitchFamily="-108" charset="-128"/>
                <a:cs typeface="Arial" charset="0"/>
              </a:rPr>
              <a:t>Follow-up</a:t>
            </a:r>
          </a:p>
          <a:p>
            <a:pPr>
              <a:spcBef>
                <a:spcPct val="20000"/>
              </a:spcBef>
              <a:buClr>
                <a:schemeClr val="tx2"/>
              </a:buClr>
              <a:defRPr/>
            </a:pPr>
            <a:endParaRPr lang="en-US" sz="2400" dirty="0">
              <a:ea typeface="ＭＳ Ｐゴシック" pitchFamily="-108" charset="-128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endParaRPr lang="en-US" sz="2400" dirty="0">
              <a:ea typeface="ＭＳ Ｐゴシック" pitchFamily="-108" charset="-128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endParaRPr lang="en-US" sz="2400" dirty="0">
              <a:ea typeface="ＭＳ Ｐゴシック" pitchFamily="-108" charset="-128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endParaRPr lang="en-US" sz="2400" dirty="0">
              <a:ea typeface="ＭＳ Ｐゴシック" pitchFamily="-108" charset="-128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endParaRPr lang="en-US" sz="2400" dirty="0">
              <a:ea typeface="ＭＳ Ｐゴシック" pitchFamily="-108" charset="-128"/>
              <a:cs typeface="Arial" charset="0"/>
            </a:endParaRPr>
          </a:p>
        </p:txBody>
      </p:sp>
      <p:sp>
        <p:nvSpPr>
          <p:cNvPr id="6149" name="TextBox 17"/>
          <p:cNvSpPr txBox="1">
            <a:spLocks noChangeArrowheads="1"/>
          </p:cNvSpPr>
          <p:nvPr/>
        </p:nvSpPr>
        <p:spPr bwMode="auto">
          <a:xfrm>
            <a:off x="1066800" y="366713"/>
            <a:ext cx="187423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600" b="1" smtClean="0">
                <a:solidFill>
                  <a:schemeClr val="tx2"/>
                </a:solidFill>
                <a:cs typeface="Arial" charset="0"/>
              </a:rPr>
              <a:t>Objectives</a:t>
            </a:r>
            <a:endParaRPr lang="en-US" sz="2600" b="1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6150" name="TextBox 18"/>
          <p:cNvSpPr txBox="1">
            <a:spLocks noChangeArrowheads="1"/>
          </p:cNvSpPr>
          <p:nvPr/>
        </p:nvSpPr>
        <p:spPr bwMode="auto">
          <a:xfrm>
            <a:off x="4699000" y="366713"/>
            <a:ext cx="21113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600" b="1">
                <a:solidFill>
                  <a:schemeClr val="tx2"/>
                </a:solidFill>
                <a:cs typeface="Arial" charset="0"/>
              </a:rPr>
              <a:t>Module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666750"/>
          </a:xfrm>
        </p:spPr>
        <p:txBody>
          <a:bodyPr/>
          <a:lstStyle/>
          <a:p>
            <a:pPr algn="ctr"/>
            <a:r>
              <a:rPr lang="en-US" sz="3200" smtClean="0">
                <a:latin typeface="Arial" charset="0"/>
                <a:ea typeface="ＭＳ Ｐゴシック" pitchFamily="34" charset="-128"/>
                <a:cs typeface="Arial" charset="0"/>
              </a:rPr>
              <a:t>The reporting cycle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733800" y="1295400"/>
            <a:ext cx="1600200" cy="533400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prstClr val="black"/>
                </a:solidFill>
              </a:rPr>
              <a:t>STATE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submits </a:t>
            </a:r>
            <a:r>
              <a:rPr lang="en-US" sz="1600" dirty="0">
                <a:solidFill>
                  <a:prstClr val="black"/>
                </a:solidFill>
              </a:rPr>
              <a:t>report</a:t>
            </a:r>
          </a:p>
        </p:txBody>
      </p:sp>
      <p:sp>
        <p:nvSpPr>
          <p:cNvPr id="5" name="Oval 4"/>
          <p:cNvSpPr/>
          <p:nvPr/>
        </p:nvSpPr>
        <p:spPr>
          <a:xfrm>
            <a:off x="1333500" y="2441575"/>
            <a:ext cx="1981200" cy="8382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prstClr val="white"/>
                </a:solidFill>
              </a:rPr>
              <a:t>COMMITTEE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prstClr val="white"/>
                </a:solidFill>
              </a:rPr>
              <a:t>l</a:t>
            </a:r>
            <a:r>
              <a:rPr lang="en-US" sz="1600" dirty="0" smtClean="0">
                <a:solidFill>
                  <a:prstClr val="white"/>
                </a:solidFill>
              </a:rPr>
              <a:t>ist </a:t>
            </a:r>
            <a:r>
              <a:rPr lang="en-US" sz="1600" dirty="0">
                <a:solidFill>
                  <a:prstClr val="white"/>
                </a:solidFill>
              </a:rPr>
              <a:t>of issues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447800" y="3810000"/>
            <a:ext cx="1752600" cy="533400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prstClr val="black"/>
                </a:solidFill>
              </a:rPr>
              <a:t>STATE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prstClr val="black"/>
                </a:solidFill>
              </a:rPr>
              <a:t>s</a:t>
            </a:r>
            <a:r>
              <a:rPr lang="en-US" sz="1600" dirty="0" smtClean="0">
                <a:solidFill>
                  <a:prstClr val="black"/>
                </a:solidFill>
              </a:rPr>
              <a:t>ubmits </a:t>
            </a:r>
            <a:r>
              <a:rPr lang="en-US" sz="1600" dirty="0">
                <a:solidFill>
                  <a:prstClr val="black"/>
                </a:solidFill>
              </a:rPr>
              <a:t>answers</a:t>
            </a:r>
          </a:p>
        </p:txBody>
      </p:sp>
      <p:sp>
        <p:nvSpPr>
          <p:cNvPr id="9" name="Oval 8"/>
          <p:cNvSpPr/>
          <p:nvPr/>
        </p:nvSpPr>
        <p:spPr>
          <a:xfrm>
            <a:off x="5867400" y="4495800"/>
            <a:ext cx="2209800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prstClr val="white"/>
                </a:solidFill>
              </a:rPr>
              <a:t>COMMITTEE’s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prstClr val="white"/>
                </a:solidFill>
              </a:rPr>
              <a:t>concluding </a:t>
            </a:r>
            <a:r>
              <a:rPr lang="en-US" sz="1600" dirty="0">
                <a:solidFill>
                  <a:prstClr val="white"/>
                </a:solidFill>
              </a:rPr>
              <a:t>observations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71600" y="5181600"/>
            <a:ext cx="1638300" cy="80168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Civil </a:t>
            </a:r>
            <a:r>
              <a:rPr lang="en-US" dirty="0" smtClean="0">
                <a:solidFill>
                  <a:prstClr val="black"/>
                </a:solidFill>
              </a:rPr>
              <a:t>society</a:t>
            </a:r>
            <a:endParaRPr lang="en-US" dirty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NHRI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33800" y="4876800"/>
            <a:ext cx="1752600" cy="16002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COMMITTEE’S SESSION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477000" y="3276600"/>
            <a:ext cx="2057400" cy="762000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prstClr val="black"/>
                </a:solidFill>
              </a:rPr>
              <a:t>STATE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implements </a:t>
            </a:r>
            <a:r>
              <a:rPr lang="en-US" sz="1600" dirty="0">
                <a:solidFill>
                  <a:prstClr val="black"/>
                </a:solidFill>
              </a:rPr>
              <a:t>recommendations</a:t>
            </a:r>
          </a:p>
        </p:txBody>
      </p:sp>
      <p:sp>
        <p:nvSpPr>
          <p:cNvPr id="16" name="Oval 15"/>
          <p:cNvSpPr/>
          <p:nvPr/>
        </p:nvSpPr>
        <p:spPr>
          <a:xfrm>
            <a:off x="5562600" y="1981200"/>
            <a:ext cx="2209800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prstClr val="white"/>
                </a:solidFill>
              </a:rPr>
              <a:t>COMMITTEE’s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prstClr val="white"/>
                </a:solidFill>
              </a:rPr>
              <a:t>follow-up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48" name="Circular Arrow 47"/>
          <p:cNvSpPr/>
          <p:nvPr/>
        </p:nvSpPr>
        <p:spPr>
          <a:xfrm rot="8302863" flipH="1">
            <a:off x="3468688" y="2301875"/>
            <a:ext cx="2281237" cy="2341563"/>
          </a:xfrm>
          <a:prstGeom prst="circularArrow">
            <a:avLst>
              <a:gd name="adj1" fmla="val 12500"/>
              <a:gd name="adj2" fmla="val 1059381"/>
              <a:gd name="adj3" fmla="val 20457681"/>
              <a:gd name="adj4" fmla="val 1927376"/>
              <a:gd name="adj5" fmla="val 12500"/>
            </a:avLst>
          </a:prstGeom>
          <a:solidFill>
            <a:srgbClr val="FF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3108325" y="55626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254875" y="1036638"/>
            <a:ext cx="1592263" cy="79216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Civil society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NHRI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7908925" y="1971675"/>
            <a:ext cx="469900" cy="3968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371600" y="1050925"/>
            <a:ext cx="1608138" cy="80168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Civil </a:t>
            </a:r>
            <a:r>
              <a:rPr lang="en-US" dirty="0" smtClean="0">
                <a:solidFill>
                  <a:prstClr val="black"/>
                </a:solidFill>
              </a:rPr>
              <a:t>society</a:t>
            </a:r>
            <a:endParaRPr lang="en-US" dirty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NHRI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121025" y="15621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392363" y="1971675"/>
            <a:ext cx="0" cy="3175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317500" y="274638"/>
            <a:ext cx="8439150" cy="1090612"/>
          </a:xfrm>
        </p:spPr>
        <p:txBody>
          <a:bodyPr/>
          <a:lstStyle/>
          <a:p>
            <a:pPr algn="ctr" eaLnBrk="1" hangingPunct="1"/>
            <a:r>
              <a:rPr lang="fr-FR" sz="3600" smtClean="0">
                <a:latin typeface="Arial" charset="0"/>
                <a:ea typeface="ＭＳ Ｐゴシック" pitchFamily="34" charset="-128"/>
                <a:cs typeface="Arial" charset="0"/>
              </a:rPr>
              <a:t>What is an alternative report?</a:t>
            </a:r>
          </a:p>
        </p:txBody>
      </p:sp>
      <p:sp>
        <p:nvSpPr>
          <p:cNvPr id="8195" name="Content Placeholder 2"/>
          <p:cNvSpPr txBox="1">
            <a:spLocks/>
          </p:cNvSpPr>
          <p:nvPr/>
        </p:nvSpPr>
        <p:spPr bwMode="auto">
          <a:xfrm>
            <a:off x="1155700" y="1365250"/>
            <a:ext cx="7056438" cy="469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</a:pPr>
            <a:endParaRPr lang="en-US" sz="2400"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55700" y="1689100"/>
            <a:ext cx="7056438" cy="4035425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2800" i="1" dirty="0"/>
              <a:t>The main objective of this report is to offer complementary information to that provided by the Government for the </a:t>
            </a:r>
            <a:r>
              <a:rPr lang="en-GB" sz="2800" i="1" dirty="0" smtClean="0"/>
              <a:t>[Committee on the Rights of Persons with Disabilities] in </a:t>
            </a:r>
            <a:r>
              <a:rPr lang="en-GB" sz="2800" i="1" dirty="0"/>
              <a:t>order to offer some concluding observations to help towards the better implementation of the Convention</a:t>
            </a:r>
          </a:p>
          <a:p>
            <a:pPr>
              <a:defRPr/>
            </a:pPr>
            <a:endParaRPr lang="en-GB" sz="2800" i="1" dirty="0"/>
          </a:p>
          <a:p>
            <a:pPr algn="r">
              <a:defRPr/>
            </a:pPr>
            <a:r>
              <a:rPr lang="en-GB" sz="2800" dirty="0"/>
              <a:t>Alternative Report Spain 2010 - CERMI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717550" y="274638"/>
            <a:ext cx="8015288" cy="1090612"/>
          </a:xfrm>
        </p:spPr>
        <p:txBody>
          <a:bodyPr/>
          <a:lstStyle/>
          <a:p>
            <a:pPr algn="ctr" eaLnBrk="1" hangingPunct="1"/>
            <a:r>
              <a:rPr lang="fr-FR" sz="3600" smtClean="0">
                <a:latin typeface="Arial" charset="0"/>
                <a:ea typeface="ＭＳ Ｐゴシック" pitchFamily="34" charset="-128"/>
                <a:cs typeface="Arial" charset="0"/>
              </a:rPr>
              <a:t>Methodology</a:t>
            </a:r>
          </a:p>
        </p:txBody>
      </p:sp>
      <p:sp>
        <p:nvSpPr>
          <p:cNvPr id="9219" name="Content Placeholder 2"/>
          <p:cNvSpPr txBox="1">
            <a:spLocks/>
          </p:cNvSpPr>
          <p:nvPr/>
        </p:nvSpPr>
        <p:spPr bwMode="auto">
          <a:xfrm>
            <a:off x="1016000" y="1255713"/>
            <a:ext cx="7056438" cy="392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47725" y="1936750"/>
            <a:ext cx="7620000" cy="449263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INITIAL REVIEW OF KEY ISSUES</a:t>
            </a:r>
          </a:p>
        </p:txBody>
      </p:sp>
      <p:sp>
        <p:nvSpPr>
          <p:cNvPr id="5" name="Rectangle 4"/>
          <p:cNvSpPr/>
          <p:nvPr/>
        </p:nvSpPr>
        <p:spPr>
          <a:xfrm>
            <a:off x="847725" y="965200"/>
            <a:ext cx="7666038" cy="40005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BUILD A COALITION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563688" y="2759075"/>
            <a:ext cx="2544762" cy="107315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LEGAL ANALYSIS</a:t>
            </a:r>
          </a:p>
        </p:txBody>
      </p:sp>
      <p:sp>
        <p:nvSpPr>
          <p:cNvPr id="6" name="Down Arrow 5"/>
          <p:cNvSpPr/>
          <p:nvPr/>
        </p:nvSpPr>
        <p:spPr>
          <a:xfrm>
            <a:off x="4241800" y="1365250"/>
            <a:ext cx="879475" cy="393700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Down Arrow 6"/>
          <p:cNvSpPr/>
          <p:nvPr/>
        </p:nvSpPr>
        <p:spPr>
          <a:xfrm>
            <a:off x="4294188" y="2386013"/>
            <a:ext cx="849312" cy="325437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5321300" y="2779713"/>
            <a:ext cx="2590800" cy="107315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DATA COLLECTION</a:t>
            </a:r>
          </a:p>
        </p:txBody>
      </p:sp>
      <p:sp>
        <p:nvSpPr>
          <p:cNvPr id="8" name="Down Arrow 7"/>
          <p:cNvSpPr/>
          <p:nvPr/>
        </p:nvSpPr>
        <p:spPr>
          <a:xfrm>
            <a:off x="2365375" y="3854450"/>
            <a:ext cx="941388" cy="500063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Down Arrow 11"/>
          <p:cNvSpPr/>
          <p:nvPr/>
        </p:nvSpPr>
        <p:spPr>
          <a:xfrm>
            <a:off x="6145213" y="3867150"/>
            <a:ext cx="941387" cy="500063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908050" y="4559300"/>
            <a:ext cx="7621588" cy="447675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ANALYSIS AND IDENTIFICATION OF RECOMMENDATIONS</a:t>
            </a:r>
          </a:p>
        </p:txBody>
      </p:sp>
      <p:sp>
        <p:nvSpPr>
          <p:cNvPr id="14" name="Rectangle 13"/>
          <p:cNvSpPr/>
          <p:nvPr/>
        </p:nvSpPr>
        <p:spPr>
          <a:xfrm rot="10800000" flipV="1">
            <a:off x="847725" y="5465763"/>
            <a:ext cx="7666038" cy="43815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REVIEW BY CONSTITUENCIES AND FINALIZATION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4279900" y="5048250"/>
            <a:ext cx="849313" cy="363538"/>
          </a:xfrm>
          <a:prstGeom prst="downArrow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417513" y="274638"/>
            <a:ext cx="8339137" cy="1090612"/>
          </a:xfrm>
        </p:spPr>
        <p:txBody>
          <a:bodyPr/>
          <a:lstStyle/>
          <a:p>
            <a:pPr algn="ctr" eaLnBrk="1" hangingPunct="1"/>
            <a:r>
              <a:rPr lang="fr-FR" sz="3600" smtClean="0">
                <a:latin typeface="Arial" charset="0"/>
                <a:ea typeface="ＭＳ Ｐゴシック" pitchFamily="34" charset="-128"/>
                <a:cs typeface="Arial" charset="0"/>
              </a:rPr>
              <a:t>Data collection</a:t>
            </a:r>
          </a:p>
        </p:txBody>
      </p:sp>
      <p:sp>
        <p:nvSpPr>
          <p:cNvPr id="10243" name="Content Placeholder 2"/>
          <p:cNvSpPr txBox="1">
            <a:spLocks/>
          </p:cNvSpPr>
          <p:nvPr/>
        </p:nvSpPr>
        <p:spPr bwMode="auto">
          <a:xfrm>
            <a:off x="417513" y="1192213"/>
            <a:ext cx="8339137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400" dirty="0">
                <a:cs typeface="Arial" charset="0"/>
              </a:rPr>
              <a:t>Laws and policies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400" dirty="0">
                <a:cs typeface="Arial" charset="0"/>
              </a:rPr>
              <a:t>Secondary materials: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</a:pPr>
            <a:r>
              <a:rPr lang="en-US" sz="2400" dirty="0">
                <a:cs typeface="Arial" charset="0"/>
              </a:rPr>
              <a:t>Statistical </a:t>
            </a:r>
            <a:r>
              <a:rPr lang="en-US" sz="2400" dirty="0" smtClean="0">
                <a:cs typeface="Arial" charset="0"/>
              </a:rPr>
              <a:t>institute</a:t>
            </a:r>
            <a:endParaRPr lang="en-US" sz="2400" dirty="0">
              <a:cs typeface="Arial" charset="0"/>
            </a:endParaRP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</a:pPr>
            <a:r>
              <a:rPr lang="en-US" sz="2400" dirty="0">
                <a:cs typeface="Arial" charset="0"/>
              </a:rPr>
              <a:t>Ministries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</a:pPr>
            <a:r>
              <a:rPr lang="en-US" sz="2400" dirty="0" smtClean="0">
                <a:cs typeface="Arial" charset="0"/>
              </a:rPr>
              <a:t>United Nations </a:t>
            </a:r>
            <a:r>
              <a:rPr lang="en-US" sz="2400" dirty="0">
                <a:cs typeface="Arial" charset="0"/>
              </a:rPr>
              <a:t>and World Bank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</a:pPr>
            <a:r>
              <a:rPr lang="en-US" sz="2400" dirty="0">
                <a:cs typeface="Arial" charset="0"/>
              </a:rPr>
              <a:t>National </a:t>
            </a:r>
            <a:r>
              <a:rPr lang="en-US" sz="2400" dirty="0" smtClean="0">
                <a:cs typeface="Arial" charset="0"/>
              </a:rPr>
              <a:t>human rights institutions</a:t>
            </a:r>
            <a:endParaRPr lang="en-US" sz="2400" dirty="0">
              <a:cs typeface="Arial" charset="0"/>
            </a:endParaRP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</a:pPr>
            <a:r>
              <a:rPr lang="en-US" sz="2400" dirty="0">
                <a:cs typeface="Arial" charset="0"/>
              </a:rPr>
              <a:t>Academic sources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400" dirty="0">
                <a:cs typeface="Arial" charset="0"/>
              </a:rPr>
              <a:t>Complaint such as court cases, complaints to the </a:t>
            </a:r>
            <a:r>
              <a:rPr lang="en-US" sz="2400" dirty="0" smtClean="0">
                <a:cs typeface="Arial" charset="0"/>
              </a:rPr>
              <a:t>ombudspersons</a:t>
            </a:r>
            <a:endParaRPr lang="en-US" sz="2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400" dirty="0">
                <a:cs typeface="Arial" charset="0"/>
              </a:rPr>
              <a:t>Primary research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</a:pPr>
            <a:r>
              <a:rPr lang="en-US" sz="2400" dirty="0">
                <a:cs typeface="Arial" charset="0"/>
              </a:rPr>
              <a:t>Quantitative – household surveys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</a:pPr>
            <a:r>
              <a:rPr lang="en-US" sz="2400" dirty="0">
                <a:cs typeface="Arial" charset="0"/>
              </a:rPr>
              <a:t>Qualitative – interviews with rights-holders, expert advice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317500" y="274638"/>
            <a:ext cx="8439150" cy="1090612"/>
          </a:xfrm>
        </p:spPr>
        <p:txBody>
          <a:bodyPr/>
          <a:lstStyle/>
          <a:p>
            <a:pPr algn="ctr" eaLnBrk="1" hangingPunct="1"/>
            <a:r>
              <a:rPr lang="fr-FR" sz="3600" smtClean="0">
                <a:latin typeface="Arial" charset="0"/>
                <a:ea typeface="ＭＳ Ｐゴシック" pitchFamily="34" charset="-128"/>
                <a:cs typeface="Arial" charset="0"/>
              </a:rPr>
              <a:t>Example: non-discrimination</a:t>
            </a:r>
          </a:p>
        </p:txBody>
      </p:sp>
      <p:sp>
        <p:nvSpPr>
          <p:cNvPr id="11267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469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400"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5950" y="1649413"/>
            <a:ext cx="8140700" cy="4154487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2800" dirty="0"/>
              <a:t>The </a:t>
            </a:r>
            <a:r>
              <a:rPr lang="en-GB" sz="2800" b="1" dirty="0" smtClean="0"/>
              <a:t>Committee’s reporting </a:t>
            </a:r>
            <a:r>
              <a:rPr lang="en-GB" sz="2800" b="1" dirty="0"/>
              <a:t>guidelines </a:t>
            </a:r>
            <a:r>
              <a:rPr lang="en-GB" sz="2800" dirty="0"/>
              <a:t>request information on:</a:t>
            </a:r>
          </a:p>
          <a:p>
            <a:pPr>
              <a:defRPr/>
            </a:pPr>
            <a:endParaRPr lang="en-GB" sz="2800" dirty="0"/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GB" sz="2800" i="1" dirty="0"/>
              <a:t>Ability of persons to use the law for protection against discrimination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GB" sz="2800" i="1" dirty="0"/>
              <a:t>Effective measures to guarantee legal protection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GB" sz="2800" i="1" dirty="0"/>
              <a:t>Policies and programmes to achieve de facto equality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317500" y="274638"/>
            <a:ext cx="8439150" cy="1090612"/>
          </a:xfrm>
        </p:spPr>
        <p:txBody>
          <a:bodyPr/>
          <a:lstStyle/>
          <a:p>
            <a:pPr algn="ctr" eaLnBrk="1" hangingPunct="1"/>
            <a:r>
              <a:rPr lang="fr-FR" sz="3600" smtClean="0">
                <a:latin typeface="Arial" charset="0"/>
                <a:ea typeface="ＭＳ Ｐゴシック" pitchFamily="34" charset="-128"/>
                <a:cs typeface="Arial" charset="0"/>
              </a:rPr>
              <a:t>Example: non-discrimination</a:t>
            </a:r>
          </a:p>
        </p:txBody>
      </p:sp>
      <p:sp>
        <p:nvSpPr>
          <p:cNvPr id="12291" name="Content Placeholder 2"/>
          <p:cNvSpPr txBox="1">
            <a:spLocks/>
          </p:cNvSpPr>
          <p:nvPr/>
        </p:nvSpPr>
        <p:spPr bwMode="auto">
          <a:xfrm>
            <a:off x="557213" y="1365250"/>
            <a:ext cx="8199437" cy="469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</a:pPr>
            <a:endParaRPr lang="en-US" sz="2400"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7213" y="1365250"/>
            <a:ext cx="8199437" cy="4697413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2800" dirty="0"/>
              <a:t>The Spanish </a:t>
            </a:r>
            <a:r>
              <a:rPr lang="en-GB" sz="2800" b="1" dirty="0"/>
              <a:t>Government </a:t>
            </a:r>
            <a:r>
              <a:rPr lang="en-GB" sz="2800" dirty="0" smtClean="0"/>
              <a:t>responded</a:t>
            </a:r>
            <a:r>
              <a:rPr lang="en-GB" sz="2800" dirty="0"/>
              <a:t>:</a:t>
            </a:r>
          </a:p>
          <a:p>
            <a:pPr>
              <a:defRPr/>
            </a:pPr>
            <a:endParaRPr lang="en-GB" sz="2800" dirty="0"/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GB" sz="2800" i="1" dirty="0"/>
              <a:t>Legislation ensures full compliance with article 5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GB" sz="2800" i="1" dirty="0"/>
              <a:t>However, some legislation might need to be reviewed in </a:t>
            </a:r>
            <a:r>
              <a:rPr lang="en-GB" sz="2800" i="1" dirty="0" smtClean="0"/>
              <a:t>the light </a:t>
            </a:r>
            <a:r>
              <a:rPr lang="en-GB" sz="2800" i="1" dirty="0"/>
              <a:t>of the </a:t>
            </a:r>
            <a:r>
              <a:rPr lang="en-GB" sz="2800" i="1" dirty="0" smtClean="0"/>
              <a:t>Convention</a:t>
            </a:r>
            <a:endParaRPr lang="en-GB" sz="2800" i="1" dirty="0"/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GB" sz="2800" i="1" dirty="0"/>
              <a:t>Effective supervisory and sanctions mechanisms are in place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endParaRPr lang="en-GB" sz="2800" i="1" dirty="0"/>
          </a:p>
          <a:p>
            <a:pPr algn="ctr">
              <a:defRPr/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317500" y="274638"/>
            <a:ext cx="8439150" cy="1090612"/>
          </a:xfrm>
        </p:spPr>
        <p:txBody>
          <a:bodyPr/>
          <a:lstStyle/>
          <a:p>
            <a:pPr algn="ctr" eaLnBrk="1" hangingPunct="1"/>
            <a:r>
              <a:rPr lang="fr-FR" sz="3600" smtClean="0">
                <a:latin typeface="Arial" charset="0"/>
                <a:ea typeface="ＭＳ Ｐゴシック" pitchFamily="34" charset="-128"/>
                <a:cs typeface="Arial" charset="0"/>
              </a:rPr>
              <a:t>Example: non-discrimination</a:t>
            </a:r>
          </a:p>
        </p:txBody>
      </p:sp>
      <p:sp>
        <p:nvSpPr>
          <p:cNvPr id="13315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469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</a:pPr>
            <a:endParaRPr lang="en-US" sz="2400"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6900" y="1093788"/>
            <a:ext cx="8159750" cy="4968875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800" dirty="0"/>
          </a:p>
          <a:p>
            <a:pPr>
              <a:defRPr/>
            </a:pPr>
            <a:r>
              <a:rPr lang="en-GB" sz="2800" dirty="0"/>
              <a:t>The Spanish </a:t>
            </a:r>
            <a:r>
              <a:rPr lang="en-GB" sz="2800" b="1" dirty="0" smtClean="0"/>
              <a:t>alternative report </a:t>
            </a:r>
            <a:r>
              <a:rPr lang="en-GB" sz="2800" dirty="0" smtClean="0"/>
              <a:t>stated</a:t>
            </a:r>
            <a:r>
              <a:rPr lang="en-GB" sz="2800" dirty="0"/>
              <a:t>:</a:t>
            </a:r>
          </a:p>
          <a:p>
            <a:pPr>
              <a:defRPr/>
            </a:pPr>
            <a:endParaRPr lang="en-GB" sz="2800" dirty="0"/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GB" sz="2800" i="1" dirty="0"/>
              <a:t>Legislation is not in compliance with the </a:t>
            </a:r>
            <a:r>
              <a:rPr lang="en-GB" sz="2800" i="1" dirty="0" smtClean="0"/>
              <a:t>Convention</a:t>
            </a:r>
            <a:endParaRPr lang="en-GB" sz="2800" i="1" dirty="0"/>
          </a:p>
          <a:p>
            <a:pPr lvl="2" indent="-457200">
              <a:buFont typeface="Calibri" pitchFamily="34" charset="0"/>
              <a:buChar char="×"/>
              <a:defRPr/>
            </a:pPr>
            <a:r>
              <a:rPr lang="en-GB" sz="2800" i="1" dirty="0"/>
              <a:t>requirement of 33 </a:t>
            </a:r>
            <a:r>
              <a:rPr lang="en-GB" sz="2800" i="1" dirty="0" smtClean="0"/>
              <a:t>per cent </a:t>
            </a:r>
            <a:r>
              <a:rPr lang="en-GB" sz="2800" i="1" dirty="0"/>
              <a:t>disability</a:t>
            </a:r>
          </a:p>
          <a:p>
            <a:pPr>
              <a:defRPr/>
            </a:pPr>
            <a:endParaRPr lang="en-GB" sz="2800" i="1" dirty="0"/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GB" sz="2800" i="1" dirty="0"/>
              <a:t>Supervisory and sanctions mechanisms are ineffective</a:t>
            </a:r>
          </a:p>
          <a:p>
            <a:pPr marL="914400" lvl="1" indent="-457200">
              <a:buFont typeface="Calibri" pitchFamily="34" charset="0"/>
              <a:buChar char="×"/>
              <a:defRPr/>
            </a:pPr>
            <a:r>
              <a:rPr lang="en-GB" sz="2800" i="1" dirty="0"/>
              <a:t>No data available</a:t>
            </a:r>
          </a:p>
          <a:p>
            <a:pPr marL="914400" lvl="1" indent="-457200">
              <a:buFont typeface="Calibri" pitchFamily="34" charset="0"/>
              <a:buChar char="×"/>
              <a:defRPr/>
            </a:pPr>
            <a:r>
              <a:rPr lang="en-GB" sz="2800" i="1" dirty="0"/>
              <a:t>No action on 10 complaints submitted</a:t>
            </a:r>
          </a:p>
          <a:p>
            <a:pPr marL="914400" lvl="1" indent="-457200">
              <a:buFont typeface="Calibri" pitchFamily="34" charset="0"/>
              <a:buChar char="×"/>
              <a:defRPr/>
            </a:pPr>
            <a:r>
              <a:rPr lang="en-GB" sz="2800" i="1" dirty="0"/>
              <a:t>No regional coverage</a:t>
            </a:r>
          </a:p>
          <a:p>
            <a:pPr marL="914400" lvl="1" indent="-457200">
              <a:buFont typeface="Calibri" pitchFamily="34" charset="0"/>
              <a:buChar char="×"/>
              <a:defRPr/>
            </a:pPr>
            <a:r>
              <a:rPr lang="en-GB" sz="2800" i="1" dirty="0"/>
              <a:t>Procedure is slow</a:t>
            </a:r>
          </a:p>
          <a:p>
            <a:pPr marL="457200" indent="-457200">
              <a:buFont typeface="Calibri" pitchFamily="34" charset="0"/>
              <a:buChar char="×"/>
              <a:defRPr/>
            </a:pPr>
            <a:endParaRPr lang="en-GB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e 7">
      <a:dk1>
        <a:srgbClr val="333333"/>
      </a:dk1>
      <a:lt1>
        <a:sysClr val="window" lastClr="FFFFFF"/>
      </a:lt1>
      <a:dk2>
        <a:srgbClr val="006FB7"/>
      </a:dk2>
      <a:lt2>
        <a:srgbClr val="CCCCCC"/>
      </a:lt2>
      <a:accent1>
        <a:srgbClr val="006FB7"/>
      </a:accent1>
      <a:accent2>
        <a:srgbClr val="5693C9"/>
      </a:accent2>
      <a:accent3>
        <a:srgbClr val="F18E00"/>
      </a:accent3>
      <a:accent4>
        <a:srgbClr val="8C1713"/>
      </a:accent4>
      <a:accent5>
        <a:srgbClr val="7FBADF"/>
      </a:accent5>
      <a:accent6>
        <a:srgbClr val="C58781"/>
      </a:accent6>
      <a:hlink>
        <a:srgbClr val="006FB7"/>
      </a:hlink>
      <a:folHlink>
        <a:srgbClr val="5693C9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71D53C-3F00-45C1-BC00-DC919BF95ADB}"/>
</file>

<file path=customXml/itemProps2.xml><?xml version="1.0" encoding="utf-8"?>
<ds:datastoreItem xmlns:ds="http://schemas.openxmlformats.org/officeDocument/2006/customXml" ds:itemID="{58BBA707-B4D5-4148-8120-CA27406FBE5D}"/>
</file>

<file path=customXml/itemProps3.xml><?xml version="1.0" encoding="utf-8"?>
<ds:datastoreItem xmlns:ds="http://schemas.openxmlformats.org/officeDocument/2006/customXml" ds:itemID="{F8E1EA8F-47EC-4EB5-AF7F-28BA73081CB3}"/>
</file>

<file path=customXml/itemProps4.xml><?xml version="1.0" encoding="utf-8"?>
<ds:datastoreItem xmlns:ds="http://schemas.openxmlformats.org/officeDocument/2006/customXml" ds:itemID="{FEE8D144-22ED-47A9-8927-0CA1686F7841}"/>
</file>

<file path=docProps/app.xml><?xml version="1.0" encoding="utf-8"?>
<Properties xmlns="http://schemas.openxmlformats.org/officeDocument/2006/extended-properties" xmlns:vt="http://schemas.openxmlformats.org/officeDocument/2006/docPropsVTypes">
  <TotalTime>2954</TotalTime>
  <Words>614</Words>
  <Application>Microsoft Office PowerPoint</Application>
  <PresentationFormat>On-screen Show (4:3)</PresentationFormat>
  <Paragraphs>149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Thème Office</vt:lpstr>
      <vt:lpstr>Alternative reporting to the Committee on the Rights of Persons with Disabilities </vt:lpstr>
      <vt:lpstr>PowerPoint Presentation</vt:lpstr>
      <vt:lpstr>The reporting cycle</vt:lpstr>
      <vt:lpstr>What is an alternative report?</vt:lpstr>
      <vt:lpstr>Methodology</vt:lpstr>
      <vt:lpstr>Data collection</vt:lpstr>
      <vt:lpstr>Example: non-discrimination</vt:lpstr>
      <vt:lpstr>Example: non-discrimination</vt:lpstr>
      <vt:lpstr>Example: non-discrimination</vt:lpstr>
      <vt:lpstr>Tips for recommendations </vt:lpstr>
      <vt:lpstr>Example: recommendation on non-discrimination </vt:lpstr>
      <vt:lpstr>Structure of the report</vt:lpstr>
      <vt:lpstr>Submitting the report to the Committee</vt:lpstr>
      <vt:lpstr>Follow-up</vt:lpstr>
      <vt:lpstr>Sources</vt:lpstr>
    </vt:vector>
  </TitlesOfParts>
  <Company>Eddy Hill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Eddy Hill</dc:creator>
  <cp:lastModifiedBy>Caroline Lambein</cp:lastModifiedBy>
  <cp:revision>223</cp:revision>
  <cp:lastPrinted>2011-10-03T12:56:56Z</cp:lastPrinted>
  <dcterms:created xsi:type="dcterms:W3CDTF">2010-05-19T14:44:31Z</dcterms:created>
  <dcterms:modified xsi:type="dcterms:W3CDTF">2012-08-17T09:09:05Z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David McCreery</vt:lpwstr>
  </property>
  <property fmtid="{D5CDD505-2E9C-101B-9397-08002B2CF9AE}" pid="3" name="xd_Signature">
    <vt:lpwstr/>
  </property>
  <property fmtid="{D5CDD505-2E9C-101B-9397-08002B2CF9AE}" pid="4" name="display_urn:schemas-microsoft-com:office:office#Author">
    <vt:lpwstr>David McCreery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ntentTypeId">
    <vt:lpwstr>0x0101008822B9E06671B54FA89F14538B9B0FEA</vt:lpwstr>
  </property>
  <property fmtid="{D5CDD505-2E9C-101B-9397-08002B2CF9AE}" pid="10" name="Order">
    <vt:r8>2766600</vt:r8>
  </property>
</Properties>
</file>