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65" r:id="rId3"/>
    <p:sldId id="385" r:id="rId4"/>
    <p:sldId id="380" r:id="rId5"/>
    <p:sldId id="386" r:id="rId6"/>
    <p:sldId id="387" r:id="rId7"/>
    <p:sldId id="388" r:id="rId8"/>
    <p:sldId id="375" r:id="rId9"/>
    <p:sldId id="381" r:id="rId10"/>
    <p:sldId id="389" r:id="rId11"/>
    <p:sldId id="3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04"/>
    <p:restoredTop sz="94681"/>
  </p:normalViewPr>
  <p:slideViewPr>
    <p:cSldViewPr snapToGrid="0" snapToObjects="1">
      <p:cViewPr varScale="1">
        <p:scale>
          <a:sx n="53" d="100"/>
          <a:sy n="53" d="100"/>
        </p:scale>
        <p:origin x="630" y="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US" sz="2800" b="1"/>
              <a:t>Billionaires and</a:t>
            </a:r>
            <a:r>
              <a:rPr lang="en-US" sz="2800" b="1" baseline="0"/>
              <a:t> Net Worth</a:t>
            </a:r>
            <a:endParaRPr lang="en-US" sz="2800" b="1"/>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Billionaires</c:v>
          </c:tx>
          <c:spPr>
            <a:ln w="76200" cap="rnd">
              <a:solidFill>
                <a:schemeClr val="accent1"/>
              </a:solidFill>
              <a:round/>
            </a:ln>
            <a:effectLst/>
          </c:spPr>
          <c:marker>
            <c:symbol val="none"/>
          </c:marker>
          <c:cat>
            <c:numRef>
              <c:f>Sheet1!$B$2:$B$20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Sheet1!$C$2:$C$20</c:f>
              <c:numCache>
                <c:formatCode>General</c:formatCode>
                <c:ptCount val="19"/>
                <c:pt idx="0">
                  <c:v>470</c:v>
                </c:pt>
                <c:pt idx="1">
                  <c:v>538</c:v>
                </c:pt>
                <c:pt idx="2">
                  <c:v>497</c:v>
                </c:pt>
                <c:pt idx="3">
                  <c:v>476</c:v>
                </c:pt>
                <c:pt idx="4">
                  <c:v>587</c:v>
                </c:pt>
                <c:pt idx="5">
                  <c:v>691</c:v>
                </c:pt>
                <c:pt idx="6">
                  <c:v>793</c:v>
                </c:pt>
                <c:pt idx="7">
                  <c:v>946</c:v>
                </c:pt>
                <c:pt idx="8" formatCode="#,##0">
                  <c:v>1125</c:v>
                </c:pt>
                <c:pt idx="9">
                  <c:v>793</c:v>
                </c:pt>
                <c:pt idx="10" formatCode="#,##0">
                  <c:v>1011</c:v>
                </c:pt>
                <c:pt idx="11" formatCode="#,##0">
                  <c:v>1210</c:v>
                </c:pt>
                <c:pt idx="12" formatCode="#,##0">
                  <c:v>1226</c:v>
                </c:pt>
                <c:pt idx="13" formatCode="#,##0">
                  <c:v>1426</c:v>
                </c:pt>
                <c:pt idx="14" formatCode="#,##0">
                  <c:v>1645</c:v>
                </c:pt>
                <c:pt idx="15" formatCode="#,##0">
                  <c:v>1826</c:v>
                </c:pt>
                <c:pt idx="16" formatCode="#,##0">
                  <c:v>1810</c:v>
                </c:pt>
                <c:pt idx="17" formatCode="#,##0">
                  <c:v>2043</c:v>
                </c:pt>
                <c:pt idx="18" formatCode="#,##0">
                  <c:v>2208</c:v>
                </c:pt>
              </c:numCache>
            </c:numRef>
          </c:val>
          <c:smooth val="0"/>
          <c:extLst>
            <c:ext xmlns:c16="http://schemas.microsoft.com/office/drawing/2014/chart" uri="{C3380CC4-5D6E-409C-BE32-E72D297353CC}">
              <c16:uniqueId val="{00000000-F047-9E4D-8D8E-C2931E9B3DE6}"/>
            </c:ext>
          </c:extLst>
        </c:ser>
        <c:ser>
          <c:idx val="1"/>
          <c:order val="1"/>
          <c:tx>
            <c:v>Net Worth ($ billions)</c:v>
          </c:tx>
          <c:spPr>
            <a:ln w="76200" cap="rnd">
              <a:solidFill>
                <a:schemeClr val="accent2"/>
              </a:solidFill>
              <a:round/>
            </a:ln>
            <a:effectLst/>
          </c:spPr>
          <c:marker>
            <c:symbol val="none"/>
          </c:marker>
          <c:cat>
            <c:numRef>
              <c:f>Sheet1!$B$2:$B$20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Sheet1!$D$2:$D$20</c:f>
              <c:numCache>
                <c:formatCode>0.00</c:formatCode>
                <c:ptCount val="19"/>
                <c:pt idx="0">
                  <c:v>898</c:v>
                </c:pt>
                <c:pt idx="1">
                  <c:v>1800</c:v>
                </c:pt>
                <c:pt idx="2">
                  <c:v>1500</c:v>
                </c:pt>
                <c:pt idx="3">
                  <c:v>1400</c:v>
                </c:pt>
                <c:pt idx="4">
                  <c:v>1900</c:v>
                </c:pt>
                <c:pt idx="5">
                  <c:v>2200</c:v>
                </c:pt>
                <c:pt idx="6">
                  <c:v>2600</c:v>
                </c:pt>
                <c:pt idx="7">
                  <c:v>3500</c:v>
                </c:pt>
                <c:pt idx="8">
                  <c:v>4400</c:v>
                </c:pt>
                <c:pt idx="9">
                  <c:v>2400</c:v>
                </c:pt>
                <c:pt idx="10">
                  <c:v>3600</c:v>
                </c:pt>
                <c:pt idx="11">
                  <c:v>4500</c:v>
                </c:pt>
                <c:pt idx="12">
                  <c:v>4600</c:v>
                </c:pt>
                <c:pt idx="13">
                  <c:v>5400</c:v>
                </c:pt>
                <c:pt idx="14">
                  <c:v>6400</c:v>
                </c:pt>
                <c:pt idx="15">
                  <c:v>7100</c:v>
                </c:pt>
                <c:pt idx="16">
                  <c:v>6500</c:v>
                </c:pt>
                <c:pt idx="17">
                  <c:v>7700</c:v>
                </c:pt>
                <c:pt idx="18">
                  <c:v>9100</c:v>
                </c:pt>
              </c:numCache>
            </c:numRef>
          </c:val>
          <c:smooth val="0"/>
          <c:extLst>
            <c:ext xmlns:c16="http://schemas.microsoft.com/office/drawing/2014/chart" uri="{C3380CC4-5D6E-409C-BE32-E72D297353CC}">
              <c16:uniqueId val="{00000001-F047-9E4D-8D8E-C2931E9B3DE6}"/>
            </c:ext>
          </c:extLst>
        </c:ser>
        <c:dLbls>
          <c:showLegendKey val="0"/>
          <c:showVal val="0"/>
          <c:showCatName val="0"/>
          <c:showSerName val="0"/>
          <c:showPercent val="0"/>
          <c:showBubbleSize val="0"/>
        </c:dLbls>
        <c:smooth val="0"/>
        <c:axId val="1876405488"/>
        <c:axId val="1876009792"/>
      </c:lineChart>
      <c:catAx>
        <c:axId val="1876405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876009792"/>
        <c:crosses val="autoZero"/>
        <c:auto val="1"/>
        <c:lblAlgn val="ctr"/>
        <c:lblOffset val="100"/>
        <c:noMultiLvlLbl val="0"/>
      </c:catAx>
      <c:valAx>
        <c:axId val="1876009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1" u="none" strike="noStrike" kern="1200" baseline="0">
                <a:solidFill>
                  <a:schemeClr val="tx1">
                    <a:lumMod val="65000"/>
                    <a:lumOff val="35000"/>
                  </a:schemeClr>
                </a:solidFill>
                <a:latin typeface="+mn-lt"/>
                <a:ea typeface="+mn-ea"/>
                <a:cs typeface="+mn-cs"/>
              </a:defRPr>
            </a:pPr>
            <a:endParaRPr lang="en-US"/>
          </a:p>
        </c:txPr>
        <c:crossAx val="1876405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B7E703-4D7C-6842-B601-FDECC3961E55}" type="datetimeFigureOut">
              <a:rPr lang="en-US" smtClean="0"/>
              <a:t>1/15/2019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EE3CE-1BEC-0C4F-80F4-70139E27807E}" type="slidenum">
              <a:rPr lang="en-US" smtClean="0"/>
              <a:t>‹#›</a:t>
            </a:fld>
            <a:endParaRPr lang="en-US"/>
          </a:p>
        </p:txBody>
      </p:sp>
    </p:spTree>
    <p:extLst>
      <p:ext uri="{BB962C8B-B14F-4D97-AF65-F5344CB8AC3E}">
        <p14:creationId xmlns:p14="http://schemas.microsoft.com/office/powerpoint/2010/main" val="1133173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845932-C2C2-9946-AE00-9C5BC0902E5D}"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CBF1A-53DD-CE4F-8114-4EB3C1299D8C}" type="slidenum">
              <a:rPr lang="en-US" smtClean="0"/>
              <a:t>‹#›</a:t>
            </a:fld>
            <a:endParaRPr lang="en-US"/>
          </a:p>
        </p:txBody>
      </p:sp>
    </p:spTree>
    <p:extLst>
      <p:ext uri="{BB962C8B-B14F-4D97-AF65-F5344CB8AC3E}">
        <p14:creationId xmlns:p14="http://schemas.microsoft.com/office/powerpoint/2010/main" val="1159669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45932-C2C2-9946-AE00-9C5BC0902E5D}"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CBF1A-53DD-CE4F-8114-4EB3C1299D8C}" type="slidenum">
              <a:rPr lang="en-US" smtClean="0"/>
              <a:t>‹#›</a:t>
            </a:fld>
            <a:endParaRPr lang="en-US"/>
          </a:p>
        </p:txBody>
      </p:sp>
    </p:spTree>
    <p:extLst>
      <p:ext uri="{BB962C8B-B14F-4D97-AF65-F5344CB8AC3E}">
        <p14:creationId xmlns:p14="http://schemas.microsoft.com/office/powerpoint/2010/main" val="865526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45932-C2C2-9946-AE00-9C5BC0902E5D}"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CBF1A-53DD-CE4F-8114-4EB3C1299D8C}" type="slidenum">
              <a:rPr lang="en-US" smtClean="0"/>
              <a:t>‹#›</a:t>
            </a:fld>
            <a:endParaRPr lang="en-US"/>
          </a:p>
        </p:txBody>
      </p:sp>
    </p:spTree>
    <p:extLst>
      <p:ext uri="{BB962C8B-B14F-4D97-AF65-F5344CB8AC3E}">
        <p14:creationId xmlns:p14="http://schemas.microsoft.com/office/powerpoint/2010/main" val="1998068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45932-C2C2-9946-AE00-9C5BC0902E5D}"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CBF1A-53DD-CE4F-8114-4EB3C1299D8C}" type="slidenum">
              <a:rPr lang="en-US" smtClean="0"/>
              <a:t>‹#›</a:t>
            </a:fld>
            <a:endParaRPr lang="en-US"/>
          </a:p>
        </p:txBody>
      </p:sp>
    </p:spTree>
    <p:extLst>
      <p:ext uri="{BB962C8B-B14F-4D97-AF65-F5344CB8AC3E}">
        <p14:creationId xmlns:p14="http://schemas.microsoft.com/office/powerpoint/2010/main" val="2145105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845932-C2C2-9946-AE00-9C5BC0902E5D}"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CBF1A-53DD-CE4F-8114-4EB3C1299D8C}" type="slidenum">
              <a:rPr lang="en-US" smtClean="0"/>
              <a:t>‹#›</a:t>
            </a:fld>
            <a:endParaRPr lang="en-US"/>
          </a:p>
        </p:txBody>
      </p:sp>
    </p:spTree>
    <p:extLst>
      <p:ext uri="{BB962C8B-B14F-4D97-AF65-F5344CB8AC3E}">
        <p14:creationId xmlns:p14="http://schemas.microsoft.com/office/powerpoint/2010/main" val="838403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845932-C2C2-9946-AE00-9C5BC0902E5D}"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CBF1A-53DD-CE4F-8114-4EB3C1299D8C}" type="slidenum">
              <a:rPr lang="en-US" smtClean="0"/>
              <a:t>‹#›</a:t>
            </a:fld>
            <a:endParaRPr lang="en-US"/>
          </a:p>
        </p:txBody>
      </p:sp>
    </p:spTree>
    <p:extLst>
      <p:ext uri="{BB962C8B-B14F-4D97-AF65-F5344CB8AC3E}">
        <p14:creationId xmlns:p14="http://schemas.microsoft.com/office/powerpoint/2010/main" val="1413315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845932-C2C2-9946-AE00-9C5BC0902E5D}" type="datetimeFigureOut">
              <a:rPr lang="en-US" smtClean="0"/>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5CBF1A-53DD-CE4F-8114-4EB3C1299D8C}" type="slidenum">
              <a:rPr lang="en-US" smtClean="0"/>
              <a:t>‹#›</a:t>
            </a:fld>
            <a:endParaRPr lang="en-US"/>
          </a:p>
        </p:txBody>
      </p:sp>
    </p:spTree>
    <p:extLst>
      <p:ext uri="{BB962C8B-B14F-4D97-AF65-F5344CB8AC3E}">
        <p14:creationId xmlns:p14="http://schemas.microsoft.com/office/powerpoint/2010/main" val="28186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845932-C2C2-9946-AE00-9C5BC0902E5D}" type="datetimeFigureOut">
              <a:rPr lang="en-US" smtClean="0"/>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5CBF1A-53DD-CE4F-8114-4EB3C1299D8C}" type="slidenum">
              <a:rPr lang="en-US" smtClean="0"/>
              <a:t>‹#›</a:t>
            </a:fld>
            <a:endParaRPr lang="en-US"/>
          </a:p>
        </p:txBody>
      </p:sp>
    </p:spTree>
    <p:extLst>
      <p:ext uri="{BB962C8B-B14F-4D97-AF65-F5344CB8AC3E}">
        <p14:creationId xmlns:p14="http://schemas.microsoft.com/office/powerpoint/2010/main" val="2071058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45932-C2C2-9946-AE00-9C5BC0902E5D}" type="datetimeFigureOut">
              <a:rPr lang="en-US" smtClean="0"/>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5CBF1A-53DD-CE4F-8114-4EB3C1299D8C}" type="slidenum">
              <a:rPr lang="en-US" smtClean="0"/>
              <a:t>‹#›</a:t>
            </a:fld>
            <a:endParaRPr lang="en-US"/>
          </a:p>
        </p:txBody>
      </p:sp>
    </p:spTree>
    <p:extLst>
      <p:ext uri="{BB962C8B-B14F-4D97-AF65-F5344CB8AC3E}">
        <p14:creationId xmlns:p14="http://schemas.microsoft.com/office/powerpoint/2010/main" val="186031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845932-C2C2-9946-AE00-9C5BC0902E5D}"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CBF1A-53DD-CE4F-8114-4EB3C1299D8C}" type="slidenum">
              <a:rPr lang="en-US" smtClean="0"/>
              <a:t>‹#›</a:t>
            </a:fld>
            <a:endParaRPr lang="en-US"/>
          </a:p>
        </p:txBody>
      </p:sp>
    </p:spTree>
    <p:extLst>
      <p:ext uri="{BB962C8B-B14F-4D97-AF65-F5344CB8AC3E}">
        <p14:creationId xmlns:p14="http://schemas.microsoft.com/office/powerpoint/2010/main" val="1144595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845932-C2C2-9946-AE00-9C5BC0902E5D}"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CBF1A-53DD-CE4F-8114-4EB3C1299D8C}" type="slidenum">
              <a:rPr lang="en-US" smtClean="0"/>
              <a:t>‹#›</a:t>
            </a:fld>
            <a:endParaRPr lang="en-US"/>
          </a:p>
        </p:txBody>
      </p:sp>
    </p:spTree>
    <p:extLst>
      <p:ext uri="{BB962C8B-B14F-4D97-AF65-F5344CB8AC3E}">
        <p14:creationId xmlns:p14="http://schemas.microsoft.com/office/powerpoint/2010/main" val="62915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45932-C2C2-9946-AE00-9C5BC0902E5D}" type="datetimeFigureOut">
              <a:rPr lang="en-US" smtClean="0"/>
              <a:t>1/15/2019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CBF1A-53DD-CE4F-8114-4EB3C1299D8C}" type="slidenum">
              <a:rPr lang="en-US" smtClean="0"/>
              <a:t>‹#›</a:t>
            </a:fld>
            <a:endParaRPr lang="en-US"/>
          </a:p>
        </p:txBody>
      </p:sp>
    </p:spTree>
    <p:extLst>
      <p:ext uri="{BB962C8B-B14F-4D97-AF65-F5344CB8AC3E}">
        <p14:creationId xmlns:p14="http://schemas.microsoft.com/office/powerpoint/2010/main" val="965395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5144" y="1410884"/>
            <a:ext cx="10602000" cy="4093428"/>
          </a:xfrm>
          <a:prstGeom prst="rect">
            <a:avLst/>
          </a:prstGeom>
          <a:noFill/>
        </p:spPr>
        <p:txBody>
          <a:bodyPr wrap="square" rtlCol="0" anchor="t">
            <a:spAutoFit/>
          </a:bodyPr>
          <a:lstStyle/>
          <a:p>
            <a:pPr algn="ctr"/>
            <a:r>
              <a:rPr lang="en-US" sz="4000" b="1" i="1" dirty="0"/>
              <a:t>The SDGs and Economic Rights</a:t>
            </a:r>
          </a:p>
          <a:p>
            <a:pPr algn="ctr"/>
            <a:endParaRPr lang="en-US" sz="2800" dirty="0"/>
          </a:p>
          <a:p>
            <a:pPr algn="ctr"/>
            <a:r>
              <a:rPr lang="en-US" sz="3200" dirty="0"/>
              <a:t>Jeffrey D. Sachs</a:t>
            </a:r>
          </a:p>
          <a:p>
            <a:pPr algn="ctr"/>
            <a:r>
              <a:rPr lang="en-US" sz="3200" dirty="0"/>
              <a:t>University Professor at Columbia University</a:t>
            </a:r>
          </a:p>
          <a:p>
            <a:pPr algn="ctr"/>
            <a:endParaRPr lang="en-US" sz="3200" dirty="0"/>
          </a:p>
          <a:p>
            <a:pPr algn="ctr"/>
            <a:r>
              <a:rPr lang="en-US" sz="3200" dirty="0"/>
              <a:t>Human Rights and the 2030 Agenda</a:t>
            </a:r>
          </a:p>
          <a:p>
            <a:pPr algn="ctr"/>
            <a:r>
              <a:rPr lang="en-US" sz="3200" dirty="0"/>
              <a:t>United Nations Human Rights Council</a:t>
            </a:r>
          </a:p>
          <a:p>
            <a:pPr algn="ctr"/>
            <a:r>
              <a:rPr lang="en-US" sz="3200" dirty="0"/>
              <a:t>January 16, 2019</a:t>
            </a:r>
          </a:p>
        </p:txBody>
      </p:sp>
    </p:spTree>
    <p:extLst>
      <p:ext uri="{BB962C8B-B14F-4D97-AF65-F5344CB8AC3E}">
        <p14:creationId xmlns:p14="http://schemas.microsoft.com/office/powerpoint/2010/main" val="1339760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11EEE57-227E-6B43-95EB-53D11F7CA6BC}"/>
              </a:ext>
            </a:extLst>
          </p:cNvPr>
          <p:cNvGraphicFramePr>
            <a:graphicFrameLocks/>
          </p:cNvGraphicFramePr>
          <p:nvPr>
            <p:extLst>
              <p:ext uri="{D42A27DB-BD31-4B8C-83A1-F6EECF244321}">
                <p14:modId xmlns:p14="http://schemas.microsoft.com/office/powerpoint/2010/main" val="3264073611"/>
              </p:ext>
            </p:extLst>
          </p:nvPr>
        </p:nvGraphicFramePr>
        <p:xfrm>
          <a:off x="712694" y="403412"/>
          <a:ext cx="10609730" cy="609151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A4330402-4B67-0E47-93A5-EFD5FF70AE9E}"/>
              </a:ext>
            </a:extLst>
          </p:cNvPr>
          <p:cNvSpPr txBox="1"/>
          <p:nvPr/>
        </p:nvSpPr>
        <p:spPr>
          <a:xfrm>
            <a:off x="10636624" y="4182035"/>
            <a:ext cx="500458" cy="461665"/>
          </a:xfrm>
          <a:prstGeom prst="rect">
            <a:avLst/>
          </a:prstGeom>
          <a:noFill/>
        </p:spPr>
        <p:txBody>
          <a:bodyPr wrap="none" rtlCol="0">
            <a:spAutoFit/>
          </a:bodyPr>
          <a:lstStyle/>
          <a:p>
            <a:r>
              <a:rPr lang="en-US" sz="2400" dirty="0"/>
              <a:t>5X</a:t>
            </a:r>
          </a:p>
        </p:txBody>
      </p:sp>
      <p:sp>
        <p:nvSpPr>
          <p:cNvPr id="4" name="TextBox 3">
            <a:extLst>
              <a:ext uri="{FF2B5EF4-FFF2-40B4-BE49-F238E27FC236}">
                <a16:creationId xmlns:a16="http://schemas.microsoft.com/office/drawing/2014/main" id="{C393036B-B9DD-9F47-BA5D-00FADB18573C}"/>
              </a:ext>
            </a:extLst>
          </p:cNvPr>
          <p:cNvSpPr txBox="1"/>
          <p:nvPr/>
        </p:nvSpPr>
        <p:spPr>
          <a:xfrm>
            <a:off x="10232218" y="712694"/>
            <a:ext cx="1809728" cy="830997"/>
          </a:xfrm>
          <a:prstGeom prst="rect">
            <a:avLst/>
          </a:prstGeom>
          <a:noFill/>
        </p:spPr>
        <p:txBody>
          <a:bodyPr wrap="square" rtlCol="0">
            <a:spAutoFit/>
          </a:bodyPr>
          <a:lstStyle/>
          <a:p>
            <a:r>
              <a:rPr lang="en-US" sz="2400" dirty="0"/>
              <a:t>7X  inflation-</a:t>
            </a:r>
          </a:p>
          <a:p>
            <a:r>
              <a:rPr lang="en-US" sz="2400" dirty="0"/>
              <a:t>adjusted</a:t>
            </a:r>
          </a:p>
        </p:txBody>
      </p:sp>
    </p:spTree>
    <p:extLst>
      <p:ext uri="{BB962C8B-B14F-4D97-AF65-F5344CB8AC3E}">
        <p14:creationId xmlns:p14="http://schemas.microsoft.com/office/powerpoint/2010/main" val="3321828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A33FDCA-A6BD-124A-AD4E-B05BA5A1BD3A}"/>
              </a:ext>
            </a:extLst>
          </p:cNvPr>
          <p:cNvGraphicFramePr>
            <a:graphicFrameLocks noGrp="1"/>
          </p:cNvGraphicFramePr>
          <p:nvPr>
            <p:extLst>
              <p:ext uri="{D42A27DB-BD31-4B8C-83A1-F6EECF244321}">
                <p14:modId xmlns:p14="http://schemas.microsoft.com/office/powerpoint/2010/main" val="3843918026"/>
              </p:ext>
            </p:extLst>
          </p:nvPr>
        </p:nvGraphicFramePr>
        <p:xfrm>
          <a:off x="1056904" y="510988"/>
          <a:ext cx="10198284" cy="5795690"/>
        </p:xfrm>
        <a:graphic>
          <a:graphicData uri="http://schemas.openxmlformats.org/drawingml/2006/table">
            <a:tbl>
              <a:tblPr firstRow="1" bandRow="1">
                <a:tableStyleId>{5C22544A-7EE6-4342-B048-85BDC9FD1C3A}</a:tableStyleId>
              </a:tblPr>
              <a:tblGrid>
                <a:gridCol w="2549571">
                  <a:extLst>
                    <a:ext uri="{9D8B030D-6E8A-4147-A177-3AD203B41FA5}">
                      <a16:colId xmlns:a16="http://schemas.microsoft.com/office/drawing/2014/main" val="2453789721"/>
                    </a:ext>
                  </a:extLst>
                </a:gridCol>
                <a:gridCol w="2549571">
                  <a:extLst>
                    <a:ext uri="{9D8B030D-6E8A-4147-A177-3AD203B41FA5}">
                      <a16:colId xmlns:a16="http://schemas.microsoft.com/office/drawing/2014/main" val="985394707"/>
                    </a:ext>
                  </a:extLst>
                </a:gridCol>
                <a:gridCol w="2549571">
                  <a:extLst>
                    <a:ext uri="{9D8B030D-6E8A-4147-A177-3AD203B41FA5}">
                      <a16:colId xmlns:a16="http://schemas.microsoft.com/office/drawing/2014/main" val="3752671470"/>
                    </a:ext>
                  </a:extLst>
                </a:gridCol>
                <a:gridCol w="2549571">
                  <a:extLst>
                    <a:ext uri="{9D8B030D-6E8A-4147-A177-3AD203B41FA5}">
                      <a16:colId xmlns:a16="http://schemas.microsoft.com/office/drawing/2014/main" val="3683784106"/>
                    </a:ext>
                  </a:extLst>
                </a:gridCol>
              </a:tblGrid>
              <a:tr h="416423">
                <a:tc>
                  <a:txBody>
                    <a:bodyPr/>
                    <a:lstStyle/>
                    <a:p>
                      <a:r>
                        <a:rPr lang="en-US" dirty="0"/>
                        <a:t>Revenue Source</a:t>
                      </a:r>
                    </a:p>
                  </a:txBody>
                  <a:tcPr/>
                </a:tc>
                <a:tc>
                  <a:txBody>
                    <a:bodyPr/>
                    <a:lstStyle/>
                    <a:p>
                      <a:r>
                        <a:rPr lang="en-US" dirty="0"/>
                        <a:t>Resource Base</a:t>
                      </a:r>
                    </a:p>
                  </a:txBody>
                  <a:tcPr/>
                </a:tc>
                <a:tc>
                  <a:txBody>
                    <a:bodyPr/>
                    <a:lstStyle/>
                    <a:p>
                      <a:r>
                        <a:rPr lang="en-US" dirty="0"/>
                        <a:t>Target Revenues</a:t>
                      </a:r>
                    </a:p>
                  </a:txBody>
                  <a:tcPr/>
                </a:tc>
                <a:tc>
                  <a:txBody>
                    <a:bodyPr/>
                    <a:lstStyle/>
                    <a:p>
                      <a:r>
                        <a:rPr lang="en-US" dirty="0"/>
                        <a:t>Current Revenues</a:t>
                      </a:r>
                    </a:p>
                  </a:txBody>
                  <a:tcPr/>
                </a:tc>
                <a:extLst>
                  <a:ext uri="{0D108BD9-81ED-4DB2-BD59-A6C34878D82A}">
                    <a16:rowId xmlns:a16="http://schemas.microsoft.com/office/drawing/2014/main" val="403391987"/>
                  </a:ext>
                </a:extLst>
              </a:tr>
              <a:tr h="718756">
                <a:tc>
                  <a:txBody>
                    <a:bodyPr/>
                    <a:lstStyle/>
                    <a:p>
                      <a:r>
                        <a:rPr lang="en-US" dirty="0"/>
                        <a:t>Official Development Assistance</a:t>
                      </a:r>
                    </a:p>
                  </a:txBody>
                  <a:tcPr/>
                </a:tc>
                <a:tc>
                  <a:txBody>
                    <a:bodyPr/>
                    <a:lstStyle/>
                    <a:p>
                      <a:r>
                        <a:rPr lang="en-US" dirty="0"/>
                        <a:t>&gt; $50 Trillion</a:t>
                      </a:r>
                    </a:p>
                  </a:txBody>
                  <a:tcPr/>
                </a:tc>
                <a:tc>
                  <a:txBody>
                    <a:bodyPr/>
                    <a:lstStyle/>
                    <a:p>
                      <a:r>
                        <a:rPr lang="en-US" dirty="0"/>
                        <a:t>$350 Billion</a:t>
                      </a:r>
                    </a:p>
                  </a:txBody>
                  <a:tcPr/>
                </a:tc>
                <a:tc>
                  <a:txBody>
                    <a:bodyPr/>
                    <a:lstStyle/>
                    <a:p>
                      <a:r>
                        <a:rPr lang="en-US" dirty="0"/>
                        <a:t>$140 Billion</a:t>
                      </a:r>
                    </a:p>
                  </a:txBody>
                  <a:tcPr/>
                </a:tc>
                <a:extLst>
                  <a:ext uri="{0D108BD9-81ED-4DB2-BD59-A6C34878D82A}">
                    <a16:rowId xmlns:a16="http://schemas.microsoft.com/office/drawing/2014/main" val="2519842375"/>
                  </a:ext>
                </a:extLst>
              </a:tr>
              <a:tr h="416423">
                <a:tc>
                  <a:txBody>
                    <a:bodyPr/>
                    <a:lstStyle/>
                    <a:p>
                      <a:r>
                        <a:rPr lang="en-US" dirty="0"/>
                        <a:t>US ODA</a:t>
                      </a:r>
                    </a:p>
                  </a:txBody>
                  <a:tcPr/>
                </a:tc>
                <a:tc>
                  <a:txBody>
                    <a:bodyPr/>
                    <a:lstStyle/>
                    <a:p>
                      <a:r>
                        <a:rPr lang="en-US" dirty="0"/>
                        <a:t>$20 Trillion</a:t>
                      </a:r>
                    </a:p>
                  </a:txBody>
                  <a:tcPr/>
                </a:tc>
                <a:tc>
                  <a:txBody>
                    <a:bodyPr/>
                    <a:lstStyle/>
                    <a:p>
                      <a:r>
                        <a:rPr lang="en-US" dirty="0"/>
                        <a:t>$140 Billion</a:t>
                      </a:r>
                    </a:p>
                  </a:txBody>
                  <a:tcPr/>
                </a:tc>
                <a:tc>
                  <a:txBody>
                    <a:bodyPr/>
                    <a:lstStyle/>
                    <a:p>
                      <a:r>
                        <a:rPr lang="en-US" dirty="0"/>
                        <a:t>$35 Billion</a:t>
                      </a:r>
                    </a:p>
                  </a:txBody>
                  <a:tcPr/>
                </a:tc>
                <a:extLst>
                  <a:ext uri="{0D108BD9-81ED-4DB2-BD59-A6C34878D82A}">
                    <a16:rowId xmlns:a16="http://schemas.microsoft.com/office/drawing/2014/main" val="3982354776"/>
                  </a:ext>
                </a:extLst>
              </a:tr>
              <a:tr h="416423">
                <a:tc>
                  <a:txBody>
                    <a:bodyPr/>
                    <a:lstStyle/>
                    <a:p>
                      <a:r>
                        <a:rPr lang="en-US" dirty="0"/>
                        <a:t>Carbon Tax </a:t>
                      </a:r>
                    </a:p>
                  </a:txBody>
                  <a:tcPr/>
                </a:tc>
                <a:tc>
                  <a:txBody>
                    <a:bodyPr/>
                    <a:lstStyle/>
                    <a:p>
                      <a:r>
                        <a:rPr lang="en-US" dirty="0"/>
                        <a:t>35 Gt CO2 Emission</a:t>
                      </a:r>
                    </a:p>
                  </a:txBody>
                  <a:tcPr/>
                </a:tc>
                <a:tc>
                  <a:txBody>
                    <a:bodyPr/>
                    <a:lstStyle/>
                    <a:p>
                      <a:r>
                        <a:rPr lang="en-US" dirty="0"/>
                        <a:t>$175 Billion </a:t>
                      </a:r>
                    </a:p>
                  </a:txBody>
                  <a:tcPr/>
                </a:tc>
                <a:tc>
                  <a:txBody>
                    <a:bodyPr/>
                    <a:lstStyle/>
                    <a:p>
                      <a:r>
                        <a:rPr lang="en-US" dirty="0"/>
                        <a:t>&lt;$25 Billon</a:t>
                      </a:r>
                    </a:p>
                  </a:txBody>
                  <a:tcPr/>
                </a:tc>
                <a:extLst>
                  <a:ext uri="{0D108BD9-81ED-4DB2-BD59-A6C34878D82A}">
                    <a16:rowId xmlns:a16="http://schemas.microsoft.com/office/drawing/2014/main" val="1239115307"/>
                  </a:ext>
                </a:extLst>
              </a:tr>
              <a:tr h="416423">
                <a:tc>
                  <a:txBody>
                    <a:bodyPr/>
                    <a:lstStyle/>
                    <a:p>
                      <a:r>
                        <a:rPr lang="en-US" dirty="0"/>
                        <a:t>Billionaires’ Levy</a:t>
                      </a:r>
                    </a:p>
                  </a:txBody>
                  <a:tcPr/>
                </a:tc>
                <a:tc>
                  <a:txBody>
                    <a:bodyPr/>
                    <a:lstStyle/>
                    <a:p>
                      <a:r>
                        <a:rPr lang="en-US" dirty="0"/>
                        <a:t>$9.1 Trillion</a:t>
                      </a:r>
                    </a:p>
                  </a:txBody>
                  <a:tcPr/>
                </a:tc>
                <a:tc>
                  <a:txBody>
                    <a:bodyPr/>
                    <a:lstStyle/>
                    <a:p>
                      <a:r>
                        <a:rPr lang="en-US" dirty="0"/>
                        <a:t>$91 Billion</a:t>
                      </a:r>
                    </a:p>
                  </a:txBody>
                  <a:tcPr/>
                </a:tc>
                <a:tc>
                  <a:txBody>
                    <a:bodyPr/>
                    <a:lstStyle/>
                    <a:p>
                      <a:r>
                        <a:rPr lang="en-US" dirty="0"/>
                        <a:t>&lt;$10 Billion </a:t>
                      </a:r>
                    </a:p>
                  </a:txBody>
                  <a:tcPr/>
                </a:tc>
                <a:extLst>
                  <a:ext uri="{0D108BD9-81ED-4DB2-BD59-A6C34878D82A}">
                    <a16:rowId xmlns:a16="http://schemas.microsoft.com/office/drawing/2014/main" val="3867138313"/>
                  </a:ext>
                </a:extLst>
              </a:tr>
              <a:tr h="718756">
                <a:tc>
                  <a:txBody>
                    <a:bodyPr/>
                    <a:lstStyle/>
                    <a:p>
                      <a:r>
                        <a:rPr lang="en-US" dirty="0"/>
                        <a:t>Financial Transactions Tax</a:t>
                      </a:r>
                    </a:p>
                  </a:txBody>
                  <a:tcPr/>
                </a:tc>
                <a:tc>
                  <a:txBody>
                    <a:bodyPr/>
                    <a:lstStyle/>
                    <a:p>
                      <a:r>
                        <a:rPr lang="en-US" dirty="0"/>
                        <a:t>$50 Trillion </a:t>
                      </a:r>
                    </a:p>
                  </a:txBody>
                  <a:tcPr/>
                </a:tc>
                <a:tc>
                  <a:txBody>
                    <a:bodyPr/>
                    <a:lstStyle/>
                    <a:p>
                      <a:r>
                        <a:rPr lang="en-US" dirty="0"/>
                        <a:t>$50 Billion </a:t>
                      </a:r>
                    </a:p>
                  </a:txBody>
                  <a:tcPr/>
                </a:tc>
                <a:tc>
                  <a:txBody>
                    <a:bodyPr/>
                    <a:lstStyle/>
                    <a:p>
                      <a:r>
                        <a:rPr lang="en-US" dirty="0"/>
                        <a:t>&lt;$5 Billion </a:t>
                      </a:r>
                    </a:p>
                  </a:txBody>
                  <a:tcPr/>
                </a:tc>
                <a:extLst>
                  <a:ext uri="{0D108BD9-81ED-4DB2-BD59-A6C34878D82A}">
                    <a16:rowId xmlns:a16="http://schemas.microsoft.com/office/drawing/2014/main" val="3964293533"/>
                  </a:ext>
                </a:extLst>
              </a:tr>
              <a:tr h="416423">
                <a:tc>
                  <a:txBody>
                    <a:bodyPr/>
                    <a:lstStyle/>
                    <a:p>
                      <a:r>
                        <a:rPr lang="en-US" dirty="0"/>
                        <a:t>Offshore Account Tax</a:t>
                      </a:r>
                    </a:p>
                  </a:txBody>
                  <a:tcPr/>
                </a:tc>
                <a:tc>
                  <a:txBody>
                    <a:bodyPr/>
                    <a:lstStyle/>
                    <a:p>
                      <a:r>
                        <a:rPr lang="en-US" dirty="0"/>
                        <a:t>$20 Trillion </a:t>
                      </a:r>
                    </a:p>
                  </a:txBody>
                  <a:tcPr/>
                </a:tc>
                <a:tc>
                  <a:txBody>
                    <a:bodyPr/>
                    <a:lstStyle/>
                    <a:p>
                      <a:r>
                        <a:rPr lang="en-US" dirty="0"/>
                        <a:t>$50 Billion</a:t>
                      </a:r>
                    </a:p>
                  </a:txBody>
                  <a:tcPr/>
                </a:tc>
                <a:tc>
                  <a:txBody>
                    <a:bodyPr/>
                    <a:lstStyle/>
                    <a:p>
                      <a:r>
                        <a:rPr lang="en-US" dirty="0"/>
                        <a:t>$0</a:t>
                      </a:r>
                    </a:p>
                  </a:txBody>
                  <a:tcPr/>
                </a:tc>
                <a:extLst>
                  <a:ext uri="{0D108BD9-81ED-4DB2-BD59-A6C34878D82A}">
                    <a16:rowId xmlns:a16="http://schemas.microsoft.com/office/drawing/2014/main" val="2798680829"/>
                  </a:ext>
                </a:extLst>
              </a:tr>
              <a:tr h="416423">
                <a:tc>
                  <a:txBody>
                    <a:bodyPr/>
                    <a:lstStyle/>
                    <a:p>
                      <a:r>
                        <a:rPr lang="en-US" dirty="0"/>
                        <a:t>Technology Tax</a:t>
                      </a:r>
                    </a:p>
                  </a:txBody>
                  <a:tcPr/>
                </a:tc>
                <a:tc>
                  <a:txBody>
                    <a:bodyPr/>
                    <a:lstStyle/>
                    <a:p>
                      <a:r>
                        <a:rPr lang="en-US" dirty="0"/>
                        <a:t>$500 Billion (estimate)</a:t>
                      </a:r>
                    </a:p>
                  </a:txBody>
                  <a:tcPr/>
                </a:tc>
                <a:tc>
                  <a:txBody>
                    <a:bodyPr/>
                    <a:lstStyle/>
                    <a:p>
                      <a:r>
                        <a:rPr lang="en-US" dirty="0"/>
                        <a:t>$10 Billion (estimate)</a:t>
                      </a:r>
                    </a:p>
                  </a:txBody>
                  <a:tcPr/>
                </a:tc>
                <a:tc>
                  <a:txBody>
                    <a:bodyPr/>
                    <a:lstStyle/>
                    <a:p>
                      <a:r>
                        <a:rPr lang="en-US" dirty="0"/>
                        <a:t>$0</a:t>
                      </a:r>
                    </a:p>
                  </a:txBody>
                  <a:tcPr/>
                </a:tc>
                <a:extLst>
                  <a:ext uri="{0D108BD9-81ED-4DB2-BD59-A6C34878D82A}">
                    <a16:rowId xmlns:a16="http://schemas.microsoft.com/office/drawing/2014/main" val="502730568"/>
                  </a:ext>
                </a:extLst>
              </a:tr>
              <a:tr h="416423">
                <a:tc>
                  <a:txBody>
                    <a:bodyPr/>
                    <a:lstStyle/>
                    <a:p>
                      <a:r>
                        <a:rPr lang="en-US" dirty="0"/>
                        <a:t>Luxury Tax </a:t>
                      </a:r>
                    </a:p>
                  </a:txBody>
                  <a:tcPr/>
                </a:tc>
                <a:tc>
                  <a:txBody>
                    <a:bodyPr/>
                    <a:lstStyle/>
                    <a:p>
                      <a:r>
                        <a:rPr lang="en-US" dirty="0"/>
                        <a:t>$1 Trillion (estimate)</a:t>
                      </a:r>
                    </a:p>
                  </a:txBody>
                  <a:tcPr/>
                </a:tc>
                <a:tc>
                  <a:txBody>
                    <a:bodyPr/>
                    <a:lstStyle/>
                    <a:p>
                      <a:r>
                        <a:rPr lang="en-US" dirty="0"/>
                        <a:t>$50 Billion (estimate)</a:t>
                      </a:r>
                    </a:p>
                  </a:txBody>
                  <a:tcPr/>
                </a:tc>
                <a:tc>
                  <a:txBody>
                    <a:bodyPr/>
                    <a:lstStyle/>
                    <a:p>
                      <a:r>
                        <a:rPr lang="en-US" dirty="0"/>
                        <a:t>TBD</a:t>
                      </a:r>
                    </a:p>
                  </a:txBody>
                  <a:tcPr/>
                </a:tc>
                <a:extLst>
                  <a:ext uri="{0D108BD9-81ED-4DB2-BD59-A6C34878D82A}">
                    <a16:rowId xmlns:a16="http://schemas.microsoft.com/office/drawing/2014/main" val="3680386230"/>
                  </a:ext>
                </a:extLst>
              </a:tr>
              <a:tr h="1026794">
                <a:tc>
                  <a:txBody>
                    <a:bodyPr/>
                    <a:lstStyle/>
                    <a:p>
                      <a:r>
                        <a:rPr lang="en-US" dirty="0"/>
                        <a:t>Sumptuary Taxes</a:t>
                      </a:r>
                    </a:p>
                    <a:p>
                      <a:r>
                        <a:rPr lang="en-US" dirty="0"/>
                        <a:t>(tobacco, sugar beverages, alcohol)</a:t>
                      </a:r>
                    </a:p>
                  </a:txBody>
                  <a:tcPr/>
                </a:tc>
                <a:tc>
                  <a:txBody>
                    <a:bodyPr/>
                    <a:lstStyle/>
                    <a:p>
                      <a:r>
                        <a:rPr lang="en-US" dirty="0"/>
                        <a:t>TBD</a:t>
                      </a:r>
                    </a:p>
                  </a:txBody>
                  <a:tcPr/>
                </a:tc>
                <a:tc>
                  <a:txBody>
                    <a:bodyPr/>
                    <a:lstStyle/>
                    <a:p>
                      <a:r>
                        <a:rPr lang="en-US" dirty="0"/>
                        <a:t>TBD</a:t>
                      </a:r>
                    </a:p>
                  </a:txBody>
                  <a:tcPr/>
                </a:tc>
                <a:tc>
                  <a:txBody>
                    <a:bodyPr/>
                    <a:lstStyle/>
                    <a:p>
                      <a:r>
                        <a:rPr lang="en-US" dirty="0"/>
                        <a:t>TBD</a:t>
                      </a:r>
                    </a:p>
                  </a:txBody>
                  <a:tcPr/>
                </a:tc>
                <a:extLst>
                  <a:ext uri="{0D108BD9-81ED-4DB2-BD59-A6C34878D82A}">
                    <a16:rowId xmlns:a16="http://schemas.microsoft.com/office/drawing/2014/main" val="1431822806"/>
                  </a:ext>
                </a:extLst>
              </a:tr>
              <a:tr h="416423">
                <a:tc>
                  <a:txBody>
                    <a:bodyPr/>
                    <a:lstStyle/>
                    <a:p>
                      <a:r>
                        <a:rPr lang="en-US" dirty="0"/>
                        <a:t>Debt Relief Operations</a:t>
                      </a:r>
                    </a:p>
                  </a:txBody>
                  <a:tcPr/>
                </a:tc>
                <a:tc>
                  <a:txBody>
                    <a:bodyPr/>
                    <a:lstStyle/>
                    <a:p>
                      <a:r>
                        <a:rPr lang="en-US" dirty="0"/>
                        <a:t>TBD</a:t>
                      </a:r>
                    </a:p>
                  </a:txBody>
                  <a:tcPr/>
                </a:tc>
                <a:tc>
                  <a:txBody>
                    <a:bodyPr/>
                    <a:lstStyle/>
                    <a:p>
                      <a:r>
                        <a:rPr lang="en-US" dirty="0"/>
                        <a:t>TBD</a:t>
                      </a:r>
                    </a:p>
                  </a:txBody>
                  <a:tcPr/>
                </a:tc>
                <a:tc>
                  <a:txBody>
                    <a:bodyPr/>
                    <a:lstStyle/>
                    <a:p>
                      <a:r>
                        <a:rPr lang="en-US" dirty="0"/>
                        <a:t>TBD</a:t>
                      </a:r>
                    </a:p>
                  </a:txBody>
                  <a:tcPr/>
                </a:tc>
                <a:extLst>
                  <a:ext uri="{0D108BD9-81ED-4DB2-BD59-A6C34878D82A}">
                    <a16:rowId xmlns:a16="http://schemas.microsoft.com/office/drawing/2014/main" val="4153440614"/>
                  </a:ext>
                </a:extLst>
              </a:tr>
            </a:tbl>
          </a:graphicData>
        </a:graphic>
      </p:graphicFrame>
    </p:spTree>
    <p:extLst>
      <p:ext uri="{BB962C8B-B14F-4D97-AF65-F5344CB8AC3E}">
        <p14:creationId xmlns:p14="http://schemas.microsoft.com/office/powerpoint/2010/main" val="1444923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110" y="0"/>
            <a:ext cx="11125779" cy="6858000"/>
          </a:xfrm>
          <a:prstGeom prst="rect">
            <a:avLst/>
          </a:prstGeom>
        </p:spPr>
      </p:pic>
    </p:spTree>
    <p:extLst>
      <p:ext uri="{BB962C8B-B14F-4D97-AF65-F5344CB8AC3E}">
        <p14:creationId xmlns:p14="http://schemas.microsoft.com/office/powerpoint/2010/main" val="1320925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87CB84-B698-3249-9ADC-56F9838031DA}"/>
              </a:ext>
            </a:extLst>
          </p:cNvPr>
          <p:cNvSpPr txBox="1"/>
          <p:nvPr/>
        </p:nvSpPr>
        <p:spPr>
          <a:xfrm>
            <a:off x="1864426" y="1045028"/>
            <a:ext cx="8925392" cy="4955203"/>
          </a:xfrm>
          <a:prstGeom prst="rect">
            <a:avLst/>
          </a:prstGeom>
          <a:noFill/>
        </p:spPr>
        <p:txBody>
          <a:bodyPr wrap="none" rtlCol="0">
            <a:spAutoFit/>
          </a:bodyPr>
          <a:lstStyle/>
          <a:p>
            <a:pPr algn="ctr"/>
            <a:r>
              <a:rPr lang="en-US" sz="3600" b="1" dirty="0"/>
              <a:t>The SDGs are Largely About Economic Rights</a:t>
            </a:r>
          </a:p>
          <a:p>
            <a:endParaRPr lang="en-US" sz="2800" dirty="0"/>
          </a:p>
          <a:p>
            <a:r>
              <a:rPr lang="en-US" sz="2800" dirty="0"/>
              <a:t>Social Protection (SDG 1)</a:t>
            </a:r>
          </a:p>
          <a:p>
            <a:r>
              <a:rPr lang="en-US" sz="2800" dirty="0"/>
              <a:t>Food (SDG 2)</a:t>
            </a:r>
          </a:p>
          <a:p>
            <a:r>
              <a:rPr lang="en-US" sz="2800" dirty="0"/>
              <a:t>Health (SDG 3)</a:t>
            </a:r>
          </a:p>
          <a:p>
            <a:r>
              <a:rPr lang="en-US" sz="2800" dirty="0"/>
              <a:t>Education (SDG 4)</a:t>
            </a:r>
          </a:p>
          <a:p>
            <a:r>
              <a:rPr lang="en-US" sz="2800" dirty="0"/>
              <a:t>Water and Sanitation (SDG 6)</a:t>
            </a:r>
          </a:p>
          <a:p>
            <a:r>
              <a:rPr lang="en-US" sz="2800" dirty="0"/>
              <a:t>Energy services (SDG 7)</a:t>
            </a:r>
          </a:p>
          <a:p>
            <a:r>
              <a:rPr lang="en-US" sz="2800" dirty="0"/>
              <a:t>Decent livelihoods (SDG 8)</a:t>
            </a:r>
          </a:p>
          <a:p>
            <a:r>
              <a:rPr lang="en-US" sz="2800" dirty="0"/>
              <a:t>Safe Environment (SDG 11, 12, 13, 14, 15)</a:t>
            </a:r>
          </a:p>
          <a:p>
            <a:r>
              <a:rPr lang="en-US" sz="2800" dirty="0"/>
              <a:t> </a:t>
            </a:r>
          </a:p>
        </p:txBody>
      </p:sp>
    </p:spTree>
    <p:extLst>
      <p:ext uri="{BB962C8B-B14F-4D97-AF65-F5344CB8AC3E}">
        <p14:creationId xmlns:p14="http://schemas.microsoft.com/office/powerpoint/2010/main" val="1247198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07C8E00-A28A-4E40-BDC8-060C4DAA4F33}"/>
              </a:ext>
            </a:extLst>
          </p:cNvPr>
          <p:cNvGraphicFramePr>
            <a:graphicFrameLocks noGrp="1"/>
          </p:cNvGraphicFramePr>
          <p:nvPr>
            <p:extLst>
              <p:ext uri="{D42A27DB-BD31-4B8C-83A1-F6EECF244321}">
                <p14:modId xmlns:p14="http://schemas.microsoft.com/office/powerpoint/2010/main" val="2682145228"/>
              </p:ext>
            </p:extLst>
          </p:nvPr>
        </p:nvGraphicFramePr>
        <p:xfrm>
          <a:off x="391887" y="1650773"/>
          <a:ext cx="11329057" cy="4790648"/>
        </p:xfrm>
        <a:graphic>
          <a:graphicData uri="http://schemas.openxmlformats.org/drawingml/2006/table">
            <a:tbl>
              <a:tblPr/>
              <a:tblGrid>
                <a:gridCol w="4218067">
                  <a:extLst>
                    <a:ext uri="{9D8B030D-6E8A-4147-A177-3AD203B41FA5}">
                      <a16:colId xmlns:a16="http://schemas.microsoft.com/office/drawing/2014/main" val="3043266328"/>
                    </a:ext>
                  </a:extLst>
                </a:gridCol>
                <a:gridCol w="3340858">
                  <a:extLst>
                    <a:ext uri="{9D8B030D-6E8A-4147-A177-3AD203B41FA5}">
                      <a16:colId xmlns:a16="http://schemas.microsoft.com/office/drawing/2014/main" val="3079376402"/>
                    </a:ext>
                  </a:extLst>
                </a:gridCol>
                <a:gridCol w="3770132">
                  <a:extLst>
                    <a:ext uri="{9D8B030D-6E8A-4147-A177-3AD203B41FA5}">
                      <a16:colId xmlns:a16="http://schemas.microsoft.com/office/drawing/2014/main" val="298923684"/>
                    </a:ext>
                  </a:extLst>
                </a:gridCol>
              </a:tblGrid>
              <a:tr h="553772">
                <a:tc>
                  <a:txBody>
                    <a:bodyPr/>
                    <a:lstStyle/>
                    <a:p>
                      <a:pPr marL="63500" rtl="0" fontAlgn="base">
                        <a:spcBef>
                          <a:spcPts val="0"/>
                        </a:spcBef>
                        <a:spcAft>
                          <a:spcPts val="0"/>
                        </a:spcAft>
                      </a:pPr>
                      <a:endParaRPr lang="en-US" sz="2400" b="1" i="0" u="none" strike="noStrike" dirty="0">
                        <a:solidFill>
                          <a:srgbClr val="000000"/>
                        </a:solidFill>
                        <a:effectLst/>
                        <a:latin typeface="Arial" panose="020B0604020202020204" pitchFamily="34" charset="0"/>
                      </a:endParaRPr>
                    </a:p>
                  </a:txBody>
                  <a:tcPr marL="63500" marR="63500" marT="63500" marB="63500">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rgbClr val="EFEFEF"/>
                    </a:solidFill>
                  </a:tcPr>
                </a:tc>
                <a:tc>
                  <a:txBody>
                    <a:bodyPr/>
                    <a:lstStyle/>
                    <a:p>
                      <a:pPr marL="63500" rtl="0" fontAlgn="t">
                        <a:spcBef>
                          <a:spcPts val="0"/>
                        </a:spcBef>
                        <a:spcAft>
                          <a:spcPts val="0"/>
                        </a:spcAft>
                      </a:pPr>
                      <a:r>
                        <a:rPr lang="en-US" sz="2400" b="1" i="0" u="none" strike="noStrike" dirty="0">
                          <a:solidFill>
                            <a:srgbClr val="000000"/>
                          </a:solidFill>
                          <a:effectLst/>
                          <a:latin typeface="Arial"/>
                        </a:rPr>
                        <a:t>SDG Target</a:t>
                      </a:r>
                      <a:endParaRPr lang="en-US" sz="2400" dirty="0">
                        <a:effectLst/>
                        <a:latin typeface="Arial"/>
                      </a:endParaRPr>
                    </a:p>
                  </a:txBody>
                  <a:tcPr marL="63500" marR="63500" marT="63500" marB="63500">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rgbClr val="EFEFEF"/>
                    </a:solidFill>
                  </a:tcPr>
                </a:tc>
                <a:tc>
                  <a:txBody>
                    <a:bodyPr/>
                    <a:lstStyle/>
                    <a:p>
                      <a:pPr marL="63500" rtl="0" fontAlgn="t">
                        <a:spcBef>
                          <a:spcPts val="0"/>
                        </a:spcBef>
                        <a:spcAft>
                          <a:spcPts val="0"/>
                        </a:spcAft>
                      </a:pPr>
                      <a:r>
                        <a:rPr lang="en-US" sz="2400" b="1" i="0" u="none" strike="noStrike" dirty="0">
                          <a:solidFill>
                            <a:srgbClr val="000000"/>
                          </a:solidFill>
                          <a:effectLst/>
                          <a:latin typeface="Arial" panose="020B0604020202020204" pitchFamily="34" charset="0"/>
                        </a:rPr>
                        <a:t>Current Situation in SSA</a:t>
                      </a:r>
                      <a:endParaRPr lang="en-US" sz="2400" dirty="0">
                        <a:effectLst/>
                      </a:endParaRPr>
                    </a:p>
                  </a:txBody>
                  <a:tcPr marL="63500" marR="63500" marT="63500" marB="63500">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460786157"/>
                  </a:ext>
                </a:extLst>
              </a:tr>
              <a:tr h="553772">
                <a:tc>
                  <a:txBody>
                    <a:bodyPr/>
                    <a:lstStyle/>
                    <a:p>
                      <a:pPr marL="63500" rtl="0" fontAlgn="t">
                        <a:spcBef>
                          <a:spcPts val="0"/>
                        </a:spcBef>
                        <a:spcAft>
                          <a:spcPts val="0"/>
                        </a:spcAft>
                      </a:pPr>
                      <a:r>
                        <a:rPr lang="en-US" sz="2400" b="1" i="0" u="none" strike="noStrike" dirty="0">
                          <a:solidFill>
                            <a:srgbClr val="000000"/>
                          </a:solidFill>
                          <a:effectLst/>
                          <a:latin typeface="Arial"/>
                        </a:rPr>
                        <a:t>Neonatal Mortality</a:t>
                      </a:r>
                      <a:endParaRPr lang="en-US" sz="2400" dirty="0">
                        <a:effectLst/>
                        <a:latin typeface="Arial"/>
                      </a:endParaRPr>
                    </a:p>
                  </a:txBody>
                  <a:tcPr marL="63500" marR="63500" marT="63500" marB="63500">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marL="63500" rtl="0" fontAlgn="t">
                        <a:spcBef>
                          <a:spcPts val="0"/>
                        </a:spcBef>
                        <a:spcAft>
                          <a:spcPts val="0"/>
                        </a:spcAft>
                      </a:pPr>
                      <a:r>
                        <a:rPr lang="en-US" sz="2400" b="0" i="0" u="none" strike="noStrike" dirty="0">
                          <a:solidFill>
                            <a:srgbClr val="000000"/>
                          </a:solidFill>
                          <a:effectLst/>
                          <a:latin typeface="Arial"/>
                        </a:rPr>
                        <a:t>12/1,000</a:t>
                      </a:r>
                      <a:endParaRPr lang="en-US" sz="2400" dirty="0">
                        <a:effectLst/>
                        <a:latin typeface="Arial"/>
                      </a:endParaRPr>
                    </a:p>
                  </a:txBody>
                  <a:tcPr marL="63500" marR="63500" marT="63500" marB="63500">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marL="63500" rtl="0" fontAlgn="t">
                        <a:spcBef>
                          <a:spcPts val="0"/>
                        </a:spcBef>
                        <a:spcAft>
                          <a:spcPts val="0"/>
                        </a:spcAft>
                      </a:pPr>
                      <a:r>
                        <a:rPr lang="en-US" sz="2400" b="0" i="0" u="none" strike="noStrike" dirty="0">
                          <a:solidFill>
                            <a:srgbClr val="000000"/>
                          </a:solidFill>
                          <a:effectLst/>
                          <a:latin typeface="Arial"/>
                        </a:rPr>
                        <a:t>27.2/1,000</a:t>
                      </a:r>
                      <a:endParaRPr lang="en-US" sz="2400" dirty="0">
                        <a:effectLst/>
                        <a:latin typeface="Arial"/>
                      </a:endParaRPr>
                    </a:p>
                  </a:txBody>
                  <a:tcPr marL="63500" marR="63500" marT="63500" marB="63500">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4603165"/>
                  </a:ext>
                </a:extLst>
              </a:tr>
              <a:tr h="553772">
                <a:tc>
                  <a:txBody>
                    <a:bodyPr/>
                    <a:lstStyle/>
                    <a:p>
                      <a:pPr marL="63500" rtl="0" fontAlgn="t">
                        <a:spcBef>
                          <a:spcPts val="0"/>
                        </a:spcBef>
                        <a:spcAft>
                          <a:spcPts val="0"/>
                        </a:spcAft>
                      </a:pPr>
                      <a:r>
                        <a:rPr lang="en-US" sz="2400" b="1" i="0" u="none" strike="noStrike" dirty="0">
                          <a:solidFill>
                            <a:srgbClr val="000000"/>
                          </a:solidFill>
                          <a:effectLst/>
                          <a:latin typeface="Arial"/>
                        </a:rPr>
                        <a:t>Under-5 Mortality</a:t>
                      </a:r>
                      <a:endParaRPr lang="en-US" sz="2400" dirty="0">
                        <a:effectLst/>
                        <a:latin typeface="Arial"/>
                      </a:endParaRPr>
                    </a:p>
                  </a:txBody>
                  <a:tcPr marL="63500" marR="63500" marT="63500" marB="63500">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rgbClr val="EFEFEF"/>
                    </a:solidFill>
                  </a:tcPr>
                </a:tc>
                <a:tc>
                  <a:txBody>
                    <a:bodyPr/>
                    <a:lstStyle/>
                    <a:p>
                      <a:pPr marL="63500" rtl="0" fontAlgn="t">
                        <a:spcBef>
                          <a:spcPts val="0"/>
                        </a:spcBef>
                        <a:spcAft>
                          <a:spcPts val="0"/>
                        </a:spcAft>
                      </a:pPr>
                      <a:r>
                        <a:rPr lang="en-US" sz="2400" b="0" i="0" u="none" strike="noStrike" dirty="0">
                          <a:solidFill>
                            <a:srgbClr val="000000"/>
                          </a:solidFill>
                          <a:effectLst/>
                          <a:latin typeface="Arial"/>
                        </a:rPr>
                        <a:t>24/1,000</a:t>
                      </a:r>
                      <a:endParaRPr lang="en-US" sz="2400" dirty="0">
                        <a:effectLst/>
                        <a:latin typeface="Arial"/>
                      </a:endParaRPr>
                    </a:p>
                  </a:txBody>
                  <a:tcPr marL="63500" marR="63500" marT="63500" marB="63500">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rgbClr val="EFEFEF"/>
                    </a:solidFill>
                  </a:tcPr>
                </a:tc>
                <a:tc>
                  <a:txBody>
                    <a:bodyPr/>
                    <a:lstStyle/>
                    <a:p>
                      <a:pPr marL="63500" rtl="0" fontAlgn="t">
                        <a:spcBef>
                          <a:spcPts val="0"/>
                        </a:spcBef>
                        <a:spcAft>
                          <a:spcPts val="0"/>
                        </a:spcAft>
                      </a:pPr>
                      <a:r>
                        <a:rPr lang="en-US" sz="2400" b="0" i="0" u="none" strike="noStrike" dirty="0">
                          <a:solidFill>
                            <a:srgbClr val="000000"/>
                          </a:solidFill>
                          <a:effectLst/>
                          <a:latin typeface="Arial"/>
                        </a:rPr>
                        <a:t>75.9/1,000</a:t>
                      </a:r>
                      <a:endParaRPr lang="en-US" sz="2400" dirty="0">
                        <a:effectLst/>
                        <a:latin typeface="Arial"/>
                      </a:endParaRPr>
                    </a:p>
                  </a:txBody>
                  <a:tcPr marL="63500" marR="63500" marT="63500" marB="63500">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626344869"/>
                  </a:ext>
                </a:extLst>
              </a:tr>
              <a:tr h="553772">
                <a:tc>
                  <a:txBody>
                    <a:bodyPr/>
                    <a:lstStyle/>
                    <a:p>
                      <a:pPr marL="63500" rtl="0" fontAlgn="t">
                        <a:spcBef>
                          <a:spcPts val="0"/>
                        </a:spcBef>
                        <a:spcAft>
                          <a:spcPts val="0"/>
                        </a:spcAft>
                      </a:pPr>
                      <a:r>
                        <a:rPr lang="en-US" sz="2400" b="1" i="0" u="none" strike="noStrike" dirty="0">
                          <a:solidFill>
                            <a:srgbClr val="000000"/>
                          </a:solidFill>
                          <a:effectLst/>
                          <a:latin typeface="Arial"/>
                        </a:rPr>
                        <a:t>Maternal Mortality (Africa)</a:t>
                      </a:r>
                      <a:endParaRPr lang="en-US" sz="2400" dirty="0">
                        <a:effectLst/>
                        <a:latin typeface="Arial"/>
                      </a:endParaRPr>
                    </a:p>
                  </a:txBody>
                  <a:tcPr marL="63500" marR="63500" marT="63500" marB="63500">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marL="63500" rtl="0" fontAlgn="t">
                        <a:spcBef>
                          <a:spcPts val="0"/>
                        </a:spcBef>
                        <a:spcAft>
                          <a:spcPts val="0"/>
                        </a:spcAft>
                      </a:pPr>
                      <a:r>
                        <a:rPr lang="en-US" sz="2400" b="0" i="0" u="none" strike="noStrike" dirty="0">
                          <a:solidFill>
                            <a:srgbClr val="000000"/>
                          </a:solidFill>
                          <a:effectLst/>
                          <a:latin typeface="Arial"/>
                        </a:rPr>
                        <a:t>70/100,000</a:t>
                      </a:r>
                      <a:endParaRPr lang="en-US" sz="2400" dirty="0">
                        <a:effectLst/>
                        <a:latin typeface="Arial"/>
                      </a:endParaRPr>
                    </a:p>
                  </a:txBody>
                  <a:tcPr marL="63500" marR="63500" marT="63500" marB="63500">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marL="63500" rtl="0" fontAlgn="t">
                        <a:spcBef>
                          <a:spcPts val="0"/>
                        </a:spcBef>
                        <a:spcAft>
                          <a:spcPts val="0"/>
                        </a:spcAft>
                      </a:pPr>
                      <a:r>
                        <a:rPr lang="en-US" sz="2400" b="0" i="0" u="none" strike="noStrike" dirty="0">
                          <a:solidFill>
                            <a:srgbClr val="000000"/>
                          </a:solidFill>
                          <a:effectLst/>
                          <a:latin typeface="Arial"/>
                        </a:rPr>
                        <a:t>542/100,000</a:t>
                      </a:r>
                      <a:endParaRPr lang="en-US" sz="2400" dirty="0">
                        <a:effectLst/>
                        <a:latin typeface="Arial"/>
                      </a:endParaRPr>
                    </a:p>
                  </a:txBody>
                  <a:tcPr marL="63500" marR="63500" marT="63500" marB="63500">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6570530"/>
                  </a:ext>
                </a:extLst>
              </a:tr>
              <a:tr h="553772">
                <a:tc>
                  <a:txBody>
                    <a:bodyPr/>
                    <a:lstStyle/>
                    <a:p>
                      <a:pPr marL="63500" rtl="0" fontAlgn="t">
                        <a:spcBef>
                          <a:spcPts val="0"/>
                        </a:spcBef>
                        <a:spcAft>
                          <a:spcPts val="0"/>
                        </a:spcAft>
                      </a:pPr>
                      <a:r>
                        <a:rPr lang="en-US" sz="2400" b="1" i="0" u="none" strike="noStrike" dirty="0">
                          <a:solidFill>
                            <a:srgbClr val="000000"/>
                          </a:solidFill>
                          <a:effectLst/>
                          <a:latin typeface="Arial"/>
                        </a:rPr>
                        <a:t>Upper-Secondary Completion</a:t>
                      </a:r>
                      <a:endParaRPr lang="en-US" sz="2400" dirty="0">
                        <a:effectLst/>
                        <a:latin typeface="Arial"/>
                      </a:endParaRPr>
                    </a:p>
                  </a:txBody>
                  <a:tcPr marL="63500" marR="63500" marT="63500" marB="63500">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rgbClr val="EFEFEF"/>
                    </a:solidFill>
                  </a:tcPr>
                </a:tc>
                <a:tc>
                  <a:txBody>
                    <a:bodyPr/>
                    <a:lstStyle/>
                    <a:p>
                      <a:pPr marL="63500" rtl="0" fontAlgn="t">
                        <a:spcBef>
                          <a:spcPts val="0"/>
                        </a:spcBef>
                        <a:spcAft>
                          <a:spcPts val="0"/>
                        </a:spcAft>
                      </a:pPr>
                      <a:r>
                        <a:rPr lang="en-US" sz="2400" b="0" i="0" u="none" strike="noStrike" dirty="0">
                          <a:solidFill>
                            <a:srgbClr val="000000"/>
                          </a:solidFill>
                          <a:effectLst/>
                          <a:latin typeface="Arial"/>
                        </a:rPr>
                        <a:t>100%</a:t>
                      </a:r>
                      <a:endParaRPr lang="en-US" sz="2400" dirty="0">
                        <a:effectLst/>
                        <a:latin typeface="Arial"/>
                      </a:endParaRPr>
                    </a:p>
                  </a:txBody>
                  <a:tcPr marL="63500" marR="63500" marT="63500" marB="63500">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rgbClr val="EFEFEF"/>
                    </a:solidFill>
                  </a:tcPr>
                </a:tc>
                <a:tc>
                  <a:txBody>
                    <a:bodyPr/>
                    <a:lstStyle/>
                    <a:p>
                      <a:pPr marL="63500" rtl="0" fontAlgn="t">
                        <a:spcBef>
                          <a:spcPts val="0"/>
                        </a:spcBef>
                        <a:spcAft>
                          <a:spcPts val="0"/>
                        </a:spcAft>
                      </a:pPr>
                      <a:r>
                        <a:rPr lang="en-US" sz="2400" b="0" i="0" u="none" strike="noStrike" dirty="0">
                          <a:solidFill>
                            <a:srgbClr val="000000"/>
                          </a:solidFill>
                          <a:effectLst/>
                          <a:latin typeface="Arial"/>
                        </a:rPr>
                        <a:t>27%</a:t>
                      </a:r>
                      <a:endParaRPr lang="en-US" sz="2400" dirty="0">
                        <a:effectLst/>
                        <a:latin typeface="Arial"/>
                      </a:endParaRPr>
                    </a:p>
                  </a:txBody>
                  <a:tcPr marL="63500" marR="63500" marT="63500" marB="63500">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2571882495"/>
                  </a:ext>
                </a:extLst>
              </a:tr>
              <a:tr h="692215">
                <a:tc>
                  <a:txBody>
                    <a:bodyPr/>
                    <a:lstStyle/>
                    <a:p>
                      <a:pPr marL="63500" rtl="0" fontAlgn="t">
                        <a:spcBef>
                          <a:spcPts val="0"/>
                        </a:spcBef>
                        <a:spcAft>
                          <a:spcPts val="0"/>
                        </a:spcAft>
                      </a:pPr>
                      <a:r>
                        <a:rPr lang="en-US" sz="2400" b="1" i="0" u="none" strike="noStrike" dirty="0">
                          <a:solidFill>
                            <a:srgbClr val="000000"/>
                          </a:solidFill>
                          <a:effectLst/>
                          <a:latin typeface="Arial"/>
                        </a:rPr>
                        <a:t>Public Spending on Health</a:t>
                      </a:r>
                      <a:endParaRPr lang="en-US" sz="2400" dirty="0">
                        <a:effectLst/>
                        <a:latin typeface="Arial"/>
                      </a:endParaRPr>
                    </a:p>
                  </a:txBody>
                  <a:tcPr marL="63500" marR="63500" marT="63500" marB="63500">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marL="63500" rtl="0" fontAlgn="t">
                        <a:spcBef>
                          <a:spcPts val="0"/>
                        </a:spcBef>
                        <a:spcAft>
                          <a:spcPts val="0"/>
                        </a:spcAft>
                      </a:pPr>
                      <a:r>
                        <a:rPr lang="en-US" sz="2400" b="0" i="0" u="none" strike="noStrike" dirty="0">
                          <a:solidFill>
                            <a:srgbClr val="000000"/>
                          </a:solidFill>
                          <a:effectLst/>
                          <a:latin typeface="Arial"/>
                        </a:rPr>
                        <a:t>$110 per capita (LICs)</a:t>
                      </a:r>
                      <a:endParaRPr lang="en-US" sz="2400" dirty="0">
                        <a:effectLst/>
                        <a:latin typeface="Arial"/>
                      </a:endParaRPr>
                    </a:p>
                  </a:txBody>
                  <a:tcPr marL="63500" marR="63500" marT="63500" marB="63500">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tc>
                  <a:txBody>
                    <a:bodyPr/>
                    <a:lstStyle/>
                    <a:p>
                      <a:pPr marL="63500" rtl="0" fontAlgn="t">
                        <a:spcBef>
                          <a:spcPts val="0"/>
                        </a:spcBef>
                        <a:spcAft>
                          <a:spcPts val="0"/>
                        </a:spcAft>
                      </a:pPr>
                      <a:r>
                        <a:rPr lang="en-US" sz="2400" b="0" i="0" u="none" strike="noStrike" dirty="0">
                          <a:solidFill>
                            <a:srgbClr val="000000"/>
                          </a:solidFill>
                          <a:effectLst/>
                          <a:latin typeface="Arial"/>
                        </a:rPr>
                        <a:t>$8.10 per capita (LICs), median</a:t>
                      </a:r>
                      <a:endParaRPr lang="en-US" sz="2400" dirty="0">
                        <a:effectLst/>
                        <a:latin typeface="Arial"/>
                      </a:endParaRPr>
                    </a:p>
                  </a:txBody>
                  <a:tcPr marL="63500" marR="63500" marT="63500" marB="63500">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230576"/>
                  </a:ext>
                </a:extLst>
              </a:tr>
              <a:tr h="692215">
                <a:tc>
                  <a:txBody>
                    <a:bodyPr/>
                    <a:lstStyle/>
                    <a:p>
                      <a:pPr marL="63500" rtl="0" fontAlgn="ctr">
                        <a:spcBef>
                          <a:spcPts val="0"/>
                        </a:spcBef>
                        <a:spcAft>
                          <a:spcPts val="0"/>
                        </a:spcAft>
                      </a:pPr>
                      <a:r>
                        <a:rPr lang="en-US" sz="2400" b="1" i="0" u="none" strike="noStrike" dirty="0">
                          <a:solidFill>
                            <a:srgbClr val="000000"/>
                          </a:solidFill>
                          <a:effectLst/>
                          <a:latin typeface="Arial"/>
                        </a:rPr>
                        <a:t>Public Spending on Education</a:t>
                      </a:r>
                      <a:endParaRPr lang="en-US" sz="2400" dirty="0">
                        <a:effectLst/>
                        <a:latin typeface="Arial"/>
                      </a:endParaRPr>
                    </a:p>
                  </a:txBody>
                  <a:tcPr marL="63500" marR="63500" marT="63500" marB="63500" anchor="ctr">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rgbClr val="EFEFEF"/>
                    </a:solidFill>
                  </a:tcPr>
                </a:tc>
                <a:tc>
                  <a:txBody>
                    <a:bodyPr/>
                    <a:lstStyle/>
                    <a:p>
                      <a:pPr marL="63500" rtl="0" fontAlgn="t">
                        <a:spcBef>
                          <a:spcPts val="0"/>
                        </a:spcBef>
                        <a:spcAft>
                          <a:spcPts val="0"/>
                        </a:spcAft>
                      </a:pPr>
                      <a:r>
                        <a:rPr lang="en-US" sz="2400" b="0" i="0" u="none" strike="noStrike" dirty="0">
                          <a:solidFill>
                            <a:srgbClr val="000000"/>
                          </a:solidFill>
                          <a:effectLst/>
                          <a:latin typeface="Arial"/>
                        </a:rPr>
                        <a:t>$110 per capita (LICs)</a:t>
                      </a:r>
                      <a:endParaRPr lang="en-US" sz="2400" dirty="0">
                        <a:effectLst/>
                        <a:latin typeface="Arial"/>
                      </a:endParaRPr>
                    </a:p>
                  </a:txBody>
                  <a:tcPr marL="63500" marR="63500" marT="63500" marB="63500">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rgbClr val="EFEFEF"/>
                    </a:solidFill>
                  </a:tcPr>
                </a:tc>
                <a:tc>
                  <a:txBody>
                    <a:bodyPr/>
                    <a:lstStyle/>
                    <a:p>
                      <a:pPr marL="63500" rtl="0" fontAlgn="t">
                        <a:spcBef>
                          <a:spcPts val="0"/>
                        </a:spcBef>
                        <a:spcAft>
                          <a:spcPts val="0"/>
                        </a:spcAft>
                      </a:pPr>
                      <a:r>
                        <a:rPr lang="en-US" sz="2400" b="0" i="0" u="none" strike="noStrike" dirty="0">
                          <a:solidFill>
                            <a:srgbClr val="000000"/>
                          </a:solidFill>
                          <a:effectLst/>
                          <a:latin typeface="Arial" panose="020B0604020202020204" pitchFamily="34" charset="0"/>
                        </a:rPr>
                        <a:t>$23 per capita (LICs), median</a:t>
                      </a:r>
                      <a:endParaRPr lang="en-US" sz="2400" dirty="0">
                        <a:effectLst/>
                      </a:endParaRPr>
                    </a:p>
                  </a:txBody>
                  <a:tcPr marL="63500" marR="63500" marT="63500" marB="63500">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3987582120"/>
                  </a:ext>
                </a:extLst>
              </a:tr>
            </a:tbl>
          </a:graphicData>
        </a:graphic>
      </p:graphicFrame>
      <p:sp>
        <p:nvSpPr>
          <p:cNvPr id="3" name="Rectangle 1">
            <a:extLst>
              <a:ext uri="{FF2B5EF4-FFF2-40B4-BE49-F238E27FC236}">
                <a16:creationId xmlns:a16="http://schemas.microsoft.com/office/drawing/2014/main" id="{3E0FBD7C-79AC-2A40-AF64-087940385AA8}"/>
              </a:ext>
            </a:extLst>
          </p:cNvPr>
          <p:cNvSpPr>
            <a:spLocks noChangeArrowheads="1"/>
          </p:cNvSpPr>
          <p:nvPr/>
        </p:nvSpPr>
        <p:spPr bwMode="auto">
          <a:xfrm>
            <a:off x="115232" y="537716"/>
            <a:ext cx="117196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solidFill>
                  <a:srgbClr val="000000"/>
                </a:solidFill>
                <a:latin typeface="Arial" panose="020B0604020202020204" pitchFamily="34" charset="0"/>
                <a:cs typeface="Arial" panose="020B0604020202020204" pitchFamily="34" charset="0"/>
              </a:rPr>
              <a:t>           Massive </a:t>
            </a:r>
            <a:r>
              <a:rPr kumimoji="0" lang="en-US"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Shortfall in SDG Outcomes and Financing in Sub-Saharan Africa</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76751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7D0EBC-4E4F-4949-87A4-496C2971EE56}"/>
              </a:ext>
            </a:extLst>
          </p:cNvPr>
          <p:cNvPicPr>
            <a:picLocks noChangeAspect="1"/>
          </p:cNvPicPr>
          <p:nvPr/>
        </p:nvPicPr>
        <p:blipFill>
          <a:blip r:embed="rId2"/>
          <a:stretch>
            <a:fillRect/>
          </a:stretch>
        </p:blipFill>
        <p:spPr>
          <a:xfrm>
            <a:off x="2493817" y="383447"/>
            <a:ext cx="7410203" cy="6265138"/>
          </a:xfrm>
          <a:prstGeom prst="rect">
            <a:avLst/>
          </a:prstGeom>
        </p:spPr>
      </p:pic>
      <p:sp>
        <p:nvSpPr>
          <p:cNvPr id="3" name="TextBox 2">
            <a:extLst>
              <a:ext uri="{FF2B5EF4-FFF2-40B4-BE49-F238E27FC236}">
                <a16:creationId xmlns:a16="http://schemas.microsoft.com/office/drawing/2014/main" id="{70A1F3FA-F250-ED44-8D1D-674BA029FF08}"/>
              </a:ext>
            </a:extLst>
          </p:cNvPr>
          <p:cNvSpPr txBox="1"/>
          <p:nvPr/>
        </p:nvSpPr>
        <p:spPr>
          <a:xfrm>
            <a:off x="178130" y="198781"/>
            <a:ext cx="2210349" cy="369332"/>
          </a:xfrm>
          <a:prstGeom prst="rect">
            <a:avLst/>
          </a:prstGeom>
          <a:noFill/>
        </p:spPr>
        <p:txBody>
          <a:bodyPr wrap="none" rtlCol="0">
            <a:spAutoFit/>
          </a:bodyPr>
          <a:lstStyle/>
          <a:p>
            <a:r>
              <a:rPr lang="en-US" dirty="0"/>
              <a:t>IMF Staff Calculations</a:t>
            </a:r>
          </a:p>
        </p:txBody>
      </p:sp>
    </p:spTree>
    <p:extLst>
      <p:ext uri="{BB962C8B-B14F-4D97-AF65-F5344CB8AC3E}">
        <p14:creationId xmlns:p14="http://schemas.microsoft.com/office/powerpoint/2010/main" val="1671949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51EDB9-FDCD-E245-8950-E7DC876BEBAB}"/>
              </a:ext>
            </a:extLst>
          </p:cNvPr>
          <p:cNvPicPr>
            <a:picLocks noChangeAspect="1"/>
          </p:cNvPicPr>
          <p:nvPr/>
        </p:nvPicPr>
        <p:blipFill>
          <a:blip r:embed="rId2"/>
          <a:stretch>
            <a:fillRect/>
          </a:stretch>
        </p:blipFill>
        <p:spPr>
          <a:xfrm>
            <a:off x="2790702" y="473274"/>
            <a:ext cx="7956468" cy="5983013"/>
          </a:xfrm>
          <a:prstGeom prst="rect">
            <a:avLst/>
          </a:prstGeom>
        </p:spPr>
      </p:pic>
      <p:sp>
        <p:nvSpPr>
          <p:cNvPr id="3" name="TextBox 2">
            <a:extLst>
              <a:ext uri="{FF2B5EF4-FFF2-40B4-BE49-F238E27FC236}">
                <a16:creationId xmlns:a16="http://schemas.microsoft.com/office/drawing/2014/main" id="{B7604BFC-FF9C-B049-B775-F76776373FAC}"/>
              </a:ext>
            </a:extLst>
          </p:cNvPr>
          <p:cNvSpPr txBox="1"/>
          <p:nvPr/>
        </p:nvSpPr>
        <p:spPr>
          <a:xfrm>
            <a:off x="273132" y="473274"/>
            <a:ext cx="2210349" cy="369332"/>
          </a:xfrm>
          <a:prstGeom prst="rect">
            <a:avLst/>
          </a:prstGeom>
          <a:noFill/>
        </p:spPr>
        <p:txBody>
          <a:bodyPr wrap="none" rtlCol="0">
            <a:spAutoFit/>
          </a:bodyPr>
          <a:lstStyle/>
          <a:p>
            <a:r>
              <a:rPr lang="en-US" dirty="0"/>
              <a:t>IMF Staff Calculations</a:t>
            </a:r>
          </a:p>
        </p:txBody>
      </p:sp>
    </p:spTree>
    <p:extLst>
      <p:ext uri="{BB962C8B-B14F-4D97-AF65-F5344CB8AC3E}">
        <p14:creationId xmlns:p14="http://schemas.microsoft.com/office/powerpoint/2010/main" val="4023313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451EEC-09EC-9140-8848-48BC29F9CCF2}"/>
              </a:ext>
            </a:extLst>
          </p:cNvPr>
          <p:cNvPicPr>
            <a:picLocks noChangeAspect="1"/>
          </p:cNvPicPr>
          <p:nvPr/>
        </p:nvPicPr>
        <p:blipFill>
          <a:blip r:embed="rId2"/>
          <a:stretch>
            <a:fillRect/>
          </a:stretch>
        </p:blipFill>
        <p:spPr>
          <a:xfrm>
            <a:off x="3914143" y="380010"/>
            <a:ext cx="7854303" cy="6118388"/>
          </a:xfrm>
          <a:prstGeom prst="rect">
            <a:avLst/>
          </a:prstGeom>
        </p:spPr>
      </p:pic>
      <p:sp>
        <p:nvSpPr>
          <p:cNvPr id="3" name="TextBox 2">
            <a:extLst>
              <a:ext uri="{FF2B5EF4-FFF2-40B4-BE49-F238E27FC236}">
                <a16:creationId xmlns:a16="http://schemas.microsoft.com/office/drawing/2014/main" id="{446770D2-3C72-6144-9677-F1B35C1CF618}"/>
              </a:ext>
            </a:extLst>
          </p:cNvPr>
          <p:cNvSpPr txBox="1"/>
          <p:nvPr/>
        </p:nvSpPr>
        <p:spPr>
          <a:xfrm>
            <a:off x="237505" y="130628"/>
            <a:ext cx="3308503" cy="1938992"/>
          </a:xfrm>
          <a:prstGeom prst="rect">
            <a:avLst/>
          </a:prstGeom>
          <a:noFill/>
        </p:spPr>
        <p:txBody>
          <a:bodyPr wrap="square" rtlCol="0">
            <a:spAutoFit/>
          </a:bodyPr>
          <a:lstStyle/>
          <a:p>
            <a:r>
              <a:rPr lang="en-US" sz="4000" dirty="0"/>
              <a:t>Roughly </a:t>
            </a:r>
          </a:p>
          <a:p>
            <a:r>
              <a:rPr lang="en-US" sz="4000" dirty="0"/>
              <a:t>$350 Billion</a:t>
            </a:r>
          </a:p>
          <a:p>
            <a:r>
              <a:rPr lang="en-US" sz="4000" dirty="0"/>
              <a:t>Financing Gap</a:t>
            </a:r>
          </a:p>
        </p:txBody>
      </p:sp>
    </p:spTree>
    <p:extLst>
      <p:ext uri="{BB962C8B-B14F-4D97-AF65-F5344CB8AC3E}">
        <p14:creationId xmlns:p14="http://schemas.microsoft.com/office/powerpoint/2010/main" val="1174096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1735AEB-2834-D445-9A7A-2D6B51FA86A1}"/>
              </a:ext>
            </a:extLst>
          </p:cNvPr>
          <p:cNvGraphicFramePr>
            <a:graphicFrameLocks noGrp="1"/>
          </p:cNvGraphicFramePr>
          <p:nvPr>
            <p:extLst>
              <p:ext uri="{D42A27DB-BD31-4B8C-83A1-F6EECF244321}">
                <p14:modId xmlns:p14="http://schemas.microsoft.com/office/powerpoint/2010/main" val="3482636657"/>
              </p:ext>
            </p:extLst>
          </p:nvPr>
        </p:nvGraphicFramePr>
        <p:xfrm>
          <a:off x="249381" y="1336030"/>
          <a:ext cx="11815948" cy="4791638"/>
        </p:xfrm>
        <a:graphic>
          <a:graphicData uri="http://schemas.openxmlformats.org/drawingml/2006/table">
            <a:tbl>
              <a:tblPr/>
              <a:tblGrid>
                <a:gridCol w="11815948">
                  <a:extLst>
                    <a:ext uri="{9D8B030D-6E8A-4147-A177-3AD203B41FA5}">
                      <a16:colId xmlns:a16="http://schemas.microsoft.com/office/drawing/2014/main" val="667851313"/>
                    </a:ext>
                  </a:extLst>
                </a:gridCol>
              </a:tblGrid>
              <a:tr h="822960">
                <a:tc>
                  <a:txBody>
                    <a:bodyPr/>
                    <a:lstStyle/>
                    <a:p>
                      <a:pPr marL="63500" rtl="0" fontAlgn="t">
                        <a:spcBef>
                          <a:spcPts val="0"/>
                        </a:spcBef>
                        <a:spcAft>
                          <a:spcPts val="0"/>
                        </a:spcAft>
                      </a:pPr>
                      <a:r>
                        <a:rPr lang="en-US" sz="2200" b="0" i="0" u="none" strike="noStrike" dirty="0">
                          <a:solidFill>
                            <a:srgbClr val="000000"/>
                          </a:solidFill>
                          <a:effectLst/>
                          <a:latin typeface="Arial" panose="020B0604020202020204" pitchFamily="34" charset="0"/>
                        </a:rPr>
                        <a:t>17.1</a:t>
                      </a:r>
                      <a:r>
                        <a:rPr lang="en-US" sz="2200" b="1" i="0" u="none" strike="noStrike" dirty="0">
                          <a:solidFill>
                            <a:srgbClr val="000000"/>
                          </a:solidFill>
                          <a:effectLst/>
                          <a:latin typeface="Arial" panose="020B0604020202020204" pitchFamily="34" charset="0"/>
                        </a:rPr>
                        <a:t> </a:t>
                      </a:r>
                      <a:r>
                        <a:rPr lang="en-US" sz="2200" b="0" i="0" u="none" strike="noStrike" dirty="0">
                          <a:solidFill>
                            <a:schemeClr val="tx1"/>
                          </a:solidFill>
                          <a:effectLst/>
                          <a:latin typeface="Arial" panose="020B0604020202020204" pitchFamily="34" charset="0"/>
                        </a:rPr>
                        <a:t>Strengthen domestic resource mobilization</a:t>
                      </a:r>
                      <a:r>
                        <a:rPr lang="en-US" sz="2200" b="0" i="0" u="none" strike="noStrike" dirty="0">
                          <a:solidFill>
                            <a:srgbClr val="000000"/>
                          </a:solidFill>
                          <a:effectLst/>
                          <a:latin typeface="Arial" panose="020B0604020202020204" pitchFamily="34" charset="0"/>
                        </a:rPr>
                        <a:t>, including through international support to developing countries, to improve domestic capacity for tax and other revenue collection </a:t>
                      </a:r>
                      <a:endParaRPr lang="en-US" sz="2200" dirty="0">
                        <a:effectLst/>
                      </a:endParaRPr>
                    </a:p>
                  </a:txBody>
                  <a:tcPr marL="63500" marR="63500" marT="63500" marB="63500">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717971153"/>
                  </a:ext>
                </a:extLst>
              </a:tr>
              <a:tr h="1413804">
                <a:tc>
                  <a:txBody>
                    <a:bodyPr/>
                    <a:lstStyle/>
                    <a:p>
                      <a:pPr marL="63500" rtl="0" fontAlgn="t">
                        <a:spcBef>
                          <a:spcPts val="0"/>
                        </a:spcBef>
                        <a:spcAft>
                          <a:spcPts val="0"/>
                        </a:spcAft>
                      </a:pPr>
                      <a:r>
                        <a:rPr lang="en-US" sz="2200" b="0" i="0" u="none" strike="noStrike" dirty="0">
                          <a:solidFill>
                            <a:srgbClr val="000000"/>
                          </a:solidFill>
                          <a:effectLst/>
                          <a:latin typeface="Arial" panose="020B0604020202020204" pitchFamily="34" charset="0"/>
                        </a:rPr>
                        <a:t>17.2</a:t>
                      </a:r>
                      <a:r>
                        <a:rPr lang="en-US" sz="2200" b="1" i="0" u="none" strike="noStrike" dirty="0">
                          <a:solidFill>
                            <a:srgbClr val="000000"/>
                          </a:solidFill>
                          <a:effectLst/>
                          <a:latin typeface="Arial" panose="020B0604020202020204" pitchFamily="34" charset="0"/>
                        </a:rPr>
                        <a:t> </a:t>
                      </a:r>
                      <a:r>
                        <a:rPr lang="en-US" sz="2200" b="0" i="0" u="none" strike="noStrike" dirty="0">
                          <a:solidFill>
                            <a:srgbClr val="000000"/>
                          </a:solidFill>
                          <a:effectLst/>
                          <a:latin typeface="Arial" panose="020B0604020202020204" pitchFamily="34" charset="0"/>
                        </a:rPr>
                        <a:t>Developed countries to implement fully their official development assistance commitments, including the commitment by many developed countries to achieve the target of 0.7 per cent of ODA/GNI to developing countries and 0.15 to 0.20 percent of ODA/GNI to least developed countries; ODA providers are encouraged to consider setting a target to provide at least 0.20 per cent of ODA/GNI to least developed countries </a:t>
                      </a:r>
                      <a:endParaRPr lang="en-US" sz="2200" dirty="0">
                        <a:effectLst/>
                      </a:endParaRPr>
                    </a:p>
                  </a:txBody>
                  <a:tcPr marL="63500" marR="63500" marT="63500" marB="63500">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6467535"/>
                  </a:ext>
                </a:extLst>
              </a:tr>
              <a:tr h="464233">
                <a:tc>
                  <a:txBody>
                    <a:bodyPr/>
                    <a:lstStyle/>
                    <a:p>
                      <a:pPr marL="63500" rtl="0" fontAlgn="t">
                        <a:spcBef>
                          <a:spcPts val="0"/>
                        </a:spcBef>
                        <a:spcAft>
                          <a:spcPts val="0"/>
                        </a:spcAft>
                      </a:pPr>
                      <a:r>
                        <a:rPr lang="en-US" sz="2200" b="0" i="0" u="none" strike="noStrike" dirty="0">
                          <a:solidFill>
                            <a:srgbClr val="000000"/>
                          </a:solidFill>
                          <a:effectLst/>
                          <a:latin typeface="Arial" panose="020B0604020202020204" pitchFamily="34" charset="0"/>
                        </a:rPr>
                        <a:t>17.3</a:t>
                      </a:r>
                      <a:r>
                        <a:rPr lang="en-US" sz="2200" b="1" i="0" u="none" strike="noStrike" dirty="0">
                          <a:solidFill>
                            <a:srgbClr val="000000"/>
                          </a:solidFill>
                          <a:effectLst/>
                          <a:latin typeface="Arial" panose="020B0604020202020204" pitchFamily="34" charset="0"/>
                        </a:rPr>
                        <a:t> </a:t>
                      </a:r>
                      <a:r>
                        <a:rPr lang="en-US" sz="2200" b="0" i="0" u="none" strike="noStrike" dirty="0">
                          <a:solidFill>
                            <a:srgbClr val="000000"/>
                          </a:solidFill>
                          <a:effectLst/>
                          <a:latin typeface="Arial" panose="020B0604020202020204" pitchFamily="34" charset="0"/>
                        </a:rPr>
                        <a:t>Mobilize additional financial resources for developing countries from multiple sources </a:t>
                      </a:r>
                      <a:endParaRPr lang="en-US" sz="2200" dirty="0">
                        <a:effectLst/>
                      </a:endParaRPr>
                    </a:p>
                  </a:txBody>
                  <a:tcPr marL="63500" marR="63500" marT="63500" marB="63500">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653770855"/>
                  </a:ext>
                </a:extLst>
              </a:tr>
              <a:tr h="1139483">
                <a:tc>
                  <a:txBody>
                    <a:bodyPr/>
                    <a:lstStyle/>
                    <a:p>
                      <a:pPr marL="63500" rtl="0" fontAlgn="t">
                        <a:spcBef>
                          <a:spcPts val="0"/>
                        </a:spcBef>
                        <a:spcAft>
                          <a:spcPts val="0"/>
                        </a:spcAft>
                      </a:pPr>
                      <a:r>
                        <a:rPr lang="en-US" sz="2200" b="0" i="0" u="none" strike="noStrike" dirty="0">
                          <a:solidFill>
                            <a:srgbClr val="000000"/>
                          </a:solidFill>
                          <a:effectLst/>
                          <a:latin typeface="Arial" panose="020B0604020202020204" pitchFamily="34" charset="0"/>
                        </a:rPr>
                        <a:t>17.4</a:t>
                      </a:r>
                      <a:r>
                        <a:rPr lang="en-US" sz="2200" b="1" i="0" u="none" strike="noStrike" dirty="0">
                          <a:solidFill>
                            <a:srgbClr val="000000"/>
                          </a:solidFill>
                          <a:effectLst/>
                          <a:latin typeface="Arial" panose="020B0604020202020204" pitchFamily="34" charset="0"/>
                        </a:rPr>
                        <a:t> </a:t>
                      </a:r>
                      <a:r>
                        <a:rPr lang="en-US" sz="2200" b="0" i="0" u="none" strike="noStrike" dirty="0">
                          <a:solidFill>
                            <a:srgbClr val="000000"/>
                          </a:solidFill>
                          <a:effectLst/>
                          <a:latin typeface="Arial" panose="020B0604020202020204" pitchFamily="34" charset="0"/>
                        </a:rPr>
                        <a:t>Assist developing countries in attaining long-term debt sustainability through coordinated policies aimed at fostering debt financing, debt relief and debt restructuring, as appropriate, and address the external debt of highly indebted poor countries to reduce debt distress </a:t>
                      </a:r>
                      <a:endParaRPr lang="en-US" sz="2200" dirty="0">
                        <a:effectLst/>
                      </a:endParaRPr>
                    </a:p>
                  </a:txBody>
                  <a:tcPr marL="63500" marR="63500" marT="63500" marB="63500">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0398038"/>
                  </a:ext>
                </a:extLst>
              </a:tr>
              <a:tr h="561562">
                <a:tc>
                  <a:txBody>
                    <a:bodyPr/>
                    <a:lstStyle/>
                    <a:p>
                      <a:pPr marL="63500" rtl="0" fontAlgn="t">
                        <a:spcBef>
                          <a:spcPts val="0"/>
                        </a:spcBef>
                        <a:spcAft>
                          <a:spcPts val="0"/>
                        </a:spcAft>
                      </a:pPr>
                      <a:r>
                        <a:rPr lang="en-US" sz="2200" b="0" i="0" u="none" strike="noStrike" dirty="0">
                          <a:solidFill>
                            <a:srgbClr val="000000"/>
                          </a:solidFill>
                          <a:effectLst/>
                          <a:latin typeface="Arial" panose="020B0604020202020204" pitchFamily="34" charset="0"/>
                        </a:rPr>
                        <a:t>17.5 Adopt and implement investment promotion regimes for least developed countries</a:t>
                      </a:r>
                      <a:endParaRPr lang="en-US" sz="2200" dirty="0">
                        <a:effectLst/>
                      </a:endParaRPr>
                    </a:p>
                  </a:txBody>
                  <a:tcPr marL="63500" marR="63500" marT="63500" marB="63500">
                    <a:lnL w="12649" cap="flat" cmpd="sng" algn="ctr">
                      <a:solidFill>
                        <a:srgbClr val="000000"/>
                      </a:solidFill>
                      <a:prstDash val="solid"/>
                      <a:round/>
                      <a:headEnd type="none" w="med" len="med"/>
                      <a:tailEnd type="none" w="med" len="med"/>
                    </a:lnL>
                    <a:lnR w="12649" cap="flat" cmpd="sng" algn="ctr">
                      <a:solidFill>
                        <a:srgbClr val="000000"/>
                      </a:solidFill>
                      <a:prstDash val="solid"/>
                      <a:round/>
                      <a:headEnd type="none" w="med" len="med"/>
                      <a:tailEnd type="none" w="med" len="med"/>
                    </a:lnR>
                    <a:lnT w="12649" cap="flat" cmpd="sng" algn="ctr">
                      <a:solidFill>
                        <a:srgbClr val="000000"/>
                      </a:solidFill>
                      <a:prstDash val="solid"/>
                      <a:round/>
                      <a:headEnd type="none" w="med" len="med"/>
                      <a:tailEnd type="none" w="med" len="med"/>
                    </a:lnT>
                    <a:lnB w="12649"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3620010558"/>
                  </a:ext>
                </a:extLst>
              </a:tr>
            </a:tbl>
          </a:graphicData>
        </a:graphic>
      </p:graphicFrame>
      <p:sp>
        <p:nvSpPr>
          <p:cNvPr id="5" name="Rectangle 1">
            <a:extLst>
              <a:ext uri="{FF2B5EF4-FFF2-40B4-BE49-F238E27FC236}">
                <a16:creationId xmlns:a16="http://schemas.microsoft.com/office/drawing/2014/main" id="{3ED60BE5-9109-D34F-82B6-F007A3370848}"/>
              </a:ext>
            </a:extLst>
          </p:cNvPr>
          <p:cNvSpPr>
            <a:spLocks noChangeArrowheads="1"/>
          </p:cNvSpPr>
          <p:nvPr/>
        </p:nvSpPr>
        <p:spPr bwMode="auto">
          <a:xfrm>
            <a:off x="394880" y="426478"/>
            <a:ext cx="111678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solidFill>
                  <a:srgbClr val="000000"/>
                </a:solidFill>
                <a:latin typeface="Arial" panose="020B0604020202020204" pitchFamily="34" charset="0"/>
                <a:cs typeface="Arial" panose="020B0604020202020204" pitchFamily="34" charset="0"/>
              </a:rPr>
              <a:t>           </a:t>
            </a:r>
            <a:r>
              <a:rPr kumimoji="0" lang="en-US"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SDG 17 Targets on Resource Mobilization for the </a:t>
            </a:r>
            <a:r>
              <a:rPr lang="en-US" altLang="en-US" sz="2400" b="1" dirty="0">
                <a:solidFill>
                  <a:srgbClr val="000000"/>
                </a:solidFill>
                <a:latin typeface="Arial" panose="020B0604020202020204" pitchFamily="34" charset="0"/>
                <a:cs typeface="Arial" panose="020B0604020202020204" pitchFamily="34" charset="0"/>
              </a:rPr>
              <a:t>Achieving the </a:t>
            </a:r>
            <a:r>
              <a:rPr kumimoji="0" lang="en-US"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SDGs</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83923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E0395A-8EE3-9143-B42A-8A8D70A044BF}"/>
              </a:ext>
            </a:extLst>
          </p:cNvPr>
          <p:cNvSpPr/>
          <p:nvPr/>
        </p:nvSpPr>
        <p:spPr>
          <a:xfrm>
            <a:off x="2822368" y="335017"/>
            <a:ext cx="7936675" cy="369332"/>
          </a:xfrm>
          <a:prstGeom prst="rect">
            <a:avLst/>
          </a:prstGeom>
        </p:spPr>
        <p:txBody>
          <a:bodyPr wrap="square">
            <a:spAutoFit/>
          </a:bodyPr>
          <a:lstStyle/>
          <a:p>
            <a:r>
              <a:rPr lang="en-US" b="1" dirty="0">
                <a:solidFill>
                  <a:srgbClr val="000000"/>
                </a:solidFill>
                <a:latin typeface="Arial" panose="020B0604020202020204" pitchFamily="34" charset="0"/>
              </a:rPr>
              <a:t>                  ODA as Share of Donor Gross National Income</a:t>
            </a:r>
            <a:endParaRPr lang="en-US" dirty="0"/>
          </a:p>
        </p:txBody>
      </p:sp>
      <p:pic>
        <p:nvPicPr>
          <p:cNvPr id="9218" name="Picture 2" descr="https://lh4.googleusercontent.com/U-5PG-xzdyG7D7y1_XMlbzgniCFBF1hATldwjTCG0_VVjwSQ_u5tqIQyCFD4r1t6REZmDi-Cex8dlu2Wl_v70q_-ElixrOJZzyKQk9c9OVbqjjJx0IibA_nMkZC_XMeTIKN-RnDf">
            <a:extLst>
              <a:ext uri="{FF2B5EF4-FFF2-40B4-BE49-F238E27FC236}">
                <a16:creationId xmlns:a16="http://schemas.microsoft.com/office/drawing/2014/main" id="{6FE0E633-C468-8F43-A875-CC16CBEE66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549" y="845488"/>
            <a:ext cx="9084623" cy="5863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378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F569FF7-40E3-4CF8-BECA-62C1C581F23A}"/>
</file>

<file path=customXml/itemProps2.xml><?xml version="1.0" encoding="utf-8"?>
<ds:datastoreItem xmlns:ds="http://schemas.openxmlformats.org/officeDocument/2006/customXml" ds:itemID="{23B3939C-CEEE-4103-B473-E00656521F1D}"/>
</file>

<file path=customXml/itemProps3.xml><?xml version="1.0" encoding="utf-8"?>
<ds:datastoreItem xmlns:ds="http://schemas.openxmlformats.org/officeDocument/2006/customXml" ds:itemID="{AFFA2AB1-914E-4A19-B5A8-F9155380CFDB}"/>
</file>

<file path=docProps/app.xml><?xml version="1.0" encoding="utf-8"?>
<Properties xmlns="http://schemas.openxmlformats.org/officeDocument/2006/extended-properties" xmlns:vt="http://schemas.openxmlformats.org/officeDocument/2006/docPropsVTypes">
  <TotalTime>5303</TotalTime>
  <Words>496</Words>
  <Application>Microsoft Office PowerPoint</Application>
  <PresentationFormat>Widescreen</PresentationFormat>
  <Paragraphs>101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aisha gilani</cp:lastModifiedBy>
  <cp:revision>166</cp:revision>
  <cp:lastPrinted>2018-05-13T16:56:46Z</cp:lastPrinted>
  <dcterms:created xsi:type="dcterms:W3CDTF">2017-11-27T14:26:45Z</dcterms:created>
  <dcterms:modified xsi:type="dcterms:W3CDTF">2019-01-15T22:44:45Z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ies>
</file>