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71" r:id="rId4"/>
    <p:sldId id="265" r:id="rId5"/>
    <p:sldId id="270" r:id="rId6"/>
    <p:sldId id="274" r:id="rId7"/>
    <p:sldId id="275" r:id="rId8"/>
    <p:sldId id="269"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B5EEC-EC95-47F9-A086-8E9BF4C62E96}" type="datetimeFigureOut">
              <a:rPr lang="fr-FR" smtClean="0"/>
              <a:t>12/01/2019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EA1DF4-DB50-4399-8A4F-89268B8D5D9E}" type="slidenum">
              <a:rPr lang="fr-FR" smtClean="0"/>
              <a:t>‹N°›</a:t>
            </a:fld>
            <a:endParaRPr lang="fr-FR"/>
          </a:p>
        </p:txBody>
      </p:sp>
    </p:spTree>
    <p:extLst>
      <p:ext uri="{BB962C8B-B14F-4D97-AF65-F5344CB8AC3E}">
        <p14:creationId xmlns:p14="http://schemas.microsoft.com/office/powerpoint/2010/main" val="656411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FEA1DF4-DB50-4399-8A4F-89268B8D5D9E}" type="slidenum">
              <a:rPr lang="fr-FR" smtClean="0"/>
              <a:t>3</a:t>
            </a:fld>
            <a:endParaRPr lang="fr-FR"/>
          </a:p>
        </p:txBody>
      </p:sp>
    </p:spTree>
    <p:extLst>
      <p:ext uri="{BB962C8B-B14F-4D97-AF65-F5344CB8AC3E}">
        <p14:creationId xmlns:p14="http://schemas.microsoft.com/office/powerpoint/2010/main" val="3256093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 Burkina Faso est en</a:t>
            </a:r>
            <a:r>
              <a:rPr lang="fr-FR" baseline="0" dirty="0" smtClean="0"/>
              <a:t> train de préparer son rapport pour l’examen volontaire 2019 du Forum politique de haut niveau. Le rapport EPU 2018 est utilisé pour la rédaction de ce rapport. </a:t>
            </a:r>
            <a:endParaRPr lang="fr-FR" dirty="0"/>
          </a:p>
        </p:txBody>
      </p:sp>
      <p:sp>
        <p:nvSpPr>
          <p:cNvPr id="4" name="Espace réservé du numéro de diapositive 3"/>
          <p:cNvSpPr>
            <a:spLocks noGrp="1"/>
          </p:cNvSpPr>
          <p:nvPr>
            <p:ph type="sldNum" sz="quarter" idx="10"/>
          </p:nvPr>
        </p:nvSpPr>
        <p:spPr/>
        <p:txBody>
          <a:bodyPr/>
          <a:lstStyle/>
          <a:p>
            <a:fld id="{3FEA1DF4-DB50-4399-8A4F-89268B8D5D9E}" type="slidenum">
              <a:rPr lang="fr-FR" smtClean="0"/>
              <a:t>5</a:t>
            </a:fld>
            <a:endParaRPr lang="fr-FR"/>
          </a:p>
        </p:txBody>
      </p:sp>
    </p:spTree>
    <p:extLst>
      <p:ext uri="{BB962C8B-B14F-4D97-AF65-F5344CB8AC3E}">
        <p14:creationId xmlns:p14="http://schemas.microsoft.com/office/powerpoint/2010/main" val="22908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FEA1DF4-DB50-4399-8A4F-89268B8D5D9E}" type="slidenum">
              <a:rPr lang="fr-FR" smtClean="0"/>
              <a:t>6</a:t>
            </a:fld>
            <a:endParaRPr lang="fr-FR"/>
          </a:p>
        </p:txBody>
      </p:sp>
    </p:spTree>
    <p:extLst>
      <p:ext uri="{BB962C8B-B14F-4D97-AF65-F5344CB8AC3E}">
        <p14:creationId xmlns:p14="http://schemas.microsoft.com/office/powerpoint/2010/main" val="4023827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Un atelier de cadrage en vue de l’élaboration du Plan d’action  2019-2022 de mise en œuvre des recommandations de l’EPU et des organes de traité tenu les 23 et 24 octobre 2018 a permis</a:t>
            </a:r>
            <a:r>
              <a:rPr lang="fr-FR" baseline="0" dirty="0" smtClean="0"/>
              <a:t> de mettre en évidence la nécessité du renforcement de la synergie entre le mécanisme national d’élaboration des rapports et le MINIFID chargé du suivi de l’ODD au Burkina Faso. </a:t>
            </a:r>
          </a:p>
          <a:p>
            <a:r>
              <a:rPr lang="fr-FR" dirty="0" smtClean="0"/>
              <a:t>utilisation de la base de données du HCDH intitulée Index universel des droits de l’homme pour établir ce lien et faire correspondre les indicateurs droits de l’homme et les indicateurs ODD</a:t>
            </a:r>
          </a:p>
          <a:p>
            <a:endParaRPr lang="fr-FR" dirty="0"/>
          </a:p>
        </p:txBody>
      </p:sp>
      <p:sp>
        <p:nvSpPr>
          <p:cNvPr id="4" name="Espace réservé du numéro de diapositive 3"/>
          <p:cNvSpPr>
            <a:spLocks noGrp="1"/>
          </p:cNvSpPr>
          <p:nvPr>
            <p:ph type="sldNum" sz="quarter" idx="10"/>
          </p:nvPr>
        </p:nvSpPr>
        <p:spPr/>
        <p:txBody>
          <a:bodyPr/>
          <a:lstStyle/>
          <a:p>
            <a:fld id="{3FEA1DF4-DB50-4399-8A4F-89268B8D5D9E}" type="slidenum">
              <a:rPr lang="fr-FR" smtClean="0"/>
              <a:t>8</a:t>
            </a:fld>
            <a:endParaRPr lang="fr-FR"/>
          </a:p>
        </p:txBody>
      </p:sp>
    </p:spTree>
    <p:extLst>
      <p:ext uri="{BB962C8B-B14F-4D97-AF65-F5344CB8AC3E}">
        <p14:creationId xmlns:p14="http://schemas.microsoft.com/office/powerpoint/2010/main" val="1642180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5AD436D5-253A-4CC4-B931-410F379D7747}" type="datetimeFigureOut">
              <a:rPr lang="fr-FR" smtClean="0"/>
              <a:t>12/01/2019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242464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D436D5-253A-4CC4-B931-410F379D7747}" type="datetimeFigureOut">
              <a:rPr lang="fr-FR" smtClean="0"/>
              <a:t>12/01/2019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3129677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D436D5-253A-4CC4-B931-410F379D7747}" type="datetimeFigureOut">
              <a:rPr lang="fr-FR" smtClean="0"/>
              <a:t>12/01/2019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35252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D436D5-253A-4CC4-B931-410F379D7747}" type="datetimeFigureOut">
              <a:rPr lang="fr-FR" smtClean="0"/>
              <a:t>12/01/2019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350291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5AD436D5-253A-4CC4-B931-410F379D7747}" type="datetimeFigureOut">
              <a:rPr lang="fr-FR" smtClean="0"/>
              <a:t>12/01/2019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3195539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AD436D5-253A-4CC4-B931-410F379D7747}" type="datetimeFigureOut">
              <a:rPr lang="fr-FR" smtClean="0"/>
              <a:t>12/01/2019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407468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AD436D5-253A-4CC4-B931-410F379D7747}" type="datetimeFigureOut">
              <a:rPr lang="fr-FR" smtClean="0"/>
              <a:t>12/01/2019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66908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AD436D5-253A-4CC4-B931-410F379D7747}" type="datetimeFigureOut">
              <a:rPr lang="fr-FR" smtClean="0"/>
              <a:t>12/01/2019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260235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D436D5-253A-4CC4-B931-410F379D7747}" type="datetimeFigureOut">
              <a:rPr lang="fr-FR" smtClean="0"/>
              <a:t>12/01/2019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123610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5AD436D5-253A-4CC4-B931-410F379D7747}" type="datetimeFigureOut">
              <a:rPr lang="fr-FR" smtClean="0"/>
              <a:t>12/01/2019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725571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5AD436D5-253A-4CC4-B931-410F379D7747}" type="datetimeFigureOut">
              <a:rPr lang="fr-FR" smtClean="0"/>
              <a:t>12/01/2019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1BFCC4-0CB7-433C-ABA8-C50010833F3C}" type="slidenum">
              <a:rPr lang="fr-FR" smtClean="0"/>
              <a:t>‹N°›</a:t>
            </a:fld>
            <a:endParaRPr lang="fr-FR"/>
          </a:p>
        </p:txBody>
      </p:sp>
    </p:spTree>
    <p:extLst>
      <p:ext uri="{BB962C8B-B14F-4D97-AF65-F5344CB8AC3E}">
        <p14:creationId xmlns:p14="http://schemas.microsoft.com/office/powerpoint/2010/main" val="2924800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436D5-253A-4CC4-B931-410F379D7747}" type="datetimeFigureOut">
              <a:rPr lang="fr-FR" smtClean="0"/>
              <a:t>12/01/2019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BFCC4-0CB7-433C-ABA8-C50010833F3C}" type="slidenum">
              <a:rPr lang="fr-FR" smtClean="0"/>
              <a:t>‹N°›</a:t>
            </a:fld>
            <a:endParaRPr lang="fr-FR"/>
          </a:p>
        </p:txBody>
      </p:sp>
    </p:spTree>
    <p:extLst>
      <p:ext uri="{BB962C8B-B14F-4D97-AF65-F5344CB8AC3E}">
        <p14:creationId xmlns:p14="http://schemas.microsoft.com/office/powerpoint/2010/main" val="2433362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00582" y="840508"/>
            <a:ext cx="7407563" cy="2576947"/>
          </a:xfrm>
          <a:solidFill>
            <a:schemeClr val="accent2">
              <a:lumMod val="40000"/>
              <a:lumOff val="60000"/>
            </a:schemeClr>
          </a:solidFill>
        </p:spPr>
        <p:txBody>
          <a:bodyPr>
            <a:noAutofit/>
          </a:bodyPr>
          <a:lstStyle/>
          <a:p>
            <a:r>
              <a:rPr lang="fr-FR" sz="3200" b="1" dirty="0">
                <a:latin typeface="Times New Roman" panose="02020603050405020304" pitchFamily="18" charset="0"/>
                <a:cs typeface="Times New Roman" panose="02020603050405020304" pitchFamily="18" charset="0"/>
              </a:rPr>
              <a:t>I</a:t>
            </a:r>
            <a:r>
              <a:rPr lang="fr-FR" sz="3200" b="1" dirty="0" smtClean="0">
                <a:latin typeface="Times New Roman" panose="02020603050405020304" pitchFamily="18" charset="0"/>
                <a:cs typeface="Times New Roman" panose="02020603050405020304" pitchFamily="18" charset="0"/>
              </a:rPr>
              <a:t>ntégration   des   normes  de   droits   humains,   des   mécanismes   et des</a:t>
            </a:r>
            <a:r>
              <a:rPr lang="fr-FR" sz="3200" b="1" dirty="0">
                <a:latin typeface="Times New Roman" panose="02020603050405020304" pitchFamily="18" charset="0"/>
                <a:cs typeface="Times New Roman" panose="02020603050405020304" pitchFamily="18" charset="0"/>
              </a:rPr>
              <a:t/>
            </a:r>
            <a:br>
              <a:rPr lang="fr-FR" sz="3200" b="1" dirty="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recommandations   dans   la   </a:t>
            </a:r>
            <a:r>
              <a:rPr lang="fr-FR" sz="3200" b="1" dirty="0" smtClean="0">
                <a:latin typeface="Times New Roman" panose="02020603050405020304" pitchFamily="18" charset="0"/>
                <a:cs typeface="Times New Roman" panose="02020603050405020304" pitchFamily="18" charset="0"/>
              </a:rPr>
              <a:t>mise en œuvre du Programme 2030 au </a:t>
            </a:r>
            <a:br>
              <a:rPr lang="fr-FR" sz="3200" b="1" dirty="0" smtClean="0">
                <a:latin typeface="Times New Roman" panose="02020603050405020304" pitchFamily="18" charset="0"/>
                <a:cs typeface="Times New Roman" panose="02020603050405020304" pitchFamily="18" charset="0"/>
              </a:rPr>
            </a:br>
            <a:r>
              <a:rPr lang="fr-FR" sz="3200" b="1" dirty="0" smtClean="0">
                <a:latin typeface="Times New Roman" panose="02020603050405020304" pitchFamily="18" charset="0"/>
                <a:cs typeface="Times New Roman" panose="02020603050405020304" pitchFamily="18" charset="0"/>
              </a:rPr>
              <a:t>Burkina Faso</a:t>
            </a:r>
            <a:endParaRPr lang="fr-FR" sz="3200" b="1"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6012873" y="4156364"/>
            <a:ext cx="4618182" cy="1376218"/>
          </a:xfrm>
          <a:solidFill>
            <a:schemeClr val="accent3">
              <a:lumMod val="20000"/>
              <a:lumOff val="80000"/>
            </a:schemeClr>
          </a:solidFill>
        </p:spPr>
        <p:txBody>
          <a:bodyPr>
            <a:normAutofit/>
          </a:bodyPr>
          <a:lstStyle/>
          <a:p>
            <a:r>
              <a:rPr lang="fr-FR" dirty="0" smtClean="0">
                <a:latin typeface="Times New Roman" panose="02020603050405020304" pitchFamily="18" charset="0"/>
                <a:cs typeface="Times New Roman" panose="02020603050405020304" pitchFamily="18" charset="0"/>
              </a:rPr>
              <a:t>Jean de Dieu BAMBARA, Directeur général de la défense des droits humains du Burkina Faso</a:t>
            </a:r>
          </a:p>
          <a:p>
            <a:endParaRPr lang="fr-FR" dirty="0" smtClean="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1408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Contenu</a:t>
            </a:r>
            <a:endParaRPr lang="fr-FR" dirty="0"/>
          </a:p>
        </p:txBody>
      </p:sp>
      <p:sp>
        <p:nvSpPr>
          <p:cNvPr id="3" name="Espace réservé du contenu 2"/>
          <p:cNvSpPr>
            <a:spLocks noGrp="1"/>
          </p:cNvSpPr>
          <p:nvPr>
            <p:ph idx="1"/>
          </p:nvPr>
        </p:nvSpPr>
        <p:spPr>
          <a:xfrm>
            <a:off x="1514764" y="2253673"/>
            <a:ext cx="9839036" cy="3923290"/>
          </a:xfrm>
          <a:solidFill>
            <a:schemeClr val="accent2">
              <a:lumMod val="20000"/>
              <a:lumOff val="80000"/>
            </a:schemeClr>
          </a:solidFill>
        </p:spPr>
        <p:txBody>
          <a:bodyPr>
            <a:normAutofit/>
          </a:bodyPr>
          <a:lstStyle/>
          <a:p>
            <a:pPr marL="514350" indent="-514350">
              <a:buFont typeface="+mj-lt"/>
              <a:buAutoNum type="arabicPeriod"/>
            </a:pPr>
            <a:r>
              <a:rPr lang="fr-FR" dirty="0" smtClean="0">
                <a:latin typeface="Times New Roman" panose="02020603050405020304" pitchFamily="18" charset="0"/>
                <a:cs typeface="Times New Roman" panose="02020603050405020304" pitchFamily="18" charset="0"/>
              </a:rPr>
              <a:t>Les liens entre ODD et droits de l’homme </a:t>
            </a:r>
          </a:p>
          <a:p>
            <a:pPr marL="514350" indent="-514350">
              <a:buFont typeface="+mj-lt"/>
              <a:buAutoNum type="arabicPeriod"/>
            </a:pPr>
            <a:r>
              <a:rPr lang="fr-FR" dirty="0" smtClean="0">
                <a:latin typeface="Times New Roman" panose="02020603050405020304" pitchFamily="18" charset="0"/>
                <a:cs typeface="Times New Roman" panose="02020603050405020304" pitchFamily="18" charset="0"/>
              </a:rPr>
              <a:t>Exemples de liens établis entre les ODD et les recommandations </a:t>
            </a:r>
            <a:r>
              <a:rPr lang="fr-FR" dirty="0">
                <a:latin typeface="Times New Roman" panose="02020603050405020304" pitchFamily="18" charset="0"/>
                <a:cs typeface="Times New Roman" panose="02020603050405020304" pitchFamily="18" charset="0"/>
              </a:rPr>
              <a:t>des mécanismes de droits </a:t>
            </a:r>
            <a:r>
              <a:rPr lang="fr-FR" dirty="0" smtClean="0">
                <a:latin typeface="Times New Roman" panose="02020603050405020304" pitchFamily="18" charset="0"/>
                <a:cs typeface="Times New Roman" panose="02020603050405020304" pitchFamily="18" charset="0"/>
              </a:rPr>
              <a:t>humains au Burkina Faso: Cas  de l’ODD 4.</a:t>
            </a:r>
          </a:p>
          <a:p>
            <a:pPr marL="514350" indent="-514350">
              <a:buFont typeface="+mj-lt"/>
              <a:buAutoNum type="arabicPeriod"/>
            </a:pPr>
            <a:r>
              <a:rPr lang="fr-FR" altLang="en-US" dirty="0" smtClean="0">
                <a:latin typeface="Times New Roman" panose="02020603050405020304" pitchFamily="18" charset="0"/>
                <a:ea typeface="ＭＳ Ｐゴシック" panose="020B0600070205080204" pitchFamily="34" charset="-128"/>
                <a:cs typeface="Times New Roman" panose="02020603050405020304" pitchFamily="18" charset="0"/>
              </a:rPr>
              <a:t>Défis de l’intégration des normes de droits de l’homme, des mécanismes  et des recommandations dans la mise en œuvre des ODD au Burkina Faso</a:t>
            </a:r>
          </a:p>
          <a:p>
            <a:pPr marL="514350" indent="-514350">
              <a:buFont typeface="+mj-lt"/>
              <a:buAutoNum type="arabicPeriod"/>
            </a:pPr>
            <a:endParaRPr lang="fr-FR" altLang="en-US" dirty="0">
              <a:latin typeface="Arial" panose="020B0604020202020204" pitchFamily="34" charset="0"/>
              <a:ea typeface="ＭＳ Ｐゴシック" panose="020B0600070205080204" pitchFamily="34" charset="-128"/>
              <a:cs typeface="Arial" panose="020B0604020202020204" pitchFamily="34" charset="0"/>
            </a:endParaRPr>
          </a:p>
          <a:p>
            <a:pPr marL="514350" indent="-514350">
              <a:buFont typeface="+mj-lt"/>
              <a:buAutoNum type="arabicPeriod"/>
            </a:pPr>
            <a:endParaRPr lang="fr-FR" dirty="0"/>
          </a:p>
        </p:txBody>
      </p:sp>
    </p:spTree>
    <p:extLst>
      <p:ext uri="{BB962C8B-B14F-4D97-AF65-F5344CB8AC3E}">
        <p14:creationId xmlns:p14="http://schemas.microsoft.com/office/powerpoint/2010/main" val="817163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latin typeface="Times New Roman" panose="02020603050405020304" pitchFamily="18" charset="0"/>
                <a:cs typeface="Times New Roman" panose="02020603050405020304" pitchFamily="18" charset="0"/>
              </a:rPr>
              <a:t>Introduction</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8900" y="2006600"/>
            <a:ext cx="12001500" cy="4762500"/>
          </a:xfrm>
        </p:spPr>
        <p:txBody>
          <a:bodyPr>
            <a:normAutofit fontScale="92500" lnSpcReduction="10000"/>
          </a:bodyPr>
          <a:lstStyle/>
          <a:p>
            <a:pPr algn="just">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Au Burkina Faso, la mise en œuvre des ODD se fait depuis 2016 à travers le Plan de développement économique et social (PNDES) et les politiques sectorielles (14). </a:t>
            </a:r>
          </a:p>
          <a:p>
            <a:pPr algn="just">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objectifs stratégiques du PNDES intègrent les principales cibles des </a:t>
            </a:r>
            <a:r>
              <a:rPr lang="fr-FR" dirty="0" smtClean="0">
                <a:latin typeface="Times New Roman" panose="02020603050405020304" pitchFamily="18" charset="0"/>
                <a:cs typeface="Times New Roman" panose="02020603050405020304" pitchFamily="18" charset="0"/>
              </a:rPr>
              <a:t>ODD. </a:t>
            </a:r>
          </a:p>
          <a:p>
            <a:pPr algn="just">
              <a:buFont typeface="Wingdings" panose="05000000000000000000" pitchFamily="2" charset="2"/>
              <a:buChar char="Ø"/>
            </a:pPr>
            <a:r>
              <a:rPr lang="fr-FR" dirty="0" smtClean="0">
                <a:solidFill>
                  <a:srgbClr val="FF0000"/>
                </a:solidFill>
                <a:latin typeface="Times New Roman" panose="02020603050405020304" pitchFamily="18" charset="0"/>
                <a:cs typeface="Times New Roman" panose="02020603050405020304" pitchFamily="18" charset="0"/>
              </a:rPr>
              <a:t> 86 </a:t>
            </a:r>
            <a:r>
              <a:rPr lang="fr-FR" dirty="0">
                <a:solidFill>
                  <a:srgbClr val="FF0000"/>
                </a:solidFill>
                <a:latin typeface="Times New Roman" panose="02020603050405020304" pitchFamily="18" charset="0"/>
                <a:cs typeface="Times New Roman" panose="02020603050405020304" pitchFamily="18" charset="0"/>
              </a:rPr>
              <a:t>cibles</a:t>
            </a:r>
            <a:r>
              <a:rPr lang="fr-FR" dirty="0">
                <a:latin typeface="Times New Roman" panose="02020603050405020304" pitchFamily="18" charset="0"/>
                <a:cs typeface="Times New Roman" panose="02020603050405020304" pitchFamily="18" charset="0"/>
              </a:rPr>
              <a:t> sur 169 des 17 ODD ont été considérées comme </a:t>
            </a:r>
            <a:r>
              <a:rPr lang="fr-FR" dirty="0" smtClean="0">
                <a:solidFill>
                  <a:srgbClr val="FF0000"/>
                </a:solidFill>
                <a:latin typeface="Times New Roman" panose="02020603050405020304" pitchFamily="18" charset="0"/>
                <a:cs typeface="Times New Roman" panose="02020603050405020304" pitchFamily="18" charset="0"/>
              </a:rPr>
              <a:t>prioritaires </a:t>
            </a:r>
            <a:r>
              <a:rPr lang="fr-FR" dirty="0">
                <a:latin typeface="Times New Roman" panose="02020603050405020304" pitchFamily="18" charset="0"/>
                <a:cs typeface="Times New Roman" panose="02020603050405020304" pitchFamily="18" charset="0"/>
              </a:rPr>
              <a:t>suivant un p</a:t>
            </a:r>
            <a:r>
              <a:rPr lang="fr-FR" dirty="0" smtClean="0">
                <a:latin typeface="Times New Roman" panose="02020603050405020304" pitchFamily="18" charset="0"/>
                <a:cs typeface="Times New Roman" panose="02020603050405020304" pitchFamily="18" charset="0"/>
              </a:rPr>
              <a:t>rocessus inclusif et participatif </a:t>
            </a:r>
            <a:r>
              <a:rPr lang="fr-FR" dirty="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acteurs </a:t>
            </a:r>
            <a:r>
              <a:rPr lang="fr-FR" dirty="0">
                <a:latin typeface="Times New Roman" panose="02020603050405020304" pitchFamily="18" charset="0"/>
                <a:cs typeface="Times New Roman" panose="02020603050405020304" pitchFamily="18" charset="0"/>
              </a:rPr>
              <a:t>publics et </a:t>
            </a:r>
            <a:r>
              <a:rPr lang="fr-FR" dirty="0" smtClean="0">
                <a:latin typeface="Times New Roman" panose="02020603050405020304" pitchFamily="18" charset="0"/>
                <a:cs typeface="Times New Roman" panose="02020603050405020304" pitchFamily="18" charset="0"/>
              </a:rPr>
              <a:t>privés) parmi lesquelles l'accès </a:t>
            </a:r>
            <a:r>
              <a:rPr lang="fr-FR" dirty="0">
                <a:latin typeface="Times New Roman" panose="02020603050405020304" pitchFamily="18" charset="0"/>
                <a:cs typeface="Times New Roman" panose="02020603050405020304" pitchFamily="18" charset="0"/>
              </a:rPr>
              <a:t>à l'éducation de qualité pour tous, </a:t>
            </a:r>
            <a:r>
              <a:rPr lang="fr-FR" dirty="0" smtClean="0">
                <a:latin typeface="Times New Roman" panose="02020603050405020304" pitchFamily="18" charset="0"/>
                <a:cs typeface="Times New Roman" panose="02020603050405020304" pitchFamily="18" charset="0"/>
              </a:rPr>
              <a:t>la </a:t>
            </a:r>
            <a:r>
              <a:rPr lang="fr-FR" dirty="0">
                <a:latin typeface="Times New Roman" panose="02020603050405020304" pitchFamily="18" charset="0"/>
                <a:cs typeface="Times New Roman" panose="02020603050405020304" pitchFamily="18" charset="0"/>
              </a:rPr>
              <a:t>promotion d'une croissance économique soutenue, partagée et durable, </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la création de l'emploi décent, </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la réduction des inégalités, sous toutes leurs formes, </a:t>
            </a:r>
            <a:r>
              <a:rPr lang="fr-FR" dirty="0" smtClean="0">
                <a:latin typeface="Times New Roman" panose="02020603050405020304" pitchFamily="18" charset="0"/>
                <a:cs typeface="Times New Roman" panose="02020603050405020304" pitchFamily="18" charset="0"/>
              </a:rPr>
              <a:t>le </a:t>
            </a:r>
            <a:r>
              <a:rPr lang="fr-FR" dirty="0">
                <a:latin typeface="Times New Roman" panose="02020603050405020304" pitchFamily="18" charset="0"/>
                <a:cs typeface="Times New Roman" panose="02020603050405020304" pitchFamily="18" charset="0"/>
              </a:rPr>
              <a:t>renforcement de la résilience des capacités d'adaptation face aux aléas climatiques et aux catastrophes naturelles liées au changement </a:t>
            </a:r>
            <a:r>
              <a:rPr lang="fr-FR" dirty="0" smtClean="0">
                <a:latin typeface="Times New Roman" panose="02020603050405020304" pitchFamily="18" charset="0"/>
                <a:cs typeface="Times New Roman" panose="02020603050405020304" pitchFamily="18" charset="0"/>
              </a:rPr>
              <a:t>climatique, etc.</a:t>
            </a:r>
          </a:p>
          <a:p>
            <a:pPr algn="just">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La mise en œuvre des recommandations des mécanismes de droits de l’homme permettent d’atteindre les ODD.</a:t>
            </a:r>
          </a:p>
          <a:p>
            <a:pPr algn="just">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 Indicateur PNDES: Taux de mise en œuvre des recommandations de l’EPU par cycle</a:t>
            </a:r>
          </a:p>
        </p:txBody>
      </p:sp>
    </p:spTree>
    <p:extLst>
      <p:ext uri="{BB962C8B-B14F-4D97-AF65-F5344CB8AC3E}">
        <p14:creationId xmlns:p14="http://schemas.microsoft.com/office/powerpoint/2010/main" val="4027302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  </a:t>
            </a:r>
            <a:r>
              <a:rPr lang="fr-FR" sz="3100" b="1" dirty="0" smtClean="0">
                <a:latin typeface="Times New Roman" panose="02020603050405020304" pitchFamily="18" charset="0"/>
                <a:ea typeface="ＭＳ Ｐゴシック" panose="020B0600070205080204" pitchFamily="34" charset="-128"/>
                <a:cs typeface="Times New Roman" panose="02020603050405020304" pitchFamily="18" charset="0"/>
              </a:rPr>
              <a:t>U</a:t>
            </a:r>
            <a:r>
              <a:rPr lang="fr-FR" altLang="en-US" sz="3100" b="1" dirty="0" smtClean="0">
                <a:latin typeface="Times New Roman" panose="02020603050405020304" pitchFamily="18" charset="0"/>
                <a:ea typeface="ＭＳ Ｐゴシック" panose="020B0600070205080204" pitchFamily="34" charset="-128"/>
                <a:cs typeface="Times New Roman" panose="02020603050405020304" pitchFamily="18" charset="0"/>
              </a:rPr>
              <a:t>tilité des recommandations </a:t>
            </a:r>
            <a:r>
              <a:rPr lang="fr-FR" altLang="en-US" sz="3100" b="1" dirty="0">
                <a:latin typeface="Times New Roman" panose="02020603050405020304" pitchFamily="18" charset="0"/>
                <a:ea typeface="ＭＳ Ｐゴシック" panose="020B0600070205080204" pitchFamily="34" charset="-128"/>
                <a:cs typeface="Times New Roman" panose="02020603050405020304" pitchFamily="18" charset="0"/>
              </a:rPr>
              <a:t>des mécanismes des droits de l’homme </a:t>
            </a:r>
            <a:r>
              <a:rPr lang="fr-FR" altLang="en-US" sz="3100" b="1" dirty="0" smtClean="0">
                <a:latin typeface="Times New Roman" panose="02020603050405020304" pitchFamily="18" charset="0"/>
                <a:ea typeface="ＭＳ Ｐゴシック" panose="020B0600070205080204" pitchFamily="34" charset="-128"/>
                <a:cs typeface="Times New Roman" panose="02020603050405020304" pitchFamily="18" charset="0"/>
              </a:rPr>
              <a:t>pour </a:t>
            </a:r>
            <a:r>
              <a:rPr lang="fr-FR" altLang="en-US" sz="3100" b="1" dirty="0">
                <a:latin typeface="Times New Roman" panose="02020603050405020304" pitchFamily="18" charset="0"/>
                <a:ea typeface="ＭＳ Ｐゴシック" panose="020B0600070205080204" pitchFamily="34" charset="-128"/>
                <a:cs typeface="Times New Roman" panose="02020603050405020304" pitchFamily="18" charset="0"/>
              </a:rPr>
              <a:t>atteindre les ODD</a:t>
            </a:r>
            <a:br>
              <a:rPr lang="fr-FR" altLang="en-US" sz="3100" b="1" dirty="0">
                <a:latin typeface="Times New Roman" panose="02020603050405020304" pitchFamily="18" charset="0"/>
                <a:ea typeface="ＭＳ Ｐゴシック" panose="020B0600070205080204" pitchFamily="34" charset="-128"/>
                <a:cs typeface="Times New Roman" panose="02020603050405020304" pitchFamily="18" charset="0"/>
              </a:rPr>
            </a:br>
            <a:endParaRPr lang="fr-FR" sz="3100" b="1" dirty="0"/>
          </a:p>
        </p:txBody>
      </p:sp>
      <p:sp>
        <p:nvSpPr>
          <p:cNvPr id="3" name="Espace réservé du contenu 2"/>
          <p:cNvSpPr>
            <a:spLocks noGrp="1"/>
          </p:cNvSpPr>
          <p:nvPr>
            <p:ph idx="1"/>
          </p:nvPr>
        </p:nvSpPr>
        <p:spPr/>
        <p:txBody>
          <a:bodyPr/>
          <a:lstStyle/>
          <a:p>
            <a:pPr marL="0" indent="0">
              <a:buFont typeface="Wingdings" panose="05000000000000000000" pitchFamily="2" charset="2"/>
              <a:buNone/>
              <a:defRPr/>
            </a:pPr>
            <a:r>
              <a:rPr lang="fr-CH" sz="2000" b="1" dirty="0" smtClean="0">
                <a:latin typeface="Times New Roman" panose="02020603050405020304" pitchFamily="18" charset="0"/>
                <a:cs typeface="Times New Roman" panose="02020603050405020304" pitchFamily="18" charset="0"/>
              </a:rPr>
              <a:t>Les recommandations des mécanismes des droits de l’homme aident </a:t>
            </a:r>
            <a:r>
              <a:rPr lang="fr-CH" sz="2000" b="1" dirty="0">
                <a:latin typeface="Times New Roman" panose="02020603050405020304" pitchFamily="18" charset="0"/>
                <a:cs typeface="Times New Roman" panose="02020603050405020304" pitchFamily="18" charset="0"/>
              </a:rPr>
              <a:t>à identifier les questions clés et:</a:t>
            </a:r>
          </a:p>
          <a:p>
            <a:pPr marL="0" indent="0">
              <a:buFont typeface="Wingdings" panose="05000000000000000000" pitchFamily="2" charset="2"/>
              <a:buNone/>
              <a:defRPr/>
            </a:pPr>
            <a:endParaRPr lang="fr-CH" sz="2000" b="1"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defRPr/>
            </a:pPr>
            <a:r>
              <a:rPr lang="fr-CH" sz="2000" dirty="0">
                <a:latin typeface="Times New Roman" panose="02020603050405020304" pitchFamily="18" charset="0"/>
                <a:cs typeface="Times New Roman" panose="02020603050405020304" pitchFamily="18" charset="0"/>
              </a:rPr>
              <a:t>Analyser les causes profondes/ identification des groupes «laissés de côté» </a:t>
            </a:r>
          </a:p>
          <a:p>
            <a:pPr lvl="1">
              <a:buFont typeface="Wingdings" panose="05000000000000000000" pitchFamily="2" charset="2"/>
              <a:buChar char="Ø"/>
              <a:defRPr/>
            </a:pPr>
            <a:r>
              <a:rPr lang="fr-FR" sz="2000" dirty="0">
                <a:latin typeface="Times New Roman" panose="02020603050405020304" pitchFamily="18" charset="0"/>
                <a:cs typeface="Times New Roman" panose="02020603050405020304" pitchFamily="18" charset="0"/>
              </a:rPr>
              <a:t>Identifier les mesures/politiques adéquates</a:t>
            </a:r>
          </a:p>
          <a:p>
            <a:pPr lvl="1">
              <a:buFont typeface="Wingdings" panose="05000000000000000000" pitchFamily="2" charset="2"/>
              <a:buChar char="Ø"/>
              <a:defRPr/>
            </a:pPr>
            <a:r>
              <a:rPr lang="fr-CH" sz="2000" dirty="0">
                <a:latin typeface="Times New Roman" panose="02020603050405020304" pitchFamily="18" charset="0"/>
                <a:cs typeface="Times New Roman" panose="02020603050405020304" pitchFamily="18" charset="0"/>
              </a:rPr>
              <a:t>Prioriser les allocations budgétaires</a:t>
            </a:r>
          </a:p>
          <a:p>
            <a:pPr lvl="1">
              <a:buFont typeface="Wingdings" panose="05000000000000000000" pitchFamily="2" charset="2"/>
              <a:buChar char="Ø"/>
              <a:defRPr/>
            </a:pPr>
            <a:r>
              <a:rPr lang="fr-CH" sz="2000" dirty="0" smtClean="0">
                <a:latin typeface="Times New Roman" panose="02020603050405020304" pitchFamily="18" charset="0"/>
                <a:cs typeface="Times New Roman" panose="02020603050405020304" pitchFamily="18" charset="0"/>
              </a:rPr>
              <a:t>Suivre et mesurer </a:t>
            </a:r>
            <a:r>
              <a:rPr lang="fr-CH" sz="2000" dirty="0">
                <a:latin typeface="Times New Roman" panose="02020603050405020304" pitchFamily="18" charset="0"/>
                <a:cs typeface="Times New Roman" panose="02020603050405020304" pitchFamily="18" charset="0"/>
              </a:rPr>
              <a:t>l</a:t>
            </a:r>
            <a:r>
              <a:rPr lang="fr-CH" sz="2000" dirty="0" smtClean="0">
                <a:latin typeface="Times New Roman" panose="02020603050405020304" pitchFamily="18" charset="0"/>
                <a:cs typeface="Times New Roman" panose="02020603050405020304" pitchFamily="18" charset="0"/>
              </a:rPr>
              <a:t>es </a:t>
            </a:r>
            <a:r>
              <a:rPr lang="fr-CH" sz="2000" dirty="0">
                <a:latin typeface="Times New Roman" panose="02020603050405020304" pitchFamily="18" charset="0"/>
                <a:cs typeface="Times New Roman" panose="02020603050405020304" pitchFamily="18" charset="0"/>
              </a:rPr>
              <a:t>progrès - indicateurs</a:t>
            </a:r>
          </a:p>
          <a:p>
            <a:pPr lvl="1">
              <a:buFont typeface="Wingdings" panose="05000000000000000000" pitchFamily="2" charset="2"/>
              <a:buChar char="Ø"/>
              <a:defRPr/>
            </a:pPr>
            <a:r>
              <a:rPr lang="fr-CH" sz="2000" dirty="0">
                <a:latin typeface="Times New Roman" panose="02020603050405020304" pitchFamily="18" charset="0"/>
                <a:cs typeface="Times New Roman" panose="02020603050405020304" pitchFamily="18" charset="0"/>
              </a:rPr>
              <a:t>Identifier les chaînes de responsabilité au sein des services de l’Etat </a:t>
            </a:r>
          </a:p>
          <a:p>
            <a:endParaRPr lang="fr-FR" dirty="0"/>
          </a:p>
        </p:txBody>
      </p:sp>
    </p:spTree>
    <p:extLst>
      <p:ext uri="{BB962C8B-B14F-4D97-AF65-F5344CB8AC3E}">
        <p14:creationId xmlns:p14="http://schemas.microsoft.com/office/powerpoint/2010/main" val="3772233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8619"/>
            <a:ext cx="10515600" cy="1214581"/>
          </a:xfrm>
        </p:spPr>
        <p:txBody>
          <a:bodyPr>
            <a:normAutofit fontScale="90000"/>
          </a:bodyPr>
          <a:lstStyle/>
          <a:p>
            <a:pPr algn="ctr"/>
            <a:r>
              <a:rPr lang="fr-FR" altLang="en-US" sz="3600" b="1" dirty="0">
                <a:latin typeface="Times New Roman" panose="02020603050405020304" pitchFamily="18" charset="0"/>
                <a:ea typeface="ＭＳ Ｐゴシック" panose="020B0600070205080204" pitchFamily="34" charset="-128"/>
                <a:cs typeface="Times New Roman" panose="02020603050405020304" pitchFamily="18" charset="0"/>
              </a:rPr>
              <a:t>Utilité des données en matière de droits de l’homme pour rendre compte sur les ODD</a:t>
            </a:r>
            <a:r>
              <a:rPr lang="en-ZA" altLang="en-US" dirty="0">
                <a:latin typeface="Times New Roman" panose="02020603050405020304" pitchFamily="18" charset="0"/>
                <a:ea typeface="ＭＳ Ｐゴシック" panose="020B0600070205080204" pitchFamily="34" charset="-128"/>
                <a:cs typeface="Times New Roman" panose="02020603050405020304" pitchFamily="18" charset="0"/>
              </a:rPr>
              <a:t/>
            </a:r>
            <a:br>
              <a:rPr lang="en-ZA" altLang="en-US" dirty="0">
                <a:latin typeface="Times New Roman" panose="02020603050405020304" pitchFamily="18" charset="0"/>
                <a:ea typeface="ＭＳ Ｐゴシック" panose="020B0600070205080204" pitchFamily="34" charset="-128"/>
                <a:cs typeface="Times New Roman" panose="02020603050405020304" pitchFamily="18" charset="0"/>
              </a:rPr>
            </a:br>
            <a:endParaRPr lang="fr-FR" dirty="0">
              <a:latin typeface="Times New Roman" panose="02020603050405020304" pitchFamily="18" charset="0"/>
              <a:cs typeface="Times New Roman" panose="02020603050405020304" pitchFamily="18"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192311616"/>
              </p:ext>
            </p:extLst>
          </p:nvPr>
        </p:nvGraphicFramePr>
        <p:xfrm>
          <a:off x="0" y="1562101"/>
          <a:ext cx="12192000" cy="5886352"/>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768558"/>
                    </a:ext>
                  </a:extLst>
                </a:gridCol>
                <a:gridCol w="6096000">
                  <a:extLst>
                    <a:ext uri="{9D8B030D-6E8A-4147-A177-3AD203B41FA5}">
                      <a16:colId xmlns:a16="http://schemas.microsoft.com/office/drawing/2014/main" val="4277589966"/>
                    </a:ext>
                  </a:extLst>
                </a:gridCol>
              </a:tblGrid>
              <a:tr h="589475">
                <a:tc>
                  <a:txBody>
                    <a:bodyPr/>
                    <a:lstStyle/>
                    <a:p>
                      <a:r>
                        <a:rPr lang="fr-FR" sz="2800" dirty="0" smtClean="0">
                          <a:latin typeface="Times New Roman" panose="02020603050405020304" pitchFamily="18" charset="0"/>
                          <a:cs typeface="Times New Roman" panose="02020603050405020304" pitchFamily="18" charset="0"/>
                        </a:rPr>
                        <a:t>Droits de l’homme</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n-US" sz="2800" b="1" kern="1200" dirty="0" smtClean="0">
                          <a:solidFill>
                            <a:schemeClr val="lt1"/>
                          </a:solidFill>
                          <a:latin typeface="Times New Roman" panose="02020603050405020304" pitchFamily="18" charset="0"/>
                          <a:ea typeface="+mn-ea"/>
                          <a:cs typeface="Times New Roman" panose="02020603050405020304" pitchFamily="18" charset="0"/>
                        </a:rPr>
                        <a:t>Objectifs de Développement Durable </a:t>
                      </a:r>
                    </a:p>
                    <a:p>
                      <a:endParaRPr lang="fr-FR" dirty="0"/>
                    </a:p>
                  </a:txBody>
                  <a:tcPr/>
                </a:tc>
                <a:extLst>
                  <a:ext uri="{0D108BD9-81ED-4DB2-BD59-A6C34878D82A}">
                    <a16:rowId xmlns:a16="http://schemas.microsoft.com/office/drawing/2014/main" val="790930151"/>
                  </a:ext>
                </a:extLst>
              </a:tr>
              <a:tr h="2442112">
                <a:tc>
                  <a:txBody>
                    <a:bodyPr/>
                    <a:lstStyle/>
                    <a:p>
                      <a:pPr>
                        <a:buFontTx/>
                        <a:buChar char="-"/>
                        <a:defRPr/>
                      </a:pPr>
                      <a:r>
                        <a:rPr lang="fr-FR" sz="2800" dirty="0" smtClean="0">
                          <a:latin typeface="Times New Roman" panose="02020603050405020304" pitchFamily="18" charset="0"/>
                          <a:cs typeface="Times New Roman" panose="02020603050405020304" pitchFamily="18" charset="0"/>
                        </a:rPr>
                        <a:t>Rapports étatiques aux organes de traités</a:t>
                      </a:r>
                    </a:p>
                    <a:p>
                      <a:pPr>
                        <a:buFontTx/>
                        <a:buChar char="-"/>
                        <a:defRPr/>
                      </a:pPr>
                      <a:r>
                        <a:rPr lang="fr-FR" sz="2800" dirty="0" smtClean="0">
                          <a:latin typeface="Times New Roman" panose="02020603050405020304" pitchFamily="18" charset="0"/>
                          <a:cs typeface="Times New Roman" panose="02020603050405020304" pitchFamily="18" charset="0"/>
                        </a:rPr>
                        <a:t>Rapports étatiques au Conseil des droits de l’homme au titre de l’Examen périodique universel</a:t>
                      </a:r>
                    </a:p>
                    <a:p>
                      <a:endParaRPr lang="fr-FR"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n-US" sz="2800" kern="1200" dirty="0" smtClean="0">
                          <a:solidFill>
                            <a:schemeClr val="dk1"/>
                          </a:solidFill>
                          <a:latin typeface="Times New Roman" panose="02020603050405020304" pitchFamily="18" charset="0"/>
                          <a:ea typeface="+mn-ea"/>
                          <a:cs typeface="Times New Roman" panose="02020603050405020304" pitchFamily="18" charset="0"/>
                        </a:rPr>
                        <a:t>- Suivi et revue systématique des progrès anticipés à l’échelon national, régional et global (Agenda, par. 47)</a:t>
                      </a:r>
                    </a:p>
                    <a:p>
                      <a:pPr marL="0" marR="0" indent="0" algn="l" defTabSz="914400" rtl="0" eaLnBrk="1" fontAlgn="auto" latinLnBrk="0" hangingPunct="1">
                        <a:lnSpc>
                          <a:spcPct val="100000"/>
                        </a:lnSpc>
                        <a:spcBef>
                          <a:spcPts val="0"/>
                        </a:spcBef>
                        <a:spcAft>
                          <a:spcPts val="0"/>
                        </a:spcAft>
                        <a:buClrTx/>
                        <a:buSzTx/>
                        <a:buFontTx/>
                        <a:buNone/>
                        <a:tabLst/>
                        <a:defRPr/>
                      </a:pPr>
                      <a:r>
                        <a:rPr lang="fr-FR" altLang="en-US" sz="2800" kern="1200" dirty="0" smtClean="0">
                          <a:solidFill>
                            <a:schemeClr val="dk1"/>
                          </a:solidFill>
                          <a:latin typeface="Times New Roman" panose="02020603050405020304" pitchFamily="18" charset="0"/>
                          <a:ea typeface="+mn-ea"/>
                          <a:cs typeface="Times New Roman" panose="02020603050405020304" pitchFamily="18" charset="0"/>
                        </a:rPr>
                        <a:t>- Examens volontaires nationaux au sein du Forum Politique de Haut Niveau </a:t>
                      </a:r>
                    </a:p>
                    <a:p>
                      <a:endParaRPr lang="fr-FR" dirty="0"/>
                    </a:p>
                  </a:txBody>
                  <a:tcPr/>
                </a:tc>
                <a:extLst>
                  <a:ext uri="{0D108BD9-81ED-4DB2-BD59-A6C34878D82A}">
                    <a16:rowId xmlns:a16="http://schemas.microsoft.com/office/drawing/2014/main" val="2297039007"/>
                  </a:ext>
                </a:extLst>
              </a:tr>
              <a:tr h="2442112">
                <a:tc gridSpan="2">
                  <a:txBody>
                    <a:bodyPr/>
                    <a:lstStyle/>
                    <a:p>
                      <a:pPr algn="just">
                        <a:buFont typeface="Wingdings" panose="05000000000000000000" pitchFamily="2" charset="2"/>
                        <a:buNone/>
                        <a:defRPr/>
                      </a:pPr>
                      <a:r>
                        <a:rPr lang="fr-CH" sz="2800" b="1" dirty="0" smtClean="0">
                          <a:latin typeface="Times New Roman" panose="02020603050405020304" pitchFamily="18" charset="0"/>
                          <a:cs typeface="Times New Roman" panose="02020603050405020304" pitchFamily="18" charset="0"/>
                        </a:rPr>
                        <a:t>Les synergies entre les rapports étatiques aux mécanismes de DH et les rapports nationaux volontaires sur les ODD peuvent améliorer le suivi des indicateurs et réduire la charge d’élaboration des rapports.</a:t>
                      </a:r>
                    </a:p>
                    <a:p>
                      <a:pPr marL="0" indent="0">
                        <a:buNone/>
                        <a:defRPr/>
                      </a:pPr>
                      <a:endParaRPr lang="fr-CH" sz="2800" b="1" dirty="0" smtClean="0">
                        <a:latin typeface="Times New Roman" panose="02020603050405020304" pitchFamily="18" charset="0"/>
                        <a:cs typeface="Times New Roman" panose="02020603050405020304" pitchFamily="18" charset="0"/>
                      </a:endParaRPr>
                    </a:p>
                    <a:p>
                      <a:endParaRPr lang="fr-FR" sz="2800" b="1" dirty="0">
                        <a:latin typeface="Times New Roman" panose="02020603050405020304" pitchFamily="18" charset="0"/>
                        <a:cs typeface="Times New Roman" panose="02020603050405020304" pitchFamily="18" charset="0"/>
                      </a:endParaRPr>
                    </a:p>
                  </a:txBody>
                  <a:tcPr/>
                </a:tc>
                <a:tc hMerge="1">
                  <a:txBody>
                    <a:bodyPr/>
                    <a:lstStyle/>
                    <a:p>
                      <a:endParaRPr lang="fr-FR" dirty="0"/>
                    </a:p>
                  </a:txBody>
                  <a:tcPr/>
                </a:tc>
                <a:extLst>
                  <a:ext uri="{0D108BD9-81ED-4DB2-BD59-A6C34878D82A}">
                    <a16:rowId xmlns:a16="http://schemas.microsoft.com/office/drawing/2014/main" val="87530538"/>
                  </a:ext>
                </a:extLst>
              </a:tr>
            </a:tbl>
          </a:graphicData>
        </a:graphic>
      </p:graphicFrame>
    </p:spTree>
    <p:extLst>
      <p:ext uri="{BB962C8B-B14F-4D97-AF65-F5344CB8AC3E}">
        <p14:creationId xmlns:p14="http://schemas.microsoft.com/office/powerpoint/2010/main" val="2945739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0"/>
            <a:ext cx="12191998" cy="1228436"/>
          </a:xfrm>
        </p:spPr>
        <p:txBody>
          <a:bodyPr>
            <a:normAutofit/>
          </a:bodyPr>
          <a:lstStyle/>
          <a:p>
            <a:pPr algn="ctr"/>
            <a:r>
              <a:rPr lang="fr-FR" sz="3200" b="1" dirty="0" smtClean="0">
                <a:latin typeface="Times New Roman" panose="02020603050405020304" pitchFamily="18" charset="0"/>
                <a:cs typeface="Times New Roman" panose="02020603050405020304" pitchFamily="18" charset="0"/>
              </a:rPr>
              <a:t>Exemple: Liens entre les recommandations </a:t>
            </a:r>
            <a:r>
              <a:rPr lang="fr-FR" sz="3200" b="1" dirty="0">
                <a:latin typeface="Times New Roman" panose="02020603050405020304" pitchFamily="18" charset="0"/>
                <a:cs typeface="Times New Roman" panose="02020603050405020304" pitchFamily="18" charset="0"/>
              </a:rPr>
              <a:t>des mécanismes de droits </a:t>
            </a:r>
            <a:r>
              <a:rPr lang="fr-FR" sz="3200" b="1" dirty="0" smtClean="0">
                <a:latin typeface="Times New Roman" panose="02020603050405020304" pitchFamily="18" charset="0"/>
                <a:cs typeface="Times New Roman" panose="02020603050405020304" pitchFamily="18" charset="0"/>
              </a:rPr>
              <a:t>humains et</a:t>
            </a:r>
            <a:r>
              <a:rPr lang="fr-FR" sz="3200" dirty="0" smtClean="0">
                <a:latin typeface="Times New Roman" panose="02020603050405020304" pitchFamily="18" charset="0"/>
                <a:cs typeface="Times New Roman" panose="02020603050405020304" pitchFamily="18" charset="0"/>
              </a:rPr>
              <a:t> </a:t>
            </a:r>
            <a:r>
              <a:rPr lang="fr-FR" sz="3200" b="1" dirty="0" smtClean="0">
                <a:latin typeface="Times New Roman" panose="02020603050405020304" pitchFamily="18" charset="0"/>
                <a:cs typeface="Times New Roman" panose="02020603050405020304" pitchFamily="18" charset="0"/>
              </a:rPr>
              <a:t>ODD </a:t>
            </a:r>
            <a:r>
              <a:rPr lang="fr-FR" sz="3200" b="1" dirty="0">
                <a:latin typeface="Times New Roman" panose="02020603050405020304" pitchFamily="18" charset="0"/>
                <a:cs typeface="Times New Roman" panose="02020603050405020304" pitchFamily="18" charset="0"/>
              </a:rPr>
              <a:t>4 </a:t>
            </a:r>
            <a:endParaRPr lang="fr-FR" sz="3200" dirty="0">
              <a:latin typeface="Times New Roman" panose="02020603050405020304" pitchFamily="18" charset="0"/>
              <a:cs typeface="Times New Roman" panose="02020603050405020304" pitchFamily="18" charset="0"/>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281803228"/>
              </p:ext>
            </p:extLst>
          </p:nvPr>
        </p:nvGraphicFramePr>
        <p:xfrm>
          <a:off x="1" y="1505527"/>
          <a:ext cx="12191998" cy="7454901"/>
        </p:xfrm>
        <a:graphic>
          <a:graphicData uri="http://schemas.openxmlformats.org/drawingml/2006/table">
            <a:tbl>
              <a:tblPr firstRow="1" bandRow="1">
                <a:tableStyleId>{5C22544A-7EE6-4342-B048-85BDC9FD1C3A}</a:tableStyleId>
              </a:tblPr>
              <a:tblGrid>
                <a:gridCol w="3297382">
                  <a:extLst>
                    <a:ext uri="{9D8B030D-6E8A-4147-A177-3AD203B41FA5}">
                      <a16:colId xmlns:a16="http://schemas.microsoft.com/office/drawing/2014/main" val="2414723961"/>
                    </a:ext>
                  </a:extLst>
                </a:gridCol>
                <a:gridCol w="5144654">
                  <a:extLst>
                    <a:ext uri="{9D8B030D-6E8A-4147-A177-3AD203B41FA5}">
                      <a16:colId xmlns:a16="http://schemas.microsoft.com/office/drawing/2014/main" val="3074031204"/>
                    </a:ext>
                  </a:extLst>
                </a:gridCol>
                <a:gridCol w="1884218">
                  <a:extLst>
                    <a:ext uri="{9D8B030D-6E8A-4147-A177-3AD203B41FA5}">
                      <a16:colId xmlns:a16="http://schemas.microsoft.com/office/drawing/2014/main" val="2009257744"/>
                    </a:ext>
                  </a:extLst>
                </a:gridCol>
                <a:gridCol w="942109">
                  <a:extLst>
                    <a:ext uri="{9D8B030D-6E8A-4147-A177-3AD203B41FA5}">
                      <a16:colId xmlns:a16="http://schemas.microsoft.com/office/drawing/2014/main" val="2426090965"/>
                    </a:ext>
                  </a:extLst>
                </a:gridCol>
                <a:gridCol w="923635">
                  <a:extLst>
                    <a:ext uri="{9D8B030D-6E8A-4147-A177-3AD203B41FA5}">
                      <a16:colId xmlns:a16="http://schemas.microsoft.com/office/drawing/2014/main" val="3476586846"/>
                    </a:ext>
                  </a:extLst>
                </a:gridCol>
              </a:tblGrid>
              <a:tr h="984525">
                <a:tc>
                  <a:txBody>
                    <a:bodyPr/>
                    <a:lstStyle/>
                    <a:p>
                      <a:r>
                        <a:rPr lang="fr-FR" sz="2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Cible ODD 4</a:t>
                      </a:r>
                    </a:p>
                    <a:p>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marL="0" algn="l" defTabSz="914400" rtl="0" eaLnBrk="1" latinLnBrk="0" hangingPunct="1"/>
                      <a:r>
                        <a:rPr lang="fr-FR" sz="2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Recommandations des mécanismes des droits humains</a:t>
                      </a:r>
                    </a:p>
                  </a:txBody>
                  <a:tcPr/>
                </a:tc>
                <a:tc gridSpan="3">
                  <a:txBody>
                    <a:bodyPr/>
                    <a:lstStyle/>
                    <a:p>
                      <a:r>
                        <a:rPr lang="fr-FR" sz="2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Indicateurs nationaux</a:t>
                      </a:r>
                    </a:p>
                    <a:p>
                      <a:endParaRPr lang="fr-FR" sz="2800" b="1"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196839694"/>
                  </a:ext>
                </a:extLst>
              </a:tr>
              <a:tr h="2682312">
                <a:tc rowSpan="4">
                  <a:txBody>
                    <a:bodyPr/>
                    <a:lstStyle/>
                    <a:p>
                      <a:pPr algn="just"/>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4.1 D’ici à 2030, faire en sorte que toutes les filles et tous les garçons suivent, sur un pied d’égalité, un cycle complet d’enseignement primaire et secondaire gratuit et de qualité, qui débouche sur un apprentissage véritablement utile</a:t>
                      </a:r>
                    </a:p>
                    <a:p>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Poursuivre la mise en œuvre de l’accès à l’éducation pour tous par la politique qui vise à renforcer l’infrastructure dans les zones urbaines et rurales </a:t>
                      </a:r>
                      <a:r>
                        <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(Éthiopie) EPU 2018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Améliorer l’accès pour tous à des services d’éducation de grande qualité (Viet Nam) </a:t>
                      </a:r>
                      <a:r>
                        <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EPU, 2018</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defRPr/>
                      </a:pPr>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Renforcer les mesures tendant à garantir l’application effective de la gratuité des frais de scolarité au niveau de l’enseignement primaire et, progressivement, au niveau du secondaire ; </a:t>
                      </a:r>
                      <a:r>
                        <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Comité DESC, 2016</a:t>
                      </a:r>
                    </a:p>
                    <a:p>
                      <a:pPr marL="0" indent="0" algn="just">
                        <a:lnSpc>
                          <a:spcPct val="107000"/>
                        </a:lnSpc>
                        <a:spcAft>
                          <a:spcPts val="800"/>
                        </a:spcAft>
                        <a:buNone/>
                        <a:defRPr/>
                      </a:pPr>
                      <a:endPar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defRPr/>
                      </a:pPr>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Œuvrer pour permettre un accès universel pour tous à une éducation de qualité (Arabie saoudite), </a:t>
                      </a:r>
                      <a:r>
                        <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EPU 2018</a:t>
                      </a:r>
                    </a:p>
                    <a:p>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rowSpan="3">
                  <a:txBody>
                    <a:bodyPr/>
                    <a:lstStyle/>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Taux d'achèvement au primaire</a:t>
                      </a: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Taux d'achèvement au post primaire</a:t>
                      </a: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Taux d’achèvement</a:t>
                      </a:r>
                    </a:p>
                    <a:p>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secondaire</a:t>
                      </a:r>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r>
                        <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 2016</a:t>
                      </a:r>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57,9% </a:t>
                      </a: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r>
                        <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rPr>
                        <a:t>2017</a:t>
                      </a:r>
                    </a:p>
                    <a:p>
                      <a:endPar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60,3%</a:t>
                      </a:r>
                    </a:p>
                    <a:p>
                      <a:endParaRPr lang="fr-FR" sz="1800" b="1"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35860647"/>
                  </a:ext>
                </a:extLst>
              </a:tr>
              <a:tr h="641514">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r>
                        <a:rPr lang="fr-FR" sz="1800" kern="1200" dirty="0" smtClean="0">
                          <a:solidFill>
                            <a:schemeClr val="dk1"/>
                          </a:solidFill>
                          <a:effectLst/>
                          <a:latin typeface="+mn-lt"/>
                          <a:ea typeface="+mn-ea"/>
                          <a:cs typeface="+mn-cs"/>
                        </a:rPr>
                        <a:t>27,7%</a:t>
                      </a:r>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rgbClr val="FF0000"/>
                          </a:solidFill>
                          <a:effectLst/>
                          <a:latin typeface="+mn-lt"/>
                          <a:ea typeface="+mn-ea"/>
                          <a:cs typeface="+mn-cs"/>
                        </a:rPr>
                        <a:t>35,4%</a:t>
                      </a:r>
                      <a:endParaRPr lang="fr-FR" sz="1800" kern="12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17552428"/>
                  </a:ext>
                </a:extLst>
              </a:tr>
              <a:tr h="688124">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endParaRPr lang="fr-FR" sz="1800" kern="1200" dirty="0" smtClean="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fr-FR" sz="1800" kern="12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fr-FR" sz="1800" kern="12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fr-FR" sz="1800" kern="12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11,2</a:t>
                      </a:r>
                    </a:p>
                  </a:txBody>
                  <a:tcPr/>
                </a:tc>
                <a:extLst>
                  <a:ext uri="{0D108BD9-81ED-4DB2-BD59-A6C34878D82A}">
                    <a16:rowId xmlns:a16="http://schemas.microsoft.com/office/drawing/2014/main" val="2816079523"/>
                  </a:ext>
                </a:extLst>
              </a:tr>
              <a:tr h="1623236">
                <a:tc vMerge="1">
                  <a:txBody>
                    <a:bodyPr/>
                    <a:lstStyle/>
                    <a:p>
                      <a:endParaRPr lang="fr-FR"/>
                    </a:p>
                  </a:txBody>
                  <a:tcPr/>
                </a:tc>
                <a:tc vMerge="1">
                  <a:txBody>
                    <a:bodyPr/>
                    <a:lstStyle/>
                    <a:p>
                      <a:endParaRPr lang="fr-FR"/>
                    </a:p>
                  </a:txBody>
                  <a:tcPr/>
                </a:tc>
                <a:tc gridSpan="3">
                  <a:txBody>
                    <a:bodyPr/>
                    <a:lstStyle/>
                    <a:p>
                      <a:endParaRPr lang="fr-FR" dirty="0"/>
                    </a:p>
                  </a:txBody>
                  <a:tcPr/>
                </a:tc>
                <a:tc hMerge="1">
                  <a:txBody>
                    <a:bodyPr/>
                    <a:lstStyle/>
                    <a:p>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hMerge="1">
                  <a:txBody>
                    <a:bodyPr/>
                    <a:lstStyle/>
                    <a:p>
                      <a:endParaRPr lang="fr-FR"/>
                    </a:p>
                  </a:txBody>
                  <a:tcPr/>
                </a:tc>
                <a:extLst>
                  <a:ext uri="{0D108BD9-81ED-4DB2-BD59-A6C34878D82A}">
                    <a16:rowId xmlns:a16="http://schemas.microsoft.com/office/drawing/2014/main" val="2679279661"/>
                  </a:ext>
                </a:extLst>
              </a:tr>
              <a:tr h="366580">
                <a:tc>
                  <a:txBody>
                    <a:bodyPr/>
                    <a:lstStyle/>
                    <a:p>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gridSpan="3">
                  <a:txBody>
                    <a:bodyPr/>
                    <a:lstStyle/>
                    <a:p>
                      <a:endParaRPr lang="fr-FR" sz="1800" kern="1200" dirty="0">
                        <a:solidFill>
                          <a:schemeClr val="dk1"/>
                        </a:solidFill>
                        <a:latin typeface="Times New Roman" panose="02020603050405020304" pitchFamily="18" charset="0"/>
                        <a:ea typeface="Times New Roman" panose="02020603050405020304" pitchFamily="18" charset="0"/>
                        <a:cs typeface="Times New Roman" panose="02020603050405020304" pitchFamily="18" charset="0"/>
                      </a:endParaRP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992027243"/>
                  </a:ext>
                </a:extLst>
              </a:tr>
            </a:tbl>
          </a:graphicData>
        </a:graphic>
      </p:graphicFrame>
    </p:spTree>
    <p:extLst>
      <p:ext uri="{BB962C8B-B14F-4D97-AF65-F5344CB8AC3E}">
        <p14:creationId xmlns:p14="http://schemas.microsoft.com/office/powerpoint/2010/main" val="1271652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7382" y="138546"/>
            <a:ext cx="10596418" cy="1302328"/>
          </a:xfrm>
        </p:spPr>
        <p:txBody>
          <a:bodyPr>
            <a:normAutofit fontScale="90000"/>
          </a:bodyPr>
          <a:lstStyle/>
          <a:p>
            <a:pPr algn="ctr"/>
            <a:r>
              <a:rPr lang="fr-FR" b="1" dirty="0">
                <a:latin typeface="Times New Roman" panose="02020603050405020304" pitchFamily="18" charset="0"/>
                <a:cs typeface="Times New Roman" panose="02020603050405020304" pitchFamily="18" charset="0"/>
              </a:rPr>
              <a:t>Exemple: Liens entre les recommandations des mécanismes de droits humains et</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ODD 4 </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526721636"/>
              </p:ext>
            </p:extLst>
          </p:nvPr>
        </p:nvGraphicFramePr>
        <p:xfrm>
          <a:off x="0" y="1690688"/>
          <a:ext cx="12081165" cy="6660647"/>
        </p:xfrm>
        <a:graphic>
          <a:graphicData uri="http://schemas.openxmlformats.org/drawingml/2006/table">
            <a:tbl>
              <a:tblPr firstRow="1" bandRow="1">
                <a:tableStyleId>{5C22544A-7EE6-4342-B048-85BDC9FD1C3A}</a:tableStyleId>
              </a:tblPr>
              <a:tblGrid>
                <a:gridCol w="4027055">
                  <a:extLst>
                    <a:ext uri="{9D8B030D-6E8A-4147-A177-3AD203B41FA5}">
                      <a16:colId xmlns:a16="http://schemas.microsoft.com/office/drawing/2014/main" val="2429419355"/>
                    </a:ext>
                  </a:extLst>
                </a:gridCol>
                <a:gridCol w="4027055">
                  <a:extLst>
                    <a:ext uri="{9D8B030D-6E8A-4147-A177-3AD203B41FA5}">
                      <a16:colId xmlns:a16="http://schemas.microsoft.com/office/drawing/2014/main" val="1563452873"/>
                    </a:ext>
                  </a:extLst>
                </a:gridCol>
                <a:gridCol w="2013527">
                  <a:extLst>
                    <a:ext uri="{9D8B030D-6E8A-4147-A177-3AD203B41FA5}">
                      <a16:colId xmlns:a16="http://schemas.microsoft.com/office/drawing/2014/main" val="2035894726"/>
                    </a:ext>
                  </a:extLst>
                </a:gridCol>
                <a:gridCol w="1006764">
                  <a:extLst>
                    <a:ext uri="{9D8B030D-6E8A-4147-A177-3AD203B41FA5}">
                      <a16:colId xmlns:a16="http://schemas.microsoft.com/office/drawing/2014/main" val="2172664894"/>
                    </a:ext>
                  </a:extLst>
                </a:gridCol>
                <a:gridCol w="1006764">
                  <a:extLst>
                    <a:ext uri="{9D8B030D-6E8A-4147-A177-3AD203B41FA5}">
                      <a16:colId xmlns:a16="http://schemas.microsoft.com/office/drawing/2014/main" val="1347126521"/>
                    </a:ext>
                  </a:extLst>
                </a:gridCol>
              </a:tblGrid>
              <a:tr h="1357312">
                <a:tc>
                  <a:txBody>
                    <a:bodyPr/>
                    <a:lstStyle/>
                    <a:p>
                      <a:r>
                        <a:rPr lang="fr-FR" sz="2800" dirty="0" smtClean="0">
                          <a:latin typeface="Times New Roman" panose="02020603050405020304" pitchFamily="18" charset="0"/>
                          <a:cs typeface="Times New Roman" panose="02020603050405020304" pitchFamily="18" charset="0"/>
                        </a:rPr>
                        <a:t>Cible ODD 4</a:t>
                      </a:r>
                    </a:p>
                    <a:p>
                      <a:endParaRPr lang="fr-FR" dirty="0"/>
                    </a:p>
                  </a:txBody>
                  <a:tcPr/>
                </a:tc>
                <a:tc>
                  <a:txBody>
                    <a:bodyPr/>
                    <a:lstStyle/>
                    <a:p>
                      <a:pPr marL="0" algn="l" defTabSz="914400" rtl="0" eaLnBrk="1" latinLnBrk="0" hangingPunct="1"/>
                      <a:r>
                        <a:rPr lang="fr-FR" sz="2800" b="1" kern="1200" dirty="0" smtClean="0">
                          <a:solidFill>
                            <a:schemeClr val="lt1"/>
                          </a:solidFill>
                          <a:latin typeface="Times New Roman" panose="02020603050405020304" pitchFamily="18" charset="0"/>
                          <a:ea typeface="+mn-ea"/>
                          <a:cs typeface="Times New Roman" panose="02020603050405020304" pitchFamily="18" charset="0"/>
                        </a:rPr>
                        <a:t>Recommandations des mécanismes des droits humains</a:t>
                      </a:r>
                    </a:p>
                    <a:p>
                      <a:pPr marL="0" algn="l" defTabSz="914400" rtl="0" eaLnBrk="1" latinLnBrk="0" hangingPunct="1"/>
                      <a:endParaRPr lang="fr-FR" sz="2800" b="1" kern="1200" dirty="0">
                        <a:solidFill>
                          <a:schemeClr val="lt1"/>
                        </a:solidFill>
                        <a:latin typeface="Times New Roman" panose="02020603050405020304" pitchFamily="18" charset="0"/>
                        <a:ea typeface="+mn-ea"/>
                        <a:cs typeface="Times New Roman" panose="02020603050405020304" pitchFamily="18" charset="0"/>
                      </a:endParaRPr>
                    </a:p>
                  </a:txBody>
                  <a:tcPr/>
                </a:tc>
                <a:tc gridSpan="3">
                  <a:txBody>
                    <a:bodyPr/>
                    <a:lstStyle/>
                    <a:p>
                      <a:r>
                        <a:rPr lang="fr-FR" sz="2800" b="1" kern="1200" dirty="0" smtClean="0">
                          <a:solidFill>
                            <a:schemeClr val="lt1"/>
                          </a:solidFill>
                          <a:latin typeface="Times New Roman" panose="02020603050405020304" pitchFamily="18" charset="0"/>
                          <a:ea typeface="+mn-ea"/>
                          <a:cs typeface="Times New Roman" panose="02020603050405020304" pitchFamily="18" charset="0"/>
                        </a:rPr>
                        <a:t>Indicateurs nationaux</a:t>
                      </a:r>
                    </a:p>
                    <a:p>
                      <a:endParaRPr lang="fr-FR" dirty="0"/>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206980675"/>
                  </a:ext>
                </a:extLst>
              </a:tr>
              <a:tr h="1936247">
                <a:tc rowSpan="3">
                  <a:txBody>
                    <a:bodyPr/>
                    <a:lstStyle/>
                    <a:p>
                      <a:r>
                        <a:rPr lang="fr-FR" sz="1800" kern="1200" dirty="0" smtClean="0">
                          <a:solidFill>
                            <a:schemeClr val="dk1"/>
                          </a:solidFill>
                          <a:effectLst/>
                          <a:latin typeface="Times New Roman" panose="02020603050405020304" pitchFamily="18" charset="0"/>
                          <a:ea typeface="+mn-ea"/>
                          <a:cs typeface="Times New Roman" panose="02020603050405020304" pitchFamily="18" charset="0"/>
                        </a:rPr>
                        <a:t>4.5 D’ici à 2030, éliminer les inégalités entre les sexes dans le domaine de l’éducation et assurer l’égalité d’accès des personnes vulnérables, y compris les personnes handicapées, les autochtones et les enfants en situation vulnérable, à tous les niveaux d’enseignement et de formation professionnelle.</a:t>
                      </a:r>
                      <a:endParaRPr lang="fr-FR" dirty="0">
                        <a:latin typeface="Times New Roman" panose="02020603050405020304" pitchFamily="18" charset="0"/>
                        <a:cs typeface="Times New Roman" panose="02020603050405020304" pitchFamily="18" charset="0"/>
                      </a:endParaRPr>
                    </a:p>
                  </a:txBody>
                  <a:tcPr/>
                </a:tc>
                <a:tc rowSpan="3">
                  <a:txBody>
                    <a:bodyPr/>
                    <a:lstStyle/>
                    <a:p>
                      <a:r>
                        <a:rPr lang="fr-FR" dirty="0" smtClean="0">
                          <a:latin typeface="Times New Roman" panose="02020603050405020304" pitchFamily="18" charset="0"/>
                          <a:cs typeface="Times New Roman" panose="02020603050405020304" pitchFamily="18" charset="0"/>
                        </a:rPr>
                        <a:t>Œuvrer intensément pour remédier aux préjugés concernant les enfants handicapés et s’assurer que ces enfants ont accès à l’éducation inclusive (</a:t>
                      </a:r>
                      <a:r>
                        <a:rPr lang="fr-FR" b="1" dirty="0" smtClean="0">
                          <a:latin typeface="Times New Roman" panose="02020603050405020304" pitchFamily="18" charset="0"/>
                          <a:cs typeface="Times New Roman" panose="02020603050405020304" pitchFamily="18" charset="0"/>
                        </a:rPr>
                        <a:t>Bulgarie) EPU 2018</a:t>
                      </a:r>
                    </a:p>
                    <a:p>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Examiner la situation des enfants handicapés du point de vue de leur accès à des services d’éducation,</a:t>
                      </a:r>
                      <a:r>
                        <a:rPr lang="fr-FR" baseline="0" dirty="0" smtClean="0">
                          <a:latin typeface="Times New Roman" panose="02020603050405020304" pitchFamily="18" charset="0"/>
                          <a:cs typeface="Times New Roman" panose="02020603050405020304" pitchFamily="18" charset="0"/>
                        </a:rPr>
                        <a:t> </a:t>
                      </a:r>
                      <a:r>
                        <a:rPr lang="fr-FR" b="1" baseline="0" dirty="0" smtClean="0">
                          <a:latin typeface="Times New Roman" panose="02020603050405020304" pitchFamily="18" charset="0"/>
                          <a:cs typeface="Times New Roman" panose="02020603050405020304" pitchFamily="18" charset="0"/>
                        </a:rPr>
                        <a:t>Comité des Droits de l’Enfant,  </a:t>
                      </a:r>
                      <a:endParaRPr lang="fr-FR" b="1" dirty="0">
                        <a:latin typeface="Times New Roman" panose="02020603050405020304" pitchFamily="18" charset="0"/>
                        <a:cs typeface="Times New Roman" panose="02020603050405020304" pitchFamily="18" charset="0"/>
                      </a:endParaRPr>
                    </a:p>
                  </a:txBody>
                  <a:tcPr/>
                </a:tc>
                <a:tc>
                  <a:txBody>
                    <a:bodyPr/>
                    <a:lstStyle/>
                    <a:p>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Indice de parité du Taux Brut d'Admission au primaire</a:t>
                      </a:r>
                    </a:p>
                  </a:txBody>
                  <a:tcPr/>
                </a:tc>
                <a:tc>
                  <a:txBody>
                    <a:bodyPr/>
                    <a:lstStyle/>
                    <a:p>
                      <a:r>
                        <a:rPr lang="fr-FR" b="1" dirty="0" smtClean="0">
                          <a:latin typeface="Times New Roman" panose="02020603050405020304" pitchFamily="18" charset="0"/>
                          <a:cs typeface="Times New Roman" panose="02020603050405020304" pitchFamily="18" charset="0"/>
                        </a:rPr>
                        <a:t> 2016</a:t>
                      </a:r>
                    </a:p>
                    <a:p>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1,01</a:t>
                      </a:r>
                      <a:endParaRPr lang="fr-FR" dirty="0">
                        <a:latin typeface="Times New Roman" panose="02020603050405020304" pitchFamily="18" charset="0"/>
                        <a:cs typeface="Times New Roman" panose="02020603050405020304" pitchFamily="18" charset="0"/>
                      </a:endParaRPr>
                    </a:p>
                  </a:txBody>
                  <a:tcPr/>
                </a:tc>
                <a:tc>
                  <a:txBody>
                    <a:bodyPr/>
                    <a:lstStyle/>
                    <a:p>
                      <a:r>
                        <a:rPr lang="fr-FR" b="1" dirty="0" smtClean="0">
                          <a:latin typeface="Times New Roman" panose="02020603050405020304" pitchFamily="18" charset="0"/>
                          <a:cs typeface="Times New Roman" panose="02020603050405020304" pitchFamily="18" charset="0"/>
                        </a:rPr>
                        <a:t>2017</a:t>
                      </a:r>
                      <a:endParaRPr lang="fr-FR"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0191870"/>
                  </a:ext>
                </a:extLst>
              </a:tr>
              <a:tr h="1408180">
                <a:tc vMerge="1">
                  <a:txBody>
                    <a:bodyPr/>
                    <a:lstStyle/>
                    <a:p>
                      <a:endParaRPr lang="fr-FR"/>
                    </a:p>
                  </a:txBody>
                  <a:tcPr/>
                </a:tc>
                <a:tc vMerge="1">
                  <a:txBody>
                    <a:bodyPr/>
                    <a:lstStyle/>
                    <a:p>
                      <a:endParaRPr lang="fr-F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effectLst/>
                          <a:latin typeface="Times New Roman" panose="02020603050405020304" pitchFamily="18" charset="0"/>
                          <a:ea typeface="+mn-ea"/>
                          <a:cs typeface="Times New Roman" panose="02020603050405020304" pitchFamily="18" charset="0"/>
                        </a:rPr>
                        <a:t>Indice de parité du Taux Brut d'Admission au post primaire</a:t>
                      </a:r>
                    </a:p>
                    <a:p>
                      <a:endParaRPr lang="fr-FR" dirty="0">
                        <a:latin typeface="Times New Roman" panose="02020603050405020304" pitchFamily="18" charset="0"/>
                        <a:cs typeface="Times New Roman" panose="02020603050405020304" pitchFamily="18" charset="0"/>
                      </a:endParaRPr>
                    </a:p>
                  </a:txBody>
                  <a:tcPr/>
                </a:tc>
                <a:tc>
                  <a:txBody>
                    <a:bodyPr/>
                    <a:lstStyle/>
                    <a:p>
                      <a:r>
                        <a:rPr lang="fr-FR" dirty="0" smtClean="0">
                          <a:latin typeface="Times New Roman" panose="02020603050405020304" pitchFamily="18" charset="0"/>
                          <a:cs typeface="Times New Roman" panose="02020603050405020304" pitchFamily="18" charset="0"/>
                        </a:rPr>
                        <a:t>1,05</a:t>
                      </a:r>
                      <a:endParaRPr lang="fr-FR" dirty="0">
                        <a:latin typeface="Times New Roman" panose="02020603050405020304" pitchFamily="18" charset="0"/>
                        <a:cs typeface="Times New Roman" panose="02020603050405020304" pitchFamily="18" charset="0"/>
                      </a:endParaRPr>
                    </a:p>
                  </a:txBody>
                  <a:tcPr/>
                </a:tc>
                <a:tc>
                  <a:txBody>
                    <a:bodyPr/>
                    <a:lstStyle/>
                    <a:p>
                      <a:r>
                        <a:rPr lang="fr-FR" dirty="0" smtClean="0">
                          <a:latin typeface="Times New Roman" panose="02020603050405020304" pitchFamily="18" charset="0"/>
                          <a:cs typeface="Times New Roman" panose="02020603050405020304" pitchFamily="18" charset="0"/>
                        </a:rPr>
                        <a:t>1,06</a:t>
                      </a:r>
                      <a:endParaRPr lang="fr-F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0830392"/>
                  </a:ext>
                </a:extLst>
              </a:tr>
              <a:tr h="1408180">
                <a:tc vMerge="1">
                  <a:txBody>
                    <a:bodyPr/>
                    <a:lstStyle/>
                    <a:p>
                      <a:endParaRPr lang="fr-FR"/>
                    </a:p>
                  </a:txBody>
                  <a:tcPr/>
                </a:tc>
                <a:tc vMerge="1">
                  <a:txBody>
                    <a:bodyPr/>
                    <a:lstStyle/>
                    <a:p>
                      <a:endParaRPr lang="fr-F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effectLst/>
                          <a:latin typeface="Times New Roman" panose="02020603050405020304" pitchFamily="18" charset="0"/>
                          <a:ea typeface="+mn-ea"/>
                          <a:cs typeface="Times New Roman" panose="02020603050405020304" pitchFamily="18" charset="0"/>
                        </a:rPr>
                        <a:t>Indice de parité du Taux Brut d'Admission au secondaire</a:t>
                      </a:r>
                      <a:endParaRPr lang="fr-FR" dirty="0" smtClean="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txBody>
                  <a:tcPr/>
                </a:tc>
                <a:tc>
                  <a:txBody>
                    <a:bodyPr/>
                    <a:lstStyle/>
                    <a:p>
                      <a:r>
                        <a:rPr lang="fr-FR" dirty="0" smtClean="0">
                          <a:latin typeface="Times New Roman" panose="02020603050405020304" pitchFamily="18" charset="0"/>
                          <a:cs typeface="Times New Roman" panose="02020603050405020304" pitchFamily="18" charset="0"/>
                        </a:rPr>
                        <a:t>0,70</a:t>
                      </a:r>
                      <a:endParaRPr lang="fr-FR" dirty="0">
                        <a:latin typeface="Times New Roman" panose="02020603050405020304" pitchFamily="18" charset="0"/>
                        <a:cs typeface="Times New Roman" panose="02020603050405020304" pitchFamily="18" charset="0"/>
                      </a:endParaRPr>
                    </a:p>
                  </a:txBody>
                  <a:tcPr/>
                </a:tc>
                <a:tc>
                  <a:txBody>
                    <a:bodyPr/>
                    <a:lstStyle/>
                    <a:p>
                      <a:r>
                        <a:rPr lang="fr-FR" dirty="0" smtClean="0">
                          <a:latin typeface="Times New Roman" panose="02020603050405020304" pitchFamily="18" charset="0"/>
                          <a:cs typeface="Times New Roman" panose="02020603050405020304" pitchFamily="18" charset="0"/>
                        </a:rPr>
                        <a:t>0,67</a:t>
                      </a:r>
                      <a:endParaRPr lang="fr-F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23541334"/>
                  </a:ext>
                </a:extLst>
              </a:tr>
            </a:tbl>
          </a:graphicData>
        </a:graphic>
      </p:graphicFrame>
    </p:spTree>
    <p:extLst>
      <p:ext uri="{BB962C8B-B14F-4D97-AF65-F5344CB8AC3E}">
        <p14:creationId xmlns:p14="http://schemas.microsoft.com/office/powerpoint/2010/main" val="3255899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800" y="203201"/>
            <a:ext cx="11176000" cy="1487488"/>
          </a:xfrm>
        </p:spPr>
        <p:txBody>
          <a:bodyPr>
            <a:normAutofit/>
          </a:bodyPr>
          <a:lstStyle/>
          <a:p>
            <a:pPr algn="ctr"/>
            <a:r>
              <a:rPr lang="fr-FR" altLang="en-US" sz="4000" dirty="0" smtClean="0">
                <a:latin typeface="Times New Roman" panose="02020603050405020304" pitchFamily="18" charset="0"/>
                <a:ea typeface="ＭＳ Ｐゴシック" panose="020B0600070205080204" pitchFamily="34" charset="-128"/>
                <a:cs typeface="Times New Roman" panose="02020603050405020304" pitchFamily="18" charset="0"/>
              </a:rPr>
              <a:t>Défis et perspectives</a:t>
            </a:r>
            <a:endParaRPr lang="fr-FR" altLang="en-US" sz="4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3" name="Espace réservé du contenu 2"/>
          <p:cNvSpPr>
            <a:spLocks noGrp="1"/>
          </p:cNvSpPr>
          <p:nvPr>
            <p:ph idx="1"/>
          </p:nvPr>
        </p:nvSpPr>
        <p:spPr>
          <a:xfrm>
            <a:off x="101600" y="1856509"/>
            <a:ext cx="11988799" cy="4895273"/>
          </a:xfrm>
        </p:spPr>
        <p:txBody>
          <a:bodyPr>
            <a:normAutofit fontScale="77500" lnSpcReduction="20000"/>
          </a:bodyPr>
          <a:lstStyle/>
          <a:p>
            <a:pPr algn="just">
              <a:buFont typeface="Wingdings" panose="05000000000000000000" pitchFamily="2" charset="2"/>
              <a:buChar char="q"/>
            </a:pPr>
            <a:r>
              <a:rPr lang="fr-FR" b="1" dirty="0" smtClean="0">
                <a:latin typeface="Times New Roman" panose="02020603050405020304" pitchFamily="18" charset="0"/>
                <a:cs typeface="Times New Roman" panose="02020603050405020304" pitchFamily="18" charset="0"/>
              </a:rPr>
              <a:t> Défis </a:t>
            </a:r>
          </a:p>
          <a:p>
            <a:pPr algn="just">
              <a:buFont typeface="Wingdings" panose="05000000000000000000" pitchFamily="2" charset="2"/>
              <a:buChar char="Ø"/>
            </a:pPr>
            <a:r>
              <a:rPr lang="fr-FR" b="1" dirty="0" smtClean="0">
                <a:latin typeface="Times New Roman" panose="02020603050405020304" pitchFamily="18" charset="0"/>
                <a:cs typeface="Times New Roman" panose="02020603050405020304" pitchFamily="18" charset="0"/>
              </a:rPr>
              <a:t> Engagement et coordination</a:t>
            </a:r>
            <a:r>
              <a:rPr lang="fr-FR" dirty="0" smtClean="0">
                <a:latin typeface="Times New Roman" panose="02020603050405020304" pitchFamily="18" charset="0"/>
                <a:cs typeface="Times New Roman" panose="02020603050405020304" pitchFamily="18" charset="0"/>
              </a:rPr>
              <a:t>: Améliorer </a:t>
            </a:r>
            <a:r>
              <a:rPr lang="fr-FR" dirty="0">
                <a:latin typeface="Times New Roman" panose="02020603050405020304" pitchFamily="18" charset="0"/>
                <a:cs typeface="Times New Roman" panose="02020603050405020304" pitchFamily="18" charset="0"/>
              </a:rPr>
              <a:t>le lien entre les structures </a:t>
            </a:r>
            <a:r>
              <a:rPr lang="fr-FR" dirty="0" smtClean="0">
                <a:latin typeface="Times New Roman" panose="02020603050405020304" pitchFamily="18" charset="0"/>
                <a:cs typeface="Times New Roman" panose="02020603050405020304" pitchFamily="18" charset="0"/>
              </a:rPr>
              <a:t>étatiques: désignation d’un </a:t>
            </a:r>
            <a:r>
              <a:rPr lang="fr-FR" dirty="0">
                <a:latin typeface="Times New Roman" panose="02020603050405020304" pitchFamily="18" charset="0"/>
                <a:cs typeface="Times New Roman" panose="02020603050405020304" pitchFamily="18" charset="0"/>
              </a:rPr>
              <a:t>représentant de </a:t>
            </a:r>
            <a:r>
              <a:rPr lang="fr-FR" dirty="0" smtClean="0">
                <a:solidFill>
                  <a:srgbClr val="FF0000"/>
                </a:solidFill>
                <a:latin typeface="Times New Roman" panose="02020603050405020304" pitchFamily="18" charset="0"/>
                <a:cs typeface="Times New Roman" panose="02020603050405020304" pitchFamily="18" charset="0"/>
              </a:rPr>
              <a:t>l’Institut national </a:t>
            </a:r>
            <a:r>
              <a:rPr lang="fr-FR" dirty="0">
                <a:solidFill>
                  <a:srgbClr val="FF0000"/>
                </a:solidFill>
                <a:latin typeface="Times New Roman" panose="02020603050405020304" pitchFamily="18" charset="0"/>
                <a:cs typeface="Times New Roman" panose="02020603050405020304" pitchFamily="18" charset="0"/>
              </a:rPr>
              <a:t>de la statistique</a:t>
            </a:r>
            <a:r>
              <a:rPr lang="fr-FR" dirty="0">
                <a:latin typeface="Times New Roman" panose="02020603050405020304" pitchFamily="18" charset="0"/>
                <a:cs typeface="Times New Roman" panose="02020603050405020304" pitchFamily="18" charset="0"/>
              </a:rPr>
              <a:t> et un </a:t>
            </a:r>
            <a:r>
              <a:rPr lang="fr-FR" dirty="0">
                <a:solidFill>
                  <a:srgbClr val="FF0000"/>
                </a:solidFill>
                <a:latin typeface="Times New Roman" panose="02020603050405020304" pitchFamily="18" charset="0"/>
                <a:cs typeface="Times New Roman" panose="02020603050405020304" pitchFamily="18" charset="0"/>
              </a:rPr>
              <a:t>point focal ODD </a:t>
            </a:r>
            <a:r>
              <a:rPr lang="fr-FR" dirty="0">
                <a:latin typeface="Times New Roman" panose="02020603050405020304" pitchFamily="18" charset="0"/>
                <a:cs typeface="Times New Roman" panose="02020603050405020304" pitchFamily="18" charset="0"/>
              </a:rPr>
              <a:t>au sein du mécanisme national pour l’élaboration des rapports Droits de </a:t>
            </a:r>
            <a:r>
              <a:rPr lang="fr-FR" dirty="0" smtClean="0">
                <a:latin typeface="Times New Roman" panose="02020603050405020304" pitchFamily="18" charset="0"/>
                <a:cs typeface="Times New Roman" panose="02020603050405020304" pitchFamily="18" charset="0"/>
              </a:rPr>
              <a:t>l’homme</a:t>
            </a:r>
            <a:r>
              <a:rPr lang="fr-FR" dirty="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r</a:t>
            </a:r>
            <a:r>
              <a:rPr lang="fr-FR" dirty="0" smtClean="0">
                <a:latin typeface="Times New Roman" panose="02020603050405020304" pitchFamily="18" charset="0"/>
                <a:cs typeface="Times New Roman" panose="02020603050405020304" pitchFamily="18" charset="0"/>
              </a:rPr>
              <a:t>enforcer les </a:t>
            </a:r>
            <a:r>
              <a:rPr lang="fr-FR" dirty="0">
                <a:latin typeface="Times New Roman" panose="02020603050405020304" pitchFamily="18" charset="0"/>
                <a:cs typeface="Times New Roman" panose="02020603050405020304" pitchFamily="18" charset="0"/>
              </a:rPr>
              <a:t>synergies (contacts) entre </a:t>
            </a:r>
            <a:r>
              <a:rPr lang="fr-FR" dirty="0" smtClean="0">
                <a:latin typeface="Times New Roman" panose="02020603050405020304" pitchFamily="18" charset="0"/>
                <a:cs typeface="Times New Roman" panose="02020603050405020304" pitchFamily="18" charset="0"/>
              </a:rPr>
              <a:t>le mécanisme </a:t>
            </a:r>
            <a:r>
              <a:rPr lang="fr-FR" dirty="0">
                <a:latin typeface="Times New Roman" panose="02020603050405020304" pitchFamily="18" charset="0"/>
                <a:cs typeface="Times New Roman" panose="02020603050405020304" pitchFamily="18" charset="0"/>
              </a:rPr>
              <a:t>national pour l’élaboration des rapports DH et </a:t>
            </a:r>
            <a:r>
              <a:rPr lang="fr-FR" dirty="0" smtClean="0">
                <a:latin typeface="Times New Roman" panose="02020603050405020304" pitchFamily="18" charset="0"/>
                <a:cs typeface="Times New Roman" panose="02020603050405020304" pitchFamily="18" charset="0"/>
              </a:rPr>
              <a:t>la structure chargée du suivi de la </a:t>
            </a:r>
            <a:r>
              <a:rPr lang="fr-FR" dirty="0">
                <a:latin typeface="Times New Roman" panose="02020603050405020304" pitchFamily="18" charset="0"/>
                <a:cs typeface="Times New Roman" panose="02020603050405020304" pitchFamily="18" charset="0"/>
              </a:rPr>
              <a:t>mise en œuvre des </a:t>
            </a:r>
            <a:r>
              <a:rPr lang="fr-FR" dirty="0" smtClean="0">
                <a:latin typeface="Times New Roman" panose="02020603050405020304" pitchFamily="18" charset="0"/>
                <a:cs typeface="Times New Roman" panose="02020603050405020304" pitchFamily="18" charset="0"/>
              </a:rPr>
              <a:t>ODD</a:t>
            </a:r>
          </a:p>
          <a:p>
            <a:pPr algn="just">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Consultation</a:t>
            </a:r>
            <a:r>
              <a:rPr lang="fr-FR" dirty="0" smtClean="0">
                <a:latin typeface="Times New Roman" panose="02020603050405020304" pitchFamily="18" charset="0"/>
                <a:cs typeface="Times New Roman" panose="02020603050405020304" pitchFamily="18" charset="0"/>
              </a:rPr>
              <a:t>: Encourager </a:t>
            </a:r>
            <a:r>
              <a:rPr lang="fr-FR" dirty="0">
                <a:latin typeface="Times New Roman" panose="02020603050405020304" pitchFamily="18" charset="0"/>
                <a:cs typeface="Times New Roman" panose="02020603050405020304" pitchFamily="18" charset="0"/>
              </a:rPr>
              <a:t>et faciliter la participation des </a:t>
            </a:r>
            <a:r>
              <a:rPr lang="fr-FR" dirty="0">
                <a:solidFill>
                  <a:srgbClr val="FF0000"/>
                </a:solidFill>
                <a:latin typeface="Times New Roman" panose="02020603050405020304" pitchFamily="18" charset="0"/>
                <a:cs typeface="Times New Roman" panose="02020603050405020304" pitchFamily="18" charset="0"/>
              </a:rPr>
              <a:t>différents </a:t>
            </a:r>
            <a:r>
              <a:rPr lang="fr-FR" dirty="0" smtClean="0">
                <a:solidFill>
                  <a:srgbClr val="FF0000"/>
                </a:solidFill>
                <a:latin typeface="Times New Roman" panose="02020603050405020304" pitchFamily="18" charset="0"/>
                <a:cs typeface="Times New Roman" panose="02020603050405020304" pitchFamily="18" charset="0"/>
              </a:rPr>
              <a:t>acteurs (étatiques et non étatiques y compris la Commission nationale des droits humains et les OSC)</a:t>
            </a:r>
          </a:p>
          <a:p>
            <a:pPr algn="just">
              <a:buFont typeface="Wingdings" panose="05000000000000000000" pitchFamily="2" charset="2"/>
              <a:buChar char="Ø"/>
            </a:pPr>
            <a:r>
              <a:rPr lang="fr-FR" dirty="0">
                <a:solidFill>
                  <a:srgbClr val="FF0000"/>
                </a:solidFill>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Gestion de l’information: </a:t>
            </a:r>
            <a:r>
              <a:rPr lang="fr-FR" dirty="0" smtClean="0">
                <a:latin typeface="Times New Roman" panose="02020603050405020304" pitchFamily="18" charset="0"/>
                <a:cs typeface="Times New Roman" panose="02020603050405020304" pitchFamily="18" charset="0"/>
              </a:rPr>
              <a:t>Plus </a:t>
            </a:r>
            <a:r>
              <a:rPr lang="fr-FR" dirty="0">
                <a:latin typeface="Times New Roman" panose="02020603050405020304" pitchFamily="18" charset="0"/>
                <a:cs typeface="Times New Roman" panose="02020603050405020304" pitchFamily="18" charset="0"/>
              </a:rPr>
              <a:t>de synergies entre </a:t>
            </a:r>
            <a:r>
              <a:rPr lang="fr-FR" dirty="0" smtClean="0">
                <a:latin typeface="Times New Roman" panose="02020603050405020304" pitchFamily="18" charset="0"/>
                <a:cs typeface="Times New Roman" panose="02020603050405020304" pitchFamily="18" charset="0"/>
              </a:rPr>
              <a:t>le plan </a:t>
            </a:r>
            <a:r>
              <a:rPr lang="fr-FR" dirty="0">
                <a:latin typeface="Times New Roman" panose="02020603050405020304" pitchFamily="18" charset="0"/>
                <a:cs typeface="Times New Roman" panose="02020603050405020304" pitchFamily="18" charset="0"/>
              </a:rPr>
              <a:t>de mise en œuvre </a:t>
            </a:r>
            <a:r>
              <a:rPr lang="fr-FR" dirty="0" smtClean="0">
                <a:latin typeface="Times New Roman" panose="02020603050405020304" pitchFamily="18" charset="0"/>
                <a:cs typeface="Times New Roman" panose="02020603050405020304" pitchFamily="18" charset="0"/>
              </a:rPr>
              <a:t>des droits </a:t>
            </a:r>
            <a:r>
              <a:rPr lang="fr-FR" dirty="0">
                <a:latin typeface="Times New Roman" panose="02020603050405020304" pitchFamily="18" charset="0"/>
                <a:cs typeface="Times New Roman" panose="02020603050405020304" pitchFamily="18" charset="0"/>
              </a:rPr>
              <a:t>de l’homme et </a:t>
            </a:r>
            <a:r>
              <a:rPr lang="fr-FR" dirty="0" smtClean="0">
                <a:latin typeface="Times New Roman" panose="02020603050405020304" pitchFamily="18" charset="0"/>
                <a:cs typeface="Times New Roman" panose="02020603050405020304" pitchFamily="18" charset="0"/>
              </a:rPr>
              <a:t>le plan </a:t>
            </a:r>
            <a:r>
              <a:rPr lang="fr-FR" dirty="0">
                <a:latin typeface="Times New Roman" panose="02020603050405020304" pitchFamily="18" charset="0"/>
                <a:cs typeface="Times New Roman" panose="02020603050405020304" pitchFamily="18" charset="0"/>
              </a:rPr>
              <a:t>de mise en œuvre des </a:t>
            </a:r>
            <a:r>
              <a:rPr lang="fr-FR" dirty="0" smtClean="0">
                <a:latin typeface="Times New Roman" panose="02020603050405020304" pitchFamily="18" charset="0"/>
                <a:cs typeface="Times New Roman" panose="02020603050405020304" pitchFamily="18" charset="0"/>
              </a:rPr>
              <a:t>ODD: </a:t>
            </a:r>
            <a:r>
              <a:rPr lang="fr-FR"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R</a:t>
            </a:r>
            <a:r>
              <a:rPr lang="fr-FR" altLang="en-US" dirty="0" smtClean="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egroupement </a:t>
            </a:r>
            <a:r>
              <a:rPr lang="fr-FR" altLang="en-US"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des recommandations droits de l’homme </a:t>
            </a:r>
            <a:r>
              <a:rPr lang="fr-FR" altLang="en-US" dirty="0" smtClean="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en </a:t>
            </a:r>
            <a:r>
              <a:rPr lang="fr-FR" altLang="en-US"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lien avec les ODD/cibles </a:t>
            </a:r>
            <a:r>
              <a:rPr lang="fr-FR" altLang="en-US" dirty="0" smtClean="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pertinents/tes</a:t>
            </a:r>
          </a:p>
          <a:p>
            <a:pPr algn="just">
              <a:buFont typeface="Wingdings" panose="05000000000000000000" pitchFamily="2" charset="2"/>
              <a:buChar char="q"/>
            </a:pPr>
            <a:r>
              <a:rPr lang="fr-FR" altLang="en-US" dirty="0" smtClean="0">
                <a:solidFill>
                  <a:schemeClr val="bg2"/>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fr-FR" altLang="en-US" b="1" dirty="0" smtClean="0">
                <a:latin typeface="Times New Roman" panose="02020603050405020304" pitchFamily="18" charset="0"/>
                <a:cs typeface="Times New Roman" panose="02020603050405020304" pitchFamily="18" charset="0"/>
              </a:rPr>
              <a:t>Perspectives</a:t>
            </a:r>
            <a:endParaRPr lang="fr-FR" altLang="en-US"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fr-FR" altLang="en-US" dirty="0" smtClean="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fr-FR" altLang="en-US" dirty="0">
                <a:latin typeface="Times New Roman" panose="02020603050405020304" pitchFamily="18" charset="0"/>
                <a:cs typeface="Times New Roman" panose="02020603050405020304" pitchFamily="18" charset="0"/>
              </a:rPr>
              <a:t>P</a:t>
            </a:r>
            <a:r>
              <a:rPr lang="fr-FR" altLang="en-US" dirty="0" smtClean="0">
                <a:latin typeface="Times New Roman" panose="02020603050405020304" pitchFamily="18" charset="0"/>
                <a:cs typeface="Times New Roman" panose="02020603050405020304" pitchFamily="18" charset="0"/>
              </a:rPr>
              <a:t>oursuite </a:t>
            </a:r>
            <a:r>
              <a:rPr lang="fr-FR" altLang="en-US" dirty="0">
                <a:latin typeface="Times New Roman" panose="02020603050405020304" pitchFamily="18" charset="0"/>
                <a:cs typeface="Times New Roman" panose="02020603050405020304" pitchFamily="18" charset="0"/>
              </a:rPr>
              <a:t>de l’implémentation de l’approche basée sur les </a:t>
            </a:r>
            <a:r>
              <a:rPr lang="fr-FR" altLang="en-US" dirty="0" smtClean="0">
                <a:latin typeface="Times New Roman" panose="02020603050405020304" pitchFamily="18" charset="0"/>
                <a:cs typeface="Times New Roman" panose="02020603050405020304" pitchFamily="18" charset="0"/>
              </a:rPr>
              <a:t>droits humains </a:t>
            </a:r>
            <a:r>
              <a:rPr lang="fr-FR" altLang="en-US" dirty="0">
                <a:latin typeface="Times New Roman" panose="02020603050405020304" pitchFamily="18" charset="0"/>
                <a:cs typeface="Times New Roman" panose="02020603050405020304" pitchFamily="18" charset="0"/>
              </a:rPr>
              <a:t>dans l’élaboration et la mise en œuvre des politiques </a:t>
            </a:r>
            <a:r>
              <a:rPr lang="fr-FR" altLang="en-US" dirty="0" smtClean="0">
                <a:latin typeface="Times New Roman" panose="02020603050405020304" pitchFamily="18" charset="0"/>
                <a:cs typeface="Times New Roman" panose="02020603050405020304" pitchFamily="18" charset="0"/>
              </a:rPr>
              <a:t>publiques.</a:t>
            </a:r>
          </a:p>
          <a:p>
            <a:pPr algn="just">
              <a:buFont typeface="Wingdings" panose="05000000000000000000" pitchFamily="2" charset="2"/>
              <a:buChar char="Ø"/>
            </a:pPr>
            <a:r>
              <a:rPr lang="fr-FR" altLang="en-US" dirty="0">
                <a:latin typeface="Times New Roman" panose="02020603050405020304" pitchFamily="18" charset="0"/>
                <a:cs typeface="Times New Roman" panose="02020603050405020304" pitchFamily="18" charset="0"/>
              </a:rPr>
              <a:t> </a:t>
            </a:r>
            <a:r>
              <a:rPr lang="fr-FR" altLang="en-US" dirty="0" smtClean="0">
                <a:latin typeface="Times New Roman" panose="02020603050405020304" pitchFamily="18" charset="0"/>
                <a:cs typeface="Times New Roman" panose="02020603050405020304" pitchFamily="18" charset="0"/>
              </a:rPr>
              <a:t>Finalisation </a:t>
            </a:r>
            <a:r>
              <a:rPr lang="fr-FR" altLang="en-US" dirty="0" smtClean="0">
                <a:latin typeface="Times New Roman" panose="02020603050405020304" pitchFamily="18" charset="0"/>
                <a:cs typeface="Times New Roman" panose="02020603050405020304" pitchFamily="18" charset="0"/>
              </a:rPr>
              <a:t>et mise en œuvre du </a:t>
            </a:r>
            <a:r>
              <a:rPr lang="fr-FR" altLang="en-US" dirty="0" smtClean="0">
                <a:latin typeface="Times New Roman" panose="02020603050405020304" pitchFamily="18" charset="0"/>
                <a:cs typeface="Times New Roman" panose="02020603050405020304" pitchFamily="18" charset="0"/>
              </a:rPr>
              <a:t>Plan d’action </a:t>
            </a:r>
            <a:r>
              <a:rPr lang="fr-FR" altLang="en-US" dirty="0" smtClean="0">
                <a:latin typeface="Times New Roman" panose="02020603050405020304" pitchFamily="18" charset="0"/>
                <a:cs typeface="Times New Roman" panose="02020603050405020304" pitchFamily="18" charset="0"/>
              </a:rPr>
              <a:t>(2019-2022) </a:t>
            </a:r>
            <a:r>
              <a:rPr lang="fr-FR" altLang="en-US" dirty="0" smtClean="0">
                <a:latin typeface="Times New Roman" panose="02020603050405020304" pitchFamily="18" charset="0"/>
                <a:cs typeface="Times New Roman" panose="02020603050405020304" pitchFamily="18" charset="0"/>
              </a:rPr>
              <a:t>de mise en œuvre des recommandations de l’EPU et des organes de traités ( alignement ODD).</a:t>
            </a:r>
            <a:endParaRPr lang="fr-FR" altLang="en-US" dirty="0">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defRPr/>
            </a:pPr>
            <a:endParaRPr lang="fr-FR" altLang="en-US" dirty="0">
              <a:solidFill>
                <a:srgbClr val="333333"/>
              </a:solidFill>
              <a:latin typeface="Arial" panose="020B0604020202020204" pitchFamily="34" charset="0"/>
              <a:ea typeface="ＭＳ Ｐゴシック" panose="020B0600070205080204" pitchFamily="34" charset="-128"/>
              <a:cs typeface="Arial" panose="020B0604020202020204" pitchFamily="34" charset="0"/>
            </a:endParaRPr>
          </a:p>
          <a:p>
            <a:pPr marL="0" indent="0">
              <a:buNone/>
              <a:defRPr/>
            </a:pPr>
            <a:endParaRPr lang="fr-FR" altLang="en-US" dirty="0">
              <a:solidFill>
                <a:srgbClr val="333333"/>
              </a:solidFill>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Ø"/>
            </a:pPr>
            <a:endParaRPr lang="fr-FR" dirty="0"/>
          </a:p>
          <a:p>
            <a:pPr marL="0" indent="0">
              <a:buNone/>
            </a:pPr>
            <a:endParaRPr lang="fr-FR" dirty="0">
              <a:solidFill>
                <a:srgbClr val="FF0000"/>
              </a:solidFill>
            </a:endParaRPr>
          </a:p>
          <a:p>
            <a:pPr>
              <a:buFont typeface="Wingdings" panose="05000000000000000000" pitchFamily="2" charset="2"/>
              <a:buChar char="Ø"/>
            </a:pPr>
            <a:endParaRPr lang="fr-FR" dirty="0"/>
          </a:p>
          <a:p>
            <a:pPr>
              <a:buFont typeface="Wingdings" panose="05000000000000000000" pitchFamily="2" charset="2"/>
              <a:buChar char="Ø"/>
            </a:pPr>
            <a:endParaRPr lang="fr-FR" dirty="0"/>
          </a:p>
          <a:p>
            <a:endParaRPr lang="fr-FR" dirty="0"/>
          </a:p>
        </p:txBody>
      </p:sp>
    </p:spTree>
    <p:extLst>
      <p:ext uri="{BB962C8B-B14F-4D97-AF65-F5344CB8AC3E}">
        <p14:creationId xmlns:p14="http://schemas.microsoft.com/office/powerpoint/2010/main" val="2936926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21CA4E5-07DA-4E02-9FDF-0CA74DB64016}"/>
</file>

<file path=customXml/itemProps2.xml><?xml version="1.0" encoding="utf-8"?>
<ds:datastoreItem xmlns:ds="http://schemas.openxmlformats.org/officeDocument/2006/customXml" ds:itemID="{98DFB2A7-A144-4729-AED5-4504C5541FCE}"/>
</file>

<file path=customXml/itemProps3.xml><?xml version="1.0" encoding="utf-8"?>
<ds:datastoreItem xmlns:ds="http://schemas.openxmlformats.org/officeDocument/2006/customXml" ds:itemID="{887AB902-32F8-4D22-85E2-EAE124C0FEA7}"/>
</file>

<file path=docProps/app.xml><?xml version="1.0" encoding="utf-8"?>
<Properties xmlns="http://schemas.openxmlformats.org/officeDocument/2006/extended-properties" xmlns:vt="http://schemas.openxmlformats.org/officeDocument/2006/docPropsVTypes">
  <TotalTime>962</TotalTime>
  <Words>1080</Words>
  <Application>Microsoft Office PowerPoint</Application>
  <PresentationFormat>Grand écran</PresentationFormat>
  <Paragraphs>105</Paragraphs>
  <Slides>8</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ＭＳ Ｐゴシック</vt:lpstr>
      <vt:lpstr>Arial</vt:lpstr>
      <vt:lpstr>Calibri</vt:lpstr>
      <vt:lpstr>Calibri Light</vt:lpstr>
      <vt:lpstr>Times New Roman</vt:lpstr>
      <vt:lpstr>Wingdings</vt:lpstr>
      <vt:lpstr>Thème Office</vt:lpstr>
      <vt:lpstr>Intégration   des   normes  de   droits   humains,   des   mécanismes   et des recommandations   dans   la   mise en œuvre du Programme 2030 au  Burkina Faso</vt:lpstr>
      <vt:lpstr>Contenu</vt:lpstr>
      <vt:lpstr>Introduction</vt:lpstr>
      <vt:lpstr>  Utilité des recommandations des mécanismes des droits de l’homme pour atteindre les ODD </vt:lpstr>
      <vt:lpstr>Utilité des données en matière de droits de l’homme pour rendre compte sur les ODD </vt:lpstr>
      <vt:lpstr>Exemple: Liens entre les recommandations des mécanismes de droits humains et ODD 4 </vt:lpstr>
      <vt:lpstr>Exemple: Liens entre les recommandations des mécanismes de droits humains et ODD 4 </vt:lpstr>
      <vt:lpstr>Défis et perspectives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Jean de Dieu BAMBARA</dc:creator>
  <cp:lastModifiedBy>Jean de Dieu BAMBARA</cp:lastModifiedBy>
  <cp:revision>67</cp:revision>
  <dcterms:created xsi:type="dcterms:W3CDTF">2019-01-09T17:30:03Z</dcterms:created>
  <dcterms:modified xsi:type="dcterms:W3CDTF">2019-01-12T11:13:06Z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