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72" r:id="rId8"/>
    <p:sldId id="271" r:id="rId9"/>
    <p:sldId id="262" r:id="rId10"/>
    <p:sldId id="263" r:id="rId11"/>
    <p:sldId id="264" r:id="rId12"/>
    <p:sldId id="266"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783" autoAdjust="0"/>
    <p:restoredTop sz="94660"/>
  </p:normalViewPr>
  <p:slideViewPr>
    <p:cSldViewPr snapToGrid="0" snapToObjects="1">
      <p:cViewPr>
        <p:scale>
          <a:sx n="76" d="100"/>
          <a:sy n="76" d="100"/>
        </p:scale>
        <p:origin x="-972"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E2E801-395F-4D5A-A1DA-02A050782CF4}"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3FABEEF4-CBAF-4CD5-8229-FE14012DA516}">
      <dgm:prSet phldrT="[Text]"/>
      <dgm:spPr>
        <a:solidFill>
          <a:srgbClr val="C00000"/>
        </a:solidFill>
      </dgm:spPr>
      <dgm:t>
        <a:bodyPr/>
        <a:lstStyle/>
        <a:p>
          <a:r>
            <a:rPr lang="en-US" dirty="0" smtClean="0"/>
            <a:t>Database</a:t>
          </a:r>
          <a:endParaRPr lang="en-US" dirty="0"/>
        </a:p>
      </dgm:t>
    </dgm:pt>
    <dgm:pt modelId="{5745F37D-C8A4-41B4-A7B1-94E34249A58B}" type="parTrans" cxnId="{42868C41-9197-444C-B1D5-0CDD67A7F39E}">
      <dgm:prSet/>
      <dgm:spPr/>
      <dgm:t>
        <a:bodyPr/>
        <a:lstStyle/>
        <a:p>
          <a:endParaRPr lang="en-US"/>
        </a:p>
      </dgm:t>
    </dgm:pt>
    <dgm:pt modelId="{CC0AF181-4C61-481C-A22C-BCA08A084792}" type="sibTrans" cxnId="{42868C41-9197-444C-B1D5-0CDD67A7F39E}">
      <dgm:prSet/>
      <dgm:spPr/>
      <dgm:t>
        <a:bodyPr/>
        <a:lstStyle/>
        <a:p>
          <a:endParaRPr lang="en-US"/>
        </a:p>
      </dgm:t>
    </dgm:pt>
    <dgm:pt modelId="{4D85F034-B26A-49B2-9AEF-E8A14CF3324C}">
      <dgm:prSet phldrT="[Text]"/>
      <dgm:spPr/>
      <dgm:t>
        <a:bodyPr/>
        <a:lstStyle/>
        <a:p>
          <a:r>
            <a:rPr lang="en-US" dirty="0" smtClean="0"/>
            <a:t>Governmental Entities</a:t>
          </a:r>
        </a:p>
        <a:p>
          <a:endParaRPr lang="en-US" dirty="0"/>
        </a:p>
      </dgm:t>
    </dgm:pt>
    <dgm:pt modelId="{CAF3B9A5-310C-4C5C-8450-561F14AD57B5}" type="parTrans" cxnId="{B4792445-7C31-41DE-98B7-86881DC3FB21}">
      <dgm:prSet/>
      <dgm:spPr/>
      <dgm:t>
        <a:bodyPr/>
        <a:lstStyle/>
        <a:p>
          <a:endParaRPr lang="en-US"/>
        </a:p>
      </dgm:t>
    </dgm:pt>
    <dgm:pt modelId="{EA880BFC-5DC4-464F-8F96-5D7D34172033}" type="sibTrans" cxnId="{B4792445-7C31-41DE-98B7-86881DC3FB21}">
      <dgm:prSet/>
      <dgm:spPr/>
      <dgm:t>
        <a:bodyPr/>
        <a:lstStyle/>
        <a:p>
          <a:endParaRPr lang="en-US"/>
        </a:p>
      </dgm:t>
    </dgm:pt>
    <dgm:pt modelId="{25FAC4CF-C9C8-4B9A-AC03-AEA62E5AE9EC}">
      <dgm:prSet phldrT="[Text]"/>
      <dgm:spPr>
        <a:solidFill>
          <a:srgbClr val="7030A0"/>
        </a:solidFill>
      </dgm:spPr>
      <dgm:t>
        <a:bodyPr/>
        <a:lstStyle/>
        <a:p>
          <a:r>
            <a:rPr lang="en-US" dirty="0" smtClean="0"/>
            <a:t>Stakeholders</a:t>
          </a:r>
        </a:p>
        <a:p>
          <a:endParaRPr lang="en-US" dirty="0"/>
        </a:p>
      </dgm:t>
    </dgm:pt>
    <dgm:pt modelId="{D92765C9-D9D3-418E-A05D-58F986B82046}" type="parTrans" cxnId="{B35A458F-F08B-4562-8C6F-42E63DDCEC9A}">
      <dgm:prSet/>
      <dgm:spPr/>
      <dgm:t>
        <a:bodyPr/>
        <a:lstStyle/>
        <a:p>
          <a:endParaRPr lang="en-US"/>
        </a:p>
      </dgm:t>
    </dgm:pt>
    <dgm:pt modelId="{E70F8930-62C6-4D19-8271-61747AD08895}" type="sibTrans" cxnId="{B35A458F-F08B-4562-8C6F-42E63DDCEC9A}">
      <dgm:prSet/>
      <dgm:spPr/>
      <dgm:t>
        <a:bodyPr/>
        <a:lstStyle/>
        <a:p>
          <a:endParaRPr lang="en-US"/>
        </a:p>
      </dgm:t>
    </dgm:pt>
    <dgm:pt modelId="{890D2825-F4D6-42EF-B619-8EA707638871}">
      <dgm:prSet phldrT="[Text]"/>
      <dgm:spPr>
        <a:solidFill>
          <a:srgbClr val="92D050"/>
        </a:solidFill>
      </dgm:spPr>
      <dgm:t>
        <a:bodyPr/>
        <a:lstStyle/>
        <a:p>
          <a:r>
            <a:rPr lang="en-US" dirty="0" smtClean="0"/>
            <a:t>NGO’s</a:t>
          </a:r>
          <a:endParaRPr lang="en-US" dirty="0"/>
        </a:p>
      </dgm:t>
    </dgm:pt>
    <dgm:pt modelId="{C6EAFDAA-BAF9-4EC7-8D35-F65573BF639F}" type="parTrans" cxnId="{82EEB352-31B3-45F4-89C1-8B19E1933842}">
      <dgm:prSet/>
      <dgm:spPr/>
      <dgm:t>
        <a:bodyPr/>
        <a:lstStyle/>
        <a:p>
          <a:endParaRPr lang="en-US"/>
        </a:p>
      </dgm:t>
    </dgm:pt>
    <dgm:pt modelId="{CA65C305-D8A9-4428-8B6A-1CF928C381BF}" type="sibTrans" cxnId="{82EEB352-31B3-45F4-89C1-8B19E1933842}">
      <dgm:prSet/>
      <dgm:spPr/>
      <dgm:t>
        <a:bodyPr/>
        <a:lstStyle/>
        <a:p>
          <a:endParaRPr lang="en-US"/>
        </a:p>
      </dgm:t>
    </dgm:pt>
    <dgm:pt modelId="{854C0846-DA9D-41C4-96B3-21FC1A415D50}" type="pres">
      <dgm:prSet presAssocID="{4BE2E801-395F-4D5A-A1DA-02A050782CF4}" presName="Name0" presStyleCnt="0">
        <dgm:presLayoutVars>
          <dgm:chMax val="1"/>
          <dgm:chPref val="1"/>
          <dgm:dir/>
          <dgm:animOne val="branch"/>
          <dgm:animLvl val="lvl"/>
        </dgm:presLayoutVars>
      </dgm:prSet>
      <dgm:spPr/>
    </dgm:pt>
    <dgm:pt modelId="{58DC42DD-087F-468E-9DF5-50A11C14EBC1}" type="pres">
      <dgm:prSet presAssocID="{3FABEEF4-CBAF-4CD5-8229-FE14012DA516}" presName="singleCycle" presStyleCnt="0"/>
      <dgm:spPr/>
    </dgm:pt>
    <dgm:pt modelId="{8829C43F-6D30-40B0-8E1F-384B0798C9C7}" type="pres">
      <dgm:prSet presAssocID="{3FABEEF4-CBAF-4CD5-8229-FE14012DA516}" presName="singleCenter" presStyleLbl="node1" presStyleIdx="0" presStyleCnt="4">
        <dgm:presLayoutVars>
          <dgm:chMax val="7"/>
          <dgm:chPref val="7"/>
        </dgm:presLayoutVars>
      </dgm:prSet>
      <dgm:spPr/>
    </dgm:pt>
    <dgm:pt modelId="{D2F7811C-84B7-47E1-9831-7A91D8464C57}" type="pres">
      <dgm:prSet presAssocID="{CAF3B9A5-310C-4C5C-8450-561F14AD57B5}" presName="Name56" presStyleLbl="parChTrans1D2" presStyleIdx="0" presStyleCnt="3"/>
      <dgm:spPr/>
    </dgm:pt>
    <dgm:pt modelId="{2994FF42-3402-44CA-A219-142F846C5952}" type="pres">
      <dgm:prSet presAssocID="{4D85F034-B26A-49B2-9AEF-E8A14CF3324C}" presName="text0" presStyleLbl="node1" presStyleIdx="1" presStyleCnt="4">
        <dgm:presLayoutVars>
          <dgm:bulletEnabled val="1"/>
        </dgm:presLayoutVars>
      </dgm:prSet>
      <dgm:spPr/>
    </dgm:pt>
    <dgm:pt modelId="{6EA86E80-C233-4BF7-8094-89475DCF0E96}" type="pres">
      <dgm:prSet presAssocID="{D92765C9-D9D3-418E-A05D-58F986B82046}" presName="Name56" presStyleLbl="parChTrans1D2" presStyleIdx="1" presStyleCnt="3"/>
      <dgm:spPr/>
    </dgm:pt>
    <dgm:pt modelId="{3771F723-DA63-485C-B49F-56A294C5AD7F}" type="pres">
      <dgm:prSet presAssocID="{25FAC4CF-C9C8-4B9A-AC03-AEA62E5AE9EC}" presName="text0" presStyleLbl="node1" presStyleIdx="2" presStyleCnt="4">
        <dgm:presLayoutVars>
          <dgm:bulletEnabled val="1"/>
        </dgm:presLayoutVars>
      </dgm:prSet>
      <dgm:spPr/>
      <dgm:t>
        <a:bodyPr/>
        <a:lstStyle/>
        <a:p>
          <a:endParaRPr lang="en-US"/>
        </a:p>
      </dgm:t>
    </dgm:pt>
    <dgm:pt modelId="{242466D2-A33C-4F7C-BB7A-EA7EE039F077}" type="pres">
      <dgm:prSet presAssocID="{C6EAFDAA-BAF9-4EC7-8D35-F65573BF639F}" presName="Name56" presStyleLbl="parChTrans1D2" presStyleIdx="2" presStyleCnt="3"/>
      <dgm:spPr/>
    </dgm:pt>
    <dgm:pt modelId="{74A66162-8FA7-4830-B623-1154AE717E3F}" type="pres">
      <dgm:prSet presAssocID="{890D2825-F4D6-42EF-B619-8EA707638871}" presName="text0" presStyleLbl="node1" presStyleIdx="3" presStyleCnt="4">
        <dgm:presLayoutVars>
          <dgm:bulletEnabled val="1"/>
        </dgm:presLayoutVars>
      </dgm:prSet>
      <dgm:spPr/>
      <dgm:t>
        <a:bodyPr/>
        <a:lstStyle/>
        <a:p>
          <a:endParaRPr lang="en-US"/>
        </a:p>
      </dgm:t>
    </dgm:pt>
  </dgm:ptLst>
  <dgm:cxnLst>
    <dgm:cxn modelId="{9FD147BB-C4D4-4925-9819-33B4A49F3746}" type="presOf" srcId="{25FAC4CF-C9C8-4B9A-AC03-AEA62E5AE9EC}" destId="{3771F723-DA63-485C-B49F-56A294C5AD7F}" srcOrd="0" destOrd="0" presId="urn:microsoft.com/office/officeart/2008/layout/RadialCluster"/>
    <dgm:cxn modelId="{B35A458F-F08B-4562-8C6F-42E63DDCEC9A}" srcId="{3FABEEF4-CBAF-4CD5-8229-FE14012DA516}" destId="{25FAC4CF-C9C8-4B9A-AC03-AEA62E5AE9EC}" srcOrd="1" destOrd="0" parTransId="{D92765C9-D9D3-418E-A05D-58F986B82046}" sibTransId="{E70F8930-62C6-4D19-8271-61747AD08895}"/>
    <dgm:cxn modelId="{42868C41-9197-444C-B1D5-0CDD67A7F39E}" srcId="{4BE2E801-395F-4D5A-A1DA-02A050782CF4}" destId="{3FABEEF4-CBAF-4CD5-8229-FE14012DA516}" srcOrd="0" destOrd="0" parTransId="{5745F37D-C8A4-41B4-A7B1-94E34249A58B}" sibTransId="{CC0AF181-4C61-481C-A22C-BCA08A084792}"/>
    <dgm:cxn modelId="{6118361A-253B-4CF9-845D-EE75BCFE6C89}" type="presOf" srcId="{C6EAFDAA-BAF9-4EC7-8D35-F65573BF639F}" destId="{242466D2-A33C-4F7C-BB7A-EA7EE039F077}" srcOrd="0" destOrd="0" presId="urn:microsoft.com/office/officeart/2008/layout/RadialCluster"/>
    <dgm:cxn modelId="{2E29F903-5592-4A16-93D2-8D6985AF7EE7}" type="presOf" srcId="{D92765C9-D9D3-418E-A05D-58F986B82046}" destId="{6EA86E80-C233-4BF7-8094-89475DCF0E96}" srcOrd="0" destOrd="0" presId="urn:microsoft.com/office/officeart/2008/layout/RadialCluster"/>
    <dgm:cxn modelId="{75D9567F-030A-48C6-B57A-707380306B11}" type="presOf" srcId="{4D85F034-B26A-49B2-9AEF-E8A14CF3324C}" destId="{2994FF42-3402-44CA-A219-142F846C5952}" srcOrd="0" destOrd="0" presId="urn:microsoft.com/office/officeart/2008/layout/RadialCluster"/>
    <dgm:cxn modelId="{6A872CA0-6723-48E1-B653-41D89A1DF3EE}" type="presOf" srcId="{4BE2E801-395F-4D5A-A1DA-02A050782CF4}" destId="{854C0846-DA9D-41C4-96B3-21FC1A415D50}" srcOrd="0" destOrd="0" presId="urn:microsoft.com/office/officeart/2008/layout/RadialCluster"/>
    <dgm:cxn modelId="{F81C3E00-3618-42AD-85D7-9C92BAA75EA6}" type="presOf" srcId="{CAF3B9A5-310C-4C5C-8450-561F14AD57B5}" destId="{D2F7811C-84B7-47E1-9831-7A91D8464C57}" srcOrd="0" destOrd="0" presId="urn:microsoft.com/office/officeart/2008/layout/RadialCluster"/>
    <dgm:cxn modelId="{B4792445-7C31-41DE-98B7-86881DC3FB21}" srcId="{3FABEEF4-CBAF-4CD5-8229-FE14012DA516}" destId="{4D85F034-B26A-49B2-9AEF-E8A14CF3324C}" srcOrd="0" destOrd="0" parTransId="{CAF3B9A5-310C-4C5C-8450-561F14AD57B5}" sibTransId="{EA880BFC-5DC4-464F-8F96-5D7D34172033}"/>
    <dgm:cxn modelId="{A91199C6-A56A-4909-872F-19FD52CA0C71}" type="presOf" srcId="{3FABEEF4-CBAF-4CD5-8229-FE14012DA516}" destId="{8829C43F-6D30-40B0-8E1F-384B0798C9C7}" srcOrd="0" destOrd="0" presId="urn:microsoft.com/office/officeart/2008/layout/RadialCluster"/>
    <dgm:cxn modelId="{82EEB352-31B3-45F4-89C1-8B19E1933842}" srcId="{3FABEEF4-CBAF-4CD5-8229-FE14012DA516}" destId="{890D2825-F4D6-42EF-B619-8EA707638871}" srcOrd="2" destOrd="0" parTransId="{C6EAFDAA-BAF9-4EC7-8D35-F65573BF639F}" sibTransId="{CA65C305-D8A9-4428-8B6A-1CF928C381BF}"/>
    <dgm:cxn modelId="{B87C7046-8FE9-41E4-A58B-376DE096AFAE}" type="presOf" srcId="{890D2825-F4D6-42EF-B619-8EA707638871}" destId="{74A66162-8FA7-4830-B623-1154AE717E3F}" srcOrd="0" destOrd="0" presId="urn:microsoft.com/office/officeart/2008/layout/RadialCluster"/>
    <dgm:cxn modelId="{F59E5FC7-AEDD-495D-A110-070A56FD3329}" type="presParOf" srcId="{854C0846-DA9D-41C4-96B3-21FC1A415D50}" destId="{58DC42DD-087F-468E-9DF5-50A11C14EBC1}" srcOrd="0" destOrd="0" presId="urn:microsoft.com/office/officeart/2008/layout/RadialCluster"/>
    <dgm:cxn modelId="{61CCB541-4F25-4233-93FF-ED720878233E}" type="presParOf" srcId="{58DC42DD-087F-468E-9DF5-50A11C14EBC1}" destId="{8829C43F-6D30-40B0-8E1F-384B0798C9C7}" srcOrd="0" destOrd="0" presId="urn:microsoft.com/office/officeart/2008/layout/RadialCluster"/>
    <dgm:cxn modelId="{11FF5034-0238-4274-B0D1-3C395C5838E4}" type="presParOf" srcId="{58DC42DD-087F-468E-9DF5-50A11C14EBC1}" destId="{D2F7811C-84B7-47E1-9831-7A91D8464C57}" srcOrd="1" destOrd="0" presId="urn:microsoft.com/office/officeart/2008/layout/RadialCluster"/>
    <dgm:cxn modelId="{D0759EC2-0F85-44C4-B272-FCC8551B87E6}" type="presParOf" srcId="{58DC42DD-087F-468E-9DF5-50A11C14EBC1}" destId="{2994FF42-3402-44CA-A219-142F846C5952}" srcOrd="2" destOrd="0" presId="urn:microsoft.com/office/officeart/2008/layout/RadialCluster"/>
    <dgm:cxn modelId="{218E3B88-5298-4609-9B4E-A3104C84F34F}" type="presParOf" srcId="{58DC42DD-087F-468E-9DF5-50A11C14EBC1}" destId="{6EA86E80-C233-4BF7-8094-89475DCF0E96}" srcOrd="3" destOrd="0" presId="urn:microsoft.com/office/officeart/2008/layout/RadialCluster"/>
    <dgm:cxn modelId="{EEA06F25-0701-4CCE-8668-9733E14802CE}" type="presParOf" srcId="{58DC42DD-087F-468E-9DF5-50A11C14EBC1}" destId="{3771F723-DA63-485C-B49F-56A294C5AD7F}" srcOrd="4" destOrd="0" presId="urn:microsoft.com/office/officeart/2008/layout/RadialCluster"/>
    <dgm:cxn modelId="{98891AF2-9782-47F6-B1C8-301818BD4BDB}" type="presParOf" srcId="{58DC42DD-087F-468E-9DF5-50A11C14EBC1}" destId="{242466D2-A33C-4F7C-BB7A-EA7EE039F077}" srcOrd="5" destOrd="0" presId="urn:microsoft.com/office/officeart/2008/layout/RadialCluster"/>
    <dgm:cxn modelId="{99890F63-170A-48B6-981F-E4F950291285}" type="presParOf" srcId="{58DC42DD-087F-468E-9DF5-50A11C14EBC1}" destId="{74A66162-8FA7-4830-B623-1154AE717E3F}"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ADF559-8002-FB4A-9FCB-2FF74395613A}" type="doc">
      <dgm:prSet loTypeId="urn:microsoft.com/office/officeart/2005/8/layout/cycle6" loCatId="" qsTypeId="urn:microsoft.com/office/officeart/2005/8/quickstyle/simple4" qsCatId="simple" csTypeId="urn:microsoft.com/office/officeart/2005/8/colors/accent1_2" csCatId="accent1" phldr="1"/>
      <dgm:spPr/>
      <dgm:t>
        <a:bodyPr/>
        <a:lstStyle/>
        <a:p>
          <a:endParaRPr lang="en-US"/>
        </a:p>
      </dgm:t>
    </dgm:pt>
    <dgm:pt modelId="{6152B015-1048-D043-970C-822F427CD4DE}">
      <dgm:prSet phldrT="[Text]"/>
      <dgm:spPr/>
      <dgm:t>
        <a:bodyPr/>
        <a:lstStyle/>
        <a:p>
          <a:r>
            <a:rPr lang="en-US" dirty="0" smtClean="0"/>
            <a:t>Ministry of Interior</a:t>
          </a:r>
          <a:endParaRPr lang="en-US" dirty="0"/>
        </a:p>
      </dgm:t>
    </dgm:pt>
    <dgm:pt modelId="{48A847C3-9659-7A4C-867F-E0D962338988}" type="parTrans" cxnId="{D7018A42-907E-514D-BF02-A8BBCFBE9535}">
      <dgm:prSet/>
      <dgm:spPr/>
      <dgm:t>
        <a:bodyPr/>
        <a:lstStyle/>
        <a:p>
          <a:endParaRPr lang="en-US"/>
        </a:p>
      </dgm:t>
    </dgm:pt>
    <dgm:pt modelId="{B3FA37A6-C44D-0C40-A484-88E2DFA4EC2A}" type="sibTrans" cxnId="{D7018A42-907E-514D-BF02-A8BBCFBE9535}">
      <dgm:prSet/>
      <dgm:spPr/>
      <dgm:t>
        <a:bodyPr/>
        <a:lstStyle/>
        <a:p>
          <a:endParaRPr lang="en-US"/>
        </a:p>
      </dgm:t>
    </dgm:pt>
    <dgm:pt modelId="{DE25E1AE-26D0-AC47-AB67-947F93FA9779}">
      <dgm:prSet phldrT="[Text]"/>
      <dgm:spPr/>
      <dgm:t>
        <a:bodyPr/>
        <a:lstStyle/>
        <a:p>
          <a:r>
            <a:rPr lang="en-US" dirty="0" smtClean="0"/>
            <a:t>Public Prosecution Office</a:t>
          </a:r>
          <a:endParaRPr lang="en-US" dirty="0"/>
        </a:p>
      </dgm:t>
    </dgm:pt>
    <dgm:pt modelId="{13AD0A79-91D9-C845-93B9-431C9FCFCAA3}" type="parTrans" cxnId="{841E26C5-8AB1-F24F-B185-E89B5AC4D77C}">
      <dgm:prSet/>
      <dgm:spPr/>
      <dgm:t>
        <a:bodyPr/>
        <a:lstStyle/>
        <a:p>
          <a:endParaRPr lang="en-US"/>
        </a:p>
      </dgm:t>
    </dgm:pt>
    <dgm:pt modelId="{EDCD3C5E-DD34-BD46-9D15-EAED40E81EC4}" type="sibTrans" cxnId="{841E26C5-8AB1-F24F-B185-E89B5AC4D77C}">
      <dgm:prSet/>
      <dgm:spPr/>
      <dgm:t>
        <a:bodyPr/>
        <a:lstStyle/>
        <a:p>
          <a:endParaRPr lang="en-US"/>
        </a:p>
      </dgm:t>
    </dgm:pt>
    <dgm:pt modelId="{604C99C6-0092-874B-98D0-9A3110D02DC8}">
      <dgm:prSet phldrT="[Text]"/>
      <dgm:spPr/>
      <dgm:t>
        <a:bodyPr/>
        <a:lstStyle/>
        <a:p>
          <a:r>
            <a:rPr lang="en-US" dirty="0" smtClean="0"/>
            <a:t>Ministry of Justice</a:t>
          </a:r>
          <a:endParaRPr lang="en-US" dirty="0"/>
        </a:p>
      </dgm:t>
    </dgm:pt>
    <dgm:pt modelId="{D05EA5ED-9597-0846-850E-26C5ACC3C5A5}" type="parTrans" cxnId="{3704AC16-AF7F-844E-BFBF-EF362C3A27E9}">
      <dgm:prSet/>
      <dgm:spPr/>
      <dgm:t>
        <a:bodyPr/>
        <a:lstStyle/>
        <a:p>
          <a:endParaRPr lang="en-US"/>
        </a:p>
      </dgm:t>
    </dgm:pt>
    <dgm:pt modelId="{7660EBE1-72D3-584E-A548-799371860908}" type="sibTrans" cxnId="{3704AC16-AF7F-844E-BFBF-EF362C3A27E9}">
      <dgm:prSet/>
      <dgm:spPr/>
      <dgm:t>
        <a:bodyPr/>
        <a:lstStyle/>
        <a:p>
          <a:endParaRPr lang="en-US"/>
        </a:p>
      </dgm:t>
    </dgm:pt>
    <dgm:pt modelId="{A4E45B18-0328-D348-A8CA-A700FB2DB682}">
      <dgm:prSet phldrT="[Text]"/>
      <dgm:spPr/>
      <dgm:t>
        <a:bodyPr/>
        <a:lstStyle/>
        <a:p>
          <a:r>
            <a:rPr lang="en-US" dirty="0" smtClean="0"/>
            <a:t>Ministry of Labor</a:t>
          </a:r>
          <a:endParaRPr lang="en-US" dirty="0"/>
        </a:p>
      </dgm:t>
    </dgm:pt>
    <dgm:pt modelId="{408D892E-FDC7-E34E-AF98-28D5687C14F5}" type="parTrans" cxnId="{646596A7-4BB7-AA49-929D-54FA740EEAA1}">
      <dgm:prSet/>
      <dgm:spPr/>
      <dgm:t>
        <a:bodyPr/>
        <a:lstStyle/>
        <a:p>
          <a:endParaRPr lang="en-US"/>
        </a:p>
      </dgm:t>
    </dgm:pt>
    <dgm:pt modelId="{7FE4CBBA-A7B9-CC43-9622-2CA0192A8833}" type="sibTrans" cxnId="{646596A7-4BB7-AA49-929D-54FA740EEAA1}">
      <dgm:prSet/>
      <dgm:spPr/>
      <dgm:t>
        <a:bodyPr/>
        <a:lstStyle/>
        <a:p>
          <a:endParaRPr lang="en-US"/>
        </a:p>
      </dgm:t>
    </dgm:pt>
    <dgm:pt modelId="{AAEAA863-8EDB-A44A-955D-289A9E6423AE}">
      <dgm:prSet phldrT="[Text]"/>
      <dgm:spPr/>
      <dgm:t>
        <a:bodyPr/>
        <a:lstStyle/>
        <a:p>
          <a:r>
            <a:rPr lang="en-US" dirty="0" smtClean="0"/>
            <a:t>Ministry of Foreign Affairs</a:t>
          </a:r>
          <a:endParaRPr lang="en-US" dirty="0"/>
        </a:p>
      </dgm:t>
    </dgm:pt>
    <dgm:pt modelId="{41810675-3E7C-624D-9C87-F763CBDDE1E3}" type="parTrans" cxnId="{28724A28-46DD-CD4B-AD08-B414A59865CB}">
      <dgm:prSet/>
      <dgm:spPr/>
      <dgm:t>
        <a:bodyPr/>
        <a:lstStyle/>
        <a:p>
          <a:endParaRPr lang="en-US"/>
        </a:p>
      </dgm:t>
    </dgm:pt>
    <dgm:pt modelId="{EF4FBFCA-FB11-504E-BF0E-70E31182FA3C}" type="sibTrans" cxnId="{28724A28-46DD-CD4B-AD08-B414A59865CB}">
      <dgm:prSet/>
      <dgm:spPr/>
      <dgm:t>
        <a:bodyPr/>
        <a:lstStyle/>
        <a:p>
          <a:endParaRPr lang="en-US"/>
        </a:p>
      </dgm:t>
    </dgm:pt>
    <dgm:pt modelId="{FA3C38A6-C51F-924D-9006-42108DE61C0F}">
      <dgm:prSet/>
      <dgm:spPr/>
      <dgm:t>
        <a:bodyPr/>
        <a:lstStyle/>
        <a:p>
          <a:r>
            <a:rPr lang="en-US" dirty="0" smtClean="0"/>
            <a:t>Information Affairs Authority</a:t>
          </a:r>
          <a:endParaRPr lang="en-US" dirty="0"/>
        </a:p>
      </dgm:t>
    </dgm:pt>
    <dgm:pt modelId="{7FCB406D-CAB2-7546-ACBA-A1300370BB84}" type="parTrans" cxnId="{9BD68E39-DB74-AB44-A5ED-2E6298F797A6}">
      <dgm:prSet/>
      <dgm:spPr/>
      <dgm:t>
        <a:bodyPr/>
        <a:lstStyle/>
        <a:p>
          <a:endParaRPr lang="en-US"/>
        </a:p>
      </dgm:t>
    </dgm:pt>
    <dgm:pt modelId="{80D0F39C-A15C-FC4D-89B1-7737F94CF611}" type="sibTrans" cxnId="{9BD68E39-DB74-AB44-A5ED-2E6298F797A6}">
      <dgm:prSet/>
      <dgm:spPr/>
      <dgm:t>
        <a:bodyPr/>
        <a:lstStyle/>
        <a:p>
          <a:endParaRPr lang="en-US"/>
        </a:p>
      </dgm:t>
    </dgm:pt>
    <dgm:pt modelId="{34D23EF8-A16E-294F-90C7-FCF28E81FCC9}">
      <dgm:prSet/>
      <dgm:spPr/>
      <dgm:t>
        <a:bodyPr/>
        <a:lstStyle/>
        <a:p>
          <a:r>
            <a:rPr lang="en-US" dirty="0" smtClean="0"/>
            <a:t>Ministry of Development</a:t>
          </a:r>
          <a:endParaRPr lang="en-US" dirty="0"/>
        </a:p>
      </dgm:t>
    </dgm:pt>
    <dgm:pt modelId="{42B05759-6222-DD4C-90A0-85E9FC7A7EB0}" type="parTrans" cxnId="{C3A773E1-F1B9-0D41-8F26-3A2D34F68ADC}">
      <dgm:prSet/>
      <dgm:spPr/>
      <dgm:t>
        <a:bodyPr/>
        <a:lstStyle/>
        <a:p>
          <a:endParaRPr lang="en-US"/>
        </a:p>
      </dgm:t>
    </dgm:pt>
    <dgm:pt modelId="{A56D0972-E8CC-0A4A-A23C-9FA3F293EB17}" type="sibTrans" cxnId="{C3A773E1-F1B9-0D41-8F26-3A2D34F68ADC}">
      <dgm:prSet/>
      <dgm:spPr/>
      <dgm:t>
        <a:bodyPr/>
        <a:lstStyle/>
        <a:p>
          <a:endParaRPr lang="en-US"/>
        </a:p>
      </dgm:t>
    </dgm:pt>
    <dgm:pt modelId="{7346C5AD-B0D3-C640-81BD-1A9912E42B02}">
      <dgm:prSet/>
      <dgm:spPr/>
      <dgm:t>
        <a:bodyPr/>
        <a:lstStyle/>
        <a:p>
          <a:r>
            <a:rPr lang="en-US" dirty="0" smtClean="0"/>
            <a:t>Ministry of Human Rights</a:t>
          </a:r>
          <a:endParaRPr lang="en-US" dirty="0"/>
        </a:p>
      </dgm:t>
    </dgm:pt>
    <dgm:pt modelId="{BC2E6BE2-2EE2-BB46-88CF-4A007696813A}" type="parTrans" cxnId="{310FCE3C-1580-AE4D-A93B-87B8F02FC2E2}">
      <dgm:prSet/>
      <dgm:spPr/>
      <dgm:t>
        <a:bodyPr/>
        <a:lstStyle/>
        <a:p>
          <a:endParaRPr lang="en-US"/>
        </a:p>
      </dgm:t>
    </dgm:pt>
    <dgm:pt modelId="{40D2C3E5-3BDB-C847-B368-98FD6B906A21}" type="sibTrans" cxnId="{310FCE3C-1580-AE4D-A93B-87B8F02FC2E2}">
      <dgm:prSet/>
      <dgm:spPr/>
      <dgm:t>
        <a:bodyPr/>
        <a:lstStyle/>
        <a:p>
          <a:endParaRPr lang="en-US"/>
        </a:p>
      </dgm:t>
    </dgm:pt>
    <dgm:pt modelId="{2CE6D232-CCDB-AC49-8C6A-023C795592DB}">
      <dgm:prSet/>
      <dgm:spPr/>
      <dgm:t>
        <a:bodyPr/>
        <a:lstStyle/>
        <a:p>
          <a:r>
            <a:rPr lang="en-US" dirty="0" smtClean="0"/>
            <a:t>Association of Religious Tolerance</a:t>
          </a:r>
          <a:endParaRPr lang="en-US" dirty="0"/>
        </a:p>
      </dgm:t>
    </dgm:pt>
    <dgm:pt modelId="{1C2DD365-7577-CD4E-A07B-9588CE0C9A9A}" type="parTrans" cxnId="{0BA5BCEC-53B2-A549-B182-BE15A4F3625F}">
      <dgm:prSet/>
      <dgm:spPr/>
      <dgm:t>
        <a:bodyPr/>
        <a:lstStyle/>
        <a:p>
          <a:endParaRPr lang="en-US"/>
        </a:p>
      </dgm:t>
    </dgm:pt>
    <dgm:pt modelId="{90F8DBE1-8484-8D4D-8EB2-D73D15495336}" type="sibTrans" cxnId="{0BA5BCEC-53B2-A549-B182-BE15A4F3625F}">
      <dgm:prSet/>
      <dgm:spPr/>
      <dgm:t>
        <a:bodyPr/>
        <a:lstStyle/>
        <a:p>
          <a:endParaRPr lang="en-US"/>
        </a:p>
      </dgm:t>
    </dgm:pt>
    <dgm:pt modelId="{DB0F15ED-245C-9E4B-BC92-BB5511DAFA1F}">
      <dgm:prSet/>
      <dgm:spPr/>
      <dgm:t>
        <a:bodyPr/>
        <a:lstStyle/>
        <a:p>
          <a:r>
            <a:rPr lang="en-US" dirty="0" smtClean="0"/>
            <a:t>Labor Market Regulatory Authority</a:t>
          </a:r>
          <a:endParaRPr lang="en-US" dirty="0"/>
        </a:p>
      </dgm:t>
    </dgm:pt>
    <dgm:pt modelId="{170950A3-1DDD-174B-A175-4889F6A0B789}" type="parTrans" cxnId="{69976DFB-9046-ED43-81B2-57BFF72884A9}">
      <dgm:prSet/>
      <dgm:spPr/>
      <dgm:t>
        <a:bodyPr/>
        <a:lstStyle/>
        <a:p>
          <a:endParaRPr lang="en-US"/>
        </a:p>
      </dgm:t>
    </dgm:pt>
    <dgm:pt modelId="{1385421B-F1AB-B64C-9F4E-9FBC65276DF1}" type="sibTrans" cxnId="{69976DFB-9046-ED43-81B2-57BFF72884A9}">
      <dgm:prSet/>
      <dgm:spPr/>
      <dgm:t>
        <a:bodyPr/>
        <a:lstStyle/>
        <a:p>
          <a:endParaRPr lang="en-US"/>
        </a:p>
      </dgm:t>
    </dgm:pt>
    <dgm:pt modelId="{A0326874-B1D1-7846-868B-44EBDF7AF109}">
      <dgm:prSet custT="1"/>
      <dgm:spPr/>
      <dgm:t>
        <a:bodyPr/>
        <a:lstStyle/>
        <a:p>
          <a:r>
            <a:rPr lang="en-US" sz="1050" dirty="0" smtClean="0"/>
            <a:t>Bahrain Women’s Union</a:t>
          </a:r>
          <a:endParaRPr lang="en-US" sz="1050" dirty="0"/>
        </a:p>
      </dgm:t>
    </dgm:pt>
    <dgm:pt modelId="{2AEE1534-3E16-D246-8D90-F264FA31ABA8}" type="parTrans" cxnId="{D79F5043-EBF7-084E-B9A0-6625F3336734}">
      <dgm:prSet/>
      <dgm:spPr/>
      <dgm:t>
        <a:bodyPr/>
        <a:lstStyle/>
        <a:p>
          <a:endParaRPr lang="en-US"/>
        </a:p>
      </dgm:t>
    </dgm:pt>
    <dgm:pt modelId="{10907734-33C3-D44A-8A84-0C2E93B9AD23}" type="sibTrans" cxnId="{D79F5043-EBF7-084E-B9A0-6625F3336734}">
      <dgm:prSet/>
      <dgm:spPr/>
      <dgm:t>
        <a:bodyPr/>
        <a:lstStyle/>
        <a:p>
          <a:endParaRPr lang="en-US"/>
        </a:p>
      </dgm:t>
    </dgm:pt>
    <dgm:pt modelId="{2204D02B-F007-9B4F-9FD6-9B1DD2374184}">
      <dgm:prSet custT="1"/>
      <dgm:spPr/>
      <dgm:t>
        <a:bodyPr/>
        <a:lstStyle/>
        <a:p>
          <a:r>
            <a:rPr lang="en-US" sz="1000" dirty="0" smtClean="0"/>
            <a:t>Expatriate Workers Protection Society</a:t>
          </a:r>
          <a:endParaRPr lang="en-US" sz="1000" dirty="0"/>
        </a:p>
      </dgm:t>
    </dgm:pt>
    <dgm:pt modelId="{6FDEBB98-D558-6E4E-8AA1-2A8BF9D83CE4}" type="parTrans" cxnId="{310E28AF-AA6A-964E-B4FB-589F91B2E3CE}">
      <dgm:prSet/>
      <dgm:spPr/>
      <dgm:t>
        <a:bodyPr/>
        <a:lstStyle/>
        <a:p>
          <a:endParaRPr lang="en-US"/>
        </a:p>
      </dgm:t>
    </dgm:pt>
    <dgm:pt modelId="{A3788674-1C70-4243-9931-C1F432D684F1}" type="sibTrans" cxnId="{310E28AF-AA6A-964E-B4FB-589F91B2E3CE}">
      <dgm:prSet/>
      <dgm:spPr/>
      <dgm:t>
        <a:bodyPr/>
        <a:lstStyle/>
        <a:p>
          <a:endParaRPr lang="en-US"/>
        </a:p>
      </dgm:t>
    </dgm:pt>
    <dgm:pt modelId="{DD787ED3-5018-984D-8BFF-27E426611D12}" type="pres">
      <dgm:prSet presAssocID="{7EADF559-8002-FB4A-9FCB-2FF74395613A}" presName="cycle" presStyleCnt="0">
        <dgm:presLayoutVars>
          <dgm:dir/>
          <dgm:resizeHandles val="exact"/>
        </dgm:presLayoutVars>
      </dgm:prSet>
      <dgm:spPr/>
      <dgm:t>
        <a:bodyPr/>
        <a:lstStyle/>
        <a:p>
          <a:endParaRPr lang="en-US"/>
        </a:p>
      </dgm:t>
    </dgm:pt>
    <dgm:pt modelId="{45483D06-1B98-454B-A948-4116BE32B3FD}" type="pres">
      <dgm:prSet presAssocID="{6152B015-1048-D043-970C-822F427CD4DE}" presName="node" presStyleLbl="node1" presStyleIdx="0" presStyleCnt="12">
        <dgm:presLayoutVars>
          <dgm:bulletEnabled val="1"/>
        </dgm:presLayoutVars>
      </dgm:prSet>
      <dgm:spPr/>
      <dgm:t>
        <a:bodyPr/>
        <a:lstStyle/>
        <a:p>
          <a:endParaRPr lang="en-US"/>
        </a:p>
      </dgm:t>
    </dgm:pt>
    <dgm:pt modelId="{13E5CDED-98CF-0043-8607-BA3A43BD3EED}" type="pres">
      <dgm:prSet presAssocID="{6152B015-1048-D043-970C-822F427CD4DE}" presName="spNode" presStyleCnt="0"/>
      <dgm:spPr/>
    </dgm:pt>
    <dgm:pt modelId="{34F521A8-7F52-D643-B04B-F31DCE170B94}" type="pres">
      <dgm:prSet presAssocID="{B3FA37A6-C44D-0C40-A484-88E2DFA4EC2A}" presName="sibTrans" presStyleLbl="sibTrans1D1" presStyleIdx="0" presStyleCnt="12"/>
      <dgm:spPr/>
      <dgm:t>
        <a:bodyPr/>
        <a:lstStyle/>
        <a:p>
          <a:endParaRPr lang="en-US"/>
        </a:p>
      </dgm:t>
    </dgm:pt>
    <dgm:pt modelId="{888DECD0-548E-7D47-B40A-B755C926F530}" type="pres">
      <dgm:prSet presAssocID="{DE25E1AE-26D0-AC47-AB67-947F93FA9779}" presName="node" presStyleLbl="node1" presStyleIdx="1" presStyleCnt="12">
        <dgm:presLayoutVars>
          <dgm:bulletEnabled val="1"/>
        </dgm:presLayoutVars>
      </dgm:prSet>
      <dgm:spPr/>
      <dgm:t>
        <a:bodyPr/>
        <a:lstStyle/>
        <a:p>
          <a:endParaRPr lang="en-US"/>
        </a:p>
      </dgm:t>
    </dgm:pt>
    <dgm:pt modelId="{1E217E86-B0B0-B24F-8327-F0D0BFC6F620}" type="pres">
      <dgm:prSet presAssocID="{DE25E1AE-26D0-AC47-AB67-947F93FA9779}" presName="spNode" presStyleCnt="0"/>
      <dgm:spPr/>
    </dgm:pt>
    <dgm:pt modelId="{07415698-1296-6843-B073-19B581602E9B}" type="pres">
      <dgm:prSet presAssocID="{EDCD3C5E-DD34-BD46-9D15-EAED40E81EC4}" presName="sibTrans" presStyleLbl="sibTrans1D1" presStyleIdx="1" presStyleCnt="12"/>
      <dgm:spPr/>
      <dgm:t>
        <a:bodyPr/>
        <a:lstStyle/>
        <a:p>
          <a:endParaRPr lang="en-US"/>
        </a:p>
      </dgm:t>
    </dgm:pt>
    <dgm:pt modelId="{3F46428B-6D7D-9541-8048-F8F14179BB06}" type="pres">
      <dgm:prSet presAssocID="{604C99C6-0092-874B-98D0-9A3110D02DC8}" presName="node" presStyleLbl="node1" presStyleIdx="2" presStyleCnt="12">
        <dgm:presLayoutVars>
          <dgm:bulletEnabled val="1"/>
        </dgm:presLayoutVars>
      </dgm:prSet>
      <dgm:spPr/>
      <dgm:t>
        <a:bodyPr/>
        <a:lstStyle/>
        <a:p>
          <a:endParaRPr lang="en-US"/>
        </a:p>
      </dgm:t>
    </dgm:pt>
    <dgm:pt modelId="{80F13D17-9EB0-CD4F-AFBA-3BC9B70BAE16}" type="pres">
      <dgm:prSet presAssocID="{604C99C6-0092-874B-98D0-9A3110D02DC8}" presName="spNode" presStyleCnt="0"/>
      <dgm:spPr/>
    </dgm:pt>
    <dgm:pt modelId="{844072D5-EB58-E943-9D13-74976F795DEF}" type="pres">
      <dgm:prSet presAssocID="{7660EBE1-72D3-584E-A548-799371860908}" presName="sibTrans" presStyleLbl="sibTrans1D1" presStyleIdx="2" presStyleCnt="12"/>
      <dgm:spPr/>
      <dgm:t>
        <a:bodyPr/>
        <a:lstStyle/>
        <a:p>
          <a:endParaRPr lang="en-US"/>
        </a:p>
      </dgm:t>
    </dgm:pt>
    <dgm:pt modelId="{0C54AB2C-895D-4D45-9095-10A0298B16A9}" type="pres">
      <dgm:prSet presAssocID="{A4E45B18-0328-D348-A8CA-A700FB2DB682}" presName="node" presStyleLbl="node1" presStyleIdx="3" presStyleCnt="12">
        <dgm:presLayoutVars>
          <dgm:bulletEnabled val="1"/>
        </dgm:presLayoutVars>
      </dgm:prSet>
      <dgm:spPr/>
      <dgm:t>
        <a:bodyPr/>
        <a:lstStyle/>
        <a:p>
          <a:endParaRPr lang="en-US"/>
        </a:p>
      </dgm:t>
    </dgm:pt>
    <dgm:pt modelId="{834A7C25-60DB-5249-8A10-382C5F812140}" type="pres">
      <dgm:prSet presAssocID="{A4E45B18-0328-D348-A8CA-A700FB2DB682}" presName="spNode" presStyleCnt="0"/>
      <dgm:spPr/>
    </dgm:pt>
    <dgm:pt modelId="{0B11B8D7-0CC6-EB4F-A084-6E79606A83AF}" type="pres">
      <dgm:prSet presAssocID="{7FE4CBBA-A7B9-CC43-9622-2CA0192A8833}" presName="sibTrans" presStyleLbl="sibTrans1D1" presStyleIdx="3" presStyleCnt="12"/>
      <dgm:spPr/>
      <dgm:t>
        <a:bodyPr/>
        <a:lstStyle/>
        <a:p>
          <a:endParaRPr lang="en-US"/>
        </a:p>
      </dgm:t>
    </dgm:pt>
    <dgm:pt modelId="{D8834949-9A30-CA48-85A2-2EBD6AEB0E4E}" type="pres">
      <dgm:prSet presAssocID="{AAEAA863-8EDB-A44A-955D-289A9E6423AE}" presName="node" presStyleLbl="node1" presStyleIdx="4" presStyleCnt="12">
        <dgm:presLayoutVars>
          <dgm:bulletEnabled val="1"/>
        </dgm:presLayoutVars>
      </dgm:prSet>
      <dgm:spPr/>
      <dgm:t>
        <a:bodyPr/>
        <a:lstStyle/>
        <a:p>
          <a:endParaRPr lang="en-US"/>
        </a:p>
      </dgm:t>
    </dgm:pt>
    <dgm:pt modelId="{C0A74B2A-6B10-844F-BE6E-15266667FE61}" type="pres">
      <dgm:prSet presAssocID="{AAEAA863-8EDB-A44A-955D-289A9E6423AE}" presName="spNode" presStyleCnt="0"/>
      <dgm:spPr/>
    </dgm:pt>
    <dgm:pt modelId="{7BF768FD-6BA3-B548-9354-29ACB8CD250F}" type="pres">
      <dgm:prSet presAssocID="{EF4FBFCA-FB11-504E-BF0E-70E31182FA3C}" presName="sibTrans" presStyleLbl="sibTrans1D1" presStyleIdx="4" presStyleCnt="12"/>
      <dgm:spPr/>
      <dgm:t>
        <a:bodyPr/>
        <a:lstStyle/>
        <a:p>
          <a:endParaRPr lang="en-US"/>
        </a:p>
      </dgm:t>
    </dgm:pt>
    <dgm:pt modelId="{F4C5845B-68F7-9D4B-B14B-F9BEA1DEBE9B}" type="pres">
      <dgm:prSet presAssocID="{FA3C38A6-C51F-924D-9006-42108DE61C0F}" presName="node" presStyleLbl="node1" presStyleIdx="5" presStyleCnt="12">
        <dgm:presLayoutVars>
          <dgm:bulletEnabled val="1"/>
        </dgm:presLayoutVars>
      </dgm:prSet>
      <dgm:spPr/>
      <dgm:t>
        <a:bodyPr/>
        <a:lstStyle/>
        <a:p>
          <a:endParaRPr lang="en-US"/>
        </a:p>
      </dgm:t>
    </dgm:pt>
    <dgm:pt modelId="{D3B4F285-3F1D-7843-8B98-8B576999BDE6}" type="pres">
      <dgm:prSet presAssocID="{FA3C38A6-C51F-924D-9006-42108DE61C0F}" presName="spNode" presStyleCnt="0"/>
      <dgm:spPr/>
    </dgm:pt>
    <dgm:pt modelId="{71E74A2A-70C2-A843-A48A-26B6D99FB9BC}" type="pres">
      <dgm:prSet presAssocID="{80D0F39C-A15C-FC4D-89B1-7737F94CF611}" presName="sibTrans" presStyleLbl="sibTrans1D1" presStyleIdx="5" presStyleCnt="12"/>
      <dgm:spPr/>
      <dgm:t>
        <a:bodyPr/>
        <a:lstStyle/>
        <a:p>
          <a:endParaRPr lang="en-US"/>
        </a:p>
      </dgm:t>
    </dgm:pt>
    <dgm:pt modelId="{ED8B429C-ABA4-C342-AFF5-6E14AC2A9478}" type="pres">
      <dgm:prSet presAssocID="{34D23EF8-A16E-294F-90C7-FCF28E81FCC9}" presName="node" presStyleLbl="node1" presStyleIdx="6" presStyleCnt="12">
        <dgm:presLayoutVars>
          <dgm:bulletEnabled val="1"/>
        </dgm:presLayoutVars>
      </dgm:prSet>
      <dgm:spPr/>
      <dgm:t>
        <a:bodyPr/>
        <a:lstStyle/>
        <a:p>
          <a:endParaRPr lang="en-US"/>
        </a:p>
      </dgm:t>
    </dgm:pt>
    <dgm:pt modelId="{59BC9B54-D23F-C14D-9747-AC30CA7AEB6C}" type="pres">
      <dgm:prSet presAssocID="{34D23EF8-A16E-294F-90C7-FCF28E81FCC9}" presName="spNode" presStyleCnt="0"/>
      <dgm:spPr/>
    </dgm:pt>
    <dgm:pt modelId="{00844D9D-198A-AA4B-A063-0825E4C6C506}" type="pres">
      <dgm:prSet presAssocID="{A56D0972-E8CC-0A4A-A23C-9FA3F293EB17}" presName="sibTrans" presStyleLbl="sibTrans1D1" presStyleIdx="6" presStyleCnt="12"/>
      <dgm:spPr/>
      <dgm:t>
        <a:bodyPr/>
        <a:lstStyle/>
        <a:p>
          <a:endParaRPr lang="en-US"/>
        </a:p>
      </dgm:t>
    </dgm:pt>
    <dgm:pt modelId="{4214F27A-F836-EB4C-8292-3EFF719C7682}" type="pres">
      <dgm:prSet presAssocID="{7346C5AD-B0D3-C640-81BD-1A9912E42B02}" presName="node" presStyleLbl="node1" presStyleIdx="7" presStyleCnt="12">
        <dgm:presLayoutVars>
          <dgm:bulletEnabled val="1"/>
        </dgm:presLayoutVars>
      </dgm:prSet>
      <dgm:spPr/>
      <dgm:t>
        <a:bodyPr/>
        <a:lstStyle/>
        <a:p>
          <a:endParaRPr lang="en-US"/>
        </a:p>
      </dgm:t>
    </dgm:pt>
    <dgm:pt modelId="{2FD7EAB7-5AF1-1A47-8FCB-9E277EBDE5D1}" type="pres">
      <dgm:prSet presAssocID="{7346C5AD-B0D3-C640-81BD-1A9912E42B02}" presName="spNode" presStyleCnt="0"/>
      <dgm:spPr/>
    </dgm:pt>
    <dgm:pt modelId="{1F58C6B1-39EC-6A45-9F51-821E039396D5}" type="pres">
      <dgm:prSet presAssocID="{40D2C3E5-3BDB-C847-B368-98FD6B906A21}" presName="sibTrans" presStyleLbl="sibTrans1D1" presStyleIdx="7" presStyleCnt="12"/>
      <dgm:spPr/>
      <dgm:t>
        <a:bodyPr/>
        <a:lstStyle/>
        <a:p>
          <a:endParaRPr lang="en-US"/>
        </a:p>
      </dgm:t>
    </dgm:pt>
    <dgm:pt modelId="{184BCDB2-088D-E741-AAB6-CEBD48E0C8DE}" type="pres">
      <dgm:prSet presAssocID="{2CE6D232-CCDB-AC49-8C6A-023C795592DB}" presName="node" presStyleLbl="node1" presStyleIdx="8" presStyleCnt="12">
        <dgm:presLayoutVars>
          <dgm:bulletEnabled val="1"/>
        </dgm:presLayoutVars>
      </dgm:prSet>
      <dgm:spPr/>
      <dgm:t>
        <a:bodyPr/>
        <a:lstStyle/>
        <a:p>
          <a:endParaRPr lang="en-US"/>
        </a:p>
      </dgm:t>
    </dgm:pt>
    <dgm:pt modelId="{30A77BAB-CD23-7D44-BD40-6509FEAC658A}" type="pres">
      <dgm:prSet presAssocID="{2CE6D232-CCDB-AC49-8C6A-023C795592DB}" presName="spNode" presStyleCnt="0"/>
      <dgm:spPr/>
    </dgm:pt>
    <dgm:pt modelId="{4559E6D4-D31B-A14B-B868-3E6BE2DFC64E}" type="pres">
      <dgm:prSet presAssocID="{90F8DBE1-8484-8D4D-8EB2-D73D15495336}" presName="sibTrans" presStyleLbl="sibTrans1D1" presStyleIdx="8" presStyleCnt="12"/>
      <dgm:spPr/>
      <dgm:t>
        <a:bodyPr/>
        <a:lstStyle/>
        <a:p>
          <a:endParaRPr lang="en-US"/>
        </a:p>
      </dgm:t>
    </dgm:pt>
    <dgm:pt modelId="{8BF380A9-4B19-774D-8118-23A92352DC9A}" type="pres">
      <dgm:prSet presAssocID="{DB0F15ED-245C-9E4B-BC92-BB5511DAFA1F}" presName="node" presStyleLbl="node1" presStyleIdx="9" presStyleCnt="12">
        <dgm:presLayoutVars>
          <dgm:bulletEnabled val="1"/>
        </dgm:presLayoutVars>
      </dgm:prSet>
      <dgm:spPr/>
      <dgm:t>
        <a:bodyPr/>
        <a:lstStyle/>
        <a:p>
          <a:endParaRPr lang="en-US"/>
        </a:p>
      </dgm:t>
    </dgm:pt>
    <dgm:pt modelId="{07175E54-2A43-FB4B-93B1-B6FE1201CDF8}" type="pres">
      <dgm:prSet presAssocID="{DB0F15ED-245C-9E4B-BC92-BB5511DAFA1F}" presName="spNode" presStyleCnt="0"/>
      <dgm:spPr/>
    </dgm:pt>
    <dgm:pt modelId="{8C3E3CF8-1731-0548-A890-E68CC9A877C6}" type="pres">
      <dgm:prSet presAssocID="{1385421B-F1AB-B64C-9F4E-9FBC65276DF1}" presName="sibTrans" presStyleLbl="sibTrans1D1" presStyleIdx="9" presStyleCnt="12"/>
      <dgm:spPr/>
      <dgm:t>
        <a:bodyPr/>
        <a:lstStyle/>
        <a:p>
          <a:endParaRPr lang="en-US"/>
        </a:p>
      </dgm:t>
    </dgm:pt>
    <dgm:pt modelId="{39308224-5DB2-BF4F-88B9-E2D0242E348F}" type="pres">
      <dgm:prSet presAssocID="{A0326874-B1D1-7846-868B-44EBDF7AF109}" presName="node" presStyleLbl="node1" presStyleIdx="10" presStyleCnt="12">
        <dgm:presLayoutVars>
          <dgm:bulletEnabled val="1"/>
        </dgm:presLayoutVars>
      </dgm:prSet>
      <dgm:spPr/>
      <dgm:t>
        <a:bodyPr/>
        <a:lstStyle/>
        <a:p>
          <a:endParaRPr lang="en-US"/>
        </a:p>
      </dgm:t>
    </dgm:pt>
    <dgm:pt modelId="{F4864C5A-A0BC-8746-9FDC-B1D0677F9BB6}" type="pres">
      <dgm:prSet presAssocID="{A0326874-B1D1-7846-868B-44EBDF7AF109}" presName="spNode" presStyleCnt="0"/>
      <dgm:spPr/>
    </dgm:pt>
    <dgm:pt modelId="{EB4C02B6-E0BD-E34F-82C6-E0D4E9BC75AE}" type="pres">
      <dgm:prSet presAssocID="{10907734-33C3-D44A-8A84-0C2E93B9AD23}" presName="sibTrans" presStyleLbl="sibTrans1D1" presStyleIdx="10" presStyleCnt="12"/>
      <dgm:spPr/>
      <dgm:t>
        <a:bodyPr/>
        <a:lstStyle/>
        <a:p>
          <a:endParaRPr lang="en-US"/>
        </a:p>
      </dgm:t>
    </dgm:pt>
    <dgm:pt modelId="{39BCDB47-E8A9-F44F-921B-D2E27B35C1E9}" type="pres">
      <dgm:prSet presAssocID="{2204D02B-F007-9B4F-9FD6-9B1DD2374184}" presName="node" presStyleLbl="node1" presStyleIdx="11" presStyleCnt="12">
        <dgm:presLayoutVars>
          <dgm:bulletEnabled val="1"/>
        </dgm:presLayoutVars>
      </dgm:prSet>
      <dgm:spPr/>
      <dgm:t>
        <a:bodyPr/>
        <a:lstStyle/>
        <a:p>
          <a:endParaRPr lang="en-US"/>
        </a:p>
      </dgm:t>
    </dgm:pt>
    <dgm:pt modelId="{FB98B2DE-661B-B343-8AB8-B4456F109213}" type="pres">
      <dgm:prSet presAssocID="{2204D02B-F007-9B4F-9FD6-9B1DD2374184}" presName="spNode" presStyleCnt="0"/>
      <dgm:spPr/>
    </dgm:pt>
    <dgm:pt modelId="{AEABB04F-60F4-1B43-B411-F2F6E3D03EF8}" type="pres">
      <dgm:prSet presAssocID="{A3788674-1C70-4243-9931-C1F432D684F1}" presName="sibTrans" presStyleLbl="sibTrans1D1" presStyleIdx="11" presStyleCnt="12"/>
      <dgm:spPr/>
      <dgm:t>
        <a:bodyPr/>
        <a:lstStyle/>
        <a:p>
          <a:endParaRPr lang="en-US"/>
        </a:p>
      </dgm:t>
    </dgm:pt>
  </dgm:ptLst>
  <dgm:cxnLst>
    <dgm:cxn modelId="{9BD68E39-DB74-AB44-A5ED-2E6298F797A6}" srcId="{7EADF559-8002-FB4A-9FCB-2FF74395613A}" destId="{FA3C38A6-C51F-924D-9006-42108DE61C0F}" srcOrd="5" destOrd="0" parTransId="{7FCB406D-CAB2-7546-ACBA-A1300370BB84}" sibTransId="{80D0F39C-A15C-FC4D-89B1-7737F94CF611}"/>
    <dgm:cxn modelId="{F7590BCA-22E5-2C48-AFEC-89E184FA40C4}" type="presOf" srcId="{90F8DBE1-8484-8D4D-8EB2-D73D15495336}" destId="{4559E6D4-D31B-A14B-B868-3E6BE2DFC64E}" srcOrd="0" destOrd="0" presId="urn:microsoft.com/office/officeart/2005/8/layout/cycle6"/>
    <dgm:cxn modelId="{88C8476F-78FC-A14B-BCE8-F251D43341D9}" type="presOf" srcId="{DB0F15ED-245C-9E4B-BC92-BB5511DAFA1F}" destId="{8BF380A9-4B19-774D-8118-23A92352DC9A}" srcOrd="0" destOrd="0" presId="urn:microsoft.com/office/officeart/2005/8/layout/cycle6"/>
    <dgm:cxn modelId="{A3B8B96D-E00F-B24C-B350-5523650EB096}" type="presOf" srcId="{EF4FBFCA-FB11-504E-BF0E-70E31182FA3C}" destId="{7BF768FD-6BA3-B548-9354-29ACB8CD250F}" srcOrd="0" destOrd="0" presId="urn:microsoft.com/office/officeart/2005/8/layout/cycle6"/>
    <dgm:cxn modelId="{3F8D9D73-C370-B149-9919-6F2EAFA463A7}" type="presOf" srcId="{AAEAA863-8EDB-A44A-955D-289A9E6423AE}" destId="{D8834949-9A30-CA48-85A2-2EBD6AEB0E4E}" srcOrd="0" destOrd="0" presId="urn:microsoft.com/office/officeart/2005/8/layout/cycle6"/>
    <dgm:cxn modelId="{57C88A03-5440-4E45-8689-D2F9AFB9E69D}" type="presOf" srcId="{604C99C6-0092-874B-98D0-9A3110D02DC8}" destId="{3F46428B-6D7D-9541-8048-F8F14179BB06}" srcOrd="0" destOrd="0" presId="urn:microsoft.com/office/officeart/2005/8/layout/cycle6"/>
    <dgm:cxn modelId="{BA6B004B-106E-7648-AAA9-E87C485382A4}" type="presOf" srcId="{10907734-33C3-D44A-8A84-0C2E93B9AD23}" destId="{EB4C02B6-E0BD-E34F-82C6-E0D4E9BC75AE}" srcOrd="0" destOrd="0" presId="urn:microsoft.com/office/officeart/2005/8/layout/cycle6"/>
    <dgm:cxn modelId="{28724A28-46DD-CD4B-AD08-B414A59865CB}" srcId="{7EADF559-8002-FB4A-9FCB-2FF74395613A}" destId="{AAEAA863-8EDB-A44A-955D-289A9E6423AE}" srcOrd="4" destOrd="0" parTransId="{41810675-3E7C-624D-9C87-F763CBDDE1E3}" sibTransId="{EF4FBFCA-FB11-504E-BF0E-70E31182FA3C}"/>
    <dgm:cxn modelId="{3704AC16-AF7F-844E-BFBF-EF362C3A27E9}" srcId="{7EADF559-8002-FB4A-9FCB-2FF74395613A}" destId="{604C99C6-0092-874B-98D0-9A3110D02DC8}" srcOrd="2" destOrd="0" parTransId="{D05EA5ED-9597-0846-850E-26C5ACC3C5A5}" sibTransId="{7660EBE1-72D3-584E-A548-799371860908}"/>
    <dgm:cxn modelId="{310E28AF-AA6A-964E-B4FB-589F91B2E3CE}" srcId="{7EADF559-8002-FB4A-9FCB-2FF74395613A}" destId="{2204D02B-F007-9B4F-9FD6-9B1DD2374184}" srcOrd="11" destOrd="0" parTransId="{6FDEBB98-D558-6E4E-8AA1-2A8BF9D83CE4}" sibTransId="{A3788674-1C70-4243-9931-C1F432D684F1}"/>
    <dgm:cxn modelId="{C893718A-07F6-0B4F-940D-F148673DADB5}" type="presOf" srcId="{40D2C3E5-3BDB-C847-B368-98FD6B906A21}" destId="{1F58C6B1-39EC-6A45-9F51-821E039396D5}" srcOrd="0" destOrd="0" presId="urn:microsoft.com/office/officeart/2005/8/layout/cycle6"/>
    <dgm:cxn modelId="{0811908F-4484-7F43-AAF7-521A50F4976B}" type="presOf" srcId="{A56D0972-E8CC-0A4A-A23C-9FA3F293EB17}" destId="{00844D9D-198A-AA4B-A063-0825E4C6C506}" srcOrd="0" destOrd="0" presId="urn:microsoft.com/office/officeart/2005/8/layout/cycle6"/>
    <dgm:cxn modelId="{3FF1B591-FB0B-A348-B9C7-6DD136366E6A}" type="presOf" srcId="{B3FA37A6-C44D-0C40-A484-88E2DFA4EC2A}" destId="{34F521A8-7F52-D643-B04B-F31DCE170B94}" srcOrd="0" destOrd="0" presId="urn:microsoft.com/office/officeart/2005/8/layout/cycle6"/>
    <dgm:cxn modelId="{D21F1554-49A5-1748-9687-2758B0DD3945}" type="presOf" srcId="{2204D02B-F007-9B4F-9FD6-9B1DD2374184}" destId="{39BCDB47-E8A9-F44F-921B-D2E27B35C1E9}" srcOrd="0" destOrd="0" presId="urn:microsoft.com/office/officeart/2005/8/layout/cycle6"/>
    <dgm:cxn modelId="{DDE511AC-369F-F34A-B778-0CB18BC34821}" type="presOf" srcId="{A3788674-1C70-4243-9931-C1F432D684F1}" destId="{AEABB04F-60F4-1B43-B411-F2F6E3D03EF8}" srcOrd="0" destOrd="0" presId="urn:microsoft.com/office/officeart/2005/8/layout/cycle6"/>
    <dgm:cxn modelId="{8E8EE0E6-4589-2343-B5C9-0D32440CA9DC}" type="presOf" srcId="{1385421B-F1AB-B64C-9F4E-9FBC65276DF1}" destId="{8C3E3CF8-1731-0548-A890-E68CC9A877C6}" srcOrd="0" destOrd="0" presId="urn:microsoft.com/office/officeart/2005/8/layout/cycle6"/>
    <dgm:cxn modelId="{66C6A754-890D-EC4E-98C2-79969ECD4899}" type="presOf" srcId="{7660EBE1-72D3-584E-A548-799371860908}" destId="{844072D5-EB58-E943-9D13-74976F795DEF}" srcOrd="0" destOrd="0" presId="urn:microsoft.com/office/officeart/2005/8/layout/cycle6"/>
    <dgm:cxn modelId="{A6B25FA3-EC35-4044-A2E3-54EDA578B5C7}" type="presOf" srcId="{A0326874-B1D1-7846-868B-44EBDF7AF109}" destId="{39308224-5DB2-BF4F-88B9-E2D0242E348F}" srcOrd="0" destOrd="0" presId="urn:microsoft.com/office/officeart/2005/8/layout/cycle6"/>
    <dgm:cxn modelId="{C3A773E1-F1B9-0D41-8F26-3A2D34F68ADC}" srcId="{7EADF559-8002-FB4A-9FCB-2FF74395613A}" destId="{34D23EF8-A16E-294F-90C7-FCF28E81FCC9}" srcOrd="6" destOrd="0" parTransId="{42B05759-6222-DD4C-90A0-85E9FC7A7EB0}" sibTransId="{A56D0972-E8CC-0A4A-A23C-9FA3F293EB17}"/>
    <dgm:cxn modelId="{841E26C5-8AB1-F24F-B185-E89B5AC4D77C}" srcId="{7EADF559-8002-FB4A-9FCB-2FF74395613A}" destId="{DE25E1AE-26D0-AC47-AB67-947F93FA9779}" srcOrd="1" destOrd="0" parTransId="{13AD0A79-91D9-C845-93B9-431C9FCFCAA3}" sibTransId="{EDCD3C5E-DD34-BD46-9D15-EAED40E81EC4}"/>
    <dgm:cxn modelId="{646596A7-4BB7-AA49-929D-54FA740EEAA1}" srcId="{7EADF559-8002-FB4A-9FCB-2FF74395613A}" destId="{A4E45B18-0328-D348-A8CA-A700FB2DB682}" srcOrd="3" destOrd="0" parTransId="{408D892E-FDC7-E34E-AF98-28D5687C14F5}" sibTransId="{7FE4CBBA-A7B9-CC43-9622-2CA0192A8833}"/>
    <dgm:cxn modelId="{B1340404-628F-0741-B00A-65841B98ABB6}" type="presOf" srcId="{2CE6D232-CCDB-AC49-8C6A-023C795592DB}" destId="{184BCDB2-088D-E741-AAB6-CEBD48E0C8DE}" srcOrd="0" destOrd="0" presId="urn:microsoft.com/office/officeart/2005/8/layout/cycle6"/>
    <dgm:cxn modelId="{F0D11EAE-3906-D347-A128-AF94AD5730E6}" type="presOf" srcId="{80D0F39C-A15C-FC4D-89B1-7737F94CF611}" destId="{71E74A2A-70C2-A843-A48A-26B6D99FB9BC}" srcOrd="0" destOrd="0" presId="urn:microsoft.com/office/officeart/2005/8/layout/cycle6"/>
    <dgm:cxn modelId="{D7018A42-907E-514D-BF02-A8BBCFBE9535}" srcId="{7EADF559-8002-FB4A-9FCB-2FF74395613A}" destId="{6152B015-1048-D043-970C-822F427CD4DE}" srcOrd="0" destOrd="0" parTransId="{48A847C3-9659-7A4C-867F-E0D962338988}" sibTransId="{B3FA37A6-C44D-0C40-A484-88E2DFA4EC2A}"/>
    <dgm:cxn modelId="{CFACDD84-85CB-214B-AB1C-BD684D4B39FF}" type="presOf" srcId="{6152B015-1048-D043-970C-822F427CD4DE}" destId="{45483D06-1B98-454B-A948-4116BE32B3FD}" srcOrd="0" destOrd="0" presId="urn:microsoft.com/office/officeart/2005/8/layout/cycle6"/>
    <dgm:cxn modelId="{69976DFB-9046-ED43-81B2-57BFF72884A9}" srcId="{7EADF559-8002-FB4A-9FCB-2FF74395613A}" destId="{DB0F15ED-245C-9E4B-BC92-BB5511DAFA1F}" srcOrd="9" destOrd="0" parTransId="{170950A3-1DDD-174B-A175-4889F6A0B789}" sibTransId="{1385421B-F1AB-B64C-9F4E-9FBC65276DF1}"/>
    <dgm:cxn modelId="{0BA5BCEC-53B2-A549-B182-BE15A4F3625F}" srcId="{7EADF559-8002-FB4A-9FCB-2FF74395613A}" destId="{2CE6D232-CCDB-AC49-8C6A-023C795592DB}" srcOrd="8" destOrd="0" parTransId="{1C2DD365-7577-CD4E-A07B-9588CE0C9A9A}" sibTransId="{90F8DBE1-8484-8D4D-8EB2-D73D15495336}"/>
    <dgm:cxn modelId="{D79F5043-EBF7-084E-B9A0-6625F3336734}" srcId="{7EADF559-8002-FB4A-9FCB-2FF74395613A}" destId="{A0326874-B1D1-7846-868B-44EBDF7AF109}" srcOrd="10" destOrd="0" parTransId="{2AEE1534-3E16-D246-8D90-F264FA31ABA8}" sibTransId="{10907734-33C3-D44A-8A84-0C2E93B9AD23}"/>
    <dgm:cxn modelId="{C924D217-01B1-6E4B-9C58-D5BD681B0513}" type="presOf" srcId="{EDCD3C5E-DD34-BD46-9D15-EAED40E81EC4}" destId="{07415698-1296-6843-B073-19B581602E9B}" srcOrd="0" destOrd="0" presId="urn:microsoft.com/office/officeart/2005/8/layout/cycle6"/>
    <dgm:cxn modelId="{99CFE52E-0105-144B-A53A-DDF57E3BAC37}" type="presOf" srcId="{7FE4CBBA-A7B9-CC43-9622-2CA0192A8833}" destId="{0B11B8D7-0CC6-EB4F-A084-6E79606A83AF}" srcOrd="0" destOrd="0" presId="urn:microsoft.com/office/officeart/2005/8/layout/cycle6"/>
    <dgm:cxn modelId="{D3F472BB-823D-9545-92D2-F6DE53C1157A}" type="presOf" srcId="{FA3C38A6-C51F-924D-9006-42108DE61C0F}" destId="{F4C5845B-68F7-9D4B-B14B-F9BEA1DEBE9B}" srcOrd="0" destOrd="0" presId="urn:microsoft.com/office/officeart/2005/8/layout/cycle6"/>
    <dgm:cxn modelId="{FA81C140-CDA0-AE4F-AFB6-88D02415E434}" type="presOf" srcId="{A4E45B18-0328-D348-A8CA-A700FB2DB682}" destId="{0C54AB2C-895D-4D45-9095-10A0298B16A9}" srcOrd="0" destOrd="0" presId="urn:microsoft.com/office/officeart/2005/8/layout/cycle6"/>
    <dgm:cxn modelId="{C46D7591-76A9-0F4B-A098-F1C5271B0972}" type="presOf" srcId="{DE25E1AE-26D0-AC47-AB67-947F93FA9779}" destId="{888DECD0-548E-7D47-B40A-B755C926F530}" srcOrd="0" destOrd="0" presId="urn:microsoft.com/office/officeart/2005/8/layout/cycle6"/>
    <dgm:cxn modelId="{310FCE3C-1580-AE4D-A93B-87B8F02FC2E2}" srcId="{7EADF559-8002-FB4A-9FCB-2FF74395613A}" destId="{7346C5AD-B0D3-C640-81BD-1A9912E42B02}" srcOrd="7" destOrd="0" parTransId="{BC2E6BE2-2EE2-BB46-88CF-4A007696813A}" sibTransId="{40D2C3E5-3BDB-C847-B368-98FD6B906A21}"/>
    <dgm:cxn modelId="{423DE942-F483-2A4F-BCC4-6F3D670775E2}" type="presOf" srcId="{7EADF559-8002-FB4A-9FCB-2FF74395613A}" destId="{DD787ED3-5018-984D-8BFF-27E426611D12}" srcOrd="0" destOrd="0" presId="urn:microsoft.com/office/officeart/2005/8/layout/cycle6"/>
    <dgm:cxn modelId="{80159A43-6537-C349-8692-0A272ECDF449}" type="presOf" srcId="{34D23EF8-A16E-294F-90C7-FCF28E81FCC9}" destId="{ED8B429C-ABA4-C342-AFF5-6E14AC2A9478}" srcOrd="0" destOrd="0" presId="urn:microsoft.com/office/officeart/2005/8/layout/cycle6"/>
    <dgm:cxn modelId="{68BD6C67-5A93-AA43-BAFA-7719211651D3}" type="presOf" srcId="{7346C5AD-B0D3-C640-81BD-1A9912E42B02}" destId="{4214F27A-F836-EB4C-8292-3EFF719C7682}" srcOrd="0" destOrd="0" presId="urn:microsoft.com/office/officeart/2005/8/layout/cycle6"/>
    <dgm:cxn modelId="{CA481DC4-3429-CB49-8256-6D8571597C4D}" type="presParOf" srcId="{DD787ED3-5018-984D-8BFF-27E426611D12}" destId="{45483D06-1B98-454B-A948-4116BE32B3FD}" srcOrd="0" destOrd="0" presId="urn:microsoft.com/office/officeart/2005/8/layout/cycle6"/>
    <dgm:cxn modelId="{B3B0A74F-6849-7744-B242-5ADBEFECEC59}" type="presParOf" srcId="{DD787ED3-5018-984D-8BFF-27E426611D12}" destId="{13E5CDED-98CF-0043-8607-BA3A43BD3EED}" srcOrd="1" destOrd="0" presId="urn:microsoft.com/office/officeart/2005/8/layout/cycle6"/>
    <dgm:cxn modelId="{8332B582-28FF-6443-9098-BBB89D09767C}" type="presParOf" srcId="{DD787ED3-5018-984D-8BFF-27E426611D12}" destId="{34F521A8-7F52-D643-B04B-F31DCE170B94}" srcOrd="2" destOrd="0" presId="urn:microsoft.com/office/officeart/2005/8/layout/cycle6"/>
    <dgm:cxn modelId="{A55BBF63-5132-194C-9548-5FD87F18C680}" type="presParOf" srcId="{DD787ED3-5018-984D-8BFF-27E426611D12}" destId="{888DECD0-548E-7D47-B40A-B755C926F530}" srcOrd="3" destOrd="0" presId="urn:microsoft.com/office/officeart/2005/8/layout/cycle6"/>
    <dgm:cxn modelId="{F1618343-B856-4249-8ED7-CE9EA47E9C5E}" type="presParOf" srcId="{DD787ED3-5018-984D-8BFF-27E426611D12}" destId="{1E217E86-B0B0-B24F-8327-F0D0BFC6F620}" srcOrd="4" destOrd="0" presId="urn:microsoft.com/office/officeart/2005/8/layout/cycle6"/>
    <dgm:cxn modelId="{6E1BFD78-3BC5-B24C-AB6F-848986A650D2}" type="presParOf" srcId="{DD787ED3-5018-984D-8BFF-27E426611D12}" destId="{07415698-1296-6843-B073-19B581602E9B}" srcOrd="5" destOrd="0" presId="urn:microsoft.com/office/officeart/2005/8/layout/cycle6"/>
    <dgm:cxn modelId="{928CA058-AD9B-164A-B075-93269204CA99}" type="presParOf" srcId="{DD787ED3-5018-984D-8BFF-27E426611D12}" destId="{3F46428B-6D7D-9541-8048-F8F14179BB06}" srcOrd="6" destOrd="0" presId="urn:microsoft.com/office/officeart/2005/8/layout/cycle6"/>
    <dgm:cxn modelId="{DD82C9B9-64B5-3041-9E4D-AD5C91384E0F}" type="presParOf" srcId="{DD787ED3-5018-984D-8BFF-27E426611D12}" destId="{80F13D17-9EB0-CD4F-AFBA-3BC9B70BAE16}" srcOrd="7" destOrd="0" presId="urn:microsoft.com/office/officeart/2005/8/layout/cycle6"/>
    <dgm:cxn modelId="{11295A93-24E0-0546-AAEF-07C55DD7E0CE}" type="presParOf" srcId="{DD787ED3-5018-984D-8BFF-27E426611D12}" destId="{844072D5-EB58-E943-9D13-74976F795DEF}" srcOrd="8" destOrd="0" presId="urn:microsoft.com/office/officeart/2005/8/layout/cycle6"/>
    <dgm:cxn modelId="{AC0EA103-9E5C-9048-869A-B0F63ED31D4C}" type="presParOf" srcId="{DD787ED3-5018-984D-8BFF-27E426611D12}" destId="{0C54AB2C-895D-4D45-9095-10A0298B16A9}" srcOrd="9" destOrd="0" presId="urn:microsoft.com/office/officeart/2005/8/layout/cycle6"/>
    <dgm:cxn modelId="{09088D97-3034-C24D-B383-F08D8E53092C}" type="presParOf" srcId="{DD787ED3-5018-984D-8BFF-27E426611D12}" destId="{834A7C25-60DB-5249-8A10-382C5F812140}" srcOrd="10" destOrd="0" presId="urn:microsoft.com/office/officeart/2005/8/layout/cycle6"/>
    <dgm:cxn modelId="{4216C0AE-4797-7846-AA9E-FE2CF68657CA}" type="presParOf" srcId="{DD787ED3-5018-984D-8BFF-27E426611D12}" destId="{0B11B8D7-0CC6-EB4F-A084-6E79606A83AF}" srcOrd="11" destOrd="0" presId="urn:microsoft.com/office/officeart/2005/8/layout/cycle6"/>
    <dgm:cxn modelId="{BB73C986-7C13-3F47-A79B-BFF67C9E25C1}" type="presParOf" srcId="{DD787ED3-5018-984D-8BFF-27E426611D12}" destId="{D8834949-9A30-CA48-85A2-2EBD6AEB0E4E}" srcOrd="12" destOrd="0" presId="urn:microsoft.com/office/officeart/2005/8/layout/cycle6"/>
    <dgm:cxn modelId="{8A6C4A49-77A7-044C-A7D8-7F9CB74025C3}" type="presParOf" srcId="{DD787ED3-5018-984D-8BFF-27E426611D12}" destId="{C0A74B2A-6B10-844F-BE6E-15266667FE61}" srcOrd="13" destOrd="0" presId="urn:microsoft.com/office/officeart/2005/8/layout/cycle6"/>
    <dgm:cxn modelId="{2F5B29BD-A6F7-614E-A8BD-A549D0677ED1}" type="presParOf" srcId="{DD787ED3-5018-984D-8BFF-27E426611D12}" destId="{7BF768FD-6BA3-B548-9354-29ACB8CD250F}" srcOrd="14" destOrd="0" presId="urn:microsoft.com/office/officeart/2005/8/layout/cycle6"/>
    <dgm:cxn modelId="{22B31DED-B750-284F-A184-058A62912F49}" type="presParOf" srcId="{DD787ED3-5018-984D-8BFF-27E426611D12}" destId="{F4C5845B-68F7-9D4B-B14B-F9BEA1DEBE9B}" srcOrd="15" destOrd="0" presId="urn:microsoft.com/office/officeart/2005/8/layout/cycle6"/>
    <dgm:cxn modelId="{6FABB808-94D2-274E-AB39-835A9FBE2587}" type="presParOf" srcId="{DD787ED3-5018-984D-8BFF-27E426611D12}" destId="{D3B4F285-3F1D-7843-8B98-8B576999BDE6}" srcOrd="16" destOrd="0" presId="urn:microsoft.com/office/officeart/2005/8/layout/cycle6"/>
    <dgm:cxn modelId="{743ACACC-0330-8844-A7AD-DCB5FB49B71E}" type="presParOf" srcId="{DD787ED3-5018-984D-8BFF-27E426611D12}" destId="{71E74A2A-70C2-A843-A48A-26B6D99FB9BC}" srcOrd="17" destOrd="0" presId="urn:microsoft.com/office/officeart/2005/8/layout/cycle6"/>
    <dgm:cxn modelId="{D089E8A2-7F31-C744-805C-89577EFDC1E6}" type="presParOf" srcId="{DD787ED3-5018-984D-8BFF-27E426611D12}" destId="{ED8B429C-ABA4-C342-AFF5-6E14AC2A9478}" srcOrd="18" destOrd="0" presId="urn:microsoft.com/office/officeart/2005/8/layout/cycle6"/>
    <dgm:cxn modelId="{8656987C-83EC-304F-BBAD-44596C983A80}" type="presParOf" srcId="{DD787ED3-5018-984D-8BFF-27E426611D12}" destId="{59BC9B54-D23F-C14D-9747-AC30CA7AEB6C}" srcOrd="19" destOrd="0" presId="urn:microsoft.com/office/officeart/2005/8/layout/cycle6"/>
    <dgm:cxn modelId="{04F1B5C6-0135-064A-9F48-DCD7C3C454E3}" type="presParOf" srcId="{DD787ED3-5018-984D-8BFF-27E426611D12}" destId="{00844D9D-198A-AA4B-A063-0825E4C6C506}" srcOrd="20" destOrd="0" presId="urn:microsoft.com/office/officeart/2005/8/layout/cycle6"/>
    <dgm:cxn modelId="{17D14C45-200A-B441-BE15-8450D7B9925E}" type="presParOf" srcId="{DD787ED3-5018-984D-8BFF-27E426611D12}" destId="{4214F27A-F836-EB4C-8292-3EFF719C7682}" srcOrd="21" destOrd="0" presId="urn:microsoft.com/office/officeart/2005/8/layout/cycle6"/>
    <dgm:cxn modelId="{383D0A80-09F0-AF4A-BC4F-1CEAAA68D90C}" type="presParOf" srcId="{DD787ED3-5018-984D-8BFF-27E426611D12}" destId="{2FD7EAB7-5AF1-1A47-8FCB-9E277EBDE5D1}" srcOrd="22" destOrd="0" presId="urn:microsoft.com/office/officeart/2005/8/layout/cycle6"/>
    <dgm:cxn modelId="{DB106720-C3C6-9B44-851B-B4BCA2A1F0B6}" type="presParOf" srcId="{DD787ED3-5018-984D-8BFF-27E426611D12}" destId="{1F58C6B1-39EC-6A45-9F51-821E039396D5}" srcOrd="23" destOrd="0" presId="urn:microsoft.com/office/officeart/2005/8/layout/cycle6"/>
    <dgm:cxn modelId="{4C948CB9-0C7B-8E41-BC55-4B800AFE37E5}" type="presParOf" srcId="{DD787ED3-5018-984D-8BFF-27E426611D12}" destId="{184BCDB2-088D-E741-AAB6-CEBD48E0C8DE}" srcOrd="24" destOrd="0" presId="urn:microsoft.com/office/officeart/2005/8/layout/cycle6"/>
    <dgm:cxn modelId="{289824B7-0A63-3A44-BCD7-5182D2C84B3D}" type="presParOf" srcId="{DD787ED3-5018-984D-8BFF-27E426611D12}" destId="{30A77BAB-CD23-7D44-BD40-6509FEAC658A}" srcOrd="25" destOrd="0" presId="urn:microsoft.com/office/officeart/2005/8/layout/cycle6"/>
    <dgm:cxn modelId="{A5082152-F40D-124C-8786-C26725D7991A}" type="presParOf" srcId="{DD787ED3-5018-984D-8BFF-27E426611D12}" destId="{4559E6D4-D31B-A14B-B868-3E6BE2DFC64E}" srcOrd="26" destOrd="0" presId="urn:microsoft.com/office/officeart/2005/8/layout/cycle6"/>
    <dgm:cxn modelId="{B2099D9A-789F-9344-8182-81E03B94410E}" type="presParOf" srcId="{DD787ED3-5018-984D-8BFF-27E426611D12}" destId="{8BF380A9-4B19-774D-8118-23A92352DC9A}" srcOrd="27" destOrd="0" presId="urn:microsoft.com/office/officeart/2005/8/layout/cycle6"/>
    <dgm:cxn modelId="{7EEC4B4B-6238-9D4B-90CE-B09993326539}" type="presParOf" srcId="{DD787ED3-5018-984D-8BFF-27E426611D12}" destId="{07175E54-2A43-FB4B-93B1-B6FE1201CDF8}" srcOrd="28" destOrd="0" presId="urn:microsoft.com/office/officeart/2005/8/layout/cycle6"/>
    <dgm:cxn modelId="{751CD19B-2047-0048-8A4A-58A234A46807}" type="presParOf" srcId="{DD787ED3-5018-984D-8BFF-27E426611D12}" destId="{8C3E3CF8-1731-0548-A890-E68CC9A877C6}" srcOrd="29" destOrd="0" presId="urn:microsoft.com/office/officeart/2005/8/layout/cycle6"/>
    <dgm:cxn modelId="{5DE22BAA-C2AB-8B4B-A42B-E0E1BE64C59B}" type="presParOf" srcId="{DD787ED3-5018-984D-8BFF-27E426611D12}" destId="{39308224-5DB2-BF4F-88B9-E2D0242E348F}" srcOrd="30" destOrd="0" presId="urn:microsoft.com/office/officeart/2005/8/layout/cycle6"/>
    <dgm:cxn modelId="{C431DB6F-215F-F742-A7EA-2D5FFED9DE5E}" type="presParOf" srcId="{DD787ED3-5018-984D-8BFF-27E426611D12}" destId="{F4864C5A-A0BC-8746-9FDC-B1D0677F9BB6}" srcOrd="31" destOrd="0" presId="urn:microsoft.com/office/officeart/2005/8/layout/cycle6"/>
    <dgm:cxn modelId="{FBEBAEB0-963C-DF46-B4DC-3DC4CAFB149F}" type="presParOf" srcId="{DD787ED3-5018-984D-8BFF-27E426611D12}" destId="{EB4C02B6-E0BD-E34F-82C6-E0D4E9BC75AE}" srcOrd="32" destOrd="0" presId="urn:microsoft.com/office/officeart/2005/8/layout/cycle6"/>
    <dgm:cxn modelId="{726FD623-F46A-764E-9EAE-FC3CDBFA7681}" type="presParOf" srcId="{DD787ED3-5018-984D-8BFF-27E426611D12}" destId="{39BCDB47-E8A9-F44F-921B-D2E27B35C1E9}" srcOrd="33" destOrd="0" presId="urn:microsoft.com/office/officeart/2005/8/layout/cycle6"/>
    <dgm:cxn modelId="{B62C22B0-F38B-134D-94B3-20C054263479}" type="presParOf" srcId="{DD787ED3-5018-984D-8BFF-27E426611D12}" destId="{FB98B2DE-661B-B343-8AB8-B4456F109213}" srcOrd="34" destOrd="0" presId="urn:microsoft.com/office/officeart/2005/8/layout/cycle6"/>
    <dgm:cxn modelId="{9DA3AF3A-13C3-EF4B-AC07-7CC90687E92F}" type="presParOf" srcId="{DD787ED3-5018-984D-8BFF-27E426611D12}" destId="{AEABB04F-60F4-1B43-B411-F2F6E3D03EF8}" srcOrd="3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9C43F-6D30-40B0-8E1F-384B0798C9C7}">
      <dsp:nvSpPr>
        <dsp:cNvPr id="0" name=""/>
        <dsp:cNvSpPr/>
      </dsp:nvSpPr>
      <dsp:spPr>
        <a:xfrm>
          <a:off x="3435905" y="2105633"/>
          <a:ext cx="1357788" cy="1357788"/>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1022350">
            <a:lnSpc>
              <a:spcPct val="90000"/>
            </a:lnSpc>
            <a:spcBef>
              <a:spcPct val="0"/>
            </a:spcBef>
            <a:spcAft>
              <a:spcPct val="35000"/>
            </a:spcAft>
          </a:pPr>
          <a:r>
            <a:rPr lang="en-US" sz="2300" kern="1200" dirty="0" smtClean="0"/>
            <a:t>Database</a:t>
          </a:r>
          <a:endParaRPr lang="en-US" sz="2300" kern="1200" dirty="0"/>
        </a:p>
      </dsp:txBody>
      <dsp:txXfrm>
        <a:off x="3502187" y="2171915"/>
        <a:ext cx="1225224" cy="1225224"/>
      </dsp:txXfrm>
    </dsp:sp>
    <dsp:sp modelId="{D2F7811C-84B7-47E1-9831-7A91D8464C57}">
      <dsp:nvSpPr>
        <dsp:cNvPr id="0" name=""/>
        <dsp:cNvSpPr/>
      </dsp:nvSpPr>
      <dsp:spPr>
        <a:xfrm rot="16200000">
          <a:off x="3638583" y="1629417"/>
          <a:ext cx="952432" cy="0"/>
        </a:xfrm>
        <a:custGeom>
          <a:avLst/>
          <a:gdLst/>
          <a:ahLst/>
          <a:cxnLst/>
          <a:rect l="0" t="0" r="0" b="0"/>
          <a:pathLst>
            <a:path>
              <a:moveTo>
                <a:pt x="0" y="0"/>
              </a:moveTo>
              <a:lnTo>
                <a:pt x="95243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4FF42-3402-44CA-A219-142F846C5952}">
      <dsp:nvSpPr>
        <dsp:cNvPr id="0" name=""/>
        <dsp:cNvSpPr/>
      </dsp:nvSpPr>
      <dsp:spPr>
        <a:xfrm>
          <a:off x="3659940" y="243482"/>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444500">
            <a:lnSpc>
              <a:spcPct val="90000"/>
            </a:lnSpc>
            <a:spcBef>
              <a:spcPct val="0"/>
            </a:spcBef>
            <a:spcAft>
              <a:spcPct val="35000"/>
            </a:spcAft>
          </a:pPr>
          <a:r>
            <a:rPr lang="en-US" sz="1000" kern="1200" dirty="0" smtClean="0"/>
            <a:t>Governmental Entities</a:t>
          </a:r>
        </a:p>
        <a:p>
          <a:pPr lvl="0" algn="ctr" defTabSz="444500">
            <a:lnSpc>
              <a:spcPct val="90000"/>
            </a:lnSpc>
            <a:spcBef>
              <a:spcPct val="0"/>
            </a:spcBef>
            <a:spcAft>
              <a:spcPct val="35000"/>
            </a:spcAft>
          </a:pPr>
          <a:endParaRPr lang="en-US" sz="1000" kern="1200" dirty="0"/>
        </a:p>
      </dsp:txBody>
      <dsp:txXfrm>
        <a:off x="3704349" y="287891"/>
        <a:ext cx="820900" cy="820900"/>
      </dsp:txXfrm>
    </dsp:sp>
    <dsp:sp modelId="{6EA86E80-C233-4BF7-8094-89475DCF0E96}">
      <dsp:nvSpPr>
        <dsp:cNvPr id="0" name=""/>
        <dsp:cNvSpPr/>
      </dsp:nvSpPr>
      <dsp:spPr>
        <a:xfrm rot="1800000">
          <a:off x="4741642" y="3370747"/>
          <a:ext cx="777040" cy="0"/>
        </a:xfrm>
        <a:custGeom>
          <a:avLst/>
          <a:gdLst/>
          <a:ahLst/>
          <a:cxnLst/>
          <a:rect l="0" t="0" r="0" b="0"/>
          <a:pathLst>
            <a:path>
              <a:moveTo>
                <a:pt x="0" y="0"/>
              </a:moveTo>
              <a:lnTo>
                <a:pt x="7770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71F723-DA63-485C-B49F-56A294C5AD7F}">
      <dsp:nvSpPr>
        <dsp:cNvPr id="0" name=""/>
        <dsp:cNvSpPr/>
      </dsp:nvSpPr>
      <dsp:spPr>
        <a:xfrm>
          <a:off x="5466630" y="3372761"/>
          <a:ext cx="909718" cy="909718"/>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t>Stakeholders</a:t>
          </a:r>
        </a:p>
        <a:p>
          <a:pPr lvl="0" algn="ctr" defTabSz="488950">
            <a:lnSpc>
              <a:spcPct val="90000"/>
            </a:lnSpc>
            <a:spcBef>
              <a:spcPct val="0"/>
            </a:spcBef>
            <a:spcAft>
              <a:spcPct val="35000"/>
            </a:spcAft>
          </a:pPr>
          <a:endParaRPr lang="en-US" sz="1100" kern="1200" dirty="0"/>
        </a:p>
      </dsp:txBody>
      <dsp:txXfrm>
        <a:off x="5511039" y="3417170"/>
        <a:ext cx="820900" cy="820900"/>
      </dsp:txXfrm>
    </dsp:sp>
    <dsp:sp modelId="{242466D2-A33C-4F7C-BB7A-EA7EE039F077}">
      <dsp:nvSpPr>
        <dsp:cNvPr id="0" name=""/>
        <dsp:cNvSpPr/>
      </dsp:nvSpPr>
      <dsp:spPr>
        <a:xfrm rot="9000000">
          <a:off x="2710917" y="3370747"/>
          <a:ext cx="777040" cy="0"/>
        </a:xfrm>
        <a:custGeom>
          <a:avLst/>
          <a:gdLst/>
          <a:ahLst/>
          <a:cxnLst/>
          <a:rect l="0" t="0" r="0" b="0"/>
          <a:pathLst>
            <a:path>
              <a:moveTo>
                <a:pt x="0" y="0"/>
              </a:moveTo>
              <a:lnTo>
                <a:pt x="7770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A66162-8FA7-4830-B623-1154AE717E3F}">
      <dsp:nvSpPr>
        <dsp:cNvPr id="0" name=""/>
        <dsp:cNvSpPr/>
      </dsp:nvSpPr>
      <dsp:spPr>
        <a:xfrm>
          <a:off x="1853250" y="3372761"/>
          <a:ext cx="909718" cy="909718"/>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en-US" sz="2200" kern="1200" dirty="0" smtClean="0"/>
            <a:t>NGO’s</a:t>
          </a:r>
          <a:endParaRPr lang="en-US" sz="2200" kern="1200" dirty="0"/>
        </a:p>
      </dsp:txBody>
      <dsp:txXfrm>
        <a:off x="1897659" y="3417170"/>
        <a:ext cx="820900" cy="8209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83D06-1B98-454B-A948-4116BE32B3FD}">
      <dsp:nvSpPr>
        <dsp:cNvPr id="0" name=""/>
        <dsp:cNvSpPr/>
      </dsp:nvSpPr>
      <dsp:spPr>
        <a:xfrm>
          <a:off x="4019256" y="6855"/>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Ministry of Interior</a:t>
          </a:r>
          <a:endParaRPr lang="en-US" sz="1100" kern="1200" dirty="0"/>
        </a:p>
      </dsp:txBody>
      <dsp:txXfrm>
        <a:off x="4048902" y="36501"/>
        <a:ext cx="875011" cy="548005"/>
      </dsp:txXfrm>
    </dsp:sp>
    <dsp:sp modelId="{34F521A8-7F52-D643-B04B-F31DCE170B94}">
      <dsp:nvSpPr>
        <dsp:cNvPr id="0" name=""/>
        <dsp:cNvSpPr/>
      </dsp:nvSpPr>
      <dsp:spPr>
        <a:xfrm>
          <a:off x="1495084" y="310504"/>
          <a:ext cx="5982647" cy="5982647"/>
        </a:xfrm>
        <a:custGeom>
          <a:avLst/>
          <a:gdLst/>
          <a:ahLst/>
          <a:cxnLst/>
          <a:rect l="0" t="0" r="0" b="0"/>
          <a:pathLst>
            <a:path>
              <a:moveTo>
                <a:pt x="3464203" y="37613"/>
              </a:moveTo>
              <a:arcTo wR="2991323" hR="2991323" stAng="16745741" swAng="65422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88DECD0-548E-7D47-B40A-B755C926F530}">
      <dsp:nvSpPr>
        <dsp:cNvPr id="0" name=""/>
        <dsp:cNvSpPr/>
      </dsp:nvSpPr>
      <dsp:spPr>
        <a:xfrm>
          <a:off x="5514918" y="407616"/>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Public Prosecution Office</a:t>
          </a:r>
          <a:endParaRPr lang="en-US" sz="1100" kern="1200" dirty="0"/>
        </a:p>
      </dsp:txBody>
      <dsp:txXfrm>
        <a:off x="5544564" y="437262"/>
        <a:ext cx="875011" cy="548005"/>
      </dsp:txXfrm>
    </dsp:sp>
    <dsp:sp modelId="{07415698-1296-6843-B073-19B581602E9B}">
      <dsp:nvSpPr>
        <dsp:cNvPr id="0" name=""/>
        <dsp:cNvSpPr/>
      </dsp:nvSpPr>
      <dsp:spPr>
        <a:xfrm>
          <a:off x="1495084" y="310504"/>
          <a:ext cx="5982647" cy="5982647"/>
        </a:xfrm>
        <a:custGeom>
          <a:avLst/>
          <a:gdLst/>
          <a:ahLst/>
          <a:cxnLst/>
          <a:rect l="0" t="0" r="0" b="0"/>
          <a:pathLst>
            <a:path>
              <a:moveTo>
                <a:pt x="4924674" y="708743"/>
              </a:moveTo>
              <a:arcTo wR="2991323" hR="2991323" stAng="18615880" swAng="75771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46428B-6D7D-9541-8048-F8F14179BB06}">
      <dsp:nvSpPr>
        <dsp:cNvPr id="0" name=""/>
        <dsp:cNvSpPr/>
      </dsp:nvSpPr>
      <dsp:spPr>
        <a:xfrm>
          <a:off x="6609819" y="1502517"/>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Ministry of Justice</a:t>
          </a:r>
          <a:endParaRPr lang="en-US" sz="1100" kern="1200" dirty="0"/>
        </a:p>
      </dsp:txBody>
      <dsp:txXfrm>
        <a:off x="6639465" y="1532163"/>
        <a:ext cx="875011" cy="548005"/>
      </dsp:txXfrm>
    </dsp:sp>
    <dsp:sp modelId="{844072D5-EB58-E943-9D13-74976F795DEF}">
      <dsp:nvSpPr>
        <dsp:cNvPr id="0" name=""/>
        <dsp:cNvSpPr/>
      </dsp:nvSpPr>
      <dsp:spPr>
        <a:xfrm>
          <a:off x="1495084" y="310504"/>
          <a:ext cx="5982647" cy="5982647"/>
        </a:xfrm>
        <a:custGeom>
          <a:avLst/>
          <a:gdLst/>
          <a:ahLst/>
          <a:cxnLst/>
          <a:rect l="0" t="0" r="0" b="0"/>
          <a:pathLst>
            <a:path>
              <a:moveTo>
                <a:pt x="5738530" y="1807737"/>
              </a:moveTo>
              <a:arcTo wR="2991323" hR="2991323" stAng="20201523" swAng="103835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C54AB2C-895D-4D45-9095-10A0298B16A9}">
      <dsp:nvSpPr>
        <dsp:cNvPr id="0" name=""/>
        <dsp:cNvSpPr/>
      </dsp:nvSpPr>
      <dsp:spPr>
        <a:xfrm>
          <a:off x="7010580" y="2998179"/>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Ministry of Labor</a:t>
          </a:r>
          <a:endParaRPr lang="en-US" sz="1100" kern="1200" dirty="0"/>
        </a:p>
      </dsp:txBody>
      <dsp:txXfrm>
        <a:off x="7040226" y="3027825"/>
        <a:ext cx="875011" cy="548005"/>
      </dsp:txXfrm>
    </dsp:sp>
    <dsp:sp modelId="{0B11B8D7-0CC6-EB4F-A084-6E79606A83AF}">
      <dsp:nvSpPr>
        <dsp:cNvPr id="0" name=""/>
        <dsp:cNvSpPr/>
      </dsp:nvSpPr>
      <dsp:spPr>
        <a:xfrm>
          <a:off x="1495084" y="310504"/>
          <a:ext cx="5982647" cy="5982647"/>
        </a:xfrm>
        <a:custGeom>
          <a:avLst/>
          <a:gdLst/>
          <a:ahLst/>
          <a:cxnLst/>
          <a:rect l="0" t="0" r="0" b="0"/>
          <a:pathLst>
            <a:path>
              <a:moveTo>
                <a:pt x="5966250" y="3304105"/>
              </a:moveTo>
              <a:arcTo wR="2991323" hR="2991323" stAng="360120" swAng="103835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8834949-9A30-CA48-85A2-2EBD6AEB0E4E}">
      <dsp:nvSpPr>
        <dsp:cNvPr id="0" name=""/>
        <dsp:cNvSpPr/>
      </dsp:nvSpPr>
      <dsp:spPr>
        <a:xfrm>
          <a:off x="6609819" y="4493841"/>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Ministry of Foreign Affairs</a:t>
          </a:r>
          <a:endParaRPr lang="en-US" sz="1100" kern="1200" dirty="0"/>
        </a:p>
      </dsp:txBody>
      <dsp:txXfrm>
        <a:off x="6639465" y="4523487"/>
        <a:ext cx="875011" cy="548005"/>
      </dsp:txXfrm>
    </dsp:sp>
    <dsp:sp modelId="{7BF768FD-6BA3-B548-9354-29ACB8CD250F}">
      <dsp:nvSpPr>
        <dsp:cNvPr id="0" name=""/>
        <dsp:cNvSpPr/>
      </dsp:nvSpPr>
      <dsp:spPr>
        <a:xfrm>
          <a:off x="1495084" y="310504"/>
          <a:ext cx="5982647" cy="5982647"/>
        </a:xfrm>
        <a:custGeom>
          <a:avLst/>
          <a:gdLst/>
          <a:ahLst/>
          <a:cxnLst/>
          <a:rect l="0" t="0" r="0" b="0"/>
          <a:pathLst>
            <a:path>
              <a:moveTo>
                <a:pt x="5376945" y="4795992"/>
              </a:moveTo>
              <a:arcTo wR="2991323" hR="2991323" stAng="2226401" swAng="75771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4C5845B-68F7-9D4B-B14B-F9BEA1DEBE9B}">
      <dsp:nvSpPr>
        <dsp:cNvPr id="0" name=""/>
        <dsp:cNvSpPr/>
      </dsp:nvSpPr>
      <dsp:spPr>
        <a:xfrm>
          <a:off x="5514918" y="5588741"/>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Information Affairs Authority</a:t>
          </a:r>
          <a:endParaRPr lang="en-US" sz="1100" kern="1200" dirty="0"/>
        </a:p>
      </dsp:txBody>
      <dsp:txXfrm>
        <a:off x="5544564" y="5618387"/>
        <a:ext cx="875011" cy="548005"/>
      </dsp:txXfrm>
    </dsp:sp>
    <dsp:sp modelId="{71E74A2A-70C2-A843-A48A-26B6D99FB9BC}">
      <dsp:nvSpPr>
        <dsp:cNvPr id="0" name=""/>
        <dsp:cNvSpPr/>
      </dsp:nvSpPr>
      <dsp:spPr>
        <a:xfrm>
          <a:off x="1495084" y="310504"/>
          <a:ext cx="5982647" cy="5982647"/>
        </a:xfrm>
        <a:custGeom>
          <a:avLst/>
          <a:gdLst/>
          <a:ahLst/>
          <a:cxnLst/>
          <a:rect l="0" t="0" r="0" b="0"/>
          <a:pathLst>
            <a:path>
              <a:moveTo>
                <a:pt x="4014386" y="5802259"/>
              </a:moveTo>
              <a:arcTo wR="2991323" hR="2991323" stAng="4200037" swAng="65422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8B429C-ABA4-C342-AFF5-6E14AC2A9478}">
      <dsp:nvSpPr>
        <dsp:cNvPr id="0" name=""/>
        <dsp:cNvSpPr/>
      </dsp:nvSpPr>
      <dsp:spPr>
        <a:xfrm>
          <a:off x="4019256" y="5989503"/>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Ministry of Development</a:t>
          </a:r>
          <a:endParaRPr lang="en-US" sz="1100" kern="1200" dirty="0"/>
        </a:p>
      </dsp:txBody>
      <dsp:txXfrm>
        <a:off x="4048902" y="6019149"/>
        <a:ext cx="875011" cy="548005"/>
      </dsp:txXfrm>
    </dsp:sp>
    <dsp:sp modelId="{00844D9D-198A-AA4B-A063-0825E4C6C506}">
      <dsp:nvSpPr>
        <dsp:cNvPr id="0" name=""/>
        <dsp:cNvSpPr/>
      </dsp:nvSpPr>
      <dsp:spPr>
        <a:xfrm>
          <a:off x="1495084" y="310504"/>
          <a:ext cx="5982647" cy="5982647"/>
        </a:xfrm>
        <a:custGeom>
          <a:avLst/>
          <a:gdLst/>
          <a:ahLst/>
          <a:cxnLst/>
          <a:rect l="0" t="0" r="0" b="0"/>
          <a:pathLst>
            <a:path>
              <a:moveTo>
                <a:pt x="2518444" y="5945034"/>
              </a:moveTo>
              <a:arcTo wR="2991323" hR="2991323" stAng="5945741" swAng="65422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214F27A-F836-EB4C-8292-3EFF719C7682}">
      <dsp:nvSpPr>
        <dsp:cNvPr id="0" name=""/>
        <dsp:cNvSpPr/>
      </dsp:nvSpPr>
      <dsp:spPr>
        <a:xfrm>
          <a:off x="2523594" y="5588741"/>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Ministry of Human Rights</a:t>
          </a:r>
          <a:endParaRPr lang="en-US" sz="1100" kern="1200" dirty="0"/>
        </a:p>
      </dsp:txBody>
      <dsp:txXfrm>
        <a:off x="2553240" y="5618387"/>
        <a:ext cx="875011" cy="548005"/>
      </dsp:txXfrm>
    </dsp:sp>
    <dsp:sp modelId="{1F58C6B1-39EC-6A45-9F51-821E039396D5}">
      <dsp:nvSpPr>
        <dsp:cNvPr id="0" name=""/>
        <dsp:cNvSpPr/>
      </dsp:nvSpPr>
      <dsp:spPr>
        <a:xfrm>
          <a:off x="1495084" y="310504"/>
          <a:ext cx="5982647" cy="5982647"/>
        </a:xfrm>
        <a:custGeom>
          <a:avLst/>
          <a:gdLst/>
          <a:ahLst/>
          <a:cxnLst/>
          <a:rect l="0" t="0" r="0" b="0"/>
          <a:pathLst>
            <a:path>
              <a:moveTo>
                <a:pt x="1057973" y="5273904"/>
              </a:moveTo>
              <a:arcTo wR="2991323" hR="2991323" stAng="7815880" swAng="75771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84BCDB2-088D-E741-AAB6-CEBD48E0C8DE}">
      <dsp:nvSpPr>
        <dsp:cNvPr id="0" name=""/>
        <dsp:cNvSpPr/>
      </dsp:nvSpPr>
      <dsp:spPr>
        <a:xfrm>
          <a:off x="1428694" y="4493841"/>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Association of Religious Tolerance</a:t>
          </a:r>
          <a:endParaRPr lang="en-US" sz="1100" kern="1200" dirty="0"/>
        </a:p>
      </dsp:txBody>
      <dsp:txXfrm>
        <a:off x="1458340" y="4523487"/>
        <a:ext cx="875011" cy="548005"/>
      </dsp:txXfrm>
    </dsp:sp>
    <dsp:sp modelId="{4559E6D4-D31B-A14B-B868-3E6BE2DFC64E}">
      <dsp:nvSpPr>
        <dsp:cNvPr id="0" name=""/>
        <dsp:cNvSpPr/>
      </dsp:nvSpPr>
      <dsp:spPr>
        <a:xfrm>
          <a:off x="1495084" y="310504"/>
          <a:ext cx="5982647" cy="5982647"/>
        </a:xfrm>
        <a:custGeom>
          <a:avLst/>
          <a:gdLst/>
          <a:ahLst/>
          <a:cxnLst/>
          <a:rect l="0" t="0" r="0" b="0"/>
          <a:pathLst>
            <a:path>
              <a:moveTo>
                <a:pt x="244117" y="4174909"/>
              </a:moveTo>
              <a:arcTo wR="2991323" hR="2991323" stAng="9401523" swAng="103835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BF380A9-4B19-774D-8118-23A92352DC9A}">
      <dsp:nvSpPr>
        <dsp:cNvPr id="0" name=""/>
        <dsp:cNvSpPr/>
      </dsp:nvSpPr>
      <dsp:spPr>
        <a:xfrm>
          <a:off x="1027932" y="2998179"/>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Labor Market Regulatory Authority</a:t>
          </a:r>
          <a:endParaRPr lang="en-US" sz="1100" kern="1200" dirty="0"/>
        </a:p>
      </dsp:txBody>
      <dsp:txXfrm>
        <a:off x="1057578" y="3027825"/>
        <a:ext cx="875011" cy="548005"/>
      </dsp:txXfrm>
    </dsp:sp>
    <dsp:sp modelId="{8C3E3CF8-1731-0548-A890-E68CC9A877C6}">
      <dsp:nvSpPr>
        <dsp:cNvPr id="0" name=""/>
        <dsp:cNvSpPr/>
      </dsp:nvSpPr>
      <dsp:spPr>
        <a:xfrm>
          <a:off x="1495084" y="310504"/>
          <a:ext cx="5982647" cy="5982647"/>
        </a:xfrm>
        <a:custGeom>
          <a:avLst/>
          <a:gdLst/>
          <a:ahLst/>
          <a:cxnLst/>
          <a:rect l="0" t="0" r="0" b="0"/>
          <a:pathLst>
            <a:path>
              <a:moveTo>
                <a:pt x="16397" y="2678541"/>
              </a:moveTo>
              <a:arcTo wR="2991323" hR="2991323" stAng="11160120" swAng="103835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9308224-5DB2-BF4F-88B9-E2D0242E348F}">
      <dsp:nvSpPr>
        <dsp:cNvPr id="0" name=""/>
        <dsp:cNvSpPr/>
      </dsp:nvSpPr>
      <dsp:spPr>
        <a:xfrm>
          <a:off x="1428694" y="1502517"/>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Bahrain Women’s Union</a:t>
          </a:r>
          <a:endParaRPr lang="en-US" sz="1050" kern="1200" dirty="0"/>
        </a:p>
      </dsp:txBody>
      <dsp:txXfrm>
        <a:off x="1458340" y="1532163"/>
        <a:ext cx="875011" cy="548005"/>
      </dsp:txXfrm>
    </dsp:sp>
    <dsp:sp modelId="{EB4C02B6-E0BD-E34F-82C6-E0D4E9BC75AE}">
      <dsp:nvSpPr>
        <dsp:cNvPr id="0" name=""/>
        <dsp:cNvSpPr/>
      </dsp:nvSpPr>
      <dsp:spPr>
        <a:xfrm>
          <a:off x="1495084" y="310504"/>
          <a:ext cx="5982647" cy="5982647"/>
        </a:xfrm>
        <a:custGeom>
          <a:avLst/>
          <a:gdLst/>
          <a:ahLst/>
          <a:cxnLst/>
          <a:rect l="0" t="0" r="0" b="0"/>
          <a:pathLst>
            <a:path>
              <a:moveTo>
                <a:pt x="605702" y="1186654"/>
              </a:moveTo>
              <a:arcTo wR="2991323" hR="2991323" stAng="13026401" swAng="75771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9BCDB47-E8A9-F44F-921B-D2E27B35C1E9}">
      <dsp:nvSpPr>
        <dsp:cNvPr id="0" name=""/>
        <dsp:cNvSpPr/>
      </dsp:nvSpPr>
      <dsp:spPr>
        <a:xfrm>
          <a:off x="2523594" y="407616"/>
          <a:ext cx="934303" cy="607297"/>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Expatriate Workers Protection Society</a:t>
          </a:r>
          <a:endParaRPr lang="en-US" sz="1000" kern="1200" dirty="0"/>
        </a:p>
      </dsp:txBody>
      <dsp:txXfrm>
        <a:off x="2553240" y="437262"/>
        <a:ext cx="875011" cy="548005"/>
      </dsp:txXfrm>
    </dsp:sp>
    <dsp:sp modelId="{AEABB04F-60F4-1B43-B411-F2F6E3D03EF8}">
      <dsp:nvSpPr>
        <dsp:cNvPr id="0" name=""/>
        <dsp:cNvSpPr/>
      </dsp:nvSpPr>
      <dsp:spPr>
        <a:xfrm>
          <a:off x="1495084" y="310504"/>
          <a:ext cx="5982647" cy="5982647"/>
        </a:xfrm>
        <a:custGeom>
          <a:avLst/>
          <a:gdLst/>
          <a:ahLst/>
          <a:cxnLst/>
          <a:rect l="0" t="0" r="0" b="0"/>
          <a:pathLst>
            <a:path>
              <a:moveTo>
                <a:pt x="1968261" y="180387"/>
              </a:moveTo>
              <a:arcTo wR="2991323" hR="2991323" stAng="15000037" swAng="65422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1CD77-24B2-DD40-8EF7-C1029FA9255F}" type="datetimeFigureOut">
              <a:rPr lang="en-US" smtClean="0"/>
              <a:t>21-May-14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4237666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1CD77-24B2-DD40-8EF7-C1029FA9255F}" type="datetimeFigureOut">
              <a:rPr lang="en-US" smtClean="0"/>
              <a:t>21-May-14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106388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1CD77-24B2-DD40-8EF7-C1029FA9255F}" type="datetimeFigureOut">
              <a:rPr lang="en-US" smtClean="0"/>
              <a:t>21-May-14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286444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1CD77-24B2-DD40-8EF7-C1029FA9255F}" type="datetimeFigureOut">
              <a:rPr lang="en-US" smtClean="0"/>
              <a:t>21-May-14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19031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1CD77-24B2-DD40-8EF7-C1029FA9255F}" type="datetimeFigureOut">
              <a:rPr lang="en-US" smtClean="0"/>
              <a:t>21-May-14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102236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1CD77-24B2-DD40-8EF7-C1029FA9255F}" type="datetimeFigureOut">
              <a:rPr lang="en-US" smtClean="0"/>
              <a:t>21-May-14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459804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1CD77-24B2-DD40-8EF7-C1029FA9255F}" type="datetimeFigureOut">
              <a:rPr lang="en-US" smtClean="0"/>
              <a:t>21-May-14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336930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1CD77-24B2-DD40-8EF7-C1029FA9255F}" type="datetimeFigureOut">
              <a:rPr lang="en-US" smtClean="0"/>
              <a:t>21-May-14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410234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1CD77-24B2-DD40-8EF7-C1029FA9255F}" type="datetimeFigureOut">
              <a:rPr lang="en-US" smtClean="0"/>
              <a:t>21-May-14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268755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1CD77-24B2-DD40-8EF7-C1029FA9255F}" type="datetimeFigureOut">
              <a:rPr lang="en-US" smtClean="0"/>
              <a:t>21-May-14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1797153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1CD77-24B2-DD40-8EF7-C1029FA9255F}" type="datetimeFigureOut">
              <a:rPr lang="en-US" smtClean="0"/>
              <a:t>21-May-14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DF28E-609B-0F4B-B7AA-4AFC41C047ED}" type="slidenum">
              <a:rPr lang="en-US" smtClean="0"/>
              <a:t>‹#›</a:t>
            </a:fld>
            <a:endParaRPr lang="en-US"/>
          </a:p>
        </p:txBody>
      </p:sp>
    </p:spTree>
    <p:extLst>
      <p:ext uri="{BB962C8B-B14F-4D97-AF65-F5344CB8AC3E}">
        <p14:creationId xmlns:p14="http://schemas.microsoft.com/office/powerpoint/2010/main" val="1271121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1CD77-24B2-DD40-8EF7-C1029FA9255F}" type="datetimeFigureOut">
              <a:rPr lang="en-US" smtClean="0"/>
              <a:t>21-May-14</a:t>
            </a:fld>
            <a:endParaRPr lang="en-US"/>
          </a:p>
        </p:txBody>
      </p:sp>
      <p:sp>
        <p:nvSpPr>
          <p:cNvPr id="5" name="Footer Placeholder 4"/>
          <p:cNvSpPr>
            <a:spLocks noGrp="1"/>
          </p:cNvSpPr>
          <p:nvPr>
            <p:ph type="ftr" sz="quarter" idx="3"/>
          </p:nvPr>
        </p:nvSpPr>
        <p:spPr>
          <a:xfrm>
            <a:off x="2590801" y="6356350"/>
            <a:ext cx="3962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The National Committee to Combat Trafficking in Persons</a:t>
            </a:r>
            <a:endParaRPr lang="ar-BH" dirty="0" smtClean="0"/>
          </a:p>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DF28E-609B-0F4B-B7AA-4AFC41C047ED}" type="slidenum">
              <a:rPr lang="en-US" smtClean="0"/>
              <a:t>‹#›</a:t>
            </a:fld>
            <a:endParaRPr lang="en-US"/>
          </a:p>
        </p:txBody>
      </p:sp>
    </p:spTree>
    <p:extLst>
      <p:ext uri="{BB962C8B-B14F-4D97-AF65-F5344CB8AC3E}">
        <p14:creationId xmlns:p14="http://schemas.microsoft.com/office/powerpoint/2010/main" val="1892928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833" y="2420888"/>
            <a:ext cx="8057367" cy="2702256"/>
          </a:xfrm>
        </p:spPr>
        <p:txBody>
          <a:bodyPr>
            <a:normAutofit fontScale="90000"/>
          </a:bodyPr>
          <a:lstStyle/>
          <a:p>
            <a:r>
              <a:rPr lang="en-US" sz="3600" dirty="0"/>
              <a:t> </a:t>
            </a:r>
            <a:r>
              <a:rPr lang="en-US" sz="3600"/>
              <a:t/>
            </a:r>
            <a:br>
              <a:rPr lang="en-US" sz="3600"/>
            </a:br>
            <a:r>
              <a:rPr lang="en-US" sz="3600" smtClean="0"/>
              <a:t/>
            </a:r>
            <a:br>
              <a:rPr lang="en-US" sz="3600" smtClean="0"/>
            </a:br>
            <a:r>
              <a:rPr lang="en-US" sz="3600" b="1" smtClean="0"/>
              <a:t>The </a:t>
            </a:r>
            <a:r>
              <a:rPr lang="en-US" sz="3600" b="1" dirty="0"/>
              <a:t>Second Consultative </a:t>
            </a:r>
            <a:r>
              <a:rPr lang="en-US" sz="3600" b="1" dirty="0" smtClean="0"/>
              <a:t>Meeting </a:t>
            </a:r>
            <a:r>
              <a:rPr lang="en-US" sz="3600" b="1" dirty="0"/>
              <a:t>on Strengthening Partnerships with</a:t>
            </a:r>
            <a:r>
              <a:rPr lang="en-US" sz="3600" dirty="0"/>
              <a:t/>
            </a:r>
            <a:br>
              <a:rPr lang="en-US" sz="3600" dirty="0"/>
            </a:br>
            <a:r>
              <a:rPr lang="en-US" sz="3600" b="1" dirty="0"/>
              <a:t>National Rapporteurs on Trafficking in </a:t>
            </a:r>
            <a:r>
              <a:rPr lang="en-US" sz="3600" b="1"/>
              <a:t>Persons </a:t>
            </a:r>
            <a:r>
              <a:rPr lang="en-US" sz="3600" b="1" smtClean="0"/>
              <a:t/>
            </a:r>
            <a:br>
              <a:rPr lang="en-US" sz="3600" b="1" smtClean="0"/>
            </a:br>
            <a:r>
              <a:rPr lang="en-US" sz="3600" b="1" smtClean="0"/>
              <a:t>and </a:t>
            </a:r>
            <a:r>
              <a:rPr lang="en-US" sz="3600" b="1" dirty="0"/>
              <a:t>Equivalent Mechanisms</a:t>
            </a:r>
            <a:r>
              <a:rPr lang="en-US" sz="3600" dirty="0"/>
              <a:t/>
            </a:r>
            <a:br>
              <a:rPr lang="en-US" sz="3600" dirty="0"/>
            </a:br>
            <a:r>
              <a:rPr lang="en-US" sz="3600" dirty="0" smtClean="0"/>
              <a:t/>
            </a:r>
            <a:br>
              <a:rPr lang="en-US" sz="3600" dirty="0" smtClean="0"/>
            </a:br>
            <a:r>
              <a:rPr lang="en-US" sz="3600" dirty="0"/>
              <a:t/>
            </a:r>
            <a:br>
              <a:rPr lang="en-US" sz="3600" dirty="0"/>
            </a:br>
            <a:endParaRPr lang="en-US" sz="3600" b="1" dirty="0"/>
          </a:p>
        </p:txBody>
      </p:sp>
      <p:sp>
        <p:nvSpPr>
          <p:cNvPr id="3" name="Subtitle 2"/>
          <p:cNvSpPr>
            <a:spLocks noGrp="1"/>
          </p:cNvSpPr>
          <p:nvPr>
            <p:ph type="subTitle" idx="1"/>
          </p:nvPr>
        </p:nvSpPr>
        <p:spPr>
          <a:xfrm>
            <a:off x="1371600" y="5123144"/>
            <a:ext cx="6400800" cy="821369"/>
          </a:xfrm>
        </p:spPr>
        <p:txBody>
          <a:bodyPr>
            <a:normAutofit fontScale="47500" lnSpcReduction="20000"/>
          </a:bodyPr>
          <a:lstStyle/>
          <a:p>
            <a:endParaRPr lang="en-US" dirty="0" smtClean="0">
              <a:cs typeface="AL-Mohanad Bold" pitchFamily="2" charset="-78"/>
            </a:endParaRPr>
          </a:p>
          <a:p>
            <a:endParaRPr lang="en-US" dirty="0">
              <a:cs typeface="AL-Mohanad Bold" pitchFamily="2" charset="-78"/>
            </a:endParaRPr>
          </a:p>
          <a:p>
            <a:r>
              <a:rPr lang="en-US" dirty="0" smtClean="0">
                <a:cs typeface="AL-Mohanad Bold" pitchFamily="2" charset="-78"/>
              </a:rPr>
              <a:t>Wednesday 21, May 2014</a:t>
            </a:r>
            <a:endParaRPr lang="ar-BH" dirty="0">
              <a:cs typeface="AL-Mohanad Bold" pitchFamily="2" charset="-78"/>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0166" y="634946"/>
            <a:ext cx="6429420" cy="1785942"/>
          </a:xfrm>
          <a:prstGeom prst="rect">
            <a:avLst/>
          </a:prstGeom>
          <a:noFill/>
          <a:ln>
            <a:noFill/>
          </a:ln>
        </p:spPr>
      </p:pic>
    </p:spTree>
    <p:extLst>
      <p:ext uri="{BB962C8B-B14F-4D97-AF65-F5344CB8AC3E}">
        <p14:creationId xmlns:p14="http://schemas.microsoft.com/office/powerpoint/2010/main" val="2690051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2">
                    <a:lumMod val="50000"/>
                  </a:schemeClr>
                </a:solidFill>
              </a:rPr>
              <a:t>Steps </a:t>
            </a:r>
            <a:r>
              <a:rPr lang="en-US" sz="4000" b="1" dirty="0">
                <a:solidFill>
                  <a:schemeClr val="accent2">
                    <a:lumMod val="50000"/>
                  </a:schemeClr>
                </a:solidFill>
              </a:rPr>
              <a:t>Taken</a:t>
            </a:r>
            <a:r>
              <a:rPr lang="en-US" b="1" dirty="0" smtClean="0">
                <a:solidFill>
                  <a:schemeClr val="accent2">
                    <a:lumMod val="50000"/>
                  </a:schemeClr>
                </a:solidFill>
              </a:rPr>
              <a:t> by the Kingdom of Bahrain</a:t>
            </a:r>
            <a:endParaRPr lang="en-US" dirty="0">
              <a:solidFill>
                <a:schemeClr val="accent2">
                  <a:lumMod val="50000"/>
                </a:schemeClr>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The Government of Bahrain has organized many national trainings, workshops and seminar, such as:</a:t>
            </a:r>
          </a:p>
          <a:p>
            <a:pPr marL="0" indent="0">
              <a:buNone/>
            </a:pPr>
            <a:endParaRPr lang="en-US" dirty="0" smtClean="0"/>
          </a:p>
          <a:p>
            <a:r>
              <a:rPr lang="en-US" dirty="0" smtClean="0"/>
              <a:t>Jointly with the International Organization for Migration (IOM) a training in Controlling Trafficking in Persons Crimes and Criminal Investigations, in cooperation with Bahrain’s Ministry of Foreign Affairs. The workshop aimed to:</a:t>
            </a:r>
          </a:p>
          <a:p>
            <a:pPr algn="just">
              <a:buNone/>
            </a:pPr>
            <a:endParaRPr lang="en-US" dirty="0" smtClean="0"/>
          </a:p>
          <a:p>
            <a:pPr algn="just">
              <a:buFont typeface="Wingdings" pitchFamily="2" charset="2"/>
              <a:buChar char="ü"/>
            </a:pPr>
            <a:r>
              <a:rPr lang="en-US" dirty="0" smtClean="0"/>
              <a:t> </a:t>
            </a:r>
            <a:r>
              <a:rPr lang="en-US" i="1" dirty="0" smtClean="0"/>
              <a:t>Bring together a diverse group of participants from the government, civil society organizations and international organizations.</a:t>
            </a:r>
          </a:p>
          <a:p>
            <a:pPr algn="just">
              <a:buFont typeface="Wingdings" pitchFamily="2" charset="2"/>
              <a:buChar char="ü"/>
            </a:pPr>
            <a:r>
              <a:rPr lang="en-US" i="1" dirty="0" smtClean="0"/>
              <a:t> </a:t>
            </a:r>
            <a:r>
              <a:rPr lang="en-US" i="1" dirty="0"/>
              <a:t>T</a:t>
            </a:r>
            <a:r>
              <a:rPr lang="en-US" i="1" dirty="0" smtClean="0"/>
              <a:t>o </a:t>
            </a:r>
            <a:r>
              <a:rPr lang="en-US" i="1" dirty="0"/>
              <a:t>p</a:t>
            </a:r>
            <a:r>
              <a:rPr lang="en-US" i="1" dirty="0" smtClean="0"/>
              <a:t>ropose ways forward to raise awareness of regional and international cooperation to combat human trafficking.</a:t>
            </a:r>
          </a:p>
        </p:txBody>
      </p:sp>
    </p:spTree>
    <p:extLst>
      <p:ext uri="{BB962C8B-B14F-4D97-AF65-F5344CB8AC3E}">
        <p14:creationId xmlns:p14="http://schemas.microsoft.com/office/powerpoint/2010/main" val="2243607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632523"/>
                </a:solidFill>
              </a:rPr>
              <a:t>The sessions were led by three experts in the field: </a:t>
            </a:r>
            <a:endParaRPr lang="en-US" b="1" dirty="0">
              <a:solidFill>
                <a:srgbClr val="632523"/>
              </a:solidFill>
            </a:endParaRPr>
          </a:p>
        </p:txBody>
      </p:sp>
      <p:sp>
        <p:nvSpPr>
          <p:cNvPr id="3" name="Content Placeholder 2"/>
          <p:cNvSpPr>
            <a:spLocks noGrp="1"/>
          </p:cNvSpPr>
          <p:nvPr>
            <p:ph idx="1"/>
          </p:nvPr>
        </p:nvSpPr>
        <p:spPr>
          <a:xfrm>
            <a:off x="457200" y="1763738"/>
            <a:ext cx="8229600" cy="4362425"/>
          </a:xfrm>
        </p:spPr>
        <p:txBody>
          <a:bodyPr>
            <a:normAutofit/>
          </a:bodyPr>
          <a:lstStyle/>
          <a:p>
            <a:pPr>
              <a:buFont typeface="Wingdings" pitchFamily="2" charset="2"/>
              <a:buChar char="ü"/>
            </a:pPr>
            <a:r>
              <a:rPr lang="en-US" sz="2800" dirty="0" smtClean="0"/>
              <a:t>Sarah </a:t>
            </a:r>
            <a:r>
              <a:rPr lang="en-US" sz="2800" dirty="0" err="1" smtClean="0"/>
              <a:t>Craggs</a:t>
            </a:r>
            <a:r>
              <a:rPr lang="en-US" sz="2800" dirty="0" smtClean="0"/>
              <a:t>, IOM’s Trafficking Technical Specialist for the Middle East and North Africa Region.</a:t>
            </a:r>
          </a:p>
          <a:p>
            <a:pPr>
              <a:buFont typeface="Wingdings" pitchFamily="2" charset="2"/>
              <a:buChar char="ü"/>
            </a:pPr>
            <a:r>
              <a:rPr lang="en-US" sz="2800" dirty="0" smtClean="0"/>
              <a:t>Dr. Mohamed </a:t>
            </a:r>
            <a:r>
              <a:rPr lang="en-US" sz="2800" dirty="0" err="1" smtClean="0"/>
              <a:t>Mattar</a:t>
            </a:r>
            <a:r>
              <a:rPr lang="en-US" sz="2800" dirty="0" smtClean="0"/>
              <a:t>, Executive Director of The Protection Project at Johns Hopkins University's School of Advanced International Studies</a:t>
            </a:r>
          </a:p>
          <a:p>
            <a:pPr>
              <a:buFont typeface="Wingdings" pitchFamily="2" charset="2"/>
              <a:buChar char="ü"/>
            </a:pPr>
            <a:r>
              <a:rPr lang="en-US" sz="2800" dirty="0" smtClean="0"/>
              <a:t>Judge Adel </a:t>
            </a:r>
            <a:r>
              <a:rPr lang="en-US" sz="2800" dirty="0" err="1" smtClean="0"/>
              <a:t>Maged</a:t>
            </a:r>
            <a:r>
              <a:rPr lang="en-US" sz="2800" dirty="0" smtClean="0"/>
              <a:t>, Vice President at the Court of Cassation and Honorary Professor of Law, Durham University, UK.</a:t>
            </a:r>
          </a:p>
          <a:p>
            <a:endParaRPr lang="en-US" dirty="0"/>
          </a:p>
        </p:txBody>
      </p:sp>
    </p:spTree>
    <p:extLst>
      <p:ext uri="{BB962C8B-B14F-4D97-AF65-F5344CB8AC3E}">
        <p14:creationId xmlns:p14="http://schemas.microsoft.com/office/powerpoint/2010/main" val="4133827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32523"/>
                </a:solidFill>
              </a:rPr>
              <a:t>Some of Our Proudest Qualities:</a:t>
            </a:r>
            <a:endParaRPr lang="en-US" b="1" dirty="0">
              <a:solidFill>
                <a:srgbClr val="632523"/>
              </a:solidFill>
            </a:endParaRPr>
          </a:p>
        </p:txBody>
      </p:sp>
      <p:sp>
        <p:nvSpPr>
          <p:cNvPr id="3" name="Content Placeholder 2"/>
          <p:cNvSpPr>
            <a:spLocks noGrp="1"/>
          </p:cNvSpPr>
          <p:nvPr>
            <p:ph idx="1"/>
          </p:nvPr>
        </p:nvSpPr>
        <p:spPr>
          <a:xfrm>
            <a:off x="457200" y="1516814"/>
            <a:ext cx="8229600" cy="4609349"/>
          </a:xfrm>
        </p:spPr>
        <p:txBody>
          <a:bodyPr>
            <a:noAutofit/>
          </a:bodyPr>
          <a:lstStyle/>
          <a:p>
            <a:pPr>
              <a:buNone/>
            </a:pPr>
            <a:r>
              <a:rPr lang="en-US" sz="1800" dirty="0"/>
              <a:t> </a:t>
            </a:r>
            <a:r>
              <a:rPr lang="en-US" sz="1800" dirty="0" smtClean="0"/>
              <a:t>      The government of Bahrain has a very strong interagency system. The Ministry of Foreign Affairs’ Undersecretary chairs an inter-ministerial committee to Combat Trafficking in Persons which was established under resolution No. (1) for the year 2008 by the Minister of Foreign Affairs, that:</a:t>
            </a:r>
          </a:p>
          <a:p>
            <a:pPr marL="514350" lvl="0" indent="-514350">
              <a:buNone/>
            </a:pPr>
            <a:endParaRPr lang="en-US" sz="1400" dirty="0" smtClean="0"/>
          </a:p>
          <a:p>
            <a:pPr lvl="0">
              <a:buFont typeface="Wingdings" pitchFamily="2" charset="2"/>
              <a:buChar char="ü"/>
            </a:pPr>
            <a:r>
              <a:rPr lang="en-US" sz="1800" dirty="0" smtClean="0"/>
              <a:t>Coordinates policies designed to combat trafficking</a:t>
            </a:r>
          </a:p>
          <a:p>
            <a:pPr lvl="0">
              <a:buFont typeface="Wingdings" pitchFamily="2" charset="2"/>
              <a:buChar char="ü"/>
            </a:pPr>
            <a:r>
              <a:rPr lang="en-US" sz="1800" dirty="0" smtClean="0"/>
              <a:t>The Committee has developed programs on preventing and combating trafficking in persons</a:t>
            </a:r>
          </a:p>
          <a:p>
            <a:pPr lvl="0">
              <a:buFont typeface="Wingdings" pitchFamily="2" charset="2"/>
              <a:buChar char="ü"/>
            </a:pPr>
            <a:r>
              <a:rPr lang="en-US" sz="1800" dirty="0" smtClean="0"/>
              <a:t>Protecting victims of trafficking from re-victimization</a:t>
            </a:r>
          </a:p>
          <a:p>
            <a:pPr lvl="0">
              <a:buFont typeface="Wingdings" pitchFamily="2" charset="2"/>
              <a:buChar char="ü"/>
            </a:pPr>
            <a:r>
              <a:rPr lang="en-US" sz="1800" dirty="0" smtClean="0"/>
              <a:t>This committee convenes twice a month on average</a:t>
            </a:r>
          </a:p>
          <a:p>
            <a:pPr lvl="0">
              <a:buFont typeface="Wingdings" pitchFamily="2" charset="2"/>
              <a:buChar char="ü"/>
            </a:pPr>
            <a:r>
              <a:rPr lang="en-US" sz="1800" dirty="0" smtClean="0"/>
              <a:t>Includes government ministries and NGOs such as The Ministry of Interior, The Public Prosecution Office, Ministry of Justice, Ministry of Labor, Ministry of Foreign Affairs, The Information Affairs Authority, Ministry of development, Ministry of Human Rights, the Association of Religious Tolerance, The Labor Market Regulatory Authority, the Bahrain Women’s Union, Expatriates workers protection society among others</a:t>
            </a:r>
          </a:p>
        </p:txBody>
      </p:sp>
    </p:spTree>
    <p:extLst>
      <p:ext uri="{BB962C8B-B14F-4D97-AF65-F5344CB8AC3E}">
        <p14:creationId xmlns:p14="http://schemas.microsoft.com/office/powerpoint/2010/main" val="3791600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32523"/>
                </a:solidFill>
              </a:rPr>
              <a:t>Raising Awareness</a:t>
            </a:r>
            <a:endParaRPr lang="en-US" b="1" dirty="0">
              <a:solidFill>
                <a:srgbClr val="632523"/>
              </a:solidFill>
            </a:endParaRPr>
          </a:p>
        </p:txBody>
      </p:sp>
      <p:sp>
        <p:nvSpPr>
          <p:cNvPr id="3" name="Content Placeholder 2"/>
          <p:cNvSpPr>
            <a:spLocks noGrp="1"/>
          </p:cNvSpPr>
          <p:nvPr>
            <p:ph idx="1"/>
          </p:nvPr>
        </p:nvSpPr>
        <p:spPr>
          <a:xfrm>
            <a:off x="457200" y="1417638"/>
            <a:ext cx="8229600" cy="4708525"/>
          </a:xfrm>
        </p:spPr>
        <p:txBody>
          <a:bodyPr>
            <a:normAutofit fontScale="47500" lnSpcReduction="20000"/>
          </a:bodyPr>
          <a:lstStyle/>
          <a:p>
            <a:pPr>
              <a:buNone/>
            </a:pPr>
            <a:r>
              <a:rPr lang="en-US" b="1" dirty="0" smtClean="0"/>
              <a:t> </a:t>
            </a:r>
            <a:endParaRPr lang="en-US" dirty="0" smtClean="0"/>
          </a:p>
          <a:p>
            <a:pPr lvl="0">
              <a:buNone/>
            </a:pPr>
            <a:r>
              <a:rPr lang="en-US" dirty="0" smtClean="0"/>
              <a:t>Despite government efforts and existing legislations and regulations, people are still not fully aware of the dimensions of this crime.</a:t>
            </a:r>
          </a:p>
          <a:p>
            <a:pPr lvl="0">
              <a:buNone/>
            </a:pPr>
            <a:endParaRPr lang="en-US" dirty="0" smtClean="0"/>
          </a:p>
          <a:p>
            <a:pPr lvl="0">
              <a:buNone/>
            </a:pPr>
            <a:r>
              <a:rPr lang="en-US" b="1" u="sng" dirty="0" smtClean="0"/>
              <a:t>How we </a:t>
            </a:r>
            <a:r>
              <a:rPr lang="en-US" b="1" u="sng" smtClean="0"/>
              <a:t>addressed it:</a:t>
            </a:r>
            <a:endParaRPr lang="en-US" b="1" u="sng" dirty="0" smtClean="0"/>
          </a:p>
          <a:p>
            <a:pPr lvl="0">
              <a:buNone/>
            </a:pPr>
            <a:endParaRPr lang="en-US" dirty="0" smtClean="0"/>
          </a:p>
          <a:p>
            <a:r>
              <a:rPr lang="en-US" dirty="0" smtClean="0"/>
              <a:t>One of the main focuses over the past two years is the media campaigns. </a:t>
            </a:r>
          </a:p>
          <a:p>
            <a:pPr>
              <a:buNone/>
            </a:pPr>
            <a:endParaRPr lang="en-US" dirty="0" smtClean="0"/>
          </a:p>
          <a:p>
            <a:r>
              <a:rPr lang="en-US" dirty="0" smtClean="0"/>
              <a:t>The National Committee had established an executive office, headed by the Information Affairs Authority, which consists of (the Information Affairs Authority - Ministry of Interior - Ministry of Foreign Affairs - </a:t>
            </a:r>
            <a:r>
              <a:rPr lang="en-US" dirty="0" err="1" smtClean="0"/>
              <a:t>Labour</a:t>
            </a:r>
            <a:r>
              <a:rPr lang="en-US" dirty="0" smtClean="0"/>
              <a:t> Market Regulatory Authority -Migrant Workers Protection Society). The most prominent of the tasks assigned to them are to focus on raising awareness through the media and to focus on increasing cooperation with the private sector. </a:t>
            </a:r>
          </a:p>
          <a:p>
            <a:endParaRPr lang="en-US" dirty="0" smtClean="0"/>
          </a:p>
          <a:p>
            <a:r>
              <a:rPr lang="en-US" dirty="0" smtClean="0"/>
              <a:t>The National Committee to Combat Trafficking in persons has been working very closely with various religious leaders and preachers from several beliefs to spread awareness among vulnerable groups and advise them not to be afraid and seek government assistance.</a:t>
            </a:r>
          </a:p>
          <a:p>
            <a:pPr>
              <a:buNone/>
            </a:pPr>
            <a:r>
              <a:rPr lang="en-US" dirty="0" smtClean="0"/>
              <a:t> </a:t>
            </a:r>
          </a:p>
          <a:p>
            <a:pPr>
              <a:buNone/>
            </a:pPr>
            <a:r>
              <a:rPr lang="en-US" b="1" u="sng" dirty="0" smtClean="0"/>
              <a:t>Result:</a:t>
            </a:r>
            <a:endParaRPr lang="en-US" dirty="0" smtClean="0"/>
          </a:p>
          <a:p>
            <a:pPr lvl="0">
              <a:buNone/>
            </a:pPr>
            <a:r>
              <a:rPr lang="en-US" dirty="0" smtClean="0"/>
              <a:t>Lately the public persecution office has been receiving much bigger number of labor trafficking in persons cases rather than just sexual exploitation.</a:t>
            </a:r>
          </a:p>
          <a:p>
            <a:endParaRPr lang="ar-BH" dirty="0" smtClean="0"/>
          </a:p>
          <a:p>
            <a:endParaRPr lang="en-US" dirty="0"/>
          </a:p>
        </p:txBody>
      </p:sp>
    </p:spTree>
    <p:extLst>
      <p:ext uri="{BB962C8B-B14F-4D97-AF65-F5344CB8AC3E}">
        <p14:creationId xmlns:p14="http://schemas.microsoft.com/office/powerpoint/2010/main" val="4090921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030" y="2520464"/>
            <a:ext cx="8229600" cy="1143000"/>
          </a:xfrm>
        </p:spPr>
        <p:txBody>
          <a:bodyPr/>
          <a:lstStyle/>
          <a:p>
            <a:r>
              <a:rPr lang="en-US" b="1" dirty="0" smtClean="0">
                <a:solidFill>
                  <a:srgbClr val="632523"/>
                </a:solidFill>
              </a:rPr>
              <a:t>Thank You</a:t>
            </a:r>
            <a:endParaRPr lang="en-US" b="1" dirty="0">
              <a:solidFill>
                <a:srgbClr val="632523"/>
              </a:solidFill>
            </a:endParaRPr>
          </a:p>
        </p:txBody>
      </p:sp>
    </p:spTree>
    <p:extLst>
      <p:ext uri="{BB962C8B-B14F-4D97-AF65-F5344CB8AC3E}">
        <p14:creationId xmlns:p14="http://schemas.microsoft.com/office/powerpoint/2010/main" val="1740247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2">
                    <a:lumMod val="50000"/>
                  </a:schemeClr>
                </a:solidFill>
              </a:rPr>
              <a:t>The Second Consultative Meeting</a:t>
            </a:r>
            <a:endParaRPr lang="en-US" sz="3600" b="1" dirty="0">
              <a:solidFill>
                <a:schemeClr val="accent2">
                  <a:lumMod val="50000"/>
                </a:schemeClr>
              </a:solidFill>
            </a:endParaRPr>
          </a:p>
        </p:txBody>
      </p:sp>
      <p:sp>
        <p:nvSpPr>
          <p:cNvPr id="3" name="Content Placeholder 2"/>
          <p:cNvSpPr>
            <a:spLocks noGrp="1"/>
          </p:cNvSpPr>
          <p:nvPr>
            <p:ph idx="1"/>
          </p:nvPr>
        </p:nvSpPr>
        <p:spPr/>
        <p:txBody>
          <a:bodyPr>
            <a:normAutofit/>
          </a:bodyPr>
          <a:lstStyle/>
          <a:p>
            <a:r>
              <a:rPr lang="en-US" sz="2800" dirty="0" smtClean="0"/>
              <a:t>A necessary step to be taken to move forward and build upon what has already been established</a:t>
            </a:r>
          </a:p>
          <a:p>
            <a:pPr marL="0" indent="0">
              <a:buNone/>
            </a:pPr>
            <a:endParaRPr lang="en-US" sz="2800" dirty="0" smtClean="0"/>
          </a:p>
          <a:p>
            <a:r>
              <a:rPr lang="en-US" sz="2800" dirty="0" smtClean="0"/>
              <a:t>A great opportunity to promote good practices and exchange information on current trends, and lessons learnt.</a:t>
            </a:r>
            <a:endParaRPr lang="en-US" dirty="0"/>
          </a:p>
        </p:txBody>
      </p:sp>
    </p:spTree>
    <p:extLst>
      <p:ext uri="{BB962C8B-B14F-4D97-AF65-F5344CB8AC3E}">
        <p14:creationId xmlns:p14="http://schemas.microsoft.com/office/powerpoint/2010/main" val="2570448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7460"/>
            <a:ext cx="8229600" cy="1902299"/>
          </a:xfrm>
        </p:spPr>
        <p:txBody>
          <a:bodyPr>
            <a:normAutofit fontScale="90000"/>
          </a:bodyPr>
          <a:lstStyle/>
          <a:p>
            <a:r>
              <a:rPr lang="en-US" sz="3600" b="1" dirty="0" smtClean="0">
                <a:solidFill>
                  <a:srgbClr val="632523"/>
                </a:solidFill>
              </a:rPr>
              <a:t>The UN General Assembly in its Resolution on trafficking in Persons, including Resolution 63/156, 61/144 and A/RES/59/166 recommend:</a:t>
            </a:r>
            <a:endParaRPr lang="en-US" sz="3600" b="1" dirty="0">
              <a:solidFill>
                <a:srgbClr val="632523"/>
              </a:solidFill>
            </a:endParaRPr>
          </a:p>
        </p:txBody>
      </p:sp>
      <p:sp>
        <p:nvSpPr>
          <p:cNvPr id="3" name="Content Placeholder 2"/>
          <p:cNvSpPr>
            <a:spLocks noGrp="1"/>
          </p:cNvSpPr>
          <p:nvPr>
            <p:ph idx="1"/>
          </p:nvPr>
        </p:nvSpPr>
        <p:spPr>
          <a:xfrm>
            <a:off x="457200" y="2954415"/>
            <a:ext cx="8229600" cy="3171748"/>
          </a:xfrm>
        </p:spPr>
        <p:txBody>
          <a:bodyPr>
            <a:normAutofit/>
          </a:bodyPr>
          <a:lstStyle/>
          <a:p>
            <a:r>
              <a:rPr lang="en-US" dirty="0" smtClean="0"/>
              <a:t>States consider setting up or strengthening a national coordinating mechanism.</a:t>
            </a:r>
            <a:endParaRPr lang="en-US" dirty="0"/>
          </a:p>
        </p:txBody>
      </p:sp>
    </p:spTree>
    <p:extLst>
      <p:ext uri="{BB962C8B-B14F-4D97-AF65-F5344CB8AC3E}">
        <p14:creationId xmlns:p14="http://schemas.microsoft.com/office/powerpoint/2010/main" val="2309833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632523"/>
                </a:solidFill>
              </a:rPr>
              <a:t>Steps Taken by the Kingdom of Bahrain</a:t>
            </a:r>
            <a:endParaRPr lang="en-US" sz="3600" b="1" dirty="0">
              <a:solidFill>
                <a:srgbClr val="632523"/>
              </a:solidFill>
            </a:endParaRPr>
          </a:p>
        </p:txBody>
      </p:sp>
      <p:sp>
        <p:nvSpPr>
          <p:cNvPr id="3" name="Content Placeholder 2"/>
          <p:cNvSpPr>
            <a:spLocks noGrp="1"/>
          </p:cNvSpPr>
          <p:nvPr>
            <p:ph idx="1"/>
          </p:nvPr>
        </p:nvSpPr>
        <p:spPr/>
        <p:txBody>
          <a:bodyPr>
            <a:normAutofit fontScale="77500" lnSpcReduction="20000"/>
          </a:bodyPr>
          <a:lstStyle/>
          <a:p>
            <a:r>
              <a:rPr lang="en-US" dirty="0" smtClean="0"/>
              <a:t>The National Committee to Combat Trafficking in Persons was established under the resolution No. (1) for the year 2008 by the Minister of Foreign Affairs.</a:t>
            </a:r>
          </a:p>
          <a:p>
            <a:r>
              <a:rPr lang="en-US" dirty="0"/>
              <a:t>The Committee to assess the status of foreign victims of trafficking in persons, established by the ministerial order No (30) for the year 2008</a:t>
            </a:r>
          </a:p>
          <a:p>
            <a:r>
              <a:rPr lang="en-US" dirty="0"/>
              <a:t>Appointed a national rapporteur</a:t>
            </a:r>
          </a:p>
          <a:p>
            <a:r>
              <a:rPr lang="en-US" dirty="0"/>
              <a:t>Created a team dedicated to</a:t>
            </a:r>
            <a:r>
              <a:rPr lang="en-US" dirty="0" smtClean="0"/>
              <a:t>:</a:t>
            </a:r>
            <a:endParaRPr lang="en-US" dirty="0"/>
          </a:p>
          <a:p>
            <a:pPr>
              <a:buFont typeface="Wingdings" pitchFamily="2" charset="2"/>
              <a:buChar char="ü"/>
            </a:pPr>
            <a:r>
              <a:rPr lang="en-US" i="1" dirty="0"/>
              <a:t>Organizing inter-agency work. </a:t>
            </a:r>
          </a:p>
          <a:p>
            <a:pPr>
              <a:buFont typeface="Wingdings" pitchFamily="2" charset="2"/>
              <a:buChar char="ü"/>
            </a:pPr>
            <a:r>
              <a:rPr lang="en-US" i="1" dirty="0"/>
              <a:t>The exchange of information and to report on figures, trends in combating trafficking in persons</a:t>
            </a:r>
          </a:p>
          <a:p>
            <a:pPr>
              <a:buFont typeface="Wingdings" pitchFamily="2" charset="2"/>
              <a:buChar char="ü"/>
            </a:pPr>
            <a:r>
              <a:rPr lang="en-US" i="1" dirty="0"/>
              <a:t>Data collection</a:t>
            </a:r>
            <a:endParaRPr lang="ar-BH" dirty="0"/>
          </a:p>
          <a:p>
            <a:endParaRPr lang="en-US" dirty="0"/>
          </a:p>
          <a:p>
            <a:endParaRPr lang="en-US" dirty="0"/>
          </a:p>
        </p:txBody>
      </p:sp>
    </p:spTree>
    <p:extLst>
      <p:ext uri="{BB962C8B-B14F-4D97-AF65-F5344CB8AC3E}">
        <p14:creationId xmlns:p14="http://schemas.microsoft.com/office/powerpoint/2010/main" val="1799185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32523"/>
                </a:solidFill>
              </a:rPr>
              <a:t>Challenges</a:t>
            </a:r>
            <a:endParaRPr lang="en-US" b="1" dirty="0">
              <a:solidFill>
                <a:srgbClr val="632523"/>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a:t>Since collecting data </a:t>
            </a:r>
            <a:r>
              <a:rPr lang="en-US" dirty="0" smtClean="0"/>
              <a:t>has </a:t>
            </a:r>
            <a:r>
              <a:rPr lang="en-US" dirty="0"/>
              <a:t>become a highly valued asset for our government, the management of these data collections remains a critical technical challenge</a:t>
            </a:r>
            <a:r>
              <a:rPr lang="en-US" dirty="0" smtClean="0"/>
              <a:t>.</a:t>
            </a:r>
          </a:p>
          <a:p>
            <a:pPr marL="0" indent="0">
              <a:buNone/>
            </a:pPr>
            <a:endParaRPr lang="en-US" dirty="0"/>
          </a:p>
          <a:p>
            <a:pPr algn="just"/>
            <a:r>
              <a:rPr lang="en-US" dirty="0" smtClean="0"/>
              <a:t>Challenges of </a:t>
            </a:r>
            <a:r>
              <a:rPr lang="en-US" dirty="0"/>
              <a:t>managing the updated numbers of </a:t>
            </a:r>
            <a:r>
              <a:rPr lang="en-US" dirty="0" smtClean="0"/>
              <a:t>cases</a:t>
            </a:r>
            <a:endParaRPr lang="en-US" dirty="0"/>
          </a:p>
          <a:p>
            <a:pPr algn="just"/>
            <a:r>
              <a:rPr lang="en-US" dirty="0" smtClean="0"/>
              <a:t>Prosecution</a:t>
            </a:r>
            <a:endParaRPr lang="en-US" dirty="0"/>
          </a:p>
          <a:p>
            <a:pPr algn="just"/>
            <a:r>
              <a:rPr lang="en-US" dirty="0" smtClean="0"/>
              <a:t>Convictions</a:t>
            </a:r>
            <a:endParaRPr lang="en-US" dirty="0"/>
          </a:p>
          <a:p>
            <a:pPr algn="just"/>
            <a:r>
              <a:rPr lang="en-US" dirty="0" smtClean="0"/>
              <a:t>Victims</a:t>
            </a:r>
            <a:endParaRPr lang="en-US" dirty="0"/>
          </a:p>
          <a:p>
            <a:pPr algn="just"/>
            <a:r>
              <a:rPr lang="en-US" dirty="0"/>
              <a:t>Trainings</a:t>
            </a:r>
          </a:p>
        </p:txBody>
      </p:sp>
    </p:spTree>
    <p:extLst>
      <p:ext uri="{BB962C8B-B14F-4D97-AF65-F5344CB8AC3E}">
        <p14:creationId xmlns:p14="http://schemas.microsoft.com/office/powerpoint/2010/main" val="1469698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632523"/>
                </a:solidFill>
              </a:rPr>
              <a:t>Solutions</a:t>
            </a:r>
            <a:endParaRPr lang="en-US" b="1" dirty="0">
              <a:solidFill>
                <a:srgbClr val="632523"/>
              </a:solidFill>
            </a:endParaRPr>
          </a:p>
        </p:txBody>
      </p:sp>
      <p:sp>
        <p:nvSpPr>
          <p:cNvPr id="3" name="Content Placeholder 2"/>
          <p:cNvSpPr>
            <a:spLocks noGrp="1"/>
          </p:cNvSpPr>
          <p:nvPr>
            <p:ph idx="1"/>
          </p:nvPr>
        </p:nvSpPr>
        <p:spPr/>
        <p:txBody>
          <a:bodyPr>
            <a:normAutofit/>
          </a:bodyPr>
          <a:lstStyle/>
          <a:p>
            <a:pPr marL="0" indent="0">
              <a:buNone/>
            </a:pPr>
            <a:r>
              <a:rPr lang="en-US" sz="2700" dirty="0"/>
              <a:t>The government of  Bahrain has taken an extra step to further advance the work flow and is currently working on establishing a full database system which is designed to meet the needs of those </a:t>
            </a:r>
            <a:r>
              <a:rPr lang="en-US" sz="2700" dirty="0" smtClean="0"/>
              <a:t>involved </a:t>
            </a:r>
            <a:r>
              <a:rPr lang="en-US" sz="2700" dirty="0"/>
              <a:t>in combating trafficking in persons, such as</a:t>
            </a:r>
            <a:r>
              <a:rPr lang="en-US" sz="2700" dirty="0" smtClean="0"/>
              <a:t>:</a:t>
            </a:r>
          </a:p>
          <a:p>
            <a:pPr marL="0" indent="0">
              <a:buNone/>
            </a:pPr>
            <a:endParaRPr lang="en-US" sz="1800" dirty="0"/>
          </a:p>
          <a:p>
            <a:r>
              <a:rPr lang="en-US" sz="2700" dirty="0" smtClean="0"/>
              <a:t>Committee </a:t>
            </a:r>
            <a:r>
              <a:rPr lang="en-US" sz="2700" dirty="0"/>
              <a:t>members</a:t>
            </a:r>
          </a:p>
          <a:p>
            <a:r>
              <a:rPr lang="en-US" sz="2700" dirty="0"/>
              <a:t>Law enforcement personal and public Prosecutors</a:t>
            </a:r>
          </a:p>
          <a:p>
            <a:r>
              <a:rPr lang="en-US" sz="2700" dirty="0" smtClean="0"/>
              <a:t>Shelter </a:t>
            </a:r>
            <a:r>
              <a:rPr lang="en-US" sz="2700" dirty="0"/>
              <a:t>staff</a:t>
            </a:r>
          </a:p>
        </p:txBody>
      </p:sp>
    </p:spTree>
    <p:extLst>
      <p:ext uri="{BB962C8B-B14F-4D97-AF65-F5344CB8AC3E}">
        <p14:creationId xmlns:p14="http://schemas.microsoft.com/office/powerpoint/2010/main" val="3123076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Database System: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620708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433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91862318"/>
              </p:ext>
            </p:extLst>
          </p:nvPr>
        </p:nvGraphicFramePr>
        <p:xfrm>
          <a:off x="171182" y="158518"/>
          <a:ext cx="8972817" cy="6603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0769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880" y="298154"/>
            <a:ext cx="7337541" cy="1430308"/>
          </a:xfrm>
        </p:spPr>
        <p:txBody>
          <a:bodyPr>
            <a:noAutofit/>
          </a:bodyPr>
          <a:lstStyle/>
          <a:p>
            <a:r>
              <a:rPr lang="en-US" sz="3200" b="1" dirty="0" smtClean="0">
                <a:solidFill>
                  <a:srgbClr val="632523"/>
                </a:solidFill>
              </a:rPr>
              <a:t>The UN Global Plan of Action to Combat Trafficking in Persons (GA resolution 64/293, 2010) encourages:</a:t>
            </a:r>
            <a:endParaRPr lang="en-US" sz="3200" dirty="0">
              <a:solidFill>
                <a:srgbClr val="632523"/>
              </a:solidFill>
            </a:endParaRPr>
          </a:p>
        </p:txBody>
      </p:sp>
      <p:sp>
        <p:nvSpPr>
          <p:cNvPr id="3" name="Content Placeholder 2"/>
          <p:cNvSpPr>
            <a:spLocks noGrp="1"/>
          </p:cNvSpPr>
          <p:nvPr>
            <p:ph idx="1"/>
          </p:nvPr>
        </p:nvSpPr>
        <p:spPr>
          <a:xfrm>
            <a:off x="457200" y="1988222"/>
            <a:ext cx="8229600" cy="4525963"/>
          </a:xfrm>
        </p:spPr>
        <p:txBody>
          <a:bodyPr/>
          <a:lstStyle/>
          <a:p>
            <a:pPr algn="just"/>
            <a:r>
              <a:rPr lang="en-US" dirty="0" smtClean="0"/>
              <a:t>Effective cooperation and coordination of efforts at the national, bilateral, sub-regional, regional and international levels.</a:t>
            </a:r>
          </a:p>
          <a:p>
            <a:pPr algn="just"/>
            <a:endParaRPr lang="en-US" sz="1200" dirty="0" smtClean="0"/>
          </a:p>
          <a:p>
            <a:pPr algn="just"/>
            <a:r>
              <a:rPr lang="en-US" dirty="0" smtClean="0"/>
              <a:t>Taking advantage of the networks provided by relevant organizations sharing of best practices in capacity-building.</a:t>
            </a:r>
          </a:p>
          <a:p>
            <a:endParaRPr lang="en-US" dirty="0"/>
          </a:p>
        </p:txBody>
      </p:sp>
    </p:spTree>
    <p:extLst>
      <p:ext uri="{BB962C8B-B14F-4D97-AF65-F5344CB8AC3E}">
        <p14:creationId xmlns:p14="http://schemas.microsoft.com/office/powerpoint/2010/main" val="2732445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62E4B9-7356-496A-B14F-A0E4C34D27C4}"/>
</file>

<file path=customXml/itemProps2.xml><?xml version="1.0" encoding="utf-8"?>
<ds:datastoreItem xmlns:ds="http://schemas.openxmlformats.org/officeDocument/2006/customXml" ds:itemID="{6B7F30EF-C807-4517-8CF6-C8938F740D25}"/>
</file>

<file path=customXml/itemProps3.xml><?xml version="1.0" encoding="utf-8"?>
<ds:datastoreItem xmlns:ds="http://schemas.openxmlformats.org/officeDocument/2006/customXml" ds:itemID="{7BE25A45-C51C-45F1-8CE8-91803EDFACD4}"/>
</file>

<file path=docProps/app.xml><?xml version="1.0" encoding="utf-8"?>
<Properties xmlns="http://schemas.openxmlformats.org/officeDocument/2006/extended-properties" xmlns:vt="http://schemas.openxmlformats.org/officeDocument/2006/docPropsVTypes">
  <TotalTime>339</TotalTime>
  <Words>694</Words>
  <Application>Microsoft Office PowerPoint</Application>
  <PresentationFormat>On-screen Show (4:3)</PresentationFormat>
  <Paragraphs>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The Second Consultative Meeting on Strengthening Partnerships with National Rapporteurs on Trafficking in Persons  and Equivalent Mechanisms   </vt:lpstr>
      <vt:lpstr>The Second Consultative Meeting</vt:lpstr>
      <vt:lpstr>The UN General Assembly in its Resolution on trafficking in Persons, including Resolution 63/156, 61/144 and A/RES/59/166 recommend:</vt:lpstr>
      <vt:lpstr>Steps Taken by the Kingdom of Bahrain</vt:lpstr>
      <vt:lpstr>Challenges</vt:lpstr>
      <vt:lpstr>Solutions</vt:lpstr>
      <vt:lpstr>Database System:</vt:lpstr>
      <vt:lpstr>PowerPoint Presentation</vt:lpstr>
      <vt:lpstr>The UN Global Plan of Action to Combat Trafficking in Persons (GA resolution 64/293, 2010) encourages:</vt:lpstr>
      <vt:lpstr>Steps Taken by the Kingdom of Bahrain</vt:lpstr>
      <vt:lpstr>The sessions were led by three experts in the field: </vt:lpstr>
      <vt:lpstr>Some of Our Proudest Qualities:</vt:lpstr>
      <vt:lpstr>Raising Awareness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Efforts by the Kingdom of Bahrain to Combat Trafficking in Persons</dc:title>
  <dc:creator>Ammar A</dc:creator>
  <cp:lastModifiedBy>Shaima</cp:lastModifiedBy>
  <cp:revision>25</cp:revision>
  <dcterms:created xsi:type="dcterms:W3CDTF">2014-05-19T08:50:20Z</dcterms:created>
  <dcterms:modified xsi:type="dcterms:W3CDTF">2014-05-21T06:15:14Z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y fmtid="{D5CDD505-2E9C-101B-9397-08002B2CF9AE}" pid="3" name="Order">
    <vt:r8>2428400</vt:r8>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