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sldIdLst>
    <p:sldId id="257" r:id="rId2"/>
    <p:sldId id="359" r:id="rId3"/>
    <p:sldId id="328" r:id="rId4"/>
    <p:sldId id="361" r:id="rId5"/>
    <p:sldId id="351" r:id="rId6"/>
    <p:sldId id="353" r:id="rId7"/>
    <p:sldId id="363" r:id="rId8"/>
    <p:sldId id="366" r:id="rId9"/>
    <p:sldId id="367" r:id="rId10"/>
  </p:sldIdLst>
  <p:sldSz cx="12192000" cy="6858000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76" autoAdjust="0"/>
    <p:restoredTop sz="94595" autoAdjust="0"/>
  </p:normalViewPr>
  <p:slideViewPr>
    <p:cSldViewPr snapToGrid="0">
      <p:cViewPr varScale="1">
        <p:scale>
          <a:sx n="62" d="100"/>
          <a:sy n="62" d="100"/>
        </p:scale>
        <p:origin x="-84" y="-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87084" y="69755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3AEC-B042-4116-9B45-9DEBEF3E7177}" type="datetimeFigureOut">
              <a:rPr lang="fr-FR" smtClean="0"/>
              <a:pPr/>
              <a:t>22/05/2014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B497D00-FADB-4833-B6AE-80149DCEE7CC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3AEC-B042-4116-9B45-9DEBEF3E7177}" type="datetimeFigureOut">
              <a:rPr lang="fr-FR" smtClean="0"/>
              <a:pPr/>
              <a:t>22/05/2014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97D00-FADB-4833-B6AE-80149DCEE7C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219200" y="274640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3AEC-B042-4116-9B45-9DEBEF3E7177}" type="datetimeFigureOut">
              <a:rPr lang="fr-FR" smtClean="0"/>
              <a:pPr/>
              <a:t>22/05/2014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97D00-FADB-4833-B6AE-80149DCEE7C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3AEC-B042-4116-9B45-9DEBEF3E7177}" type="datetimeFigureOut">
              <a:rPr lang="fr-FR" smtClean="0"/>
              <a:pPr/>
              <a:t>22/05/2014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97D00-FADB-4833-B6AE-80149DCEE7CC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87084" y="69755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3AEC-B042-4116-9B45-9DEBEF3E7177}" type="datetimeFigureOut">
              <a:rPr lang="fr-FR" smtClean="0"/>
              <a:pPr/>
              <a:t>22/05/2014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B497D00-FADB-4833-B6AE-80149DCEE7C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3AEC-B042-4116-9B45-9DEBEF3E7177}" type="datetimeFigureOut">
              <a:rPr lang="fr-FR" smtClean="0"/>
              <a:pPr/>
              <a:t>22/05/2014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97D00-FADB-4833-B6AE-80149DCEE7CC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3AEC-B042-4116-9B45-9DEBEF3E7177}" type="datetimeFigureOut">
              <a:rPr lang="fr-FR" smtClean="0"/>
              <a:pPr/>
              <a:t>22/05/2014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97D00-FADB-4833-B6AE-80149DCEE7CC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3AEC-B042-4116-9B45-9DEBEF3E7177}" type="datetimeFigureOut">
              <a:rPr lang="fr-FR" smtClean="0"/>
              <a:pPr/>
              <a:t>22/05/2014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97D00-FADB-4833-B6AE-80149DCEE7C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3AEC-B042-4116-9B45-9DEBEF3E7177}" type="datetimeFigureOut">
              <a:rPr lang="fr-FR" smtClean="0"/>
              <a:pPr/>
              <a:t>22/05/2014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97D00-FADB-4833-B6AE-80149DCEE7C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3AEC-B042-4116-9B45-9DEBEF3E7177}" type="datetimeFigureOut">
              <a:rPr lang="fr-FR" smtClean="0"/>
              <a:pPr/>
              <a:t>22/05/2014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97D00-FADB-4833-B6AE-80149DCEE7CC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3AEC-B042-4116-9B45-9DEBEF3E7177}" type="datetimeFigureOut">
              <a:rPr lang="fr-FR" smtClean="0"/>
              <a:pPr/>
              <a:t>22/05/2014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B497D00-FADB-4833-B6AE-80149DCEE7CC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91078" y="66675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61D3AEC-B042-4116-9B45-9DEBEF3E7177}" type="datetimeFigureOut">
              <a:rPr lang="fr-FR" smtClean="0"/>
              <a:pPr/>
              <a:t>22/05/2014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B497D00-FADB-4833-B6AE-80149DCEE7CC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508000" y="638635"/>
            <a:ext cx="11175013" cy="1627275"/>
          </a:xfrm>
        </p:spPr>
        <p:txBody>
          <a:bodyPr>
            <a:normAutofit/>
          </a:bodyPr>
          <a:lstStyle/>
          <a:p>
            <a:pPr algn="ctr" rtl="1"/>
            <a:r>
              <a:rPr lang="fr-FR" b="1" i="1" dirty="0" smtClean="0">
                <a:solidFill>
                  <a:schemeClr val="accent1"/>
                </a:solidFill>
              </a:rPr>
              <a:t>Inter-</a:t>
            </a:r>
            <a:r>
              <a:rPr lang="fr-FR" b="1" i="1" dirty="0" err="1" smtClean="0">
                <a:solidFill>
                  <a:schemeClr val="accent1"/>
                </a:solidFill>
              </a:rPr>
              <a:t>ministerial</a:t>
            </a:r>
            <a:r>
              <a:rPr lang="fr-FR" b="1" i="1" dirty="0" smtClean="0">
                <a:solidFill>
                  <a:schemeClr val="accent1"/>
                </a:solidFill>
              </a:rPr>
              <a:t> </a:t>
            </a:r>
            <a:r>
              <a:rPr lang="fr-FR" b="1" i="1" dirty="0" err="1" smtClean="0">
                <a:solidFill>
                  <a:schemeClr val="accent1"/>
                </a:solidFill>
              </a:rPr>
              <a:t>Delegation</a:t>
            </a:r>
            <a:r>
              <a:rPr lang="fr-FR" b="1" i="1" dirty="0" smtClean="0">
                <a:solidFill>
                  <a:schemeClr val="accent1"/>
                </a:solidFill>
              </a:rPr>
              <a:t> for </a:t>
            </a:r>
            <a:r>
              <a:rPr lang="fr-FR" b="1" i="1" dirty="0" err="1" smtClean="0">
                <a:solidFill>
                  <a:schemeClr val="accent1"/>
                </a:solidFill>
              </a:rPr>
              <a:t>Human</a:t>
            </a:r>
            <a:r>
              <a:rPr lang="fr-FR" b="1" i="1" dirty="0" smtClean="0">
                <a:solidFill>
                  <a:schemeClr val="accent1"/>
                </a:solidFill>
              </a:rPr>
              <a:t> </a:t>
            </a:r>
            <a:r>
              <a:rPr lang="fr-FR" b="1" i="1" dirty="0" err="1" smtClean="0">
                <a:solidFill>
                  <a:schemeClr val="accent1"/>
                </a:solidFill>
              </a:rPr>
              <a:t>Rights</a:t>
            </a:r>
            <a:r>
              <a:rPr lang="ar-MA" b="1" i="1" dirty="0" smtClean="0">
                <a:solidFill>
                  <a:schemeClr val="accent1"/>
                </a:solidFill>
              </a:rPr>
              <a:t> </a:t>
            </a:r>
            <a:br>
              <a:rPr lang="ar-MA" b="1" i="1" dirty="0" smtClean="0">
                <a:solidFill>
                  <a:schemeClr val="accent1"/>
                </a:solidFill>
              </a:rPr>
            </a:br>
            <a:endParaRPr lang="fr-FR" sz="27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28600" y="2078183"/>
            <a:ext cx="11731336" cy="4540826"/>
          </a:xfrm>
        </p:spPr>
        <p:txBody>
          <a:bodyPr/>
          <a:lstStyle/>
          <a:p>
            <a:pPr marL="45720" indent="0" algn="ctr">
              <a:buNone/>
            </a:pPr>
            <a:endParaRPr lang="ar-MA" sz="3200" b="1" dirty="0" smtClean="0"/>
          </a:p>
          <a:p>
            <a:pPr marL="45720" indent="0" algn="ctr">
              <a:buNone/>
            </a:pPr>
            <a:r>
              <a:rPr lang="en-US" b="1" dirty="0"/>
              <a:t>C</a:t>
            </a:r>
            <a:r>
              <a:rPr lang="en-US" b="1" dirty="0" smtClean="0"/>
              <a:t>ombatting </a:t>
            </a:r>
            <a:r>
              <a:rPr lang="en-US" b="1" dirty="0"/>
              <a:t>trafficking in persons in </a:t>
            </a:r>
            <a:r>
              <a:rPr lang="en-US" b="1" dirty="0" smtClean="0"/>
              <a:t>Morocco:</a:t>
            </a:r>
            <a:endParaRPr lang="ar-MA" b="1" dirty="0" smtClean="0"/>
          </a:p>
          <a:p>
            <a:pPr marL="45720" indent="0" algn="ctr">
              <a:buNone/>
            </a:pPr>
            <a:r>
              <a:rPr lang="en-US" b="1" dirty="0" smtClean="0"/>
              <a:t>Fostering cooperation between NREMs and state and non State actors in reinforcing the institutional and legal framework. </a:t>
            </a:r>
            <a:endParaRPr lang="ar-MA" b="1" dirty="0" smtClean="0"/>
          </a:p>
          <a:p>
            <a:pPr marL="45720" indent="0" algn="ctr">
              <a:buNone/>
            </a:pPr>
            <a:endParaRPr lang="fr-FR" b="1" dirty="0"/>
          </a:p>
          <a:p>
            <a:pPr marL="45720" indent="0" algn="ctr">
              <a:buNone/>
            </a:pPr>
            <a:r>
              <a:rPr lang="fr-FR" sz="2400" b="1" dirty="0" smtClean="0"/>
              <a:t>22 May 2014 </a:t>
            </a:r>
          </a:p>
        </p:txBody>
      </p:sp>
    </p:spTree>
    <p:extLst>
      <p:ext uri="{BB962C8B-B14F-4D97-AF65-F5344CB8AC3E}">
        <p14:creationId xmlns:p14="http://schemas.microsoft.com/office/powerpoint/2010/main" val="373818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535295" y="109182"/>
            <a:ext cx="11175013" cy="887105"/>
          </a:xfrm>
        </p:spPr>
        <p:txBody>
          <a:bodyPr>
            <a:normAutofit fontScale="90000"/>
          </a:bodyPr>
          <a:lstStyle/>
          <a:p>
            <a:pPr algn="ctr" rtl="1"/>
            <a:r>
              <a:rPr lang="en-US" b="1" dirty="0" smtClean="0">
                <a:solidFill>
                  <a:schemeClr val="accent1"/>
                </a:solidFill>
              </a:rPr>
              <a:t/>
            </a:r>
            <a:br>
              <a:rPr lang="en-US" b="1" dirty="0" smtClean="0">
                <a:solidFill>
                  <a:schemeClr val="accent1"/>
                </a:solidFill>
              </a:rPr>
            </a:br>
            <a:r>
              <a:rPr lang="en-US" b="1" dirty="0">
                <a:solidFill>
                  <a:schemeClr val="accent1"/>
                </a:solidFill>
              </a:rPr>
              <a:t/>
            </a:r>
            <a:br>
              <a:rPr lang="en-US" b="1" dirty="0">
                <a:solidFill>
                  <a:schemeClr val="accent1"/>
                </a:solidFill>
              </a:rPr>
            </a:br>
            <a:r>
              <a:rPr lang="en-US" b="1" dirty="0" smtClean="0">
                <a:solidFill>
                  <a:schemeClr val="accent1"/>
                </a:solidFill>
              </a:rPr>
              <a:t>I- Key Events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28600" y="1537855"/>
            <a:ext cx="11731336" cy="5081154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 smtClean="0"/>
              <a:t>20 December 2010: </a:t>
            </a:r>
            <a:r>
              <a:rPr lang="en-US" sz="2900" dirty="0"/>
              <a:t>The </a:t>
            </a:r>
            <a:r>
              <a:rPr lang="fr-FR" sz="2900" dirty="0"/>
              <a:t>Consultative </a:t>
            </a:r>
            <a:r>
              <a:rPr lang="fr-FR" sz="2800" dirty="0"/>
              <a:t>Council on </a:t>
            </a:r>
            <a:r>
              <a:rPr lang="fr-FR" sz="2800" dirty="0" err="1"/>
              <a:t>Human</a:t>
            </a:r>
            <a:r>
              <a:rPr lang="fr-FR" sz="2800" dirty="0"/>
              <a:t> </a:t>
            </a:r>
            <a:r>
              <a:rPr lang="fr-FR" sz="2800" dirty="0" err="1"/>
              <a:t>Rights</a:t>
            </a:r>
            <a:r>
              <a:rPr lang="en-US" sz="2800" dirty="0"/>
              <a:t> </a:t>
            </a:r>
            <a:r>
              <a:rPr lang="en-US" sz="2800" dirty="0" smtClean="0"/>
              <a:t>(CCDH) issued recommendations on the issue of human trafficking </a:t>
            </a:r>
          </a:p>
          <a:p>
            <a:r>
              <a:rPr lang="en-US" sz="2800" b="1" dirty="0" smtClean="0"/>
              <a:t>17 to 21 June 2013: </a:t>
            </a:r>
            <a:r>
              <a:rPr lang="en-US" sz="2800" dirty="0" smtClean="0"/>
              <a:t>The Special Rapporteur </a:t>
            </a:r>
            <a:r>
              <a:rPr lang="en-US" sz="2800" dirty="0"/>
              <a:t>on </a:t>
            </a:r>
            <a:r>
              <a:rPr lang="en-US" sz="2800" dirty="0" smtClean="0"/>
              <a:t>trafficking </a:t>
            </a:r>
            <a:r>
              <a:rPr lang="en-US" sz="2800" dirty="0"/>
              <a:t>in persons, </a:t>
            </a:r>
            <a:r>
              <a:rPr lang="en-US" sz="2800" dirty="0" smtClean="0"/>
              <a:t>especially </a:t>
            </a:r>
            <a:r>
              <a:rPr lang="en-US" sz="2800" dirty="0"/>
              <a:t>women and </a:t>
            </a:r>
            <a:r>
              <a:rPr lang="en-US" sz="2800" dirty="0" smtClean="0"/>
              <a:t>children, visited Morocco</a:t>
            </a:r>
          </a:p>
          <a:p>
            <a:r>
              <a:rPr lang="en-US" sz="2800" b="1" dirty="0" smtClean="0"/>
              <a:t>09 September 2013: </a:t>
            </a:r>
            <a:r>
              <a:rPr lang="en-US" sz="2800" dirty="0" smtClean="0"/>
              <a:t>The National Council for Human Rights (CNDH)</a:t>
            </a:r>
            <a:r>
              <a:rPr lang="en-US" sz="2800" dirty="0"/>
              <a:t> </a:t>
            </a:r>
            <a:r>
              <a:rPr lang="en-US" sz="2800" dirty="0" smtClean="0"/>
              <a:t>issued a thematic report on « Foreigners and Human Rights in Morocco: For a new policy in the field of migration and asylum » </a:t>
            </a:r>
          </a:p>
          <a:p>
            <a:r>
              <a:rPr lang="en-US" sz="2800" b="1" dirty="0" smtClean="0"/>
              <a:t>10 September 2013: the government to adopted</a:t>
            </a:r>
            <a:r>
              <a:rPr lang="en-US" sz="2800" dirty="0" smtClean="0"/>
              <a:t> a comprehensive and integrated new policy in the field of migration, based on a human approach</a:t>
            </a:r>
          </a:p>
          <a:p>
            <a:r>
              <a:rPr lang="en-US" sz="2800" b="1" dirty="0" smtClean="0"/>
              <a:t>11 September 2013: </a:t>
            </a:r>
            <a:r>
              <a:rPr lang="en-US" sz="2800" dirty="0" smtClean="0"/>
              <a:t>Creation of a national Committee composed of three committees, including a sub-committee in charge of the elaboration of the legal and institutional framework on migration, asylum and trafficking in human beings coordinated by the </a:t>
            </a:r>
            <a:r>
              <a:rPr lang="en-US" sz="2800" dirty="0" err="1" smtClean="0"/>
              <a:t>Interministerial</a:t>
            </a:r>
            <a:r>
              <a:rPr lang="en-US" sz="2800" dirty="0" smtClean="0"/>
              <a:t> Delegation for Human Rights (DIDH)  </a:t>
            </a:r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98554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2069" y="156754"/>
            <a:ext cx="11969931" cy="627017"/>
          </a:xfrm>
        </p:spPr>
        <p:txBody>
          <a:bodyPr>
            <a:noAutofit/>
          </a:bodyPr>
          <a:lstStyle/>
          <a:p>
            <a:pPr algn="ctr" rtl="1"/>
            <a:r>
              <a:rPr lang="en-US" b="1" dirty="0">
                <a:solidFill>
                  <a:schemeClr val="accent1"/>
                </a:solidFill>
              </a:rPr>
              <a:t>II- Methodology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48195" y="718458"/>
            <a:ext cx="11691256" cy="5943600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en-US" sz="2200" dirty="0" smtClean="0"/>
              <a:t>The sub-committee, composed of 9 relevant governmental departments and the CNDH in an advisory capacity, was in charge of </a:t>
            </a:r>
            <a:r>
              <a:rPr lang="en-US" sz="2200" dirty="0" err="1" smtClean="0"/>
              <a:t>propsing</a:t>
            </a:r>
            <a:r>
              <a:rPr lang="en-US" sz="2200" dirty="0" smtClean="0"/>
              <a:t> a new legal and institutional framework on the basis of  the following: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200" b="1" dirty="0" smtClean="0"/>
              <a:t>A- International law and international norms : 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300" dirty="0" smtClean="0"/>
              <a:t>The Convention </a:t>
            </a:r>
            <a:r>
              <a:rPr lang="en-US" sz="2300" dirty="0"/>
              <a:t>for the Suppression of the Traffic in Persons and of the Exploitation of the Prostitution of </a:t>
            </a:r>
            <a:r>
              <a:rPr lang="en-US" sz="2300" dirty="0" smtClean="0"/>
              <a:t>Others, 1949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300" dirty="0" smtClean="0"/>
              <a:t>The United </a:t>
            </a:r>
            <a:r>
              <a:rPr lang="en-US" sz="2300" dirty="0"/>
              <a:t>Nations Convention against Transnational Organized Crime, 2000, and its </a:t>
            </a:r>
            <a:r>
              <a:rPr lang="en-US" sz="2300" dirty="0" smtClean="0"/>
              <a:t>Protocol </a:t>
            </a:r>
            <a:r>
              <a:rPr lang="en-US" sz="2300" dirty="0"/>
              <a:t>to Prevent, Suppress and Punish Trafficking in Persons, especially Women and </a:t>
            </a:r>
            <a:r>
              <a:rPr lang="en-US" sz="2300" dirty="0" smtClean="0"/>
              <a:t>Children, 2000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300" dirty="0"/>
              <a:t>Core </a:t>
            </a:r>
            <a:r>
              <a:rPr lang="en-US" sz="2300" dirty="0" smtClean="0"/>
              <a:t>human </a:t>
            </a:r>
            <a:r>
              <a:rPr lang="en-US" sz="2300" dirty="0"/>
              <a:t>rights convention</a:t>
            </a:r>
            <a:r>
              <a:rPr lang="en-US" sz="2300" dirty="0" smtClean="0"/>
              <a:t>s (Covenants, CEDAW, CRC, CRPD, CMW </a:t>
            </a:r>
            <a:r>
              <a:rPr lang="en-US" sz="2300" dirty="0"/>
              <a:t>and CAT ... </a:t>
            </a:r>
            <a:r>
              <a:rPr lang="en-US" sz="2300" dirty="0" smtClean="0"/>
              <a:t>)</a:t>
            </a:r>
          </a:p>
          <a:p>
            <a:pPr marL="0" indent="0" algn="just">
              <a:buNone/>
            </a:pPr>
            <a:endParaRPr lang="en-US" sz="2300" dirty="0" smtClean="0"/>
          </a:p>
          <a:p>
            <a:pPr marL="0" indent="0" algn="just">
              <a:buNone/>
            </a:pPr>
            <a:r>
              <a:rPr lang="en-US" sz="2200" b="1" dirty="0"/>
              <a:t>B- Recommendations of international and regional </a:t>
            </a:r>
            <a:r>
              <a:rPr lang="en-US" sz="2200" b="1" dirty="0" smtClean="0"/>
              <a:t>mechanisms, </a:t>
            </a:r>
            <a:r>
              <a:rPr lang="en-US" sz="2200" dirty="0" smtClean="0"/>
              <a:t>especially</a:t>
            </a:r>
            <a:r>
              <a:rPr lang="en-US" sz="2200" b="1" dirty="0" smtClean="0"/>
              <a:t> </a:t>
            </a:r>
            <a:r>
              <a:rPr lang="en-US" sz="2300" dirty="0" smtClean="0"/>
              <a:t>the recommendations of the Special Rapporteur on trafficking in human beings following her visit in June 2013</a:t>
            </a:r>
          </a:p>
          <a:p>
            <a:pPr marL="0" indent="0" algn="just">
              <a:buNone/>
            </a:pPr>
            <a:endParaRPr lang="en-US" sz="2300" dirty="0" smtClean="0"/>
          </a:p>
          <a:p>
            <a:pPr marL="0" indent="0" algn="just">
              <a:lnSpc>
                <a:spcPct val="90000"/>
              </a:lnSpc>
              <a:buNone/>
            </a:pPr>
            <a:r>
              <a:rPr lang="en-US" sz="2200" b="1" dirty="0"/>
              <a:t>C- Best Practices in Comparative Legal </a:t>
            </a:r>
            <a:r>
              <a:rPr lang="en-US" sz="2200" b="1" dirty="0" smtClean="0"/>
              <a:t>Systems</a:t>
            </a:r>
            <a:endParaRPr lang="en-US" sz="2300" dirty="0" smtClean="0"/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818" y="352696"/>
            <a:ext cx="11731337" cy="822961"/>
          </a:xfrm>
        </p:spPr>
        <p:txBody>
          <a:bodyPr>
            <a:normAutofit fontScale="90000"/>
          </a:bodyPr>
          <a:lstStyle/>
          <a:p>
            <a:pPr algn="ctr" rtl="1"/>
            <a:r>
              <a:rPr lang="ar-SA" dirty="0"/>
              <a:t/>
            </a:r>
            <a:br>
              <a:rPr lang="ar-SA" dirty="0"/>
            </a:br>
            <a:endParaRPr lang="fr-FR" sz="49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07818" y="352696"/>
            <a:ext cx="11823073" cy="6297487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90000"/>
              </a:lnSpc>
              <a:buNone/>
            </a:pPr>
            <a:r>
              <a:rPr lang="en-US" sz="2000" b="1" dirty="0"/>
              <a:t>D- </a:t>
            </a:r>
            <a:r>
              <a:rPr lang="en-US" sz="2000" b="1" dirty="0" smtClean="0"/>
              <a:t>the </a:t>
            </a:r>
            <a:r>
              <a:rPr lang="en-US" sz="2000" b="1" dirty="0"/>
              <a:t>Provisions of the </a:t>
            </a:r>
            <a:r>
              <a:rPr lang="en-US" sz="2000" b="1" dirty="0" smtClean="0"/>
              <a:t>new Constitution</a:t>
            </a:r>
          </a:p>
          <a:p>
            <a:pPr marL="0" lvl="0" indent="0" algn="just">
              <a:lnSpc>
                <a:spcPct val="90000"/>
              </a:lnSpc>
              <a:buNone/>
            </a:pPr>
            <a:endParaRPr lang="en-US" sz="2000" b="1" dirty="0"/>
          </a:p>
          <a:p>
            <a:pPr marL="0" lvl="0" indent="0" algn="just">
              <a:lnSpc>
                <a:spcPct val="90000"/>
              </a:lnSpc>
              <a:buNone/>
            </a:pPr>
            <a:r>
              <a:rPr lang="en-US" sz="2000" b="1" dirty="0"/>
              <a:t>E</a:t>
            </a:r>
            <a:r>
              <a:rPr lang="en-US" sz="2000" b="1" dirty="0" smtClean="0"/>
              <a:t>- Strategic </a:t>
            </a:r>
            <a:r>
              <a:rPr lang="en-US" sz="2000" b="1" dirty="0"/>
              <a:t>Plans in the Field of Human </a:t>
            </a:r>
            <a:r>
              <a:rPr lang="en-US" sz="2000" b="1" dirty="0" smtClean="0"/>
              <a:t>Rights</a:t>
            </a:r>
          </a:p>
          <a:p>
            <a:pPr marL="0" lvl="0" indent="0" algn="just">
              <a:lnSpc>
                <a:spcPct val="90000"/>
              </a:lnSpc>
              <a:buNone/>
            </a:pPr>
            <a:endParaRPr lang="en-US" sz="2000" b="1" dirty="0"/>
          </a:p>
          <a:p>
            <a:pPr marL="0" lvl="0" indent="0" algn="just">
              <a:lnSpc>
                <a:spcPct val="90000"/>
              </a:lnSpc>
              <a:buNone/>
            </a:pPr>
            <a:r>
              <a:rPr lang="en-US" sz="2000" b="1" dirty="0"/>
              <a:t>E</a:t>
            </a:r>
            <a:r>
              <a:rPr lang="en-US" sz="2000" b="1" dirty="0" smtClean="0"/>
              <a:t>- Reinforcement of the existing Legislative </a:t>
            </a:r>
            <a:r>
              <a:rPr lang="en-US" sz="2000" b="1" dirty="0"/>
              <a:t>and National Framework Relating to Human Trafficking </a:t>
            </a:r>
            <a:endParaRPr lang="en-US" sz="2000" b="1" dirty="0" smtClean="0"/>
          </a:p>
          <a:p>
            <a:pPr marL="0" lvl="0" indent="0" algn="just">
              <a:lnSpc>
                <a:spcPct val="90000"/>
              </a:lnSpc>
              <a:buNone/>
            </a:pPr>
            <a:endParaRPr lang="en-US" sz="2000" b="1" dirty="0"/>
          </a:p>
          <a:p>
            <a:pPr marL="0" lvl="0" indent="0" algn="just">
              <a:lnSpc>
                <a:spcPct val="90000"/>
              </a:lnSpc>
              <a:buNone/>
            </a:pPr>
            <a:r>
              <a:rPr lang="en-US" sz="2000" b="1" dirty="0"/>
              <a:t>F</a:t>
            </a:r>
            <a:r>
              <a:rPr lang="en-US" sz="2000" b="1" dirty="0" smtClean="0"/>
              <a:t>- Consultation </a:t>
            </a:r>
            <a:r>
              <a:rPr lang="en-US" sz="2100" dirty="0" smtClean="0"/>
              <a:t>with </a:t>
            </a:r>
            <a:r>
              <a:rPr lang="en-US" sz="2100" dirty="0"/>
              <a:t>civil society, in coordination between the Ministry of Migration Affairs and DIDH</a:t>
            </a:r>
            <a:r>
              <a:rPr lang="en-US" sz="2100" dirty="0" smtClean="0"/>
              <a:t>,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7210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817" y="209007"/>
            <a:ext cx="11935592" cy="862148"/>
          </a:xfrm>
        </p:spPr>
        <p:txBody>
          <a:bodyPr>
            <a:normAutofit/>
          </a:bodyPr>
          <a:lstStyle/>
          <a:p>
            <a:pPr algn="ctr" rtl="1"/>
            <a:r>
              <a:rPr lang="fr-FR" sz="3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III- </a:t>
            </a:r>
            <a:r>
              <a:rPr lang="fr-FR" sz="3000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fr-FR" sz="3000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esults</a:t>
            </a:r>
            <a:r>
              <a:rPr lang="fr-FR" sz="3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of the </a:t>
            </a:r>
            <a:r>
              <a:rPr lang="fr-FR" sz="3000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Work</a:t>
            </a:r>
            <a:r>
              <a:rPr lang="fr-FR" sz="3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of the </a:t>
            </a:r>
            <a:r>
              <a:rPr lang="fr-FR" sz="3000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Sub-committee</a:t>
            </a:r>
            <a:r>
              <a:rPr lang="fr-FR" sz="3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on </a:t>
            </a:r>
            <a:r>
              <a:rPr lang="fr-FR" sz="3000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Human</a:t>
            </a:r>
            <a:r>
              <a:rPr lang="fr-FR" sz="3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3000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Trafficking</a:t>
            </a:r>
            <a:r>
              <a:rPr lang="fr-FR" sz="3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fr-FR" sz="3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69817" y="1201783"/>
            <a:ext cx="11861074" cy="5499463"/>
          </a:xfrm>
        </p:spPr>
        <p:txBody>
          <a:bodyPr>
            <a:norm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en-US" dirty="0" smtClean="0">
                <a:solidFill>
                  <a:schemeClr val="accent1"/>
                </a:solidFill>
                <a:latin typeface="Arial" pitchFamily="34" charset="0"/>
                <a:ea typeface="+mj-ea"/>
                <a:cs typeface="Arial" pitchFamily="34" charset="0"/>
              </a:rPr>
              <a:t>Legislative and institutional option</a:t>
            </a:r>
          </a:p>
          <a:p>
            <a:pPr marL="0" indent="0" algn="l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the Sub-committee decided to draft a specific law based on:   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omprehensive approach, where the protection of victims and the punishment of perpetrators are key aspects, in addition to revising certain provisions in other laws; 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uman rights principles;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he international and regional dimensions of the phenomenon;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he relation between reforming the legal framework for combatting human trafficking and the legal frameworks for migration and asylum;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Stipulation of alternative or complementary provisions regarding the aspects of protection and assistance to vulnerable categories. </a:t>
            </a:r>
          </a:p>
          <a:p>
            <a:pPr algn="r" rtl="1">
              <a:buNone/>
            </a:pPr>
            <a:endParaRPr lang="ar-SA" sz="2400" dirty="0" smtClean="0">
              <a:latin typeface="Arial" pitchFamily="34" charset="0"/>
              <a:cs typeface="Arial" pitchFamily="34" charset="0"/>
            </a:endParaRPr>
          </a:p>
          <a:p>
            <a:pPr algn="r" rtl="1">
              <a:buNone/>
            </a:pPr>
            <a:endParaRPr lang="ar-SA" sz="2400" u="sng" dirty="0" smtClean="0">
              <a:latin typeface="Arial" pitchFamily="34" charset="0"/>
              <a:cs typeface="Arial" pitchFamily="34" charset="0"/>
            </a:endParaRPr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95943" y="228600"/>
            <a:ext cx="11782697" cy="6472646"/>
          </a:xfrm>
        </p:spPr>
        <p:txBody>
          <a:bodyPr>
            <a:normAutofit fontScale="92500" lnSpcReduction="20000"/>
          </a:bodyPr>
          <a:lstStyle/>
          <a:p>
            <a:pPr marL="45720" lvl="0" indent="0" algn="just">
              <a:buNone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Taking into account the following fundamentals:</a:t>
            </a:r>
          </a:p>
          <a:p>
            <a:pPr marL="388620" lvl="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International standards and good practices; </a:t>
            </a:r>
          </a:p>
          <a:p>
            <a:pPr marL="388620" lvl="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Coordination and cooperation at national and international level;</a:t>
            </a:r>
          </a:p>
          <a:p>
            <a:pPr marL="38862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Criminalization of human trafficking and awareness-raising, </a:t>
            </a:r>
          </a:p>
          <a:p>
            <a:pPr marL="38862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ollection of data and information;</a:t>
            </a:r>
          </a:p>
          <a:p>
            <a:pPr marL="388620" lvl="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Identification, protection, assistance and rehabilitation of victims;</a:t>
            </a:r>
          </a:p>
          <a:p>
            <a:pPr marL="388620" lvl="0" indent="-342900" algn="just">
              <a:buFont typeface="Arial" panose="020B0604020202020204" pitchFamily="34" charset="0"/>
              <a:buChar char="•"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lvl="0" indent="0" algn="just">
              <a:buNone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Draft Law aims at:</a:t>
            </a:r>
          </a:p>
          <a:p>
            <a:pPr marL="388620" lvl="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Strengthening national criminal law to:</a:t>
            </a:r>
          </a:p>
          <a:p>
            <a:pPr marL="388620" lvl="0" indent="-342900" algn="just">
              <a:buFontTx/>
              <a:buChar char="-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cover all aspects of the crime, be it national, transnational, </a:t>
            </a:r>
          </a:p>
          <a:p>
            <a:pPr marL="388620" lvl="0" indent="-342900" algn="just">
              <a:buFontTx/>
              <a:buChar char="-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whether it was committed by an organized group, individuals or legal entities, </a:t>
            </a:r>
          </a:p>
          <a:p>
            <a:pPr marL="388620" lvl="0" indent="-342900" algn="just">
              <a:buFontTx/>
              <a:buChar char="-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and guaranteeing  punishment depending on the seriousness of the crime, its results and effects, and the gender of the victim,; </a:t>
            </a:r>
          </a:p>
          <a:p>
            <a:pPr marL="388620" lvl="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Guaranteeing compensation of victims and their access to services;</a:t>
            </a:r>
          </a:p>
          <a:p>
            <a:pPr marL="388620" lvl="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Creating governmental coordination mechanisms for combatting human trafficking;</a:t>
            </a:r>
          </a:p>
          <a:p>
            <a:pPr marL="388620" lvl="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valuating of situation by an independent body as a national rapporteur on human trafficking;</a:t>
            </a:r>
          </a:p>
          <a:p>
            <a:pPr marL="388620" lvl="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trengthening the civil society involvement in combatting human trafficking.  </a:t>
            </a:r>
          </a:p>
          <a:p>
            <a:pPr marL="388620" lvl="0" indent="-342900" algn="just">
              <a:buFont typeface="Arial" panose="020B0604020202020204" pitchFamily="34" charset="0"/>
              <a:buChar char="•"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1">
              <a:buFont typeface="Arial" panose="020B0604020202020204" pitchFamily="34" charset="0"/>
              <a:buChar char="•"/>
            </a:pPr>
            <a:endParaRPr lang="ar-MA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rtl="1">
              <a:buFont typeface="Arial" panose="020B0604020202020204" pitchFamily="34" charset="0"/>
              <a:buChar char="•"/>
            </a:pP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95943" y="457200"/>
            <a:ext cx="11782697" cy="624404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raft Law also evolves around the following principles : </a:t>
            </a:r>
          </a:p>
          <a:p>
            <a:pPr algn="just">
              <a:buFontTx/>
              <a:buChar char="-"/>
            </a:pPr>
            <a:r>
              <a:rPr lang="en-US" sz="2400" dirty="0" smtClean="0"/>
              <a:t>non-discrimination </a:t>
            </a:r>
            <a:r>
              <a:rPr lang="en-US" sz="2400" dirty="0"/>
              <a:t>against </a:t>
            </a:r>
            <a:r>
              <a:rPr lang="en-US" sz="2400" dirty="0" smtClean="0"/>
              <a:t>victims </a:t>
            </a:r>
            <a:r>
              <a:rPr lang="en-US" sz="2400" dirty="0"/>
              <a:t>of human trafficking; </a:t>
            </a:r>
          </a:p>
          <a:p>
            <a:pPr algn="just">
              <a:buFontTx/>
              <a:buChar char="-"/>
            </a:pPr>
            <a:r>
              <a:rPr lang="en-US" sz="2400" dirty="0" smtClean="0"/>
              <a:t>Prevention of </a:t>
            </a:r>
            <a:r>
              <a:rPr lang="en-US" sz="2400" dirty="0"/>
              <a:t>all forms </a:t>
            </a:r>
            <a:r>
              <a:rPr lang="en-US" sz="2400" dirty="0" smtClean="0"/>
              <a:t>and manifestations of </a:t>
            </a:r>
            <a:r>
              <a:rPr lang="en-US" sz="2400" dirty="0"/>
              <a:t>trafficking in human </a:t>
            </a:r>
            <a:r>
              <a:rPr lang="en-US" sz="2400" dirty="0" smtClean="0"/>
              <a:t>beings; </a:t>
            </a:r>
          </a:p>
          <a:p>
            <a:pPr algn="just">
              <a:buFontTx/>
              <a:buChar char="-"/>
            </a:pPr>
            <a:r>
              <a:rPr lang="en-US" sz="2400" dirty="0" smtClean="0"/>
              <a:t> </a:t>
            </a:r>
            <a:r>
              <a:rPr lang="en-US" sz="2400" dirty="0"/>
              <a:t>P</a:t>
            </a:r>
            <a:r>
              <a:rPr lang="en-US" sz="2400" dirty="0" smtClean="0"/>
              <a:t>roportionality </a:t>
            </a:r>
            <a:r>
              <a:rPr lang="en-US" sz="2400" dirty="0"/>
              <a:t>of punishment; </a:t>
            </a:r>
          </a:p>
          <a:p>
            <a:pPr algn="just">
              <a:buFontTx/>
              <a:buChar char="-"/>
            </a:pPr>
            <a:r>
              <a:rPr lang="en-US" sz="2400" dirty="0" smtClean="0"/>
              <a:t>Protection </a:t>
            </a:r>
            <a:r>
              <a:rPr lang="en-US" sz="2400" dirty="0"/>
              <a:t>of vulnerable </a:t>
            </a:r>
            <a:r>
              <a:rPr lang="en-US" sz="2400" dirty="0" smtClean="0"/>
              <a:t>victims, </a:t>
            </a:r>
            <a:r>
              <a:rPr lang="en-US" sz="2400" dirty="0"/>
              <a:t>especially women and </a:t>
            </a:r>
            <a:r>
              <a:rPr lang="en-US" sz="2400" dirty="0" smtClean="0"/>
              <a:t>children;</a:t>
            </a:r>
          </a:p>
          <a:p>
            <a:pPr algn="just">
              <a:buFontTx/>
              <a:buChar char="-"/>
            </a:pPr>
            <a:r>
              <a:rPr lang="en-US" sz="2400" dirty="0"/>
              <a:t>A</a:t>
            </a:r>
            <a:r>
              <a:rPr lang="en-US" sz="2400" dirty="0" smtClean="0"/>
              <a:t>ccessibility to public services;</a:t>
            </a:r>
          </a:p>
          <a:p>
            <a:pPr algn="just">
              <a:buFontTx/>
              <a:buChar char="-"/>
            </a:pPr>
            <a:r>
              <a:rPr lang="en-US" sz="2400" dirty="0"/>
              <a:t>B</a:t>
            </a:r>
            <a:r>
              <a:rPr lang="en-US" sz="2400" dirty="0" smtClean="0"/>
              <a:t>est interest of the victim;</a:t>
            </a:r>
          </a:p>
          <a:p>
            <a:pPr algn="just">
              <a:buFontTx/>
              <a:buChar char="-"/>
            </a:pPr>
            <a:r>
              <a:rPr lang="en-US" sz="2400" dirty="0"/>
              <a:t>P</a:t>
            </a:r>
            <a:r>
              <a:rPr lang="en-US" sz="2400" dirty="0" smtClean="0"/>
              <a:t>hysical and psychological recovery;</a:t>
            </a:r>
          </a:p>
          <a:p>
            <a:pPr algn="just">
              <a:buFontTx/>
              <a:buChar char="-"/>
            </a:pPr>
            <a:r>
              <a:rPr lang="en-US" sz="2400" dirty="0" smtClean="0"/>
              <a:t>Victims’ compensation and reparation;</a:t>
            </a:r>
          </a:p>
          <a:p>
            <a:pPr algn="just">
              <a:buFontTx/>
              <a:buChar char="-"/>
            </a:pPr>
            <a:r>
              <a:rPr lang="en-US" sz="2400" dirty="0"/>
              <a:t>E</a:t>
            </a:r>
            <a:r>
              <a:rPr lang="en-US" sz="2400" dirty="0" smtClean="0"/>
              <a:t>xemption </a:t>
            </a:r>
            <a:r>
              <a:rPr lang="en-US" sz="2400" dirty="0"/>
              <a:t>from punishment </a:t>
            </a:r>
            <a:r>
              <a:rPr lang="en-US" sz="2400" dirty="0" smtClean="0"/>
              <a:t>in the case of reporting crimes before they’re committed;</a:t>
            </a:r>
          </a:p>
          <a:p>
            <a:pPr algn="just">
              <a:buFontTx/>
              <a:buChar char="-"/>
            </a:pPr>
            <a:r>
              <a:rPr lang="en-US" sz="2400" dirty="0"/>
              <a:t>I</a:t>
            </a:r>
            <a:r>
              <a:rPr lang="en-US" sz="2400" dirty="0" smtClean="0"/>
              <a:t>dentification of victims; </a:t>
            </a:r>
          </a:p>
          <a:p>
            <a:pPr algn="just">
              <a:buFontTx/>
              <a:buChar char="-"/>
            </a:pPr>
            <a:r>
              <a:rPr lang="en-US" sz="2400" dirty="0"/>
              <a:t>A</a:t>
            </a:r>
            <a:r>
              <a:rPr lang="en-US" sz="2400" dirty="0" smtClean="0"/>
              <a:t>ccess to information for victims, informants and witnesses.</a:t>
            </a:r>
          </a:p>
          <a:p>
            <a:pPr lvl="0" algn="just" rtl="1">
              <a:buFont typeface="Arial" panose="020B0604020202020204" pitchFamily="34" charset="0"/>
              <a:buChar char="•"/>
            </a:pP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067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219200" y="323850"/>
            <a:ext cx="10363200" cy="630555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sz="3200" b="1" dirty="0"/>
              <a:t>On the </a:t>
            </a:r>
            <a:r>
              <a:rPr lang="fr-FR" sz="3200" b="1" dirty="0" err="1"/>
              <a:t>criminal</a:t>
            </a:r>
            <a:r>
              <a:rPr lang="fr-FR" sz="3200" b="1" dirty="0"/>
              <a:t> </a:t>
            </a:r>
            <a:r>
              <a:rPr lang="fr-FR" sz="3200" b="1" dirty="0" err="1"/>
              <a:t>level</a:t>
            </a:r>
            <a:r>
              <a:rPr lang="fr-FR" sz="3200" b="1" dirty="0"/>
              <a:t>, </a:t>
            </a:r>
            <a:r>
              <a:rPr lang="fr-FR" sz="3200" b="1" dirty="0" smtClean="0"/>
              <a:t>the </a:t>
            </a:r>
            <a:r>
              <a:rPr lang="fr-FR" sz="3200" b="1" dirty="0" err="1" smtClean="0"/>
              <a:t>Draft</a:t>
            </a:r>
            <a:r>
              <a:rPr lang="fr-FR" sz="3200" b="1" dirty="0" smtClean="0"/>
              <a:t> Law </a:t>
            </a:r>
            <a:r>
              <a:rPr lang="fr-FR" sz="3200" b="1" dirty="0" err="1" smtClean="0"/>
              <a:t>includes</a:t>
            </a:r>
            <a:r>
              <a:rPr lang="fr-FR" sz="3200" dirty="0" smtClean="0"/>
              <a:t>:</a:t>
            </a:r>
          </a:p>
          <a:p>
            <a:pPr marL="0" indent="0">
              <a:buNone/>
            </a:pPr>
            <a:endParaRPr lang="fr-FR" sz="3200" dirty="0"/>
          </a:p>
          <a:p>
            <a:pPr lvl="0"/>
            <a:r>
              <a:rPr lang="fr-FR" sz="3200" dirty="0"/>
              <a:t>Identification of </a:t>
            </a:r>
            <a:r>
              <a:rPr lang="fr-FR" sz="3200" dirty="0" err="1"/>
              <a:t>criminal</a:t>
            </a:r>
            <a:r>
              <a:rPr lang="fr-FR" sz="3200" dirty="0"/>
              <a:t> </a:t>
            </a:r>
            <a:r>
              <a:rPr lang="fr-FR" sz="3200" dirty="0" err="1"/>
              <a:t>acts</a:t>
            </a:r>
            <a:r>
              <a:rPr lang="fr-FR" sz="3200" dirty="0"/>
              <a:t> </a:t>
            </a:r>
            <a:r>
              <a:rPr lang="fr-FR" sz="3200" dirty="0" err="1"/>
              <a:t>that</a:t>
            </a:r>
            <a:r>
              <a:rPr lang="fr-FR" sz="3200" dirty="0"/>
              <a:t> </a:t>
            </a:r>
            <a:r>
              <a:rPr lang="fr-FR" sz="3200" dirty="0" err="1"/>
              <a:t>form</a:t>
            </a:r>
            <a:r>
              <a:rPr lang="fr-FR" sz="3200" dirty="0"/>
              <a:t> the basis of </a:t>
            </a:r>
            <a:r>
              <a:rPr lang="fr-FR" sz="3200" dirty="0" err="1"/>
              <a:t>human</a:t>
            </a:r>
            <a:r>
              <a:rPr lang="fr-FR" sz="3200" dirty="0"/>
              <a:t> </a:t>
            </a:r>
            <a:r>
              <a:rPr lang="fr-FR" sz="3200" dirty="0" err="1"/>
              <a:t>trafficking</a:t>
            </a:r>
            <a:r>
              <a:rPr lang="fr-FR" sz="3200" dirty="0"/>
              <a:t> </a:t>
            </a:r>
            <a:r>
              <a:rPr lang="fr-FR" sz="3200" dirty="0" smtClean="0"/>
              <a:t>crimes;</a:t>
            </a:r>
          </a:p>
          <a:p>
            <a:pPr lvl="0"/>
            <a:r>
              <a:rPr lang="fr-FR" sz="3200" dirty="0" smtClean="0"/>
              <a:t> </a:t>
            </a:r>
            <a:r>
              <a:rPr lang="fr-FR" sz="3200" dirty="0" err="1"/>
              <a:t>C</a:t>
            </a:r>
            <a:r>
              <a:rPr lang="fr-FR" sz="3200" dirty="0" err="1" smtClean="0"/>
              <a:t>riminal</a:t>
            </a:r>
            <a:r>
              <a:rPr lang="fr-FR" sz="3200" dirty="0" smtClean="0"/>
              <a:t> </a:t>
            </a:r>
            <a:r>
              <a:rPr lang="fr-FR" sz="3200" dirty="0" err="1"/>
              <a:t>acts</a:t>
            </a:r>
            <a:r>
              <a:rPr lang="fr-FR" sz="3200" dirty="0"/>
              <a:t> </a:t>
            </a:r>
            <a:r>
              <a:rPr lang="fr-FR" sz="3200" dirty="0" err="1"/>
              <a:t>related</a:t>
            </a:r>
            <a:r>
              <a:rPr lang="fr-FR" sz="3200" dirty="0"/>
              <a:t> to </a:t>
            </a:r>
            <a:r>
              <a:rPr lang="fr-FR" sz="3200" dirty="0" err="1"/>
              <a:t>trafficking</a:t>
            </a:r>
            <a:r>
              <a:rPr lang="fr-FR" sz="3200" dirty="0"/>
              <a:t> in </a:t>
            </a:r>
            <a:r>
              <a:rPr lang="fr-FR" sz="3200" dirty="0" err="1" smtClean="0"/>
              <a:t>persons</a:t>
            </a:r>
            <a:r>
              <a:rPr lang="fr-FR" sz="3200" dirty="0" smtClean="0"/>
              <a:t> are </a:t>
            </a:r>
            <a:r>
              <a:rPr lang="fr-FR" sz="3200" dirty="0" err="1" smtClean="0"/>
              <a:t>defined</a:t>
            </a:r>
            <a:r>
              <a:rPr lang="fr-FR" sz="3200" dirty="0" smtClean="0"/>
              <a:t> </a:t>
            </a:r>
            <a:r>
              <a:rPr lang="fr-FR" sz="3200" dirty="0"/>
              <a:t>as </a:t>
            </a:r>
            <a:r>
              <a:rPr lang="en-US" sz="3200" b="1" dirty="0"/>
              <a:t>the recruitment, transportation, transfer, </a:t>
            </a:r>
            <a:r>
              <a:rPr lang="en-US" sz="3200" b="1" dirty="0" smtClean="0"/>
              <a:t>harboring </a:t>
            </a:r>
            <a:r>
              <a:rPr lang="en-US" sz="3200" b="1" dirty="0"/>
              <a:t>or receipt of persons, by means of the threat or use of force or other forms of coercion, of abduction, of fraud, of deception, of the abuse of power or of a position of vulnerability or of the giving or receiving of payments or benefits to achieve the consent of a person having control over another person, for the purpose of </a:t>
            </a:r>
            <a:r>
              <a:rPr lang="en-US" sz="3200" b="1" dirty="0" smtClean="0"/>
              <a:t>exploitation</a:t>
            </a:r>
            <a:endParaRPr lang="fr-FR" sz="3200" dirty="0"/>
          </a:p>
          <a:p>
            <a:pPr lvl="0"/>
            <a:r>
              <a:rPr lang="en-US" sz="3200" dirty="0"/>
              <a:t>Exploitation includes, for example, the removal of organs, </a:t>
            </a:r>
            <a:r>
              <a:rPr lang="fr-FR" sz="3200" dirty="0"/>
              <a:t>the sale of </a:t>
            </a:r>
            <a:r>
              <a:rPr lang="fr-FR" sz="3200" dirty="0" err="1"/>
              <a:t>children</a:t>
            </a:r>
            <a:r>
              <a:rPr lang="fr-FR" sz="3200" dirty="0"/>
              <a:t>, subjugation to </a:t>
            </a:r>
            <a:r>
              <a:rPr lang="fr-FR" sz="3200" dirty="0" err="1"/>
              <a:t>slavery</a:t>
            </a:r>
            <a:r>
              <a:rPr lang="fr-FR" sz="3200" dirty="0"/>
              <a:t> and </a:t>
            </a:r>
            <a:r>
              <a:rPr lang="fr-FR" sz="3200" dirty="0" err="1"/>
              <a:t>forced</a:t>
            </a:r>
            <a:r>
              <a:rPr lang="fr-FR" sz="3200" dirty="0"/>
              <a:t> </a:t>
            </a:r>
            <a:r>
              <a:rPr lang="fr-FR" sz="3200" dirty="0" err="1"/>
              <a:t>labor</a:t>
            </a:r>
            <a:r>
              <a:rPr lang="fr-FR" sz="3200" dirty="0"/>
              <a:t>, </a:t>
            </a:r>
            <a:r>
              <a:rPr lang="fr-FR" sz="3200" dirty="0" err="1"/>
              <a:t>forced</a:t>
            </a:r>
            <a:r>
              <a:rPr lang="fr-FR" sz="3200" dirty="0"/>
              <a:t> prostitution, </a:t>
            </a:r>
            <a:r>
              <a:rPr lang="fr-FR" sz="3200" dirty="0" err="1"/>
              <a:t>incitement</a:t>
            </a:r>
            <a:r>
              <a:rPr lang="fr-FR" sz="3200" dirty="0"/>
              <a:t> to </a:t>
            </a:r>
            <a:r>
              <a:rPr lang="fr-FR" sz="3200" dirty="0" err="1"/>
              <a:t>disseminate</a:t>
            </a:r>
            <a:r>
              <a:rPr lang="fr-FR" sz="3200" dirty="0"/>
              <a:t> </a:t>
            </a:r>
            <a:r>
              <a:rPr lang="fr-FR" sz="3200" dirty="0" err="1"/>
              <a:t>obscene</a:t>
            </a:r>
            <a:r>
              <a:rPr lang="fr-FR" sz="3200" dirty="0"/>
              <a:t> </a:t>
            </a:r>
            <a:r>
              <a:rPr lang="fr-FR" sz="3200" dirty="0" err="1"/>
              <a:t>material</a:t>
            </a:r>
            <a:r>
              <a:rPr lang="fr-FR" sz="3200" dirty="0"/>
              <a:t>, </a:t>
            </a:r>
            <a:r>
              <a:rPr lang="fr-FR" sz="3200" dirty="0" err="1"/>
              <a:t>forced</a:t>
            </a:r>
            <a:r>
              <a:rPr lang="fr-FR" sz="3200" dirty="0"/>
              <a:t> </a:t>
            </a:r>
            <a:r>
              <a:rPr lang="fr-FR" sz="3200" dirty="0" err="1"/>
              <a:t>marriage</a:t>
            </a:r>
            <a:r>
              <a:rPr lang="fr-FR" sz="3200" dirty="0"/>
              <a:t>, </a:t>
            </a:r>
            <a:r>
              <a:rPr lang="fr-FR" sz="3200" dirty="0" err="1"/>
              <a:t>forced</a:t>
            </a:r>
            <a:r>
              <a:rPr lang="fr-FR" sz="3200" dirty="0"/>
              <a:t> </a:t>
            </a:r>
            <a:r>
              <a:rPr lang="fr-FR" sz="3200" dirty="0" err="1"/>
              <a:t>begging</a:t>
            </a:r>
            <a:r>
              <a:rPr lang="fr-FR" sz="3200" dirty="0"/>
              <a:t>, the use of </a:t>
            </a:r>
            <a:r>
              <a:rPr lang="fr-FR" sz="3200" dirty="0" err="1"/>
              <a:t>children</a:t>
            </a:r>
            <a:r>
              <a:rPr lang="fr-FR" sz="3200" dirty="0"/>
              <a:t> in </a:t>
            </a:r>
            <a:r>
              <a:rPr lang="fr-FR" sz="3200" dirty="0" err="1"/>
              <a:t>armed</a:t>
            </a:r>
            <a:r>
              <a:rPr lang="fr-FR" sz="3200" dirty="0"/>
              <a:t> </a:t>
            </a:r>
            <a:r>
              <a:rPr lang="fr-FR" sz="3200" dirty="0" err="1"/>
              <a:t>conflict</a:t>
            </a:r>
            <a:r>
              <a:rPr lang="fr-FR" sz="3200" dirty="0"/>
              <a:t>, </a:t>
            </a:r>
            <a:r>
              <a:rPr lang="fr-FR" sz="3200" dirty="0" err="1"/>
              <a:t>unlawful</a:t>
            </a:r>
            <a:r>
              <a:rPr lang="fr-FR" sz="3200" dirty="0"/>
              <a:t> </a:t>
            </a:r>
            <a:r>
              <a:rPr lang="fr-FR" sz="3200" dirty="0" err="1"/>
              <a:t>conduct</a:t>
            </a:r>
            <a:r>
              <a:rPr lang="fr-FR" sz="3200" dirty="0"/>
              <a:t> in </a:t>
            </a:r>
            <a:r>
              <a:rPr lang="fr-FR" sz="3200" dirty="0" err="1"/>
              <a:t>making</a:t>
            </a:r>
            <a:r>
              <a:rPr lang="fr-FR" sz="3200" dirty="0"/>
              <a:t> </a:t>
            </a:r>
            <a:r>
              <a:rPr lang="fr-FR" sz="3200" dirty="0" err="1"/>
              <a:t>biomedical</a:t>
            </a:r>
            <a:r>
              <a:rPr lang="fr-FR" sz="3200" dirty="0"/>
              <a:t> </a:t>
            </a:r>
            <a:r>
              <a:rPr lang="fr-FR" sz="3200" dirty="0" err="1"/>
              <a:t>experiments</a:t>
            </a:r>
            <a:r>
              <a:rPr lang="fr-FR" sz="3200" dirty="0"/>
              <a:t> on </a:t>
            </a:r>
            <a:r>
              <a:rPr lang="fr-FR" sz="3200" dirty="0" err="1"/>
              <a:t>persons</a:t>
            </a:r>
            <a:r>
              <a:rPr lang="fr-FR" sz="3200" dirty="0"/>
              <a:t>; exploitation </a:t>
            </a:r>
            <a:r>
              <a:rPr lang="fr-FR" sz="3200" dirty="0" err="1"/>
              <a:t>may</a:t>
            </a:r>
            <a:r>
              <a:rPr lang="fr-FR" sz="3200" dirty="0"/>
              <a:t> </a:t>
            </a:r>
            <a:r>
              <a:rPr lang="fr-FR" sz="3200" dirty="0" err="1"/>
              <a:t>also</a:t>
            </a:r>
            <a:r>
              <a:rPr lang="fr-FR" sz="3200" dirty="0"/>
              <a:t> </a:t>
            </a:r>
            <a:r>
              <a:rPr lang="fr-FR" sz="3200" dirty="0" err="1"/>
              <a:t>include</a:t>
            </a:r>
            <a:r>
              <a:rPr lang="fr-FR" sz="3200" dirty="0"/>
              <a:t> exploitation of </a:t>
            </a:r>
            <a:r>
              <a:rPr lang="fr-FR" sz="3200" dirty="0" err="1"/>
              <a:t>children</a:t>
            </a:r>
            <a:r>
              <a:rPr lang="fr-FR" sz="3200" dirty="0"/>
              <a:t> in </a:t>
            </a:r>
            <a:r>
              <a:rPr lang="fr-FR" sz="3200" dirty="0" err="1"/>
              <a:t>illegal</a:t>
            </a:r>
            <a:r>
              <a:rPr lang="fr-FR" sz="3200" dirty="0"/>
              <a:t> or </a:t>
            </a:r>
            <a:r>
              <a:rPr lang="fr-FR" sz="3200" dirty="0" err="1"/>
              <a:t>criminal</a:t>
            </a:r>
            <a:r>
              <a:rPr lang="fr-FR" sz="3200" dirty="0"/>
              <a:t> </a:t>
            </a:r>
            <a:r>
              <a:rPr lang="fr-FR" sz="3200" dirty="0" err="1"/>
              <a:t>activities</a:t>
            </a:r>
            <a:r>
              <a:rPr lang="fr-FR" sz="3200" dirty="0"/>
              <a:t>, </a:t>
            </a:r>
            <a:r>
              <a:rPr lang="fr-FR" sz="3200" dirty="0" err="1"/>
              <a:t>armed</a:t>
            </a:r>
            <a:r>
              <a:rPr lang="fr-FR" sz="3200" dirty="0"/>
              <a:t> </a:t>
            </a:r>
            <a:r>
              <a:rPr lang="fr-FR" sz="3200" dirty="0" err="1"/>
              <a:t>conflict</a:t>
            </a:r>
            <a:r>
              <a:rPr lang="fr-FR" sz="3200" dirty="0"/>
              <a:t>, </a:t>
            </a:r>
            <a:r>
              <a:rPr lang="fr-FR" sz="3200" dirty="0" err="1"/>
              <a:t>work</a:t>
            </a:r>
            <a:r>
              <a:rPr lang="fr-FR" sz="3200" dirty="0"/>
              <a:t> </a:t>
            </a:r>
            <a:r>
              <a:rPr lang="fr-FR" sz="3200" dirty="0" err="1"/>
              <a:t>below</a:t>
            </a:r>
            <a:r>
              <a:rPr lang="fr-FR" sz="3200" dirty="0"/>
              <a:t> the minimum </a:t>
            </a:r>
            <a:r>
              <a:rPr lang="fr-FR" sz="3200" dirty="0" err="1"/>
              <a:t>age</a:t>
            </a:r>
            <a:r>
              <a:rPr lang="fr-FR" sz="3200" dirty="0"/>
              <a:t>, and in </a:t>
            </a:r>
            <a:r>
              <a:rPr lang="fr-FR" sz="3200" dirty="0" err="1"/>
              <a:t>gaining</a:t>
            </a:r>
            <a:r>
              <a:rPr lang="fr-FR" sz="3200" dirty="0"/>
              <a:t> revenues </a:t>
            </a:r>
            <a:r>
              <a:rPr lang="fr-FR" sz="3200" dirty="0" err="1"/>
              <a:t>from</a:t>
            </a:r>
            <a:r>
              <a:rPr lang="fr-FR" sz="3200" dirty="0"/>
              <a:t> </a:t>
            </a:r>
            <a:r>
              <a:rPr lang="fr-FR" sz="3200" dirty="0" err="1"/>
              <a:t>coercive</a:t>
            </a:r>
            <a:r>
              <a:rPr lang="fr-FR" sz="3200" dirty="0"/>
              <a:t> </a:t>
            </a:r>
            <a:r>
              <a:rPr lang="fr-FR" sz="3200" dirty="0" err="1"/>
              <a:t>work</a:t>
            </a:r>
            <a:r>
              <a:rPr lang="fr-FR" sz="3200" dirty="0"/>
              <a:t> and services.</a:t>
            </a:r>
          </a:p>
          <a:p>
            <a:pPr lvl="0"/>
            <a:r>
              <a:rPr lang="fr-FR" sz="3200" dirty="0"/>
              <a:t>Identification of </a:t>
            </a:r>
            <a:r>
              <a:rPr lang="fr-FR" sz="3200" dirty="0" err="1"/>
              <a:t>some</a:t>
            </a:r>
            <a:r>
              <a:rPr lang="fr-FR" sz="3200" dirty="0"/>
              <a:t> cases </a:t>
            </a:r>
            <a:r>
              <a:rPr lang="fr-FR" sz="3200" dirty="0" err="1"/>
              <a:t>where</a:t>
            </a:r>
            <a:r>
              <a:rPr lang="fr-FR" sz="3200" dirty="0"/>
              <a:t> consent of the </a:t>
            </a:r>
            <a:r>
              <a:rPr lang="fr-FR" sz="3200" dirty="0" err="1"/>
              <a:t>victim</a:t>
            </a:r>
            <a:r>
              <a:rPr lang="fr-FR" sz="3200" dirty="0"/>
              <a:t> </a:t>
            </a:r>
            <a:r>
              <a:rPr lang="fr-FR" sz="3200" dirty="0" err="1"/>
              <a:t>is</a:t>
            </a:r>
            <a:r>
              <a:rPr lang="fr-FR" sz="3200" dirty="0"/>
              <a:t> </a:t>
            </a:r>
            <a:r>
              <a:rPr lang="fr-FR" sz="3200" dirty="0" err="1"/>
              <a:t>irrelevant</a:t>
            </a:r>
            <a:r>
              <a:rPr lang="fr-FR" sz="3200" dirty="0"/>
              <a:t> in </a:t>
            </a:r>
            <a:r>
              <a:rPr lang="fr-FR" sz="3200" dirty="0" err="1"/>
              <a:t>approving</a:t>
            </a:r>
            <a:r>
              <a:rPr lang="fr-FR" sz="3200" dirty="0"/>
              <a:t> sanctions and cases of non-</a:t>
            </a:r>
            <a:r>
              <a:rPr lang="fr-FR" sz="3200" dirty="0" err="1"/>
              <a:t>responsibility</a:t>
            </a:r>
            <a:r>
              <a:rPr lang="fr-FR" sz="3200" dirty="0"/>
              <a:t> for </a:t>
            </a:r>
            <a:r>
              <a:rPr lang="fr-FR" sz="3200" dirty="0" err="1"/>
              <a:t>some</a:t>
            </a:r>
            <a:r>
              <a:rPr lang="fr-FR" sz="3200" dirty="0"/>
              <a:t> </a:t>
            </a:r>
            <a:r>
              <a:rPr lang="fr-FR" sz="3200" dirty="0" err="1"/>
              <a:t>categories</a:t>
            </a:r>
            <a:r>
              <a:rPr lang="fr-FR" sz="3200" dirty="0"/>
              <a:t>, as </a:t>
            </a:r>
            <a:r>
              <a:rPr lang="fr-FR" sz="3200" dirty="0" err="1"/>
              <a:t>is</a:t>
            </a:r>
            <a:r>
              <a:rPr lang="fr-FR" sz="3200" dirty="0"/>
              <a:t> the case for </a:t>
            </a:r>
            <a:r>
              <a:rPr lang="fr-FR" sz="3200" dirty="0" err="1"/>
              <a:t>children</a:t>
            </a:r>
            <a:r>
              <a:rPr lang="fr-FR" sz="3200" dirty="0"/>
              <a:t> and </a:t>
            </a:r>
            <a:r>
              <a:rPr lang="fr-FR" sz="3200" dirty="0" err="1"/>
              <a:t>persons</a:t>
            </a:r>
            <a:r>
              <a:rPr lang="fr-FR" sz="3200" dirty="0"/>
              <a:t> </a:t>
            </a:r>
            <a:r>
              <a:rPr lang="fr-FR" sz="3200" dirty="0" err="1"/>
              <a:t>under</a:t>
            </a:r>
            <a:r>
              <a:rPr lang="fr-FR" sz="3200" dirty="0"/>
              <a:t> the </a:t>
            </a:r>
            <a:r>
              <a:rPr lang="fr-FR" sz="3200" dirty="0" err="1"/>
              <a:t>jurisdiction</a:t>
            </a:r>
            <a:r>
              <a:rPr lang="fr-FR" sz="3200" dirty="0"/>
              <a:t> of the </a:t>
            </a:r>
            <a:r>
              <a:rPr lang="fr-FR" sz="3200" dirty="0" err="1"/>
              <a:t>perpetrators</a:t>
            </a:r>
            <a:r>
              <a:rPr lang="fr-FR" sz="3200" dirty="0"/>
              <a:t> and </a:t>
            </a:r>
            <a:r>
              <a:rPr lang="fr-FR" sz="3200" dirty="0" err="1"/>
              <a:t>victims</a:t>
            </a:r>
            <a:r>
              <a:rPr lang="fr-FR" sz="3200" dirty="0"/>
              <a:t> of </a:t>
            </a:r>
            <a:r>
              <a:rPr lang="fr-FR" sz="3200" dirty="0" err="1"/>
              <a:t>organized</a:t>
            </a:r>
            <a:r>
              <a:rPr lang="fr-FR" sz="3200" dirty="0"/>
              <a:t> </a:t>
            </a:r>
            <a:r>
              <a:rPr lang="fr-FR" sz="3200" dirty="0" smtClean="0"/>
              <a:t>crime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06877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2-2 </a:t>
            </a:r>
            <a:r>
              <a:rPr lang="fr-FR" dirty="0" smtClean="0"/>
              <a:t>– The </a:t>
            </a:r>
            <a:r>
              <a:rPr lang="fr-FR" dirty="0" err="1" smtClean="0"/>
              <a:t>institutional</a:t>
            </a:r>
            <a:r>
              <a:rPr lang="fr-FR" dirty="0" smtClean="0"/>
              <a:t> </a:t>
            </a:r>
            <a:r>
              <a:rPr lang="fr-FR" dirty="0" err="1"/>
              <a:t>choice</a:t>
            </a:r>
            <a:r>
              <a:rPr lang="fr-FR" dirty="0"/>
              <a:t> </a:t>
            </a:r>
          </a:p>
          <a:p>
            <a:r>
              <a:rPr lang="fr-FR" dirty="0"/>
              <a:t>The </a:t>
            </a:r>
            <a:r>
              <a:rPr lang="fr-FR" dirty="0" err="1" smtClean="0"/>
              <a:t>Draft</a:t>
            </a:r>
            <a:r>
              <a:rPr lang="fr-FR" dirty="0" smtClean="0"/>
              <a:t> stress the importance </a:t>
            </a:r>
            <a:r>
              <a:rPr lang="fr-FR" dirty="0"/>
              <a:t>of </a:t>
            </a:r>
            <a:r>
              <a:rPr lang="fr-FR" dirty="0" err="1"/>
              <a:t>creating</a:t>
            </a:r>
            <a:r>
              <a:rPr lang="fr-FR" dirty="0"/>
              <a:t> an </a:t>
            </a:r>
            <a:r>
              <a:rPr lang="fr-FR" dirty="0" err="1"/>
              <a:t>integrated</a:t>
            </a:r>
            <a:r>
              <a:rPr lang="fr-FR" dirty="0"/>
              <a:t> </a:t>
            </a:r>
            <a:r>
              <a:rPr lang="fr-FR" dirty="0" err="1"/>
              <a:t>institutional</a:t>
            </a:r>
            <a:r>
              <a:rPr lang="fr-FR" dirty="0"/>
              <a:t> </a:t>
            </a:r>
            <a:r>
              <a:rPr lang="fr-FR" dirty="0" err="1"/>
              <a:t>framework</a:t>
            </a:r>
            <a:r>
              <a:rPr lang="fr-FR" dirty="0"/>
              <a:t> </a:t>
            </a:r>
            <a:r>
              <a:rPr lang="fr-FR" dirty="0" err="1" smtClean="0"/>
              <a:t>composed</a:t>
            </a:r>
            <a:r>
              <a:rPr lang="fr-FR" dirty="0" smtClean="0"/>
              <a:t> of a </a:t>
            </a:r>
            <a:r>
              <a:rPr lang="fr-FR" dirty="0" err="1"/>
              <a:t>governmental</a:t>
            </a:r>
            <a:r>
              <a:rPr lang="fr-FR" dirty="0"/>
              <a:t> coordination </a:t>
            </a:r>
            <a:r>
              <a:rPr lang="fr-FR" dirty="0" err="1"/>
              <a:t>mechanism</a:t>
            </a:r>
            <a:r>
              <a:rPr lang="fr-FR" dirty="0"/>
              <a:t> and an </a:t>
            </a:r>
            <a:r>
              <a:rPr lang="fr-FR" dirty="0" err="1"/>
              <a:t>independent</a:t>
            </a:r>
            <a:r>
              <a:rPr lang="fr-FR" dirty="0"/>
              <a:t> </a:t>
            </a:r>
            <a:r>
              <a:rPr lang="en-US" dirty="0"/>
              <a:t>mechanism for monitoring and evaluation </a:t>
            </a:r>
            <a:r>
              <a:rPr lang="en-US" dirty="0">
                <a:solidFill>
                  <a:srgbClr val="FF0000"/>
                </a:solidFill>
              </a:rPr>
              <a:t>t</a:t>
            </a:r>
            <a:r>
              <a:rPr lang="fr-FR" dirty="0" err="1">
                <a:solidFill>
                  <a:srgbClr val="FF0000"/>
                </a:solidFill>
              </a:rPr>
              <a:t>hrough</a:t>
            </a:r>
            <a:r>
              <a:rPr lang="fr-FR" dirty="0"/>
              <a:t>: </a:t>
            </a:r>
          </a:p>
          <a:p>
            <a:pPr marL="0" lvl="0" indent="0">
              <a:buNone/>
            </a:pPr>
            <a:r>
              <a:rPr lang="fr-FR" dirty="0" smtClean="0"/>
              <a:t>- the </a:t>
            </a:r>
            <a:r>
              <a:rPr lang="fr-FR" dirty="0" err="1" smtClean="0"/>
              <a:t>designation</a:t>
            </a:r>
            <a:r>
              <a:rPr lang="fr-FR" dirty="0" smtClean="0"/>
              <a:t> </a:t>
            </a:r>
            <a:r>
              <a:rPr lang="fr-FR" dirty="0"/>
              <a:t>of the National Council for </a:t>
            </a:r>
            <a:r>
              <a:rPr lang="fr-FR" dirty="0" err="1"/>
              <a:t>Human</a:t>
            </a:r>
            <a:r>
              <a:rPr lang="fr-FR" dirty="0"/>
              <a:t> </a:t>
            </a:r>
            <a:r>
              <a:rPr lang="fr-FR" dirty="0" err="1"/>
              <a:t>Rights</a:t>
            </a:r>
            <a:r>
              <a:rPr lang="fr-FR" dirty="0"/>
              <a:t>, an </a:t>
            </a:r>
            <a:r>
              <a:rPr lang="fr-FR" dirty="0" err="1"/>
              <a:t>independent</a:t>
            </a:r>
            <a:r>
              <a:rPr lang="fr-FR" dirty="0"/>
              <a:t> </a:t>
            </a:r>
            <a:r>
              <a:rPr lang="fr-FR" dirty="0" smtClean="0"/>
              <a:t>	national </a:t>
            </a:r>
            <a:r>
              <a:rPr lang="fr-FR" dirty="0"/>
              <a:t>institution, as a </a:t>
            </a:r>
            <a:r>
              <a:rPr lang="en-US" dirty="0"/>
              <a:t>mechanism for monitoring and </a:t>
            </a:r>
            <a:r>
              <a:rPr lang="en-US" dirty="0" smtClean="0"/>
              <a:t>evaluation</a:t>
            </a:r>
            <a:endParaRPr lang="fr-FR" dirty="0"/>
          </a:p>
          <a:p>
            <a:pPr lvl="0">
              <a:buFontTx/>
              <a:buChar char="-"/>
            </a:pPr>
            <a:r>
              <a:rPr lang="fr-FR" dirty="0" err="1" smtClean="0"/>
              <a:t>Creation</a:t>
            </a:r>
            <a:r>
              <a:rPr lang="fr-FR" dirty="0" smtClean="0"/>
              <a:t> of an </a:t>
            </a:r>
            <a:r>
              <a:rPr lang="fr-FR" dirty="0" err="1" smtClean="0"/>
              <a:t>intergovernmental</a:t>
            </a:r>
            <a:r>
              <a:rPr lang="fr-FR" dirty="0" smtClean="0"/>
              <a:t> </a:t>
            </a:r>
            <a:r>
              <a:rPr lang="fr-FR" dirty="0"/>
              <a:t>coordination </a:t>
            </a:r>
            <a:r>
              <a:rPr lang="fr-FR" dirty="0" err="1"/>
              <a:t>mechanism</a:t>
            </a:r>
            <a:r>
              <a:rPr lang="fr-FR" dirty="0"/>
              <a:t> </a:t>
            </a:r>
            <a:r>
              <a:rPr lang="fr-FR" dirty="0" smtClean="0"/>
              <a:t>to </a:t>
            </a:r>
            <a:r>
              <a:rPr lang="fr-FR" dirty="0" err="1" smtClean="0"/>
              <a:t>promote</a:t>
            </a:r>
            <a:r>
              <a:rPr lang="fr-FR" dirty="0" smtClean="0"/>
              <a:t> 	national </a:t>
            </a:r>
            <a:r>
              <a:rPr lang="fr-FR" dirty="0"/>
              <a:t>efforts </a:t>
            </a:r>
            <a:r>
              <a:rPr lang="fr-FR" dirty="0" err="1"/>
              <a:t>aiming</a:t>
            </a:r>
            <a:r>
              <a:rPr lang="fr-FR" dirty="0"/>
              <a:t> at </a:t>
            </a:r>
            <a:r>
              <a:rPr lang="fr-FR" dirty="0" err="1"/>
              <a:t>preparing</a:t>
            </a:r>
            <a:r>
              <a:rPr lang="fr-FR" dirty="0"/>
              <a:t> and </a:t>
            </a:r>
            <a:r>
              <a:rPr lang="fr-FR" dirty="0" err="1"/>
              <a:t>implementing</a:t>
            </a:r>
            <a:r>
              <a:rPr lang="fr-FR" dirty="0"/>
              <a:t> public </a:t>
            </a:r>
            <a:r>
              <a:rPr lang="fr-FR" dirty="0" err="1"/>
              <a:t>policy</a:t>
            </a:r>
            <a:r>
              <a:rPr lang="fr-FR" dirty="0"/>
              <a:t> in </a:t>
            </a:r>
            <a:r>
              <a:rPr lang="fr-FR" dirty="0" smtClean="0"/>
              <a:t>the </a:t>
            </a:r>
            <a:r>
              <a:rPr lang="fr-FR" dirty="0" err="1" smtClean="0"/>
              <a:t>field</a:t>
            </a:r>
            <a:r>
              <a:rPr lang="fr-FR" smtClean="0"/>
              <a:t>; </a:t>
            </a:r>
            <a:endParaRPr lang="fr-FR" dirty="0"/>
          </a:p>
          <a:p>
            <a:pPr lvl="0">
              <a:buFontTx/>
              <a:buChar char="-"/>
            </a:pPr>
            <a:r>
              <a:rPr lang="fr-FR" smtClean="0"/>
              <a:t>Establishment </a:t>
            </a:r>
            <a:r>
              <a:rPr lang="fr-FR" dirty="0" smtClean="0"/>
              <a:t>of  a </a:t>
            </a:r>
            <a:r>
              <a:rPr lang="fr-FR" dirty="0" err="1"/>
              <a:t>mechanism</a:t>
            </a:r>
            <a:r>
              <a:rPr lang="fr-FR" dirty="0"/>
              <a:t> of compensation and </a:t>
            </a:r>
            <a:r>
              <a:rPr lang="fr-FR" dirty="0" smtClean="0"/>
              <a:t>assistance to </a:t>
            </a:r>
            <a:r>
              <a:rPr lang="fr-FR" dirty="0" err="1" smtClean="0"/>
              <a:t>victims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7109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22B9E06671B54FA89F14538B9B0FEA" ma:contentTypeVersion="1" ma:contentTypeDescription="Create a new document." ma:contentTypeScope="" ma:versionID="362711686602768b23db736653e4ac1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C835E88-862A-41AD-9049-7A49C7116FE5}"/>
</file>

<file path=customXml/itemProps2.xml><?xml version="1.0" encoding="utf-8"?>
<ds:datastoreItem xmlns:ds="http://schemas.openxmlformats.org/officeDocument/2006/customXml" ds:itemID="{811424B7-660B-4B50-AD9F-CE81CF5146A0}"/>
</file>

<file path=customXml/itemProps3.xml><?xml version="1.0" encoding="utf-8"?>
<ds:datastoreItem xmlns:ds="http://schemas.openxmlformats.org/officeDocument/2006/customXml" ds:itemID="{F1D2B4C9-BA9F-4716-9A16-602476EDC507}"/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4878</TotalTime>
  <Words>917</Words>
  <Application>Microsoft Office PowerPoint</Application>
  <PresentationFormat>Custom</PresentationFormat>
  <Paragraphs>80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Capitaux</vt:lpstr>
      <vt:lpstr>Inter-ministerial Delegation for Human Rights  </vt:lpstr>
      <vt:lpstr>  I- Key Events</vt:lpstr>
      <vt:lpstr>II- Methodology</vt:lpstr>
      <vt:lpstr> </vt:lpstr>
      <vt:lpstr>III- Results of the Work of the Sub-committee on Human Trafficking </vt:lpstr>
      <vt:lpstr>PowerPoint Presentation</vt:lpstr>
      <vt:lpstr>PowerPoint Presentation</vt:lpstr>
      <vt:lpstr>PowerPoint Presentation</vt:lpstr>
      <vt:lpstr>PowerPoint Presentation</vt:lpstr>
    </vt:vector>
  </TitlesOfParts>
  <Company>DIDH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تقرير ملخص لعمل اللجنة الفرعية الوطنية المكلفة بتطوير الإطار القانوني والمؤسساتي للهجرة واللجوء ومكافحة الاتجار بالبشر واللجنة المتخصصة المكلفة بمقابلة اللاجئين المعترف بهم من طرف مكتب المفوضية في الرباط</dc:title>
  <dc:creator>Hassnaa AMGHAR</dc:creator>
  <cp:lastModifiedBy>Asst. MIS Manager</cp:lastModifiedBy>
  <cp:revision>1173</cp:revision>
  <cp:lastPrinted>2014-05-16T17:13:49Z</cp:lastPrinted>
  <dcterms:created xsi:type="dcterms:W3CDTF">2013-12-12T10:31:19Z</dcterms:created>
  <dcterms:modified xsi:type="dcterms:W3CDTF">2014-05-22T04:00:21Z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0x0101008822B9E06671B54FA89F14538B9B0FEA</vt:lpwstr>
  </property>
  <property fmtid="{D5CDD505-2E9C-101B-9397-08002B2CF9AE}" pid="3" name="Order">
    <vt:r8>2426800</vt:r8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TemplateUrl">
    <vt:lpwstr/>
  </property>
</Properties>
</file>