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theme/theme2.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73" r:id="rId14"/>
    <p:sldId id="269" r:id="rId15"/>
    <p:sldId id="270" r:id="rId16"/>
    <p:sldId id="271"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HRGS Intern" initials="WHRGS int" lastIdx="1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333333"/>
        </a:fontRef>
        <a:srgbClr val="33333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alpha val="20000"/>
            </a:schemeClr>
          </a:solidFill>
        </a:fill>
      </a:tcStyle>
    </a:wholeTbl>
    <a:band2H>
      <a:tcTxStyle/>
      <a:tcStyle>
        <a:tcBdr/>
        <a:fill>
          <a:solidFill>
            <a:srgbClr val="FFFFFF"/>
          </a:solidFill>
        </a:fill>
      </a:tcStyle>
    </a:band2H>
    <a:firstCol>
      <a:tcTxStyle b="on" i="off">
        <a:fontRef idx="minor">
          <a:srgbClr val="333333"/>
        </a:fontRef>
        <a:srgbClr val="33333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alpha val="20000"/>
            </a:schemeClr>
          </a:solidFill>
        </a:fill>
      </a:tcStyle>
    </a:firstCol>
    <a:lastRow>
      <a:tcTxStyle b="on" i="off">
        <a:fontRef idx="minor">
          <a:srgbClr val="333333"/>
        </a:fontRef>
        <a:srgbClr val="333333"/>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noFill/>
        </a:fill>
      </a:tcStyle>
    </a:lastRow>
    <a:firstRow>
      <a:tcTxStyle b="on" i="off">
        <a:fontRef idx="minor">
          <a:srgbClr val="333333"/>
        </a:fontRef>
        <a:srgbClr val="333333"/>
      </a:tcTxStyle>
      <a:tcStyle>
        <a:tcBdr>
          <a:left>
            <a:ln w="12700" cap="flat">
              <a:noFill/>
              <a:miter lim="400000"/>
            </a:ln>
          </a:left>
          <a:right>
            <a:ln w="12700" cap="flat">
              <a:noFill/>
              <a:miter lim="400000"/>
            </a:ln>
          </a:right>
          <a:top>
            <a:ln w="12700" cap="flat">
              <a:solidFill>
                <a:schemeClr val="accent1"/>
              </a:solidFill>
              <a:prstDash val="solid"/>
              <a:round/>
            </a:ln>
          </a:top>
          <a:bottom>
            <a:ln w="12700" cap="flat">
              <a:solidFill>
                <a:schemeClr val="accent1"/>
              </a:solidFill>
              <a:prstDash val="solid"/>
              <a:round/>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Ref idx="major">
          <a:srgbClr val="333333"/>
        </a:fontRef>
        <a:srgbClr val="33333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4E5"/>
          </a:solidFill>
        </a:fill>
      </a:tcStyle>
    </a:wholeTbl>
    <a:band2H>
      <a:tcTxStyle/>
      <a:tcStyle>
        <a:tcBdr/>
        <a:fill>
          <a:solidFill>
            <a:srgbClr val="E6EBF3"/>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333333"/>
        </a:fontRef>
        <a:srgbClr val="33333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ADACA"/>
          </a:solidFill>
        </a:fill>
      </a:tcStyle>
    </a:wholeTbl>
    <a:band2H>
      <a:tcTxStyle/>
      <a:tcStyle>
        <a:tcBdr/>
        <a:fill>
          <a:solidFill>
            <a:srgbClr val="FCED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333333"/>
        </a:fontRef>
        <a:srgbClr val="33333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AD9D7"/>
          </a:solidFill>
        </a:fill>
      </a:tcStyle>
    </a:wholeTbl>
    <a:band2H>
      <a:tcTxStyle/>
      <a:tcStyle>
        <a:tcBdr/>
        <a:fill>
          <a:solidFill>
            <a:srgbClr val="F5EDEC"/>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333333"/>
        </a:fontRef>
        <a:srgbClr val="33333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333333"/>
        </a:fontRef>
        <a:srgbClr val="333333"/>
      </a:tcTxStyle>
      <a:tcStyle>
        <a:tcBdr>
          <a:left>
            <a:ln w="12700" cap="flat">
              <a:noFill/>
              <a:miter lim="400000"/>
            </a:ln>
          </a:left>
          <a:right>
            <a:ln w="12700" cap="flat">
              <a:noFill/>
              <a:miter lim="400000"/>
            </a:ln>
          </a:right>
          <a:top>
            <a:ln w="50800" cap="flat">
              <a:solidFill>
                <a:srgbClr val="333333"/>
              </a:solidFill>
              <a:prstDash val="solid"/>
              <a:round/>
            </a:ln>
          </a:top>
          <a:bottom>
            <a:ln w="25400" cap="flat">
              <a:solidFill>
                <a:srgbClr val="333333"/>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333333"/>
              </a:solidFill>
              <a:prstDash val="solid"/>
              <a:round/>
            </a:ln>
          </a:top>
          <a:bottom>
            <a:ln w="25400" cap="flat">
              <a:solidFill>
                <a:srgbClr val="333333"/>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333333"/>
        </a:fontRef>
        <a:srgbClr val="33333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a:tcStyle>
        <a:tcBdr/>
        <a:fill>
          <a:solidFill>
            <a:srgbClr val="E7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3333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3333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33333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084" autoAdjust="0"/>
  </p:normalViewPr>
  <p:slideViewPr>
    <p:cSldViewPr snapToGrid="0">
      <p:cViewPr varScale="1">
        <p:scale>
          <a:sx n="47" d="100"/>
          <a:sy n="47" d="100"/>
        </p:scale>
        <p:origin x="1320"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0" name="Shape 90"/>
          <p:cNvSpPr>
            <a:spLocks noGrp="1" noRot="1" noChangeAspect="1"/>
          </p:cNvSpPr>
          <p:nvPr>
            <p:ph type="sldImg"/>
          </p:nvPr>
        </p:nvSpPr>
        <p:spPr>
          <a:xfrm>
            <a:off x="1143000" y="685800"/>
            <a:ext cx="4572000" cy="3429000"/>
          </a:xfrm>
          <a:prstGeom prst="rect">
            <a:avLst/>
          </a:prstGeom>
        </p:spPr>
        <p:txBody>
          <a:bodyPr/>
          <a:lstStyle/>
          <a:p>
            <a:endParaRPr/>
          </a:p>
        </p:txBody>
      </p:sp>
      <p:sp>
        <p:nvSpPr>
          <p:cNvPr id="91" name="Shape 91"/>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7263094"/>
      </p:ext>
    </p:extLst>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32273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noRot="1" noChangeAspect="1"/>
          </p:cNvSpPr>
          <p:nvPr>
            <p:ph type="sldImg"/>
          </p:nvPr>
        </p:nvSpPr>
        <p:spPr>
          <a:prstGeom prst="rect">
            <a:avLst/>
          </a:prstGeom>
        </p:spPr>
        <p:txBody>
          <a:bodyPr/>
          <a:lstStyle/>
          <a:p>
            <a:endParaRPr/>
          </a:p>
        </p:txBody>
      </p:sp>
      <p:sp>
        <p:nvSpPr>
          <p:cNvPr id="139" name="Shape 139"/>
          <p:cNvSpPr>
            <a:spLocks noGrp="1"/>
          </p:cNvSpPr>
          <p:nvPr>
            <p:ph type="body" sz="quarter" idx="1"/>
          </p:nvPr>
        </p:nvSpPr>
        <p:spPr>
          <a:prstGeom prst="rect">
            <a:avLst/>
          </a:prstGeom>
        </p:spPr>
        <p:txBody>
          <a:bodyPr/>
          <a:lstStyle/>
          <a:p>
            <a:r>
              <a:rPr lang="en-AU" sz="1200" b="1" dirty="0" smtClean="0">
                <a:effectLst/>
                <a:latin typeface="+mn-lt"/>
                <a:ea typeface="+mn-ea"/>
                <a:cs typeface="+mn-cs"/>
                <a:sym typeface="Calibri"/>
              </a:rPr>
              <a:t>Understanding stereotyping and how judges stereotype in gender-based violence cases is key to addressing this particular barrier to justice. </a:t>
            </a:r>
            <a:endParaRPr lang="fr-CH" b="1" dirty="0" smtClean="0"/>
          </a:p>
          <a:p>
            <a:endParaRPr lang="fr-CH" dirty="0" smtClean="0"/>
          </a:p>
          <a:p>
            <a:r>
              <a:rPr lang="fr-CH" dirty="0" smtClean="0"/>
              <a:t>This next part of the presentation</a:t>
            </a:r>
            <a:r>
              <a:rPr lang="fr-CH" baseline="0" dirty="0" smtClean="0"/>
              <a:t> h</a:t>
            </a:r>
            <a:r>
              <a:rPr lang="fr-CH" dirty="0" smtClean="0"/>
              <a:t>ighlights some of the stereotypes commonly found in gender-based violence cases and explains how many judges who have presided over such cases have applied, enforced and perpetuated those stereotypes. It also highlights how some judges have debunked harmful stereotypes and challenged stereotyping.</a:t>
            </a:r>
          </a:p>
          <a:p>
            <a:endParaRPr lang="fr-CH" dirty="0" smtClean="0"/>
          </a:p>
          <a:p>
            <a:r>
              <a:rPr lang="fr-CH" dirty="0" smtClean="0"/>
              <a:t>Recall</a:t>
            </a:r>
            <a:r>
              <a:rPr lang="fr-CH" baseline="0" dirty="0" smtClean="0"/>
              <a:t> session 3 with the participants and how gender stereotypes are structured in: group assumptions, inference.</a:t>
            </a:r>
          </a:p>
          <a:p>
            <a:endParaRPr lang="fr-CH" baseline="0" dirty="0" smtClean="0"/>
          </a:p>
          <a:p>
            <a:r>
              <a:rPr lang="fr-CH" b="1" i="1" baseline="0" dirty="0" smtClean="0"/>
              <a:t>Ask participants to reflect on each of the common stereotypes in plenary on what is the group assumption, what is the inference, what is the potential impacct in a legal case</a:t>
            </a:r>
          </a:p>
          <a:p>
            <a:endParaRPr lang="fr-CH" dirty="0" smtClean="0"/>
          </a:p>
          <a:p>
            <a:r>
              <a:rPr lang="fr-CH" dirty="0" smtClean="0"/>
              <a:t>Apply this for all related following slides.</a:t>
            </a:r>
          </a:p>
          <a:p>
            <a:endParaRPr lang="fr-CH" dirty="0" smtClean="0"/>
          </a:p>
          <a:p>
            <a:r>
              <a:rPr lang="fr-CH" u="sng" dirty="0" smtClean="0"/>
              <a:t>Key considerations per stereotype:</a:t>
            </a:r>
          </a:p>
          <a:p>
            <a:r>
              <a:rPr lang="fr-CH" b="1" dirty="0" smtClean="0"/>
              <a:t>The ideal</a:t>
            </a:r>
            <a:r>
              <a:rPr lang="fr-CH" b="1" baseline="0" dirty="0" smtClean="0"/>
              <a:t> vicitm</a:t>
            </a:r>
            <a:endParaRPr lang="fr-CH" b="1" dirty="0" smtClean="0"/>
          </a:p>
          <a:p>
            <a:pPr>
              <a:spcBef>
                <a:spcPct val="0"/>
              </a:spcBef>
            </a:pPr>
            <a:r>
              <a:rPr lang="en-GB" dirty="0" smtClean="0">
                <a:latin typeface="Calibri" charset="0"/>
              </a:rPr>
              <a:t>That sex workers or sexually active women can’t be raped myth/myth of implied consent </a:t>
            </a:r>
          </a:p>
          <a:p>
            <a:pPr>
              <a:spcBef>
                <a:spcPct val="0"/>
              </a:spcBef>
            </a:pPr>
            <a:r>
              <a:rPr lang="en-GB" dirty="0" smtClean="0">
                <a:latin typeface="Calibri" charset="0"/>
              </a:rPr>
              <a:t>That physical resistance is necessary for rape (MC v Bulgaria (ECHR) </a:t>
            </a:r>
          </a:p>
          <a:p>
            <a:pPr>
              <a:spcBef>
                <a:spcPct val="0"/>
              </a:spcBef>
            </a:pPr>
            <a:r>
              <a:rPr lang="en-GB" dirty="0" smtClean="0">
                <a:latin typeface="Calibri" charset="0"/>
              </a:rPr>
              <a:t>Didn’t cry on stand. </a:t>
            </a:r>
          </a:p>
          <a:p>
            <a:pPr>
              <a:spcBef>
                <a:spcPct val="0"/>
              </a:spcBef>
            </a:pPr>
            <a:r>
              <a:rPr lang="en-GB" dirty="0" smtClean="0">
                <a:latin typeface="Calibri" charset="0"/>
              </a:rPr>
              <a:t>Couldn’t remember fully so must be lying </a:t>
            </a:r>
          </a:p>
          <a:p>
            <a:pPr>
              <a:spcBef>
                <a:spcPct val="0"/>
              </a:spcBef>
            </a:pPr>
            <a:r>
              <a:rPr lang="en-GB" dirty="0" smtClean="0">
                <a:latin typeface="Calibri" charset="0"/>
              </a:rPr>
              <a:t>Didn’t mention before</a:t>
            </a:r>
          </a:p>
          <a:p>
            <a:endParaRPr lang="fr-CH" dirty="0" smtClean="0"/>
          </a:p>
          <a:p>
            <a:r>
              <a:rPr lang="fr-CH" b="1" dirty="0" smtClean="0"/>
              <a:t>She was asking for it</a:t>
            </a:r>
          </a:p>
          <a:p>
            <a:r>
              <a:rPr lang="fr-CH" dirty="0" smtClean="0"/>
              <a:t>The way they dressed, worked, where they went missing (bars, restaurants) or behaviour (had gone out at night) (3.2- 3.4, of CoE Annotated Outline)</a:t>
            </a:r>
          </a:p>
          <a:p>
            <a:endParaRPr lang="fr-CH" dirty="0" smtClean="0"/>
          </a:p>
          <a:p>
            <a:pPr marL="0" marR="0" indent="0" defTabSz="914400" eaLnBrk="1" fontAlgn="auto" latinLnBrk="0" hangingPunct="1">
              <a:lnSpc>
                <a:spcPct val="100000"/>
              </a:lnSpc>
              <a:spcBef>
                <a:spcPts val="400"/>
              </a:spcBef>
              <a:spcAft>
                <a:spcPts val="0"/>
              </a:spcAft>
              <a:buClrTx/>
              <a:buSzTx/>
              <a:buFontTx/>
              <a:buNone/>
              <a:tabLst/>
              <a:defRPr/>
            </a:pPr>
            <a:r>
              <a:rPr lang="en-GB" b="1" dirty="0" smtClean="0">
                <a:latin typeface="Trebuchet MS" charset="0"/>
              </a:rPr>
              <a:t>Women who experience domestic violence have only themselves to blame</a:t>
            </a:r>
          </a:p>
          <a:p>
            <a:pPr>
              <a:spcBef>
                <a:spcPct val="0"/>
              </a:spcBef>
            </a:pPr>
            <a:r>
              <a:rPr lang="en-GB" dirty="0" smtClean="0">
                <a:latin typeface="Calibri" charset="0"/>
              </a:rPr>
              <a:t>If they continue to live with abuser and do not press charges. </a:t>
            </a:r>
          </a:p>
          <a:p>
            <a:pPr>
              <a:spcBef>
                <a:spcPct val="0"/>
              </a:spcBef>
            </a:pPr>
            <a:r>
              <a:rPr lang="en-GB" dirty="0" smtClean="0">
                <a:latin typeface="Calibri" charset="0"/>
              </a:rPr>
              <a:t>(V.K v. Bulgaria (CEDAW) – denial of permanent protection order against domestic violence due to judicial stereotyping on preconceived notions of what is “domestic violence”, </a:t>
            </a:r>
          </a:p>
          <a:p>
            <a:pPr>
              <a:spcBef>
                <a:spcPct val="0"/>
              </a:spcBef>
            </a:pPr>
            <a:r>
              <a:rPr lang="en-GB" dirty="0" err="1" smtClean="0">
                <a:latin typeface="Calibri" charset="0"/>
              </a:rPr>
              <a:t>Bevacqua</a:t>
            </a:r>
            <a:r>
              <a:rPr lang="en-GB" dirty="0" smtClean="0">
                <a:latin typeface="Calibri" charset="0"/>
              </a:rPr>
              <a:t> and S. v. Bulgaria (ECHR) – request for criminal prosecution of battering husband in domestic violence case rejected on ground that “private matter”) (3.2- 3.4 of </a:t>
            </a:r>
            <a:r>
              <a:rPr lang="en-GB" dirty="0" err="1" smtClean="0">
                <a:latin typeface="Calibri" charset="0"/>
              </a:rPr>
              <a:t>CoE</a:t>
            </a:r>
            <a:r>
              <a:rPr lang="en-GB" dirty="0" smtClean="0">
                <a:latin typeface="Calibri" charset="0"/>
              </a:rPr>
              <a:t> Annotated Outline)</a:t>
            </a:r>
          </a:p>
          <a:p>
            <a:endParaRPr lang="fr-CH" dirty="0" smtClean="0"/>
          </a:p>
          <a:p>
            <a:endParaRPr lang="fr-CH" dirty="0" smtClean="0"/>
          </a:p>
          <a:p>
            <a:r>
              <a:rPr lang="fr-CH" dirty="0" smtClean="0"/>
              <a:t>---</a:t>
            </a:r>
          </a:p>
          <a:p>
            <a:endParaRPr lang="fr-CH" dirty="0" smtClean="0"/>
          </a:p>
          <a:p>
            <a:pPr marL="0" marR="0" indent="0" defTabSz="914400" eaLnBrk="1" fontAlgn="auto" latinLnBrk="0" hangingPunct="1">
              <a:lnSpc>
                <a:spcPct val="100000"/>
              </a:lnSpc>
              <a:spcBef>
                <a:spcPts val="400"/>
              </a:spcBef>
              <a:spcAft>
                <a:spcPts val="0"/>
              </a:spcAft>
              <a:buClrTx/>
              <a:buSzTx/>
              <a:buFontTx/>
              <a:buNone/>
              <a:tabLst/>
              <a:defRPr/>
            </a:pPr>
            <a:r>
              <a:rPr lang="en-US" sz="1200" b="0" dirty="0" smtClean="0">
                <a:effectLst/>
                <a:latin typeface="+mn-lt"/>
                <a:ea typeface="+mn-ea"/>
                <a:cs typeface="+mn-cs"/>
                <a:sym typeface="Calibri"/>
              </a:rPr>
              <a:t>See for more information,</a:t>
            </a:r>
            <a:r>
              <a:rPr lang="en-US" sz="1200" b="0" baseline="0" dirty="0" smtClean="0">
                <a:effectLst/>
                <a:latin typeface="+mn-lt"/>
                <a:ea typeface="+mn-ea"/>
                <a:cs typeface="+mn-cs"/>
                <a:sym typeface="Calibri"/>
              </a:rPr>
              <a:t> </a:t>
            </a:r>
            <a:r>
              <a:rPr lang="en-US" sz="1200" b="0" dirty="0" smtClean="0">
                <a:effectLst/>
                <a:latin typeface="+mn-lt"/>
                <a:ea typeface="+mn-ea"/>
                <a:cs typeface="+mn-cs"/>
                <a:sym typeface="Calibri"/>
              </a:rPr>
              <a:t>background and preparation: OHCHR, Eliminating judicial stereotyping</a:t>
            </a:r>
            <a:r>
              <a:rPr lang="en-US" sz="1200" b="0" baseline="0" dirty="0" smtClean="0">
                <a:effectLst/>
                <a:latin typeface="+mn-lt"/>
                <a:ea typeface="+mn-ea"/>
                <a:cs typeface="+mn-cs"/>
                <a:sym typeface="Calibri"/>
              </a:rPr>
              <a:t> - </a:t>
            </a:r>
            <a:r>
              <a:rPr lang="en-US" sz="1200" b="0" dirty="0" smtClean="0">
                <a:effectLst/>
                <a:latin typeface="+mn-lt"/>
                <a:ea typeface="+mn-ea"/>
                <a:cs typeface="+mn-cs"/>
                <a:sym typeface="Calibri"/>
              </a:rPr>
              <a:t>Equal access to justice for women in gender-based violence cases (2014), pages 16</a:t>
            </a:r>
            <a:r>
              <a:rPr lang="en-US" sz="1200" b="0" baseline="0" dirty="0" smtClean="0">
                <a:effectLst/>
                <a:latin typeface="+mn-lt"/>
                <a:ea typeface="+mn-ea"/>
                <a:cs typeface="+mn-cs"/>
                <a:sym typeface="Calibri"/>
              </a:rPr>
              <a:t>-19.</a:t>
            </a:r>
            <a:endParaRPr lang="en-US" sz="1200" b="0" dirty="0" smtClean="0">
              <a:effectLst/>
              <a:latin typeface="+mn-lt"/>
              <a:ea typeface="+mn-ea"/>
              <a:cs typeface="+mn-cs"/>
              <a:sym typeface="Calibri"/>
            </a:endParaRPr>
          </a:p>
          <a:p>
            <a:endParaRPr lang="fr-CH" dirty="0" smtClean="0"/>
          </a:p>
          <a:p>
            <a:r>
              <a:rPr lang="fr-CH" dirty="0" smtClean="0"/>
              <a:t>---</a:t>
            </a:r>
          </a:p>
        </p:txBody>
      </p:sp>
    </p:spTree>
    <p:extLst>
      <p:ext uri="{BB962C8B-B14F-4D97-AF65-F5344CB8AC3E}">
        <p14:creationId xmlns:p14="http://schemas.microsoft.com/office/powerpoint/2010/main" val="1406044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914400" eaLnBrk="1" fontAlgn="auto" latinLnBrk="0" hangingPunct="1">
              <a:lnSpc>
                <a:spcPct val="100000"/>
              </a:lnSpc>
              <a:spcBef>
                <a:spcPts val="400"/>
              </a:spcBef>
              <a:spcAft>
                <a:spcPts val="0"/>
              </a:spcAft>
              <a:buClrTx/>
              <a:buSzTx/>
              <a:buFontTx/>
              <a:buNone/>
              <a:tabLst/>
              <a:defRPr/>
            </a:pPr>
            <a:r>
              <a:rPr lang="en-US" dirty="0" smtClean="0"/>
              <a:t>The below</a:t>
            </a:r>
            <a:r>
              <a:rPr lang="en-US" baseline="0" dirty="0" smtClean="0"/>
              <a:t> is for the facilitator to consider but other points may come up.</a:t>
            </a:r>
            <a:endParaRPr lang="en-US" dirty="0" smtClean="0"/>
          </a:p>
          <a:p>
            <a:pPr marL="0" marR="0" indent="0" defTabSz="914400" eaLnBrk="1" fontAlgn="auto" latinLnBrk="0" hangingPunct="1">
              <a:lnSpc>
                <a:spcPct val="100000"/>
              </a:lnSpc>
              <a:spcBef>
                <a:spcPts val="400"/>
              </a:spcBef>
              <a:spcAft>
                <a:spcPts val="0"/>
              </a:spcAft>
              <a:buClrTx/>
              <a:buSzTx/>
              <a:buFontTx/>
              <a:buNone/>
              <a:tabLst/>
              <a:defRPr/>
            </a:pPr>
            <a:endParaRPr lang="en-US" dirty="0" smtClean="0"/>
          </a:p>
          <a:p>
            <a:pPr marL="0" marR="0" indent="0" defTabSz="914400" eaLnBrk="1" fontAlgn="auto" latinLnBrk="0" hangingPunct="1">
              <a:lnSpc>
                <a:spcPct val="100000"/>
              </a:lnSpc>
              <a:spcBef>
                <a:spcPts val="400"/>
              </a:spcBef>
              <a:spcAft>
                <a:spcPts val="0"/>
              </a:spcAft>
              <a:buClrTx/>
              <a:buSzTx/>
              <a:buFontTx/>
              <a:buNone/>
              <a:tabLst/>
              <a:defRPr/>
            </a:pPr>
            <a:r>
              <a:rPr lang="en-US" b="1" dirty="0" smtClean="0"/>
              <a:t>Women are </a:t>
            </a:r>
            <a:r>
              <a:rPr lang="en-GB" b="1" dirty="0" smtClean="0">
                <a:latin typeface="Trebuchet MS" charset="0"/>
              </a:rPr>
              <a:t>more nurturing than men and </a:t>
            </a:r>
            <a:r>
              <a:rPr lang="en-US" b="1" dirty="0" smtClean="0">
                <a:latin typeface="+mn-lt"/>
              </a:rPr>
              <a:t>should</a:t>
            </a:r>
            <a:r>
              <a:rPr lang="en-US" b="1" dirty="0" smtClean="0"/>
              <a:t> housewives/caregivers</a:t>
            </a:r>
          </a:p>
          <a:p>
            <a:endParaRPr lang="en-US" dirty="0" smtClean="0"/>
          </a:p>
          <a:p>
            <a:r>
              <a:rPr lang="en-US" dirty="0" smtClean="0"/>
              <a:t>Group assumption: Women are heterosexual and their paramount duty is to fulfill the roles of wife and mother/caregiver</a:t>
            </a:r>
          </a:p>
          <a:p>
            <a:r>
              <a:rPr lang="en-US" dirty="0" smtClean="0"/>
              <a:t>Inferences: It is ‘permissible’ for a man to use violence to control a woman who is not heterosexual or does not perform these roles (</a:t>
            </a:r>
            <a:r>
              <a:rPr lang="en-US" dirty="0" err="1" smtClean="0"/>
              <a:t>eg</a:t>
            </a:r>
            <a:r>
              <a:rPr lang="en-US" dirty="0" smtClean="0"/>
              <a:t> lesbians, bisexual women, women who pursues roles other than or in addition to the roles identified).</a:t>
            </a:r>
          </a:p>
          <a:p>
            <a:endParaRPr lang="en-US" dirty="0" smtClean="0"/>
          </a:p>
          <a:p>
            <a:pPr marL="0" marR="0" indent="0" defTabSz="914400" eaLnBrk="1" fontAlgn="auto" latinLnBrk="0" hangingPunct="1">
              <a:lnSpc>
                <a:spcPct val="100000"/>
              </a:lnSpc>
              <a:spcBef>
                <a:spcPts val="400"/>
              </a:spcBef>
              <a:spcAft>
                <a:spcPts val="0"/>
              </a:spcAft>
              <a:buClrTx/>
              <a:buSzTx/>
              <a:buFontTx/>
              <a:buNone/>
              <a:tabLst/>
              <a:defRPr/>
            </a:pPr>
            <a:r>
              <a:rPr lang="en-US" b="1" dirty="0" smtClean="0"/>
              <a:t>Men are/should be heads of households</a:t>
            </a:r>
          </a:p>
          <a:p>
            <a:endParaRPr lang="en-US" dirty="0" smtClean="0"/>
          </a:p>
          <a:p>
            <a:r>
              <a:rPr lang="en-US" dirty="0" smtClean="0"/>
              <a:t>Group assumption: Men hold ultimate power in interpersonal and family relations and women are subordinate in those same relations</a:t>
            </a:r>
          </a:p>
          <a:p>
            <a:endParaRPr lang="en-US" dirty="0" smtClean="0"/>
          </a:p>
          <a:p>
            <a:r>
              <a:rPr lang="en-US" dirty="0" smtClean="0"/>
              <a:t>Possible inferences include that:</a:t>
            </a:r>
          </a:p>
          <a:p>
            <a:r>
              <a:rPr lang="en-US" dirty="0" smtClean="0"/>
              <a:t>a man may use violence to discipline his wife if she does not obey him</a:t>
            </a:r>
          </a:p>
          <a:p>
            <a:r>
              <a:rPr lang="en-US" dirty="0" smtClean="0"/>
              <a:t>a man may use violence or the threat of violence to maintain power in marriage and family relations</a:t>
            </a:r>
          </a:p>
          <a:p>
            <a:r>
              <a:rPr lang="en-US" dirty="0" smtClean="0"/>
              <a:t>the wishes and desires of a (violent) man should be prioritized over those of his wife and their children, including in legal proceedings (</a:t>
            </a:r>
            <a:r>
              <a:rPr lang="en-US" dirty="0" err="1" smtClean="0"/>
              <a:t>eg</a:t>
            </a:r>
            <a:r>
              <a:rPr lang="en-US" dirty="0" smtClean="0"/>
              <a:t> child custody proceedings).</a:t>
            </a:r>
          </a:p>
          <a:p>
            <a:endParaRPr lang="en-US" dirty="0" smtClean="0"/>
          </a:p>
          <a:p>
            <a:pPr marL="0" marR="0" indent="0" defTabSz="914400" eaLnBrk="1" fontAlgn="auto" latinLnBrk="0" hangingPunct="1">
              <a:lnSpc>
                <a:spcPct val="100000"/>
              </a:lnSpc>
              <a:spcBef>
                <a:spcPts val="400"/>
              </a:spcBef>
              <a:spcAft>
                <a:spcPts val="0"/>
              </a:spcAft>
              <a:buClrTx/>
              <a:buSzTx/>
              <a:buFontTx/>
              <a:buNone/>
              <a:tabLst/>
              <a:defRPr/>
            </a:pPr>
            <a:r>
              <a:rPr lang="en-US" b="1" dirty="0" smtClean="0"/>
              <a:t>Women should be chaste</a:t>
            </a:r>
          </a:p>
          <a:p>
            <a:endParaRPr lang="en-US" dirty="0" smtClean="0"/>
          </a:p>
          <a:p>
            <a:r>
              <a:rPr lang="en-US" dirty="0" smtClean="0"/>
              <a:t>Group assumption: Women should abstain from extramarital sex</a:t>
            </a:r>
          </a:p>
          <a:p>
            <a:endParaRPr lang="en-US" dirty="0" smtClean="0"/>
          </a:p>
          <a:p>
            <a:r>
              <a:rPr lang="en-US" dirty="0" smtClean="0"/>
              <a:t>Possible inferences include:</a:t>
            </a:r>
          </a:p>
          <a:p>
            <a:r>
              <a:rPr lang="en-US" dirty="0" smtClean="0"/>
              <a:t>an unchaste woman has a propensity to consent to sex and must have consented </a:t>
            </a:r>
          </a:p>
          <a:p>
            <a:r>
              <a:rPr lang="en-US" dirty="0" smtClean="0"/>
              <a:t>a woman who has had prior sexual relations is a less credible witness</a:t>
            </a:r>
          </a:p>
          <a:p>
            <a:r>
              <a:rPr lang="en-US" dirty="0" smtClean="0"/>
              <a:t>an unchaste woman ‘deserved’ raped and is not ‘worthy’ of criminal justice system intervention</a:t>
            </a:r>
          </a:p>
          <a:p>
            <a:r>
              <a:rPr lang="en-US" dirty="0" smtClean="0"/>
              <a:t>violence is justified to curtail sexual promiscuity or regain sexual control.</a:t>
            </a:r>
          </a:p>
          <a:p>
            <a:endParaRPr lang="en-US" dirty="0" smtClean="0"/>
          </a:p>
          <a:p>
            <a:r>
              <a:rPr lang="en-US" dirty="0" smtClean="0"/>
              <a:t>---</a:t>
            </a:r>
          </a:p>
          <a:p>
            <a:endParaRPr lang="en-US" dirty="0" smtClean="0"/>
          </a:p>
          <a:p>
            <a:pPr marL="0" marR="0" indent="0" defTabSz="914400" eaLnBrk="1" fontAlgn="auto" latinLnBrk="0" hangingPunct="1">
              <a:lnSpc>
                <a:spcPct val="100000"/>
              </a:lnSpc>
              <a:spcBef>
                <a:spcPts val="400"/>
              </a:spcBef>
              <a:spcAft>
                <a:spcPts val="0"/>
              </a:spcAft>
              <a:buClrTx/>
              <a:buSzTx/>
              <a:buFontTx/>
              <a:buNone/>
              <a:tabLst/>
              <a:defRPr/>
            </a:pPr>
            <a:r>
              <a:rPr lang="en-US" b="1" i="1" dirty="0" smtClean="0"/>
              <a:t>Ask participants if</a:t>
            </a:r>
            <a:r>
              <a:rPr lang="en-US" b="1" i="1" baseline="0" dirty="0" smtClean="0"/>
              <a:t> there are others specific to GBV cases  that they have witnessed or experienced</a:t>
            </a:r>
            <a:endParaRPr lang="en-US" b="1" i="1"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67135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noRot="1" noChangeAspect="1"/>
          </p:cNvSpPr>
          <p:nvPr>
            <p:ph type="sldImg"/>
          </p:nvPr>
        </p:nvSpPr>
        <p:spPr>
          <a:prstGeom prst="rect">
            <a:avLst/>
          </a:prstGeom>
        </p:spPr>
        <p:txBody>
          <a:bodyPr/>
          <a:lstStyle/>
          <a:p>
            <a:endParaRPr/>
          </a:p>
        </p:txBody>
      </p:sp>
      <p:sp>
        <p:nvSpPr>
          <p:cNvPr id="154" name="Shape 154"/>
          <p:cNvSpPr>
            <a:spLocks noGrp="1"/>
          </p:cNvSpPr>
          <p:nvPr>
            <p:ph type="body" sz="quarter" idx="1"/>
          </p:nvPr>
        </p:nvSpPr>
        <p:spPr>
          <a:prstGeom prst="rect">
            <a:avLst/>
          </a:prstGeom>
        </p:spPr>
        <p:txBody>
          <a:bodyPr/>
          <a:lstStyle/>
          <a:p>
            <a:r>
              <a:rPr lang="fr-CH" dirty="0" smtClean="0"/>
              <a:t>There are many different means of perpetuating stereotypes related to gender-based violence. They include literature, music, pornography, the media, legal systems, education systems and religious and cultural practices. </a:t>
            </a:r>
          </a:p>
          <a:p>
            <a:endParaRPr lang="fr-CH" dirty="0" smtClean="0"/>
          </a:p>
          <a:p>
            <a:r>
              <a:rPr lang="fr-CH" dirty="0" smtClean="0"/>
              <a:t>History demonstrates that judges have also played a significant role in perpetuating stereotypes, particularly in the area of gender-based violence. It has been said, for instance, that it was discretion in trial judges that saturated sexual assault laws with gender stereotypes.</a:t>
            </a:r>
          </a:p>
          <a:p>
            <a:endParaRPr lang="fr-CH" dirty="0" smtClean="0"/>
          </a:p>
          <a:p>
            <a:r>
              <a:rPr lang="fr-CH" b="1" i="1" dirty="0" smtClean="0"/>
              <a:t>The</a:t>
            </a:r>
            <a:r>
              <a:rPr lang="fr-CH" b="1" i="1" baseline="0" dirty="0" smtClean="0"/>
              <a:t> i</a:t>
            </a:r>
            <a:r>
              <a:rPr lang="fr-CH" b="1" i="1" dirty="0" smtClean="0"/>
              <a:t>mpact of judicial stereotyping is wide-ranging. Ask participants what impact this may have on victim’s/survivor’s access to justice.</a:t>
            </a:r>
          </a:p>
          <a:p>
            <a:endParaRPr lang="fr-CH" dirty="0" smtClean="0"/>
          </a:p>
          <a:p>
            <a:r>
              <a:rPr dirty="0" smtClean="0"/>
              <a:t>For </a:t>
            </a:r>
            <a:r>
              <a:rPr dirty="0"/>
              <a:t>example, it might:</a:t>
            </a:r>
          </a:p>
          <a:p>
            <a:pPr marL="171450" indent="-171450">
              <a:buFont typeface="Arial"/>
              <a:buChar char="•"/>
            </a:pPr>
            <a:r>
              <a:rPr dirty="0"/>
              <a:t>distort judges’ perceptions of what occurred in a particular situation of violence or the issues to be determined at trial</a:t>
            </a:r>
          </a:p>
          <a:p>
            <a:pPr marL="171450" indent="-171450">
              <a:buFont typeface="Arial"/>
              <a:buChar char="•"/>
            </a:pPr>
            <a:r>
              <a:rPr dirty="0"/>
              <a:t>affect judges’ vision of who is a victim of gender-based violence</a:t>
            </a:r>
          </a:p>
          <a:p>
            <a:pPr marL="171450" indent="-171450">
              <a:buFont typeface="Arial"/>
              <a:buChar char="•"/>
            </a:pPr>
            <a:r>
              <a:rPr dirty="0"/>
              <a:t>influence judges’ perceptions of the culpability of persons accused of gender-based violence</a:t>
            </a:r>
          </a:p>
          <a:p>
            <a:pPr marL="171450" indent="-171450">
              <a:buFont typeface="Arial"/>
              <a:buChar char="•"/>
            </a:pPr>
            <a:r>
              <a:rPr dirty="0"/>
              <a:t>influence judges’ views about the credibility of witnesses </a:t>
            </a:r>
          </a:p>
          <a:p>
            <a:pPr marL="171450" indent="-171450">
              <a:buFont typeface="Arial"/>
              <a:buChar char="•"/>
            </a:pPr>
            <a:r>
              <a:rPr dirty="0"/>
              <a:t>lead judges to permit irrelevant or highly prejudicial evidence to be admitted to court and/or affect the weight judges’ attach to certain evidence</a:t>
            </a:r>
          </a:p>
          <a:p>
            <a:pPr marL="171450" indent="-171450">
              <a:buFont typeface="Arial"/>
              <a:buChar char="•"/>
            </a:pPr>
            <a:r>
              <a:rPr dirty="0"/>
              <a:t>influence the directions that judges give to juries </a:t>
            </a:r>
          </a:p>
          <a:p>
            <a:pPr marL="171450" indent="-171450">
              <a:buFont typeface="Arial"/>
              <a:buChar char="•"/>
            </a:pPr>
            <a:r>
              <a:rPr dirty="0"/>
              <a:t>cause judges to misinterpret or misapply laws</a:t>
            </a:r>
          </a:p>
          <a:p>
            <a:pPr marL="171450" indent="-171450">
              <a:buFont typeface="Arial"/>
              <a:buChar char="•"/>
            </a:pPr>
            <a:r>
              <a:rPr dirty="0"/>
              <a:t>shape the ultimate legal result.  </a:t>
            </a:r>
            <a:endParaRPr lang="fr-CH" dirty="0" smtClean="0"/>
          </a:p>
          <a:p>
            <a:pPr marL="171450" indent="-171450">
              <a:buFont typeface="Arial"/>
              <a:buChar char="•"/>
            </a:pPr>
            <a:endParaRPr lang="fr-CH" dirty="0" smtClean="0"/>
          </a:p>
          <a:p>
            <a:pPr marL="0" indent="0">
              <a:buFont typeface="Arial"/>
              <a:buNone/>
            </a:pPr>
            <a:r>
              <a:rPr lang="fr-CH" dirty="0" smtClean="0"/>
              <a:t>---</a:t>
            </a:r>
          </a:p>
          <a:p>
            <a:pPr marL="0" indent="0">
              <a:buFont typeface="Arial"/>
              <a:buNone/>
            </a:pPr>
            <a:endParaRPr lang="fr-CH" dirty="0" smtClean="0"/>
          </a:p>
          <a:p>
            <a:pPr marL="0" marR="0" indent="0" defTabSz="914400" eaLnBrk="1" fontAlgn="auto" latinLnBrk="0" hangingPunct="1">
              <a:lnSpc>
                <a:spcPct val="100000"/>
              </a:lnSpc>
              <a:spcBef>
                <a:spcPts val="400"/>
              </a:spcBef>
              <a:spcAft>
                <a:spcPts val="0"/>
              </a:spcAft>
              <a:buClrTx/>
              <a:buSzTx/>
              <a:buFont typeface="Arial"/>
              <a:buNone/>
              <a:tabLst/>
              <a:defRPr/>
            </a:pPr>
            <a:r>
              <a:rPr lang="en-US" sz="1200" b="0" dirty="0" smtClean="0">
                <a:effectLst/>
                <a:latin typeface="+mn-lt"/>
                <a:ea typeface="+mn-ea"/>
                <a:cs typeface="+mn-cs"/>
                <a:sym typeface="Calibri"/>
              </a:rPr>
              <a:t>See for more information,</a:t>
            </a:r>
            <a:r>
              <a:rPr lang="en-US" sz="1200" b="0" baseline="0" dirty="0" smtClean="0">
                <a:effectLst/>
                <a:latin typeface="+mn-lt"/>
                <a:ea typeface="+mn-ea"/>
                <a:cs typeface="+mn-cs"/>
                <a:sym typeface="Calibri"/>
              </a:rPr>
              <a:t> </a:t>
            </a:r>
            <a:r>
              <a:rPr lang="en-US" sz="1200" b="0" dirty="0" smtClean="0">
                <a:effectLst/>
                <a:latin typeface="+mn-lt"/>
                <a:ea typeface="+mn-ea"/>
                <a:cs typeface="+mn-cs"/>
                <a:sym typeface="Calibri"/>
              </a:rPr>
              <a:t>background and preparation: OHCHR, Eliminating judicial stereotyping</a:t>
            </a:r>
            <a:r>
              <a:rPr lang="en-US" sz="1200" b="0" baseline="0" dirty="0" smtClean="0">
                <a:effectLst/>
                <a:latin typeface="+mn-lt"/>
                <a:ea typeface="+mn-ea"/>
                <a:cs typeface="+mn-cs"/>
                <a:sym typeface="Calibri"/>
              </a:rPr>
              <a:t> - </a:t>
            </a:r>
            <a:r>
              <a:rPr lang="en-US" sz="1200" b="0" dirty="0" smtClean="0">
                <a:effectLst/>
                <a:latin typeface="+mn-lt"/>
                <a:ea typeface="+mn-ea"/>
                <a:cs typeface="+mn-cs"/>
                <a:sym typeface="Calibri"/>
              </a:rPr>
              <a:t>Equal access to justice for women in gender-based violence cases (2014), pages 19-20.</a:t>
            </a:r>
          </a:p>
          <a:p>
            <a:pPr marL="0" indent="0">
              <a:buFont typeface="Arial"/>
              <a:buNone/>
            </a:pPr>
            <a:endParaRPr lang="fr-CH" dirty="0"/>
          </a:p>
        </p:txBody>
      </p:sp>
    </p:spTree>
    <p:extLst>
      <p:ext uri="{BB962C8B-B14F-4D97-AF65-F5344CB8AC3E}">
        <p14:creationId xmlns:p14="http://schemas.microsoft.com/office/powerpoint/2010/main" val="2809068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r>
              <a:rPr lang="en-AU" sz="1200" dirty="0" smtClean="0">
                <a:effectLst/>
                <a:latin typeface="+mn-lt"/>
                <a:ea typeface="+mn-ea"/>
                <a:cs typeface="+mn-cs"/>
                <a:sym typeface="Calibri"/>
              </a:rPr>
              <a:t>Just as judges can play a significant role in perpetuating stereotypes, they can also play a significant role in ridding the justice system of those same stereotypes.  It has been said, for instance, ‘[t]he criminal justice system can play a major role in the process of replacing “mythical” views of sexual assault, and the social definitions of sexual assault based on these myths, with views based on fact and the results of empirical studies that are relevant to the legal definitions of sexual assault’.</a:t>
            </a:r>
            <a:endParaRPr lang="en-US" sz="1200" dirty="0" smtClean="0">
              <a:effectLst/>
              <a:latin typeface="+mn-lt"/>
              <a:ea typeface="+mn-ea"/>
              <a:cs typeface="+mn-cs"/>
              <a:sym typeface="Calibri"/>
            </a:endParaRPr>
          </a:p>
          <a:p>
            <a:r>
              <a:rPr lang="en-AU" sz="1200" dirty="0" smtClean="0">
                <a:effectLst/>
                <a:latin typeface="+mn-lt"/>
                <a:ea typeface="+mn-ea"/>
                <a:cs typeface="+mn-cs"/>
                <a:sym typeface="Calibri"/>
              </a:rPr>
              <a:t>Lucinda </a:t>
            </a:r>
            <a:r>
              <a:rPr lang="en-AU" sz="1200" dirty="0" err="1" smtClean="0">
                <a:effectLst/>
                <a:latin typeface="+mn-lt"/>
                <a:ea typeface="+mn-ea"/>
                <a:cs typeface="+mn-cs"/>
                <a:sym typeface="Calibri"/>
              </a:rPr>
              <a:t>Vandervort</a:t>
            </a:r>
            <a:r>
              <a:rPr lang="en-AU" sz="1200" dirty="0" smtClean="0">
                <a:effectLst/>
                <a:latin typeface="+mn-lt"/>
                <a:ea typeface="+mn-ea"/>
                <a:cs typeface="+mn-cs"/>
                <a:sym typeface="Calibri"/>
              </a:rPr>
              <a:t>, ‘Mistake of Law and Sexual Assault: Consent and </a:t>
            </a:r>
            <a:r>
              <a:rPr lang="en-AU" sz="1200" dirty="0" err="1" smtClean="0">
                <a:effectLst/>
                <a:latin typeface="+mn-lt"/>
                <a:ea typeface="+mn-ea"/>
                <a:cs typeface="+mn-cs"/>
                <a:sym typeface="Calibri"/>
              </a:rPr>
              <a:t>Mens</a:t>
            </a:r>
            <a:r>
              <a:rPr lang="en-AU" sz="1200" dirty="0" smtClean="0">
                <a:effectLst/>
                <a:latin typeface="+mn-lt"/>
                <a:ea typeface="+mn-ea"/>
                <a:cs typeface="+mn-cs"/>
                <a:sym typeface="Calibri"/>
              </a:rPr>
              <a:t> Rea’ (1987) 2 </a:t>
            </a:r>
            <a:r>
              <a:rPr lang="en-AU" sz="1200" i="1" dirty="0" smtClean="0">
                <a:effectLst/>
                <a:latin typeface="+mn-lt"/>
                <a:ea typeface="+mn-ea"/>
                <a:cs typeface="+mn-cs"/>
                <a:sym typeface="Calibri"/>
              </a:rPr>
              <a:t>Canadian Journal of Women and the Law </a:t>
            </a:r>
            <a:r>
              <a:rPr lang="en-AU" sz="1200" dirty="0" smtClean="0">
                <a:effectLst/>
                <a:latin typeface="+mn-lt"/>
                <a:ea typeface="+mn-ea"/>
                <a:cs typeface="+mn-cs"/>
                <a:sym typeface="Calibri"/>
              </a:rPr>
              <a:t>233, 258 n 43.</a:t>
            </a:r>
            <a:endParaRPr lang="en-US" sz="1200" dirty="0" smtClean="0">
              <a:effectLst/>
              <a:latin typeface="+mn-lt"/>
              <a:ea typeface="+mn-ea"/>
              <a:cs typeface="+mn-cs"/>
              <a:sym typeface="Calibri"/>
            </a:endParaRPr>
          </a:p>
          <a:p>
            <a:endParaRPr lang="en-AU" sz="1200" dirty="0" smtClean="0">
              <a:effectLst/>
              <a:latin typeface="+mn-lt"/>
              <a:ea typeface="+mn-ea"/>
              <a:cs typeface="+mn-cs"/>
              <a:sym typeface="Calibri"/>
            </a:endParaRPr>
          </a:p>
          <a:p>
            <a:r>
              <a:rPr lang="en-AU" sz="1200" dirty="0" smtClean="0">
                <a:effectLst/>
                <a:latin typeface="+mn-lt"/>
                <a:ea typeface="+mn-ea"/>
                <a:cs typeface="+mn-cs"/>
                <a:sym typeface="Calibri"/>
              </a:rPr>
              <a:t>This responsibility that judges must base their decisions on law and facts in evidence and not engage in gender stereotyping.  It also means that they must debunk stereotypes in gender-based violence cases and challenge the stereotypical reasoning of other judges and other actors in the legal system.</a:t>
            </a:r>
          </a:p>
          <a:p>
            <a:endParaRPr dirty="0"/>
          </a:p>
          <a:p>
            <a:r>
              <a:rPr b="1" dirty="0"/>
              <a:t>At a minimum, </a:t>
            </a:r>
            <a:r>
              <a:rPr b="1" dirty="0" smtClean="0"/>
              <a:t>this</a:t>
            </a:r>
            <a:r>
              <a:rPr lang="fr-CH" b="1" dirty="0" smtClean="0"/>
              <a:t> responsibility</a:t>
            </a:r>
            <a:r>
              <a:rPr b="1" dirty="0" smtClean="0"/>
              <a:t> </a:t>
            </a:r>
            <a:r>
              <a:rPr b="1" dirty="0"/>
              <a:t>requires judges </a:t>
            </a:r>
            <a:r>
              <a:rPr b="1" dirty="0" smtClean="0"/>
              <a:t>to</a:t>
            </a:r>
            <a:r>
              <a:rPr lang="fr-CH" b="1" dirty="0" smtClean="0"/>
              <a:t>:</a:t>
            </a:r>
            <a:r>
              <a:rPr b="1" dirty="0" smtClean="0"/>
              <a:t>  </a:t>
            </a:r>
            <a:endParaRPr b="1" dirty="0"/>
          </a:p>
          <a:p>
            <a:pPr marL="171450" indent="-171450">
              <a:buFont typeface="Arial"/>
              <a:buChar char="•"/>
            </a:pPr>
            <a:r>
              <a:rPr dirty="0"/>
              <a:t>identify gender stereotyping</a:t>
            </a:r>
          </a:p>
          <a:p>
            <a:pPr marL="171450" indent="-171450">
              <a:buFont typeface="Arial"/>
              <a:buChar char="•"/>
            </a:pPr>
            <a:r>
              <a:rPr dirty="0"/>
              <a:t>name and challenge operative gender stereotypes</a:t>
            </a:r>
          </a:p>
          <a:p>
            <a:pPr marL="171450" indent="-171450">
              <a:buFont typeface="Arial"/>
              <a:buChar char="•"/>
            </a:pPr>
            <a:r>
              <a:rPr dirty="0"/>
              <a:t>expose the harms of those stereotypes and their application in gender-based violence cases</a:t>
            </a:r>
          </a:p>
          <a:p>
            <a:pPr marL="171450" indent="-171450">
              <a:buFont typeface="Arial"/>
              <a:buChar char="•"/>
            </a:pPr>
            <a:r>
              <a:rPr dirty="0"/>
              <a:t>identify how the application, enforcement or perpetuation of stereotypes discriminates against women or otherwise violates their rights</a:t>
            </a:r>
            <a:r>
              <a:rPr dirty="0" smtClean="0"/>
              <a:t>.</a:t>
            </a:r>
            <a:endParaRPr lang="fr-CH" dirty="0" smtClean="0"/>
          </a:p>
          <a:p>
            <a:pPr marL="0" indent="0">
              <a:buFont typeface="Arial"/>
              <a:buNone/>
            </a:pPr>
            <a:endParaRPr lang="fr-CH" dirty="0" smtClean="0"/>
          </a:p>
          <a:p>
            <a:pPr marL="0" indent="0">
              <a:buFont typeface="Arial"/>
              <a:buNone/>
            </a:pPr>
            <a:r>
              <a:rPr lang="fr-CH" b="1" dirty="0" smtClean="0"/>
              <a:t>Note</a:t>
            </a:r>
            <a:r>
              <a:rPr lang="fr-CH" b="1" baseline="0" dirty="0" smtClean="0"/>
              <a:t> to participants that good practice examples will be covered in a dedicated session at a later stage.</a:t>
            </a:r>
            <a:endParaRPr lang="fr-CH" b="1" dirty="0" smtClean="0"/>
          </a:p>
          <a:p>
            <a:pPr marL="0" indent="0">
              <a:buFont typeface="Arial"/>
              <a:buNone/>
            </a:pPr>
            <a:endParaRPr lang="fr-CH" dirty="0" smtClean="0"/>
          </a:p>
          <a:p>
            <a:pPr marL="0" indent="0">
              <a:buFont typeface="Arial"/>
              <a:buNone/>
            </a:pPr>
            <a:r>
              <a:rPr lang="fr-CH" dirty="0" smtClean="0"/>
              <a:t>----</a:t>
            </a:r>
          </a:p>
          <a:p>
            <a:pPr marL="0" indent="0">
              <a:buFont typeface="Arial"/>
              <a:buNone/>
            </a:pPr>
            <a:endParaRPr lang="fr-CH" dirty="0" smtClean="0"/>
          </a:p>
          <a:p>
            <a:pPr marL="0" marR="0" indent="0" defTabSz="914400" eaLnBrk="1" fontAlgn="auto" latinLnBrk="0" hangingPunct="1">
              <a:lnSpc>
                <a:spcPct val="100000"/>
              </a:lnSpc>
              <a:spcBef>
                <a:spcPts val="400"/>
              </a:spcBef>
              <a:spcAft>
                <a:spcPts val="0"/>
              </a:spcAft>
              <a:buClrTx/>
              <a:buSzTx/>
              <a:buFont typeface="Arial"/>
              <a:buNone/>
              <a:tabLst/>
              <a:defRPr/>
            </a:pPr>
            <a:r>
              <a:rPr lang="en-US" sz="1200" b="0" dirty="0" smtClean="0">
                <a:effectLst/>
                <a:latin typeface="+mn-lt"/>
                <a:ea typeface="+mn-ea"/>
                <a:cs typeface="+mn-cs"/>
                <a:sym typeface="Calibri"/>
              </a:rPr>
              <a:t>See for more information,</a:t>
            </a:r>
            <a:r>
              <a:rPr lang="en-US" sz="1200" b="0" baseline="0" dirty="0" smtClean="0">
                <a:effectLst/>
                <a:latin typeface="+mn-lt"/>
                <a:ea typeface="+mn-ea"/>
                <a:cs typeface="+mn-cs"/>
                <a:sym typeface="Calibri"/>
              </a:rPr>
              <a:t> </a:t>
            </a:r>
            <a:r>
              <a:rPr lang="en-US" sz="1200" b="0" dirty="0" smtClean="0">
                <a:effectLst/>
                <a:latin typeface="+mn-lt"/>
                <a:ea typeface="+mn-ea"/>
                <a:cs typeface="+mn-cs"/>
                <a:sym typeface="Calibri"/>
              </a:rPr>
              <a:t>background and preparation: OHCHR, Eliminating judicial stereotyping</a:t>
            </a:r>
            <a:r>
              <a:rPr lang="en-US" sz="1200" b="0" baseline="0" dirty="0" smtClean="0">
                <a:effectLst/>
                <a:latin typeface="+mn-lt"/>
                <a:ea typeface="+mn-ea"/>
                <a:cs typeface="+mn-cs"/>
                <a:sym typeface="Calibri"/>
              </a:rPr>
              <a:t> - </a:t>
            </a:r>
            <a:r>
              <a:rPr lang="en-US" sz="1200" b="0" dirty="0" smtClean="0">
                <a:effectLst/>
                <a:latin typeface="+mn-lt"/>
                <a:ea typeface="+mn-ea"/>
                <a:cs typeface="+mn-cs"/>
                <a:sym typeface="Calibri"/>
              </a:rPr>
              <a:t>Equal access to justice for women in gender-based violence cases (2014), pages 20-21.</a:t>
            </a:r>
          </a:p>
          <a:p>
            <a:pPr marL="0" indent="0">
              <a:buFont typeface="Arial"/>
              <a:buNone/>
            </a:pPr>
            <a:endParaRPr dirty="0"/>
          </a:p>
        </p:txBody>
      </p:sp>
    </p:spTree>
    <p:extLst>
      <p:ext uri="{BB962C8B-B14F-4D97-AF65-F5344CB8AC3E}">
        <p14:creationId xmlns:p14="http://schemas.microsoft.com/office/powerpoint/2010/main" val="41794760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noRot="1" noChangeAspect="1"/>
          </p:cNvSpPr>
          <p:nvPr>
            <p:ph type="sldImg"/>
          </p:nvPr>
        </p:nvSpPr>
        <p:spPr>
          <a:prstGeom prst="rect">
            <a:avLst/>
          </a:prstGeom>
        </p:spPr>
        <p:txBody>
          <a:bodyPr/>
          <a:lstStyle/>
          <a:p>
            <a:endParaRPr/>
          </a:p>
        </p:txBody>
      </p:sp>
      <p:sp>
        <p:nvSpPr>
          <p:cNvPr id="164" name="Shape 164"/>
          <p:cNvSpPr>
            <a:spLocks noGrp="1"/>
          </p:cNvSpPr>
          <p:nvPr>
            <p:ph type="body" sz="quarter" idx="1"/>
          </p:nvPr>
        </p:nvSpPr>
        <p:spPr>
          <a:prstGeom prst="rect">
            <a:avLst/>
          </a:prstGeom>
        </p:spPr>
        <p:txBody>
          <a:bodyPr/>
          <a:lstStyle/>
          <a:p>
            <a:r>
              <a:rPr lang="fr-CH" b="1" dirty="0" smtClean="0"/>
              <a:t>The facilitator should recall session 3 in which in more general terms on instances of judicial stereotyping and the impact it has to access to</a:t>
            </a:r>
            <a:r>
              <a:rPr lang="fr-CH" b="1" baseline="0" dirty="0" smtClean="0"/>
              <a:t> justice. This part seeks to go a bit deeper and more specific concerning GBV cases.</a:t>
            </a:r>
            <a:endParaRPr lang="fr-CH" b="1" dirty="0" smtClean="0"/>
          </a:p>
          <a:p>
            <a:endParaRPr dirty="0"/>
          </a:p>
          <a:p>
            <a:r>
              <a:rPr b="1" dirty="0"/>
              <a:t>1. Stereotyping can compromise the impartiality of judges’ decisions</a:t>
            </a:r>
          </a:p>
          <a:p>
            <a:r>
              <a:rPr dirty="0"/>
              <a:t>Judges must reach impartial decisions based on law and relevant facts in evidence. Impartiality can, however, be compromised when judges disregard law and facts in favor of stereotypes.  This is because judicial outcomes based on generalized views or preconceptions do not take a person’s actual needs, abilities or circumstances into account and, therefore, distort the truth</a:t>
            </a:r>
            <a:r>
              <a:rPr dirty="0" smtClean="0"/>
              <a:t>.</a:t>
            </a:r>
            <a:endParaRPr lang="fr-CH" dirty="0" smtClean="0"/>
          </a:p>
          <a:p>
            <a:endParaRPr dirty="0"/>
          </a:p>
          <a:p>
            <a:r>
              <a:rPr b="1" dirty="0"/>
              <a:t>2 Stereotyping can influence judges’ understanding of violent offenses</a:t>
            </a:r>
          </a:p>
          <a:p>
            <a:r>
              <a:rPr dirty="0"/>
              <a:t>Judicial stereotyping can influence judges’ understanding of different offenses related to gender-based violence and their perception of whether or not a criminal offense has occurred.  For example, Amnesty International has claimed that, in some countries, ‘police, prosecutors, and judges apply prevailing stereotypes to conclude that a sex worker (or an unmarried woman) could not possibly have been raped’.</a:t>
            </a:r>
          </a:p>
          <a:p>
            <a:endParaRPr lang="fr-CH" b="1" dirty="0" smtClean="0"/>
          </a:p>
          <a:p>
            <a:r>
              <a:rPr b="1" dirty="0" smtClean="0"/>
              <a:t>3 </a:t>
            </a:r>
            <a:r>
              <a:rPr b="1" dirty="0"/>
              <a:t>Stereotyping can affect judges’ views about witness credibility and legal capacity</a:t>
            </a:r>
          </a:p>
          <a:p>
            <a:r>
              <a:rPr dirty="0"/>
              <a:t>There is a long history of judges questioning the credibility of witnesses and their evidence on the basis of stereotypes.  Stereotyping has typically influenced judges’ views about the credibility of witnesses and their evidence in two ways.  </a:t>
            </a:r>
          </a:p>
          <a:p>
            <a:r>
              <a:rPr dirty="0"/>
              <a:t>First, stereotyping has often contributed to judges forming a negative view about the credibility of women victims and survivors.     </a:t>
            </a:r>
          </a:p>
          <a:p>
            <a:r>
              <a:rPr dirty="0"/>
              <a:t>Second, stereotyping can lead judges to form a favorable view of the credibility of men accused of gender-based violence. </a:t>
            </a:r>
          </a:p>
          <a:p>
            <a:endParaRPr lang="fr-CH" b="1" dirty="0" smtClean="0"/>
          </a:p>
          <a:p>
            <a:r>
              <a:rPr b="1" dirty="0" smtClean="0"/>
              <a:t>4 </a:t>
            </a:r>
            <a:r>
              <a:rPr b="1" dirty="0"/>
              <a:t>Stereotyping can stop judges holding offenders legally accountable </a:t>
            </a:r>
          </a:p>
          <a:p>
            <a:r>
              <a:rPr dirty="0"/>
              <a:t>There are countless examples of accused persons being acquitted of gender-based violence crimes on the basis of stereotypes, rather than law or relevant facts in evidence.  Oftentimes, stereotyping leads judges to blame the victim/survivor, and not the accused, for violent acts, especially in cases where the victim/survivor does not fit the ‘ideal victim’ archetype.</a:t>
            </a:r>
          </a:p>
          <a:p>
            <a:endParaRPr lang="fr-CH" b="1" dirty="0" smtClean="0"/>
          </a:p>
          <a:p>
            <a:r>
              <a:rPr b="1" dirty="0" smtClean="0"/>
              <a:t>5 </a:t>
            </a:r>
            <a:r>
              <a:rPr b="1" dirty="0"/>
              <a:t>Stereotyping can impede access to legal rights and protections</a:t>
            </a:r>
          </a:p>
          <a:p>
            <a:r>
              <a:rPr dirty="0"/>
              <a:t>Judicial stereotyping can impede the ability of women to access legal protections against gender-based violence.  This includes where women seek protection orders against violent perpetrators to ensure their physical and mental integrity.  In such cases, women may not only be denied justice, but may also be at risk of further acts of violence. Judicial stereotyping can also undermine the ability of women to exercise and enforce other rights guaranteed by law.  An example is where women seek custody or supervised visits of their children to protect themselves and their children against violent perpetrators.  When judges make determinations about the care and custody of children based on stereotypes, rather than facts in evidence about the occurrence of or potential for violence, they risk prioritizing the rights of perpetrators over the rights and safety of women and children.</a:t>
            </a:r>
          </a:p>
          <a:p>
            <a:endParaRPr dirty="0"/>
          </a:p>
          <a:p>
            <a:r>
              <a:rPr lang="fr-CH" dirty="0" smtClean="0"/>
              <a:t>---</a:t>
            </a:r>
          </a:p>
          <a:p>
            <a:endParaRPr lang="fr-CH" dirty="0" smtClean="0"/>
          </a:p>
          <a:p>
            <a:r>
              <a:rPr lang="fr-CH" b="1" dirty="0" smtClean="0"/>
              <a:t>Close</a:t>
            </a:r>
            <a:r>
              <a:rPr lang="fr-CH" b="1" baseline="0" dirty="0" smtClean="0"/>
              <a:t> the presentation with a summary:</a:t>
            </a:r>
          </a:p>
          <a:p>
            <a:endParaRPr lang="fr-CH" baseline="0" dirty="0" smtClean="0"/>
          </a:p>
          <a:p>
            <a:pPr marL="342900" indent="-342900">
              <a:buSzPct val="100000"/>
              <a:buAutoNum type="arabicPeriod"/>
              <a:defRPr>
                <a:latin typeface="Arial"/>
                <a:ea typeface="Arial"/>
                <a:cs typeface="Arial"/>
                <a:sym typeface="Arial"/>
              </a:defRPr>
            </a:pPr>
            <a:r>
              <a:rPr lang="fr-CH" dirty="0" smtClean="0"/>
              <a:t>Gender-based violence and human rights law</a:t>
            </a:r>
          </a:p>
          <a:p>
            <a:pPr marL="342900" indent="-342900">
              <a:buSzPct val="100000"/>
              <a:buAutoNum type="arabicPeriod"/>
              <a:defRPr>
                <a:latin typeface="Arial"/>
                <a:ea typeface="Arial"/>
                <a:cs typeface="Arial"/>
                <a:sym typeface="Arial"/>
              </a:defRPr>
            </a:pPr>
            <a:r>
              <a:rPr lang="fr-CH" dirty="0" smtClean="0"/>
              <a:t>Harmful gender stereotypes as a root cause of gender-based violence</a:t>
            </a:r>
          </a:p>
          <a:p>
            <a:pPr marL="342900" indent="-342900">
              <a:buSzPct val="100000"/>
              <a:buAutoNum type="arabicPeriod"/>
              <a:defRPr>
                <a:latin typeface="Arial"/>
                <a:ea typeface="Arial"/>
                <a:cs typeface="Arial"/>
                <a:sym typeface="Arial"/>
              </a:defRPr>
            </a:pPr>
            <a:r>
              <a:rPr lang="fr-CH" dirty="0" smtClean="0"/>
              <a:t>Common stereotypes in gender-based violence cases</a:t>
            </a:r>
          </a:p>
          <a:p>
            <a:pPr marL="342900" indent="-342900">
              <a:buSzPct val="100000"/>
              <a:buAutoNum type="arabicPeriod"/>
              <a:defRPr>
                <a:latin typeface="Arial"/>
                <a:ea typeface="Arial"/>
                <a:cs typeface="Arial"/>
                <a:sym typeface="Arial"/>
              </a:defRPr>
            </a:pPr>
            <a:r>
              <a:rPr lang="fr-CH" dirty="0" smtClean="0"/>
              <a:t>Role of judges in addressing wrongful stereotyping in GBV cases</a:t>
            </a:r>
          </a:p>
          <a:p>
            <a:endParaRPr dirty="0"/>
          </a:p>
          <a:p>
            <a:r>
              <a:rPr lang="fr-CH" dirty="0" smtClean="0"/>
              <a:t>---</a:t>
            </a:r>
          </a:p>
          <a:p>
            <a:endParaRPr lang="fr-CH" dirty="0" smtClean="0"/>
          </a:p>
          <a:p>
            <a:pPr marL="0" marR="0" indent="0" defTabSz="914400" eaLnBrk="1" fontAlgn="auto" latinLnBrk="0" hangingPunct="1">
              <a:lnSpc>
                <a:spcPct val="100000"/>
              </a:lnSpc>
              <a:spcBef>
                <a:spcPts val="400"/>
              </a:spcBef>
              <a:spcAft>
                <a:spcPts val="0"/>
              </a:spcAft>
              <a:buClrTx/>
              <a:buSzTx/>
              <a:buFontTx/>
              <a:buNone/>
              <a:tabLst/>
              <a:defRPr/>
            </a:pPr>
            <a:r>
              <a:rPr lang="en-US" sz="1200" b="0" dirty="0" smtClean="0">
                <a:effectLst/>
                <a:latin typeface="+mn-lt"/>
                <a:ea typeface="+mn-ea"/>
                <a:cs typeface="+mn-cs"/>
                <a:sym typeface="Calibri"/>
              </a:rPr>
              <a:t>See for more information,</a:t>
            </a:r>
            <a:r>
              <a:rPr lang="en-US" sz="1200" b="0" baseline="0" dirty="0" smtClean="0">
                <a:effectLst/>
                <a:latin typeface="+mn-lt"/>
                <a:ea typeface="+mn-ea"/>
                <a:cs typeface="+mn-cs"/>
                <a:sym typeface="Calibri"/>
              </a:rPr>
              <a:t> </a:t>
            </a:r>
            <a:r>
              <a:rPr lang="en-US" sz="1200" b="0" dirty="0" smtClean="0">
                <a:effectLst/>
                <a:latin typeface="+mn-lt"/>
                <a:ea typeface="+mn-ea"/>
                <a:cs typeface="+mn-cs"/>
                <a:sym typeface="Calibri"/>
              </a:rPr>
              <a:t>background and preparation: OHCHR, Eliminating judicial stereotyping</a:t>
            </a:r>
            <a:r>
              <a:rPr lang="en-US" sz="1200" b="0" baseline="0" dirty="0" smtClean="0">
                <a:effectLst/>
                <a:latin typeface="+mn-lt"/>
                <a:ea typeface="+mn-ea"/>
                <a:cs typeface="+mn-cs"/>
                <a:sym typeface="Calibri"/>
              </a:rPr>
              <a:t> - </a:t>
            </a:r>
            <a:r>
              <a:rPr lang="en-US" sz="1200" b="0" dirty="0" smtClean="0">
                <a:effectLst/>
                <a:latin typeface="+mn-lt"/>
                <a:ea typeface="+mn-ea"/>
                <a:cs typeface="+mn-cs"/>
                <a:sym typeface="Calibri"/>
              </a:rPr>
              <a:t>Equal access to justice for women in gender-based violence cases (2014), pages 22-28.</a:t>
            </a:r>
          </a:p>
          <a:p>
            <a:endParaRPr lang="fr-CH" dirty="0" smtClean="0"/>
          </a:p>
          <a:p>
            <a:endParaRPr dirty="0"/>
          </a:p>
          <a:p>
            <a:endParaRPr dirty="0"/>
          </a:p>
          <a:p>
            <a:endParaRPr dirty="0"/>
          </a:p>
        </p:txBody>
      </p:sp>
    </p:spTree>
    <p:extLst>
      <p:ext uri="{BB962C8B-B14F-4D97-AF65-F5344CB8AC3E}">
        <p14:creationId xmlns:p14="http://schemas.microsoft.com/office/powerpoint/2010/main" val="2344381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prstGeom prst="rect">
            <a:avLst/>
          </a:prstGeom>
        </p:spPr>
        <p:txBody>
          <a:bodyPr/>
          <a:lstStyle/>
          <a:p>
            <a:endParaRPr/>
          </a:p>
        </p:txBody>
      </p:sp>
      <p:sp>
        <p:nvSpPr>
          <p:cNvPr id="101" name="Shape 101"/>
          <p:cNvSpPr>
            <a:spLocks noGrp="1"/>
          </p:cNvSpPr>
          <p:nvPr>
            <p:ph type="body" sz="quarter" idx="1"/>
          </p:nvPr>
        </p:nvSpPr>
        <p:spPr>
          <a:prstGeom prst="rect">
            <a:avLst/>
          </a:prstGeom>
        </p:spPr>
        <p:txBody>
          <a:bodyPr/>
          <a:lstStyle/>
          <a:p>
            <a:r>
              <a:rPr dirty="0"/>
              <a:t>Emphasize that although efforts were made to reflect on all forms of gender-based violence cases, most examples of cases in this session will consist of stereotyping in cases of sexual assault and </a:t>
            </a:r>
            <a:r>
              <a:rPr lang="fr-CH" dirty="0" smtClean="0"/>
              <a:t>interpersonal/</a:t>
            </a:r>
            <a:r>
              <a:rPr dirty="0" smtClean="0"/>
              <a:t>domestic </a:t>
            </a:r>
            <a:r>
              <a:rPr dirty="0"/>
              <a:t>violence. </a:t>
            </a:r>
            <a:endParaRPr lang="fr-CH" dirty="0" smtClean="0"/>
          </a:p>
          <a:p>
            <a:endParaRPr lang="fr-CH" dirty="0" smtClean="0"/>
          </a:p>
          <a:p>
            <a:pPr marL="0" marR="0" indent="0" defTabSz="914400" eaLnBrk="1" fontAlgn="auto" latinLnBrk="0" hangingPunct="1">
              <a:lnSpc>
                <a:spcPct val="100000"/>
              </a:lnSpc>
              <a:spcBef>
                <a:spcPts val="400"/>
              </a:spcBef>
              <a:spcAft>
                <a:spcPts val="0"/>
              </a:spcAft>
              <a:buClrTx/>
              <a:buSzTx/>
              <a:buFontTx/>
              <a:buNone/>
              <a:tabLst/>
              <a:defRPr/>
            </a:pPr>
            <a:r>
              <a:rPr lang="fr-CH" dirty="0" smtClean="0"/>
              <a:t>Under international human rights law, GBV may include sexual violence</a:t>
            </a:r>
            <a:r>
              <a:rPr lang="fr-CH" baseline="0" dirty="0" smtClean="0"/>
              <a:t> and interpersonal/</a:t>
            </a:r>
            <a:r>
              <a:rPr lang="fr-CH" dirty="0" smtClean="0"/>
              <a:t>domestic violence, but also trafficking, </a:t>
            </a:r>
            <a:r>
              <a:rPr lang="fr-CH" baseline="0" dirty="0" smtClean="0"/>
              <a:t>child and forced </a:t>
            </a:r>
            <a:r>
              <a:rPr lang="fr-CH" dirty="0" smtClean="0"/>
              <a:t>marriage, FGM, and other harmful traditional practices. </a:t>
            </a:r>
          </a:p>
          <a:p>
            <a:pPr marL="0" marR="0" indent="0" defTabSz="914400" eaLnBrk="1" fontAlgn="auto" latinLnBrk="0" hangingPunct="1">
              <a:lnSpc>
                <a:spcPct val="100000"/>
              </a:lnSpc>
              <a:spcBef>
                <a:spcPts val="400"/>
              </a:spcBef>
              <a:spcAft>
                <a:spcPts val="0"/>
              </a:spcAft>
              <a:buClrTx/>
              <a:buSzTx/>
              <a:buFontTx/>
              <a:buNone/>
              <a:tabLst/>
              <a:defRPr/>
            </a:pPr>
            <a:endParaRPr lang="fr-CH" dirty="0" smtClean="0"/>
          </a:p>
          <a:p>
            <a:pPr marL="0" marR="0" indent="0" defTabSz="914400" eaLnBrk="1" fontAlgn="auto" latinLnBrk="0" hangingPunct="1">
              <a:lnSpc>
                <a:spcPct val="100000"/>
              </a:lnSpc>
              <a:spcBef>
                <a:spcPts val="400"/>
              </a:spcBef>
              <a:spcAft>
                <a:spcPts val="0"/>
              </a:spcAft>
              <a:buClrTx/>
              <a:buSzTx/>
              <a:buFontTx/>
              <a:buNone/>
              <a:tabLst/>
              <a:defRPr/>
            </a:pPr>
            <a:r>
              <a:rPr lang="fr-CH" dirty="0" smtClean="0"/>
              <a:t>Note</a:t>
            </a:r>
            <a:r>
              <a:rPr lang="fr-CH" baseline="0" dirty="0" smtClean="0"/>
              <a:t> that r</a:t>
            </a:r>
            <a:r>
              <a:rPr lang="fr-CH" dirty="0" smtClean="0"/>
              <a:t>ecently international human</a:t>
            </a:r>
            <a:r>
              <a:rPr lang="fr-CH" baseline="0" dirty="0" smtClean="0"/>
              <a:t> rights mechanisms have also defined denial of abortion as a form of gender based violence that may also amount to CIDT. For a full list of GBV, please consider CEDAW General Recommendation 35, including para. 18.</a:t>
            </a:r>
            <a:endParaRPr lang="fr-CH" dirty="0" smtClean="0"/>
          </a:p>
          <a:p>
            <a:endParaRPr lang="fr-CH" dirty="0" smtClean="0"/>
          </a:p>
          <a:p>
            <a:r>
              <a:rPr lang="fr-CH" dirty="0" smtClean="0"/>
              <a:t>Feel free </a:t>
            </a:r>
            <a:r>
              <a:rPr dirty="0" smtClean="0"/>
              <a:t>to </a:t>
            </a:r>
            <a:r>
              <a:rPr dirty="0"/>
              <a:t>mention other </a:t>
            </a:r>
            <a:r>
              <a:rPr dirty="0" smtClean="0"/>
              <a:t>examples</a:t>
            </a:r>
            <a:r>
              <a:rPr lang="fr-CH" dirty="0" smtClean="0"/>
              <a:t> as well</a:t>
            </a:r>
            <a:r>
              <a:rPr lang="fr-CH" baseline="0" dirty="0" smtClean="0"/>
              <a:t> if particularly relevant in the context in which the workshop is provided.</a:t>
            </a:r>
            <a:endParaRPr lang="fr-CH" dirty="0" smtClean="0"/>
          </a:p>
          <a:p>
            <a:endParaRPr lang="fr-CH" dirty="0" smtClean="0"/>
          </a:p>
          <a:p>
            <a:r>
              <a:rPr lang="fr-CH" dirty="0" smtClean="0"/>
              <a:t>Note that gender-based violence against women is</a:t>
            </a:r>
            <a:r>
              <a:rPr lang="fr-CH" baseline="0" dirty="0" smtClean="0"/>
              <a:t> </a:t>
            </a:r>
            <a:r>
              <a:rPr lang="fr-CH" dirty="0" smtClean="0"/>
              <a:t>rooted in gender-related factors such as the ideology of men’s entitlement and privilege over women, social norms regarding masculinity, the need to assert male control or power, enforce gender roles, or prevent, discourage or punish what is considered to be unacceptable female behaviour. These factors also contribute to the explicit or implicit social acceptance of gender-based violence against women, often still considered as a private matter, and to the widespread impunity for it. GR35,</a:t>
            </a:r>
            <a:r>
              <a:rPr lang="fr-CH" baseline="0" dirty="0" smtClean="0"/>
              <a:t> para 19.</a:t>
            </a:r>
            <a:endParaRPr lang="fr-CH" dirty="0" smtClean="0"/>
          </a:p>
          <a:p>
            <a:endParaRPr lang="fr-CH" dirty="0" smtClean="0"/>
          </a:p>
          <a:p>
            <a:r>
              <a:rPr lang="fr-CH" dirty="0" smtClean="0"/>
              <a:t>Furthermore,</a:t>
            </a:r>
            <a:r>
              <a:rPr lang="fr-CH" baseline="0" dirty="0" smtClean="0"/>
              <a:t> g</a:t>
            </a:r>
            <a:r>
              <a:rPr lang="fr-CH" dirty="0" smtClean="0"/>
              <a:t>ender-based violence against women occurs in all spaces and spheres of human interaction, whether public or private. These include the family, the community, the public spaces, the workplace, leisure, politics, sport, health services, educational settings and their redefinition through technology-mediated environments,28 such as contemporary forms of violence occurring in the Internet and digital spaces. In all these settings, gender-based violence against women can result from acts or omissions of State or non-State actors, acting territorially or extraterritorially, including extraterritorial military action of States, GR35, para 20.</a:t>
            </a:r>
          </a:p>
          <a:p>
            <a:endParaRPr lang="fr-CH" dirty="0" smtClean="0"/>
          </a:p>
          <a:p>
            <a:endParaRPr lang="fr-CH" dirty="0" smtClean="0"/>
          </a:p>
          <a:p>
            <a:r>
              <a:rPr dirty="0" smtClean="0"/>
              <a:t>Emphasize </a:t>
            </a:r>
            <a:r>
              <a:rPr dirty="0"/>
              <a:t>that a </a:t>
            </a:r>
            <a:r>
              <a:rPr lang="fr-CH" dirty="0" smtClean="0"/>
              <a:t>j</a:t>
            </a:r>
            <a:r>
              <a:rPr dirty="0" smtClean="0"/>
              <a:t>udicial</a:t>
            </a:r>
            <a:r>
              <a:rPr lang="fr-CH" dirty="0" smtClean="0"/>
              <a:t> gender</a:t>
            </a:r>
            <a:r>
              <a:rPr dirty="0" smtClean="0"/>
              <a:t> </a:t>
            </a:r>
            <a:r>
              <a:rPr dirty="0"/>
              <a:t>stereotyping </a:t>
            </a:r>
            <a:r>
              <a:rPr lang="fr-CH" dirty="0" smtClean="0"/>
              <a:t>concerning GBV cases </a:t>
            </a:r>
            <a:r>
              <a:rPr dirty="0" smtClean="0"/>
              <a:t>does </a:t>
            </a:r>
            <a:r>
              <a:rPr dirty="0"/>
              <a:t>not only affect women victims and survivors of violence.  It can also undermine justice for male victims of violence and lead to miscarriages of </a:t>
            </a:r>
            <a:r>
              <a:rPr dirty="0" smtClean="0"/>
              <a:t>justice</a:t>
            </a:r>
            <a:r>
              <a:rPr lang="fr-CH" dirty="0" smtClean="0"/>
              <a:t>, including</a:t>
            </a:r>
            <a:r>
              <a:rPr dirty="0" smtClean="0"/>
              <a:t> </a:t>
            </a:r>
            <a:r>
              <a:rPr dirty="0"/>
              <a:t>in cases involving violence against </a:t>
            </a:r>
            <a:r>
              <a:rPr lang="fr-CH" dirty="0" smtClean="0"/>
              <a:t>LGBTI persons</a:t>
            </a:r>
            <a:r>
              <a:rPr dirty="0" smtClean="0"/>
              <a:t>.  </a:t>
            </a:r>
            <a:endParaRPr lang="fr-CH" dirty="0" smtClean="0"/>
          </a:p>
          <a:p>
            <a:endParaRPr lang="fr-CH" dirty="0" smtClean="0"/>
          </a:p>
          <a:p>
            <a:r>
              <a:rPr dirty="0" smtClean="0"/>
              <a:t>For </a:t>
            </a:r>
            <a:r>
              <a:rPr dirty="0"/>
              <a:t>instance, stereotypes related to marriage and family relations may prevent a judge from recognizing domestic violence in a lesbian or gay relationship, which may in turn mean that the judge denies a request for a protection order against such violence.  </a:t>
            </a:r>
            <a:endParaRPr lang="fr-CH" dirty="0" smtClean="0"/>
          </a:p>
          <a:p>
            <a:endParaRPr lang="fr-CH" dirty="0" smtClean="0"/>
          </a:p>
          <a:p>
            <a:r>
              <a:rPr dirty="0" smtClean="0"/>
              <a:t>Stereotyping </a:t>
            </a:r>
            <a:r>
              <a:rPr dirty="0"/>
              <a:t>can also affect women who pursue rights in areas other than violence (eg employment, reproductive health, family or civil law) as well as women accused of violence and other crimes.  While these broader impacts of judicial stereotyping are also important, they fall largely outside the scope of the </a:t>
            </a:r>
            <a:r>
              <a:rPr lang="fr-CH" dirty="0" smtClean="0"/>
              <a:t>present </a:t>
            </a:r>
            <a:r>
              <a:rPr dirty="0" smtClean="0"/>
              <a:t>workshop</a:t>
            </a:r>
            <a:r>
              <a:rPr dirty="0"/>
              <a:t>.  </a:t>
            </a:r>
          </a:p>
          <a:p>
            <a:endParaRPr lang="fr-CH" dirty="0" smtClean="0"/>
          </a:p>
          <a:p>
            <a:endParaRPr dirty="0"/>
          </a:p>
          <a:p>
            <a:r>
              <a:rPr dirty="0"/>
              <a:t>Sexual violence more specifically is a form of gender-based violence and encompasses any sexual act, attempt to obtain a sexual act, unwanted sexual comments or advances, or acts to traffic, or otherwise directed against a person’s sexuality using coercion, by any person regardless of their relationship to the victim, in any setting. Sexual violence takes multiple forms and includes rape, sexual abuse, forced pregnancy, forced sterilization, forced abortion, trafficking, sexual enslavement, forced circumcision, castration and forced nudity</a:t>
            </a:r>
            <a:r>
              <a:rPr dirty="0" smtClean="0"/>
              <a:t>.</a:t>
            </a:r>
            <a:endParaRPr lang="fr-CH" dirty="0" smtClean="0"/>
          </a:p>
          <a:p>
            <a:endParaRPr dirty="0"/>
          </a:p>
          <a:p>
            <a:r>
              <a:rPr dirty="0"/>
              <a:t>An understanding of how gender intersects, for instance, with race, religion, economic situation, political affiliation and geography is also critical to addressing patterns and forms of gender-based violence. Although men and boys are also targets of gender-based and sexual violence in conflict situations, the victims of such violence continue to be disproportionally women and girls</a:t>
            </a:r>
            <a:r>
              <a:rPr dirty="0" smtClean="0"/>
              <a:t>.</a:t>
            </a:r>
            <a:endParaRPr lang="fr-CH" dirty="0" smtClean="0"/>
          </a:p>
          <a:p>
            <a:endParaRPr dirty="0"/>
          </a:p>
          <a:p>
            <a:r>
              <a:rPr dirty="0"/>
              <a:t>Human rights law, notably, the Convention on the Elimination of All Forms of Discrimination against Women (CEDAW), provide protection against sexual and gender-based violence, including by establishing safeguards against sexual violence as a result of gender-based discrimination. </a:t>
            </a:r>
            <a:endParaRPr lang="fr-CH" dirty="0" smtClean="0"/>
          </a:p>
          <a:p>
            <a:endParaRPr lang="fr-CH" dirty="0" smtClean="0"/>
          </a:p>
          <a:p>
            <a:r>
              <a:rPr dirty="0" smtClean="0"/>
              <a:t>Ad </a:t>
            </a:r>
            <a:r>
              <a:rPr dirty="0"/>
              <a:t>hoc tribunals, the Special Court for Sierra Leone, and the International Criminal Court have contributed substantially to developing the legal and normative framework for such crimes, including through innovative jurisprudence. It is now well recognized that sexual violence can constitute a war crime, a crime against humanity, or an act of genocide</a:t>
            </a:r>
            <a:r>
              <a:rPr dirty="0" smtClean="0"/>
              <a:t>.</a:t>
            </a:r>
            <a:endParaRPr lang="fr-CH" dirty="0" smtClean="0"/>
          </a:p>
          <a:p>
            <a:endParaRPr lang="fr-CH" dirty="0" smtClean="0"/>
          </a:p>
          <a:p>
            <a:endParaRPr lang="fr-CH" dirty="0" smtClean="0"/>
          </a:p>
          <a:p>
            <a:r>
              <a:rPr lang="en-US" sz="1200" b="0" dirty="0" smtClean="0">
                <a:effectLst/>
                <a:latin typeface="+mn-lt"/>
                <a:ea typeface="+mn-ea"/>
                <a:cs typeface="+mn-cs"/>
                <a:sym typeface="Calibri"/>
              </a:rPr>
              <a:t>See for more information and background OHCHR, Eliminating judicial stereotyping</a:t>
            </a:r>
            <a:r>
              <a:rPr lang="en-US" sz="1200" b="0" baseline="0" dirty="0" smtClean="0">
                <a:effectLst/>
                <a:latin typeface="+mn-lt"/>
                <a:ea typeface="+mn-ea"/>
                <a:cs typeface="+mn-cs"/>
                <a:sym typeface="Calibri"/>
              </a:rPr>
              <a:t> - </a:t>
            </a:r>
            <a:r>
              <a:rPr lang="en-US" sz="1200" b="0" dirty="0" smtClean="0">
                <a:effectLst/>
                <a:latin typeface="+mn-lt"/>
                <a:ea typeface="+mn-ea"/>
                <a:cs typeface="+mn-cs"/>
                <a:sym typeface="Calibri"/>
              </a:rPr>
              <a:t>Equal access to justice for women in gender-based violence cases (2014)</a:t>
            </a:r>
          </a:p>
          <a:p>
            <a:endParaRPr dirty="0"/>
          </a:p>
        </p:txBody>
      </p:sp>
    </p:spTree>
    <p:extLst>
      <p:ext uri="{BB962C8B-B14F-4D97-AF65-F5344CB8AC3E}">
        <p14:creationId xmlns:p14="http://schemas.microsoft.com/office/powerpoint/2010/main" val="3293183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Shape 105"/>
          <p:cNvSpPr>
            <a:spLocks noGrp="1" noRot="1" noChangeAspect="1"/>
          </p:cNvSpPr>
          <p:nvPr>
            <p:ph type="sldImg"/>
          </p:nvPr>
        </p:nvSpPr>
        <p:spPr>
          <a:prstGeom prst="rect">
            <a:avLst/>
          </a:prstGeom>
        </p:spPr>
        <p:txBody>
          <a:bodyPr/>
          <a:lstStyle/>
          <a:p>
            <a:endParaRPr/>
          </a:p>
        </p:txBody>
      </p:sp>
      <p:sp>
        <p:nvSpPr>
          <p:cNvPr id="106" name="Shape 106"/>
          <p:cNvSpPr>
            <a:spLocks noGrp="1"/>
          </p:cNvSpPr>
          <p:nvPr>
            <p:ph type="body" sz="quarter" idx="1"/>
          </p:nvPr>
        </p:nvSpPr>
        <p:spPr>
          <a:prstGeom prst="rect">
            <a:avLst/>
          </a:prstGeom>
        </p:spPr>
        <p:txBody>
          <a:bodyPr/>
          <a:lstStyle/>
          <a:p>
            <a:r>
              <a:rPr dirty="0"/>
              <a:t>The Committee considers that gender-based violence against women is one of the fundamental social, political and economic means by which the </a:t>
            </a:r>
            <a:r>
              <a:rPr b="1" dirty="0"/>
              <a:t>subordinate position of women with respect to men and their stereotyped roles are perpetuated</a:t>
            </a:r>
            <a:r>
              <a:rPr dirty="0"/>
              <a:t>. </a:t>
            </a:r>
            <a:endParaRPr lang="fr-CH" dirty="0" smtClean="0"/>
          </a:p>
          <a:p>
            <a:endParaRPr lang="fr-CH" dirty="0" smtClean="0"/>
          </a:p>
          <a:p>
            <a:r>
              <a:rPr dirty="0" smtClean="0"/>
              <a:t>Throughout </a:t>
            </a:r>
            <a:r>
              <a:rPr dirty="0"/>
              <a:t>its work, the Committee has made clear that this violence is a critical obstacle to achieving substantive equality between women and men as well as to women’s enjoyment of human rights and fundamental freedoms enshrined in the Convention</a:t>
            </a:r>
            <a:r>
              <a:rPr dirty="0" smtClean="0"/>
              <a:t>.</a:t>
            </a:r>
            <a:endParaRPr lang="fr-CH" dirty="0" smtClean="0"/>
          </a:p>
          <a:p>
            <a:endParaRPr lang="fr-CH" dirty="0" smtClean="0"/>
          </a:p>
          <a:p>
            <a:endParaRPr dirty="0"/>
          </a:p>
        </p:txBody>
      </p:sp>
    </p:spTree>
    <p:extLst>
      <p:ext uri="{BB962C8B-B14F-4D97-AF65-F5344CB8AC3E}">
        <p14:creationId xmlns:p14="http://schemas.microsoft.com/office/powerpoint/2010/main" val="2939139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defTabSz="914400" eaLnBrk="1" fontAlgn="auto" latinLnBrk="0" hangingPunct="1">
              <a:lnSpc>
                <a:spcPct val="100000"/>
              </a:lnSpc>
              <a:spcBef>
                <a:spcPts val="400"/>
              </a:spcBef>
              <a:spcAft>
                <a:spcPts val="0"/>
              </a:spcAft>
              <a:buClrTx/>
              <a:buSzTx/>
              <a:buFontTx/>
              <a:buNone/>
              <a:tabLst/>
              <a:defRPr/>
            </a:pPr>
            <a:r>
              <a:rPr lang="en-US" dirty="0" smtClean="0"/>
              <a:t>Recall session 3 in which it was explained </a:t>
            </a:r>
            <a:r>
              <a:rPr lang="en-US" b="0" dirty="0" smtClean="0"/>
              <a:t>that </a:t>
            </a:r>
            <a:r>
              <a:rPr lang="en-AU" sz="1200" b="0" i="0" dirty="0" smtClean="0">
                <a:effectLst/>
                <a:latin typeface="+mn-lt"/>
                <a:ea typeface="+mn-ea"/>
                <a:cs typeface="+mn-cs"/>
                <a:sym typeface="Calibri"/>
              </a:rPr>
              <a:t>CEDAW also requires States Parties to modify or transform harmful gender stereotypes and eliminate wrongful gender stereotyping.</a:t>
            </a:r>
            <a:endParaRPr lang="en-US" sz="1200" b="0" dirty="0" smtClean="0">
              <a:effectLst/>
              <a:latin typeface="+mn-lt"/>
              <a:ea typeface="+mn-ea"/>
              <a:cs typeface="+mn-cs"/>
              <a:sym typeface="Calibri"/>
            </a:endParaRPr>
          </a:p>
          <a:p>
            <a:endParaRPr lang="en-US" dirty="0" smtClean="0"/>
          </a:p>
          <a:p>
            <a:r>
              <a:rPr lang="en-US" dirty="0" smtClean="0"/>
              <a:t>Emphasize again that human rights obligations </a:t>
            </a:r>
            <a:r>
              <a:rPr lang="en-AU" sz="1200" dirty="0" smtClean="0">
                <a:effectLst/>
                <a:latin typeface="+mn-lt"/>
                <a:ea typeface="+mn-ea"/>
                <a:cs typeface="+mn-cs"/>
                <a:sym typeface="Calibri"/>
              </a:rPr>
              <a:t>apply to all branches of government, including the judicial branch.  Their effect is that judges must:</a:t>
            </a:r>
          </a:p>
          <a:p>
            <a:endParaRPr lang="en-US" sz="1200" dirty="0" smtClean="0">
              <a:effectLst/>
              <a:latin typeface="+mn-lt"/>
              <a:ea typeface="+mn-ea"/>
              <a:cs typeface="+mn-cs"/>
              <a:sym typeface="Calibri"/>
            </a:endParaRPr>
          </a:p>
          <a:p>
            <a:pPr marL="171450" lvl="0" indent="-171450">
              <a:buFontTx/>
              <a:buChar char="-"/>
            </a:pPr>
            <a:r>
              <a:rPr lang="en-AU" sz="1200" dirty="0" smtClean="0">
                <a:effectLst/>
                <a:latin typeface="+mn-lt"/>
                <a:ea typeface="+mn-ea"/>
                <a:cs typeface="+mn-cs"/>
                <a:sym typeface="Calibri"/>
              </a:rPr>
              <a:t>refrain from stereotyping (obligation to respect)</a:t>
            </a:r>
            <a:endParaRPr lang="en-US" sz="1200" dirty="0" smtClean="0">
              <a:effectLst/>
              <a:latin typeface="+mn-lt"/>
              <a:ea typeface="+mn-ea"/>
              <a:cs typeface="+mn-cs"/>
              <a:sym typeface="Calibri"/>
            </a:endParaRPr>
          </a:p>
          <a:p>
            <a:pPr marL="171450" lvl="0" indent="-171450">
              <a:buFontTx/>
              <a:buChar char="-"/>
            </a:pPr>
            <a:r>
              <a:rPr lang="en-AU" sz="1200" dirty="0" smtClean="0">
                <a:effectLst/>
                <a:latin typeface="+mn-lt"/>
                <a:ea typeface="+mn-ea"/>
                <a:cs typeface="+mn-cs"/>
                <a:sym typeface="Calibri"/>
              </a:rPr>
              <a:t>ensure stereotyping does not infringe human rights (obligation to protect)</a:t>
            </a:r>
            <a:endParaRPr lang="en-US" sz="1200" dirty="0" smtClean="0">
              <a:effectLst/>
              <a:latin typeface="+mn-lt"/>
              <a:ea typeface="+mn-ea"/>
              <a:cs typeface="+mn-cs"/>
              <a:sym typeface="Calibri"/>
            </a:endParaRPr>
          </a:p>
          <a:p>
            <a:pPr marL="171450" lvl="0" indent="-171450">
              <a:buFontTx/>
              <a:buChar char="-"/>
            </a:pPr>
            <a:r>
              <a:rPr lang="en-AU" sz="1200" dirty="0" smtClean="0">
                <a:effectLst/>
                <a:latin typeface="+mn-lt"/>
                <a:ea typeface="+mn-ea"/>
                <a:cs typeface="+mn-cs"/>
                <a:sym typeface="Calibri"/>
              </a:rPr>
              <a:t>ensure women can exercise and enjoy the right to be free from wrongful gender stereotyping (obligation to fulfil).   </a:t>
            </a:r>
          </a:p>
          <a:p>
            <a:pPr marL="171450" lvl="0" indent="-171450">
              <a:buFontTx/>
              <a:buChar char="-"/>
            </a:pPr>
            <a:endParaRPr lang="en-US" sz="1200" dirty="0" smtClean="0">
              <a:effectLst/>
              <a:latin typeface="+mn-lt"/>
              <a:ea typeface="+mn-ea"/>
              <a:cs typeface="+mn-cs"/>
              <a:sym typeface="Calibri"/>
            </a:endParaRPr>
          </a:p>
          <a:p>
            <a:r>
              <a:rPr lang="en-AU" sz="1200" dirty="0" smtClean="0">
                <a:effectLst/>
                <a:latin typeface="+mn-lt"/>
                <a:ea typeface="+mn-ea"/>
                <a:cs typeface="+mn-cs"/>
                <a:sym typeface="Calibri"/>
              </a:rPr>
              <a:t>CEDAW Committee, </a:t>
            </a:r>
            <a:r>
              <a:rPr lang="en-AU" sz="1200" i="1" dirty="0" smtClean="0">
                <a:effectLst/>
                <a:latin typeface="+mn-lt"/>
                <a:ea typeface="+mn-ea"/>
                <a:cs typeface="+mn-cs"/>
                <a:sym typeface="Calibri"/>
              </a:rPr>
              <a:t>General Recommendation No. 28 on the Core Obligation of States Parties under Article 2 of the Convention on the Elimination of All Forms of Discrimination against Women</a:t>
            </a:r>
            <a:r>
              <a:rPr lang="en-AU" sz="1200" dirty="0" smtClean="0">
                <a:effectLst/>
                <a:latin typeface="+mn-lt"/>
                <a:ea typeface="+mn-ea"/>
                <a:cs typeface="+mn-cs"/>
                <a:sym typeface="Calibri"/>
              </a:rPr>
              <a:t>, UN Doc. CEDAW/C/GC/28 (2010), </a:t>
            </a:r>
            <a:r>
              <a:rPr lang="en-AU" sz="1200" dirty="0" err="1" smtClean="0">
                <a:effectLst/>
                <a:latin typeface="+mn-lt"/>
                <a:ea typeface="+mn-ea"/>
                <a:cs typeface="+mn-cs"/>
                <a:sym typeface="Calibri"/>
              </a:rPr>
              <a:t>para</a:t>
            </a:r>
            <a:r>
              <a:rPr lang="en-AU" sz="1200" dirty="0" smtClean="0">
                <a:effectLst/>
                <a:latin typeface="+mn-lt"/>
                <a:ea typeface="+mn-ea"/>
                <a:cs typeface="+mn-cs"/>
                <a:sym typeface="Calibri"/>
              </a:rPr>
              <a:t>. 39.</a:t>
            </a:r>
            <a:endParaRPr lang="en-US" sz="1200" dirty="0" smtClean="0">
              <a:effectLst/>
              <a:latin typeface="+mn-lt"/>
              <a:ea typeface="+mn-ea"/>
              <a:cs typeface="+mn-cs"/>
              <a:sym typeface="Calibri"/>
            </a:endParaRPr>
          </a:p>
          <a:p>
            <a:endParaRPr lang="en-US" dirty="0" smtClean="0"/>
          </a:p>
          <a:p>
            <a:endParaRPr lang="en-US" dirty="0" smtClean="0"/>
          </a:p>
          <a:p>
            <a:endParaRPr lang="en-US" dirty="0"/>
          </a:p>
        </p:txBody>
      </p:sp>
    </p:spTree>
    <p:extLst>
      <p:ext uri="{BB962C8B-B14F-4D97-AF65-F5344CB8AC3E}">
        <p14:creationId xmlns:p14="http://schemas.microsoft.com/office/powerpoint/2010/main" val="2271137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prstGeom prst="rect">
            <a:avLst/>
          </a:prstGeom>
        </p:spPr>
        <p:txBody>
          <a:bodyPr/>
          <a:lstStyle/>
          <a:p>
            <a:endParaRPr/>
          </a:p>
        </p:txBody>
      </p:sp>
      <p:sp>
        <p:nvSpPr>
          <p:cNvPr id="114" name="Shape 114"/>
          <p:cNvSpPr>
            <a:spLocks noGrp="1"/>
          </p:cNvSpPr>
          <p:nvPr>
            <p:ph type="body" sz="quarter" idx="1"/>
          </p:nvPr>
        </p:nvSpPr>
        <p:spPr>
          <a:prstGeom prst="rect">
            <a:avLst/>
          </a:prstGeom>
        </p:spPr>
        <p:txBody>
          <a:bodyPr/>
          <a:lstStyle/>
          <a:p>
            <a:r>
              <a:rPr dirty="0"/>
              <a:t>The facilitator </a:t>
            </a:r>
            <a:r>
              <a:rPr lang="fr-CH" dirty="0" smtClean="0"/>
              <a:t>can </a:t>
            </a:r>
            <a:r>
              <a:rPr dirty="0" smtClean="0"/>
              <a:t>explain </a:t>
            </a:r>
            <a:r>
              <a:rPr dirty="0"/>
              <a:t>before </a:t>
            </a:r>
            <a:r>
              <a:rPr lang="fr-CH" dirty="0" smtClean="0"/>
              <a:t>going into </a:t>
            </a:r>
            <a:r>
              <a:rPr dirty="0" smtClean="0"/>
              <a:t>the </a:t>
            </a:r>
            <a:r>
              <a:rPr dirty="0"/>
              <a:t>case, that </a:t>
            </a:r>
            <a:r>
              <a:rPr lang="fr-CH" dirty="0" smtClean="0"/>
              <a:t>g</a:t>
            </a:r>
            <a:r>
              <a:rPr dirty="0" smtClean="0"/>
              <a:t>ender</a:t>
            </a:r>
            <a:r>
              <a:rPr dirty="0"/>
              <a:t>-based violence is one area where the CEDAW Committee has taken significant strides toward elaborating the content and scope of States Parties’ obligations to address stereotyping, including judicial stereotyping.  </a:t>
            </a:r>
            <a:endParaRPr lang="fr-CH" dirty="0" smtClean="0"/>
          </a:p>
          <a:p>
            <a:endParaRPr lang="fr-CH" dirty="0" smtClean="0"/>
          </a:p>
          <a:p>
            <a:r>
              <a:rPr dirty="0" smtClean="0"/>
              <a:t>Its </a:t>
            </a:r>
            <a:r>
              <a:rPr dirty="0"/>
              <a:t>views in V.K. v. Bulgaria provide an example of the strides taken in this area</a:t>
            </a:r>
            <a:r>
              <a:rPr dirty="0" smtClean="0"/>
              <a:t>.</a:t>
            </a:r>
            <a:endParaRPr lang="fr-CH" dirty="0" smtClean="0"/>
          </a:p>
          <a:p>
            <a:endParaRPr lang="fr-CH" dirty="0" smtClean="0"/>
          </a:p>
          <a:p>
            <a:r>
              <a:rPr lang="fr-CH" b="1" dirty="0" smtClean="0"/>
              <a:t>Facts</a:t>
            </a:r>
            <a:r>
              <a:rPr lang="fr-CH" b="1" baseline="0" dirty="0" smtClean="0"/>
              <a:t> of the case</a:t>
            </a:r>
            <a:endParaRPr lang="fr-CH" b="1" dirty="0" smtClean="0"/>
          </a:p>
          <a:p>
            <a:r>
              <a:rPr lang="fr-CH" dirty="0" smtClean="0"/>
              <a:t>The author of the complaint, VK, alleged that she had been a persistent victim of domestic abuse at the hands of her husband, and petitioned the Bulgarian courts to issue a protection order against him. VK was issued an interim order, but at the full hearing, the court refused to make a permanent order in accordance with its interpretation of national law on the basis that no domestic violence had taken place in the month prior to the initial hearing. The ruling was upheld on appeal. VK specifically alleged that the State had neglected its positive obligation under the Convention on the Elimination of All Forms of Discrimination against Women to protect her from domestic violence, and that it had not acted to ensure the necessary protection to avoid irreparable damage to her and her two children.(https://www.crin.org/en/library/legal-database/vk-v-bulgaria)</a:t>
            </a:r>
          </a:p>
          <a:p>
            <a:endParaRPr lang="fr-CH" dirty="0" smtClean="0"/>
          </a:p>
          <a:p>
            <a:pPr marL="0" marR="0" indent="0" defTabSz="914400" eaLnBrk="1" fontAlgn="auto" latinLnBrk="0" hangingPunct="1">
              <a:lnSpc>
                <a:spcPct val="100000"/>
              </a:lnSpc>
              <a:spcBef>
                <a:spcPts val="400"/>
              </a:spcBef>
              <a:spcAft>
                <a:spcPts val="0"/>
              </a:spcAft>
              <a:buClrTx/>
              <a:buSzTx/>
              <a:buFontTx/>
              <a:buNone/>
              <a:tabLst/>
              <a:defRPr/>
            </a:pPr>
            <a:r>
              <a:rPr lang="fr-CH" sz="1200" dirty="0" smtClean="0"/>
              <a:t>CEDAW determined that the refusal of the Plovdiv District and Regional Courts to issue V.K. a permanent protection order against her violent partner was based on ‘stereotyped, preconceived and thus discriminatory notions of what constitutes domestic violence’.  </a:t>
            </a:r>
          </a:p>
          <a:p>
            <a:pPr marL="0" marR="0" indent="0" defTabSz="914400" eaLnBrk="1" fontAlgn="auto" latinLnBrk="0" hangingPunct="1">
              <a:lnSpc>
                <a:spcPct val="100000"/>
              </a:lnSpc>
              <a:spcBef>
                <a:spcPts val="400"/>
              </a:spcBef>
              <a:spcAft>
                <a:spcPts val="0"/>
              </a:spcAft>
              <a:buClrTx/>
              <a:buSzTx/>
              <a:buFontTx/>
              <a:buNone/>
              <a:tabLst/>
              <a:defRPr/>
            </a:pPr>
            <a:endParaRPr lang="fr-CH" sz="1200" i="1" dirty="0" smtClean="0">
              <a:effectLst/>
              <a:latin typeface="+mn-lt"/>
              <a:ea typeface="+mn-ea"/>
              <a:cs typeface="+mn-cs"/>
              <a:sym typeface="Calibri"/>
            </a:endParaRPr>
          </a:p>
          <a:p>
            <a:pPr marL="0" marR="0" indent="0" defTabSz="914400" eaLnBrk="1" fontAlgn="auto" latinLnBrk="0" hangingPunct="1">
              <a:lnSpc>
                <a:spcPct val="100000"/>
              </a:lnSpc>
              <a:spcBef>
                <a:spcPts val="400"/>
              </a:spcBef>
              <a:spcAft>
                <a:spcPts val="0"/>
              </a:spcAft>
              <a:buClrTx/>
              <a:buSzTx/>
              <a:buFontTx/>
              <a:buNone/>
              <a:tabLst/>
              <a:defRPr/>
            </a:pPr>
            <a:r>
              <a:rPr lang="en-AU" sz="1200" i="1" dirty="0" smtClean="0">
                <a:effectLst/>
                <a:latin typeface="+mn-lt"/>
                <a:ea typeface="+mn-ea"/>
                <a:cs typeface="+mn-cs"/>
                <a:sym typeface="Calibri"/>
              </a:rPr>
              <a:t>V.K. v. Bulgaria</a:t>
            </a:r>
            <a:r>
              <a:rPr lang="en-AU" sz="1200" dirty="0" smtClean="0">
                <a:effectLst/>
                <a:latin typeface="+mn-lt"/>
                <a:ea typeface="+mn-ea"/>
                <a:cs typeface="+mn-cs"/>
                <a:sym typeface="Calibri"/>
              </a:rPr>
              <a:t>, Communication No. 20/2008, UN Doc. CEDAW/C/49/D/20/2008 (2011) (CEDAW)</a:t>
            </a:r>
            <a:r>
              <a:rPr lang="en-US" dirty="0" smtClean="0">
                <a:effectLst/>
              </a:rPr>
              <a:t> </a:t>
            </a:r>
            <a:endParaRPr lang="fr-CH" sz="1200" dirty="0" smtClean="0"/>
          </a:p>
          <a:p>
            <a:endParaRPr dirty="0"/>
          </a:p>
        </p:txBody>
      </p:sp>
    </p:spTree>
    <p:extLst>
      <p:ext uri="{BB962C8B-B14F-4D97-AF65-F5344CB8AC3E}">
        <p14:creationId xmlns:p14="http://schemas.microsoft.com/office/powerpoint/2010/main" val="814981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prstGeom prst="rect">
            <a:avLst/>
          </a:prstGeom>
        </p:spPr>
        <p:txBody>
          <a:bodyPr/>
          <a:lstStyle/>
          <a:p>
            <a:endParaRPr/>
          </a:p>
        </p:txBody>
      </p:sp>
      <p:sp>
        <p:nvSpPr>
          <p:cNvPr id="119" name="Shape 119"/>
          <p:cNvSpPr>
            <a:spLocks noGrp="1"/>
          </p:cNvSpPr>
          <p:nvPr>
            <p:ph type="body" sz="quarter" idx="1"/>
          </p:nvPr>
        </p:nvSpPr>
        <p:spPr>
          <a:prstGeom prst="rect">
            <a:avLst/>
          </a:prstGeom>
        </p:spPr>
        <p:txBody>
          <a:bodyPr/>
          <a:lstStyle/>
          <a:p>
            <a:r>
              <a:rPr lang="en-US" b="1" u="sng" dirty="0" err="1" smtClean="0"/>
              <a:t>Emphasise</a:t>
            </a:r>
            <a:r>
              <a:rPr lang="en-US" baseline="0" dirty="0" smtClean="0"/>
              <a:t> to participants that the obligations of States Parties to address stereotyping are </a:t>
            </a:r>
            <a:r>
              <a:rPr lang="en-US" b="1" baseline="0" dirty="0" smtClean="0"/>
              <a:t>not limited to the provisions CEDAW concerning stereotyping and GBV against women highlighted in the previous slide.</a:t>
            </a:r>
          </a:p>
          <a:p>
            <a:endParaRPr lang="en-US" b="1" baseline="0" dirty="0" smtClean="0"/>
          </a:p>
          <a:p>
            <a:r>
              <a:rPr lang="en-US" baseline="0" dirty="0" smtClean="0"/>
              <a:t>Rather, the CEDAW Committee has recognized that there are implied obligations in each of CEDAW’s substantive provisions to address gender stereotyping. It has also recognized that the obligations extend further still, to rights and freedoms not explicitly covered by CEDAW, but which are recognized under other treaties (</a:t>
            </a:r>
            <a:r>
              <a:rPr lang="en-US" baseline="0" dirty="0" err="1" smtClean="0"/>
              <a:t>eg</a:t>
            </a:r>
            <a:r>
              <a:rPr lang="en-US" baseline="0" dirty="0" smtClean="0"/>
              <a:t> the right to a fair trial) or customary international law.</a:t>
            </a:r>
            <a:endParaRPr lang="en-US" dirty="0" smtClean="0"/>
          </a:p>
          <a:p>
            <a:endParaRPr lang="en-US" dirty="0" smtClean="0"/>
          </a:p>
          <a:p>
            <a:r>
              <a:rPr lang="en-US" b="1" dirty="0" smtClean="0"/>
              <a:t>Note that you will now touch upon some of these other key human rights obligations</a:t>
            </a:r>
            <a:r>
              <a:rPr lang="en-US" b="1" baseline="0" dirty="0" smtClean="0"/>
              <a:t>.</a:t>
            </a:r>
            <a:endParaRPr lang="en-US" b="1" dirty="0" smtClean="0"/>
          </a:p>
          <a:p>
            <a:endParaRPr dirty="0" smtClean="0"/>
          </a:p>
          <a:p>
            <a:r>
              <a:rPr dirty="0" smtClean="0"/>
              <a:t>The CEDAW General Recommendation</a:t>
            </a:r>
            <a:r>
              <a:rPr lang="fr-CH" dirty="0" smtClean="0"/>
              <a:t>s</a:t>
            </a:r>
            <a:r>
              <a:rPr lang="fr-CH" baseline="0" dirty="0" smtClean="0"/>
              <a:t> </a:t>
            </a:r>
            <a:r>
              <a:rPr dirty="0" smtClean="0"/>
              <a:t>35 on GBV and 30 on access to justice </a:t>
            </a:r>
            <a:r>
              <a:rPr lang="fr-CH" dirty="0" smtClean="0"/>
              <a:t>determines </a:t>
            </a:r>
            <a:r>
              <a:rPr dirty="0" smtClean="0"/>
              <a:t>that</a:t>
            </a:r>
            <a:r>
              <a:rPr lang="fr-CH" dirty="0" smtClean="0"/>
              <a:t> States should</a:t>
            </a:r>
            <a:r>
              <a:rPr dirty="0" smtClean="0"/>
              <a:t>:</a:t>
            </a:r>
          </a:p>
          <a:p>
            <a:endParaRPr dirty="0" smtClean="0"/>
          </a:p>
          <a:p>
            <a:r>
              <a:rPr dirty="0" smtClean="0"/>
              <a:t>“Ensure that all legal systems, including plural legal systems, protect victims/survivors of gender-based violence against women and ensure they have access to justice and to an effective remedy” (GR35, para 30)</a:t>
            </a:r>
          </a:p>
          <a:p>
            <a:endParaRPr dirty="0" smtClean="0"/>
          </a:p>
          <a:p>
            <a:r>
              <a:rPr dirty="0" smtClean="0"/>
              <a:t>“States parties should encourage cooperation among all levels and branches of the justice system and the organisations that work to protect and support women victims/survivors of gender-based violence, taking into account their views and expertise.” (GR35, para 48).</a:t>
            </a:r>
            <a:endParaRPr lang="fr-CH" dirty="0" smtClean="0"/>
          </a:p>
          <a:p>
            <a:endParaRPr lang="fr-CH" dirty="0" smtClean="0"/>
          </a:p>
          <a:p>
            <a:r>
              <a:rPr lang="fr-CH" dirty="0" smtClean="0"/>
              <a:t>---</a:t>
            </a:r>
          </a:p>
          <a:p>
            <a:endParaRPr lang="fr-CH" dirty="0" smtClean="0"/>
          </a:p>
          <a:p>
            <a:pPr marL="0" marR="0" indent="0" defTabSz="914400" eaLnBrk="1" fontAlgn="auto" latinLnBrk="0" hangingPunct="1">
              <a:lnSpc>
                <a:spcPct val="100000"/>
              </a:lnSpc>
              <a:spcBef>
                <a:spcPts val="400"/>
              </a:spcBef>
              <a:spcAft>
                <a:spcPts val="0"/>
              </a:spcAft>
              <a:buClrTx/>
              <a:buSzTx/>
              <a:buFontTx/>
              <a:buNone/>
              <a:tabLst/>
              <a:defRPr/>
            </a:pPr>
            <a:r>
              <a:rPr lang="en-US" sz="1200" b="0" dirty="0" smtClean="0">
                <a:effectLst/>
                <a:latin typeface="+mn-lt"/>
                <a:ea typeface="+mn-ea"/>
                <a:cs typeface="+mn-cs"/>
                <a:sym typeface="Calibri"/>
              </a:rPr>
              <a:t>See for more information,</a:t>
            </a:r>
            <a:r>
              <a:rPr lang="en-US" sz="1200" b="0" baseline="0" dirty="0" smtClean="0">
                <a:effectLst/>
                <a:latin typeface="+mn-lt"/>
                <a:ea typeface="+mn-ea"/>
                <a:cs typeface="+mn-cs"/>
                <a:sym typeface="Calibri"/>
              </a:rPr>
              <a:t> </a:t>
            </a:r>
            <a:r>
              <a:rPr lang="en-US" sz="1200" b="0" dirty="0" smtClean="0">
                <a:effectLst/>
                <a:latin typeface="+mn-lt"/>
                <a:ea typeface="+mn-ea"/>
                <a:cs typeface="+mn-cs"/>
                <a:sym typeface="Calibri"/>
              </a:rPr>
              <a:t>background and preparation: OHCHR, Eliminating judicial stereotyping</a:t>
            </a:r>
            <a:r>
              <a:rPr lang="en-US" sz="1200" b="0" baseline="0" dirty="0" smtClean="0">
                <a:effectLst/>
                <a:latin typeface="+mn-lt"/>
                <a:ea typeface="+mn-ea"/>
                <a:cs typeface="+mn-cs"/>
                <a:sym typeface="Calibri"/>
              </a:rPr>
              <a:t> - </a:t>
            </a:r>
            <a:r>
              <a:rPr lang="en-US" sz="1200" b="0" dirty="0" smtClean="0">
                <a:effectLst/>
                <a:latin typeface="+mn-lt"/>
                <a:ea typeface="+mn-ea"/>
                <a:cs typeface="+mn-cs"/>
                <a:sym typeface="Calibri"/>
              </a:rPr>
              <a:t>Equal access to justice for women in gender-based violence cases (2014), 10-16.</a:t>
            </a:r>
          </a:p>
          <a:p>
            <a:pPr marL="0" marR="0" indent="0" defTabSz="914400" eaLnBrk="1" fontAlgn="auto" latinLnBrk="0" hangingPunct="1">
              <a:lnSpc>
                <a:spcPct val="100000"/>
              </a:lnSpc>
              <a:spcBef>
                <a:spcPts val="400"/>
              </a:spcBef>
              <a:spcAft>
                <a:spcPts val="0"/>
              </a:spcAft>
              <a:buClrTx/>
              <a:buSzTx/>
              <a:buFontTx/>
              <a:buNone/>
              <a:tabLst/>
              <a:defRPr/>
            </a:pPr>
            <a:endParaRPr lang="en-US" sz="1200" b="0" dirty="0" smtClean="0">
              <a:effectLst/>
              <a:latin typeface="+mn-lt"/>
              <a:ea typeface="+mn-ea"/>
              <a:cs typeface="+mn-cs"/>
              <a:sym typeface="Calibri"/>
            </a:endParaRPr>
          </a:p>
          <a:p>
            <a:pPr marL="0" marR="0" indent="0" defTabSz="914400" eaLnBrk="1" fontAlgn="auto" latinLnBrk="0" hangingPunct="1">
              <a:lnSpc>
                <a:spcPct val="100000"/>
              </a:lnSpc>
              <a:spcBef>
                <a:spcPts val="400"/>
              </a:spcBef>
              <a:spcAft>
                <a:spcPts val="0"/>
              </a:spcAft>
              <a:buClrTx/>
              <a:buSzTx/>
              <a:buFontTx/>
              <a:buNone/>
              <a:tabLst/>
              <a:defRPr/>
            </a:pPr>
            <a:r>
              <a:rPr lang="en-US" dirty="0" smtClean="0"/>
              <a:t>See also OHCHR</a:t>
            </a:r>
            <a:r>
              <a:rPr lang="en-US" baseline="0" dirty="0" smtClean="0"/>
              <a:t> Monitoring Manual, Chapter on Trial Monitoring, which integrated a gender perspective, including concerning judicial gender stereotyping.</a:t>
            </a:r>
            <a:endParaRPr lang="en-US" dirty="0" smtClean="0"/>
          </a:p>
          <a:p>
            <a:endParaRPr dirty="0"/>
          </a:p>
        </p:txBody>
      </p:sp>
    </p:spTree>
    <p:extLst>
      <p:ext uri="{BB962C8B-B14F-4D97-AF65-F5344CB8AC3E}">
        <p14:creationId xmlns:p14="http://schemas.microsoft.com/office/powerpoint/2010/main" val="2497323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noRot="1" noChangeAspect="1"/>
          </p:cNvSpPr>
          <p:nvPr>
            <p:ph type="sldImg"/>
          </p:nvPr>
        </p:nvSpPr>
        <p:spPr>
          <a:prstGeom prst="rect">
            <a:avLst/>
          </a:prstGeom>
        </p:spPr>
        <p:txBody>
          <a:bodyPr/>
          <a:lstStyle/>
          <a:p>
            <a:endParaRPr/>
          </a:p>
        </p:txBody>
      </p:sp>
      <p:sp>
        <p:nvSpPr>
          <p:cNvPr id="124" name="Shape 124"/>
          <p:cNvSpPr>
            <a:spLocks noGrp="1"/>
          </p:cNvSpPr>
          <p:nvPr>
            <p:ph type="body" sz="quarter" idx="1"/>
          </p:nvPr>
        </p:nvSpPr>
        <p:spPr>
          <a:prstGeom prst="rect">
            <a:avLst/>
          </a:prstGeom>
        </p:spPr>
        <p:txBody>
          <a:bodyPr/>
          <a:lstStyle/>
          <a:p>
            <a:r>
              <a:rPr lang="fr-CH" b="1" dirty="0" smtClean="0"/>
              <a:t>Emphasise</a:t>
            </a:r>
            <a:r>
              <a:rPr lang="fr-CH" b="1" baseline="0" dirty="0" smtClean="0"/>
              <a:t> that g</a:t>
            </a:r>
            <a:r>
              <a:rPr lang="fr-CH" b="1" dirty="0" smtClean="0"/>
              <a:t>ender stereotyping is a form of discrimination</a:t>
            </a:r>
          </a:p>
          <a:p>
            <a:endParaRPr lang="fr-CH" dirty="0" smtClean="0"/>
          </a:p>
          <a:p>
            <a:r>
              <a:rPr lang="fr-CH" dirty="0" smtClean="0"/>
              <a:t>Note</a:t>
            </a:r>
            <a:r>
              <a:rPr lang="fr-CH" baseline="0" dirty="0" smtClean="0"/>
              <a:t> that in addtion to the principle of non discrimination and equality in international human rights law, s</a:t>
            </a:r>
            <a:r>
              <a:rPr lang="fr-CH" dirty="0" smtClean="0"/>
              <a:t>everal international human rights treaties also prohibit discrimination and inequality, including on the basis of sex and gender. </a:t>
            </a:r>
          </a:p>
          <a:p>
            <a:endParaRPr lang="fr-CH" dirty="0" smtClean="0"/>
          </a:p>
          <a:p>
            <a:r>
              <a:rPr lang="fr-CH" dirty="0" smtClean="0"/>
              <a:t>In addition to these general protections, CEDAW prohibits all forms of ‘discrimination against women’.  The CEDAW Committee has explained that this includes both gender-based violence against women and wrongful gender stereotyping.  </a:t>
            </a:r>
          </a:p>
          <a:p>
            <a:endParaRPr lang="fr-CH" dirty="0" smtClean="0"/>
          </a:p>
          <a:p>
            <a:r>
              <a:rPr lang="fr-CH" dirty="0" smtClean="0"/>
              <a:t>In addition, the Committee has recognized that stereotyping is a root cause and consequence of discrimination and identified its elimination as one of three central goals of CEDAW.  </a:t>
            </a:r>
          </a:p>
          <a:p>
            <a:endParaRPr lang="fr-CH" dirty="0" smtClean="0"/>
          </a:p>
          <a:p>
            <a:r>
              <a:rPr lang="fr-CH" dirty="0" smtClean="0"/>
              <a:t>Several other UN human rights mechanisms have also interpreted the rights to non-discrimination and equality consider multiple</a:t>
            </a:r>
            <a:r>
              <a:rPr lang="fr-CH" baseline="0" dirty="0" smtClean="0"/>
              <a:t> and intersecting</a:t>
            </a:r>
            <a:r>
              <a:rPr lang="fr-CH" dirty="0" smtClean="0"/>
              <a:t> forms of discrimination and inequality and the</a:t>
            </a:r>
            <a:r>
              <a:rPr lang="fr-CH" baseline="0" dirty="0" smtClean="0"/>
              <a:t> stereotypes which are rooted in them.</a:t>
            </a:r>
            <a:endParaRPr lang="fr-CH" dirty="0" smtClean="0"/>
          </a:p>
          <a:p>
            <a:endParaRPr lang="fr-CH" b="1" dirty="0" smtClean="0"/>
          </a:p>
          <a:p>
            <a:r>
              <a:rPr lang="fr-CH" b="1" dirty="0" smtClean="0"/>
              <a:t>---</a:t>
            </a:r>
          </a:p>
          <a:p>
            <a:endParaRPr lang="fr-CH" b="1" dirty="0" smtClean="0"/>
          </a:p>
          <a:p>
            <a:r>
              <a:rPr lang="fr-CH" b="1" dirty="0" smtClean="0"/>
              <a:t>Fact of the</a:t>
            </a:r>
            <a:r>
              <a:rPr lang="fr-CH" b="1" baseline="0" dirty="0" smtClean="0"/>
              <a:t> case</a:t>
            </a:r>
          </a:p>
          <a:p>
            <a:r>
              <a:rPr lang="fr-CH" dirty="0" smtClean="0"/>
              <a:t>Ms Atala separated from her husband in 2002, reaching an agreement that she would maintain custody of their three daughters, M., V. and R. Later that year, Ms Atala’s same sex partner began living with Ms Atala and her children. </a:t>
            </a:r>
          </a:p>
          <a:p>
            <a:endParaRPr lang="fr-CH" dirty="0" smtClean="0"/>
          </a:p>
          <a:p>
            <a:r>
              <a:rPr lang="fr-CH" dirty="0" smtClean="0"/>
              <a:t>In 2003, the father filed a custody suit, and was awarded provisional custody by a juvenile court. In May 2004, the Supreme Court of Chile granted permanent custody to the father on the basis that Ms Atala's sexual orientation and cohabitation with a same sex partner would cause harm to her three daughters. </a:t>
            </a:r>
          </a:p>
          <a:p>
            <a:endParaRPr lang="fr-CH" dirty="0" smtClean="0"/>
          </a:p>
          <a:p>
            <a:r>
              <a:rPr lang="fr-CH" dirty="0" smtClean="0"/>
              <a:t>In November 2004, Ms Atala lodged a petition before the Inter-American Commission on Human Rights (“Commission”), which approved a Merits Report in July 2008. In September 2010, the Commission filed a claim against Chile in the Inter-American Court of Human Rights (“Court”).</a:t>
            </a:r>
          </a:p>
          <a:p>
            <a:pPr marL="0" marR="0" indent="0" defTabSz="914400" eaLnBrk="1" fontAlgn="auto" latinLnBrk="0" hangingPunct="1">
              <a:lnSpc>
                <a:spcPct val="100000"/>
              </a:lnSpc>
              <a:spcBef>
                <a:spcPts val="400"/>
              </a:spcBef>
              <a:spcAft>
                <a:spcPts val="0"/>
              </a:spcAft>
              <a:buClrTx/>
              <a:buSzTx/>
              <a:buFontTx/>
              <a:buNone/>
              <a:tabLst/>
              <a:defRPr/>
            </a:pPr>
            <a:r>
              <a:rPr lang="fr-CH" dirty="0" smtClean="0"/>
              <a:t>https://www.crin.org/en/library/legal-database/atala-riffo-and-daughters-v-chile </a:t>
            </a:r>
          </a:p>
          <a:p>
            <a:endParaRPr lang="fr-CH" dirty="0" smtClean="0"/>
          </a:p>
          <a:p>
            <a:r>
              <a:rPr lang="en-AU" sz="1200" b="1" dirty="0" smtClean="0">
                <a:effectLst/>
                <a:latin typeface="+mn-lt"/>
                <a:ea typeface="+mn-ea"/>
                <a:cs typeface="+mn-cs"/>
                <a:sym typeface="Calibri"/>
              </a:rPr>
              <a:t>Emphasise that to comply with the rights to non-discrimination and equality, members of the judiciary must base their decisions on law and relevant facts in evidence, rather than stereotypes.</a:t>
            </a:r>
            <a:r>
              <a:rPr lang="en-US" b="1" dirty="0" smtClean="0">
                <a:effectLst/>
              </a:rPr>
              <a:t> </a:t>
            </a:r>
            <a:endParaRPr lang="fr-CH" b="1" dirty="0" smtClean="0"/>
          </a:p>
          <a:p>
            <a:endParaRPr lang="fr-CH" dirty="0" smtClean="0"/>
          </a:p>
        </p:txBody>
      </p:sp>
    </p:spTree>
    <p:extLst>
      <p:ext uri="{BB962C8B-B14F-4D97-AF65-F5344CB8AC3E}">
        <p14:creationId xmlns:p14="http://schemas.microsoft.com/office/powerpoint/2010/main" val="2117506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noRot="1" noChangeAspect="1"/>
          </p:cNvSpPr>
          <p:nvPr>
            <p:ph type="sldImg"/>
          </p:nvPr>
        </p:nvSpPr>
        <p:spPr>
          <a:prstGeom prst="rect">
            <a:avLst/>
          </a:prstGeom>
        </p:spPr>
        <p:txBody>
          <a:bodyPr/>
          <a:lstStyle/>
          <a:p>
            <a:endParaRPr/>
          </a:p>
        </p:txBody>
      </p:sp>
      <p:sp>
        <p:nvSpPr>
          <p:cNvPr id="129" name="Shape 129"/>
          <p:cNvSpPr>
            <a:spLocks noGrp="1"/>
          </p:cNvSpPr>
          <p:nvPr>
            <p:ph type="body" sz="quarter" idx="1"/>
          </p:nvPr>
        </p:nvSpPr>
        <p:spPr>
          <a:prstGeom prst="rect">
            <a:avLst/>
          </a:prstGeom>
        </p:spPr>
        <p:txBody>
          <a:bodyPr/>
          <a:lstStyle/>
          <a:p>
            <a:r>
              <a:rPr lang="fr-CH" b="1" dirty="0" smtClean="0"/>
              <a:t>Emphasise</a:t>
            </a:r>
            <a:r>
              <a:rPr lang="fr-CH" b="1" baseline="0" dirty="0" smtClean="0"/>
              <a:t> that judicial s</a:t>
            </a:r>
            <a:r>
              <a:rPr lang="fr-CH" b="1" dirty="0" smtClean="0"/>
              <a:t>tereotyping affects women’s right to a fair and just trial and judges must not apply stereotypes to victims or survivors of violence</a:t>
            </a:r>
          </a:p>
          <a:p>
            <a:endParaRPr lang="fr-CH" dirty="0" smtClean="0"/>
          </a:p>
          <a:p>
            <a:r>
              <a:rPr dirty="0" smtClean="0"/>
              <a:t>International </a:t>
            </a:r>
            <a:r>
              <a:rPr dirty="0"/>
              <a:t>human rights law guarantees the rights to equality before courts and tribunals and to a fair trial.  </a:t>
            </a:r>
            <a:endParaRPr lang="fr-CH" dirty="0" smtClean="0"/>
          </a:p>
          <a:p>
            <a:r>
              <a:rPr dirty="0" smtClean="0"/>
              <a:t>For </a:t>
            </a:r>
            <a:r>
              <a:rPr dirty="0"/>
              <a:t>example:  </a:t>
            </a:r>
          </a:p>
          <a:p>
            <a:pPr marL="171450" indent="-171450">
              <a:buFontTx/>
              <a:buChar char="-"/>
            </a:pPr>
            <a:r>
              <a:rPr dirty="0" smtClean="0"/>
              <a:t>article </a:t>
            </a:r>
            <a:r>
              <a:rPr dirty="0"/>
              <a:t>14 of the International Covenant on Civil and Political Rights (ICCPR) provides that ‘[a]ll persons shall be equal before the courts and tribunals’ and ‘everyone shall be entitled to a fair and public hearing by a competent, independent and impartial tribunal established by law’   </a:t>
            </a:r>
            <a:endParaRPr lang="fr-CH" dirty="0" smtClean="0"/>
          </a:p>
          <a:p>
            <a:pPr marL="171450" indent="-171450">
              <a:buFontTx/>
              <a:buChar char="-"/>
            </a:pPr>
            <a:r>
              <a:rPr dirty="0" smtClean="0"/>
              <a:t>article </a:t>
            </a:r>
            <a:r>
              <a:rPr dirty="0"/>
              <a:t>15(1) of CEDAW requires States Parties to ‘accord to women equality with men before the </a:t>
            </a:r>
            <a:r>
              <a:rPr dirty="0" smtClean="0"/>
              <a:t>law’</a:t>
            </a:r>
            <a:endParaRPr lang="fr-CH" dirty="0" smtClean="0"/>
          </a:p>
          <a:p>
            <a:pPr marL="171450" indent="-171450">
              <a:buFontTx/>
              <a:buChar char="-"/>
            </a:pPr>
            <a:r>
              <a:rPr dirty="0" smtClean="0"/>
              <a:t>article </a:t>
            </a:r>
            <a:r>
              <a:rPr dirty="0"/>
              <a:t>12 of the CRPD guarantees persons with disabilities equal recognition before the law and article 13 guarantees ‘effective access to justice for persons with disabilities on an equal basis with others’</a:t>
            </a:r>
            <a:r>
              <a:rPr dirty="0" smtClean="0"/>
              <a:t>.</a:t>
            </a:r>
            <a:endParaRPr lang="fr-CH" dirty="0" smtClean="0"/>
          </a:p>
          <a:p>
            <a:endParaRPr lang="fr-CH" dirty="0" smtClean="0"/>
          </a:p>
          <a:p>
            <a:r>
              <a:rPr lang="fr-CH" dirty="0" smtClean="0"/>
              <a:t>These guarantees aim to ensure the proper administration and enforcement of justice at all stages of legal proceedings and by all courts and tribunals. To comply with these guarantees, it is crucial that members of the judiciary decide gender-based cases impartially and without discriminating against those involved in the proceedings, including on the basis of gender stereotypes</a:t>
            </a:r>
          </a:p>
          <a:p>
            <a:endParaRPr lang="fr-CH" dirty="0" smtClean="0"/>
          </a:p>
          <a:p>
            <a:r>
              <a:rPr lang="en-AU" sz="1200" dirty="0" smtClean="0">
                <a:effectLst/>
                <a:latin typeface="+mn-lt"/>
                <a:ea typeface="+mn-ea"/>
                <a:cs typeface="+mn-cs"/>
                <a:sym typeface="Calibri"/>
              </a:rPr>
              <a:t>In its </a:t>
            </a:r>
            <a:r>
              <a:rPr lang="en-AU" sz="1200" i="1" dirty="0" smtClean="0">
                <a:effectLst/>
                <a:latin typeface="+mn-lt"/>
                <a:ea typeface="+mn-ea"/>
                <a:cs typeface="+mn-cs"/>
                <a:sym typeface="Calibri"/>
              </a:rPr>
              <a:t>General Comment No. 32</a:t>
            </a:r>
            <a:r>
              <a:rPr lang="en-AU" sz="1200" dirty="0" smtClean="0">
                <a:effectLst/>
                <a:latin typeface="+mn-lt"/>
                <a:ea typeface="+mn-ea"/>
                <a:cs typeface="+mn-cs"/>
                <a:sym typeface="Calibri"/>
              </a:rPr>
              <a:t> on article 14 of the ICCPR, the Human Rights Committee noted that </a:t>
            </a:r>
            <a:r>
              <a:rPr lang="en-AU" sz="1200" b="1" dirty="0" smtClean="0">
                <a:effectLst/>
                <a:latin typeface="+mn-lt"/>
                <a:ea typeface="+mn-ea"/>
                <a:cs typeface="+mn-cs"/>
                <a:sym typeface="Calibri"/>
              </a:rPr>
              <a:t>there are two aspects to the requirement of impartiality</a:t>
            </a:r>
            <a:r>
              <a:rPr lang="en-AU" sz="1200" dirty="0" smtClean="0">
                <a:effectLst/>
                <a:latin typeface="+mn-lt"/>
                <a:ea typeface="+mn-ea"/>
                <a:cs typeface="+mn-cs"/>
                <a:sym typeface="Calibri"/>
              </a:rPr>
              <a:t>.</a:t>
            </a:r>
            <a:endParaRPr lang="en-US" sz="1200" dirty="0" smtClean="0">
              <a:effectLst/>
              <a:latin typeface="+mn-lt"/>
              <a:ea typeface="+mn-ea"/>
              <a:cs typeface="+mn-cs"/>
              <a:sym typeface="Calibri"/>
            </a:endParaRPr>
          </a:p>
          <a:p>
            <a:r>
              <a:rPr lang="en-AU" sz="1200" dirty="0" smtClean="0">
                <a:effectLst/>
                <a:latin typeface="+mn-lt"/>
                <a:ea typeface="+mn-ea"/>
                <a:cs typeface="+mn-cs"/>
                <a:sym typeface="Calibri"/>
              </a:rPr>
              <a:t>First, judges must </a:t>
            </a:r>
            <a:r>
              <a:rPr lang="en-AU" sz="1200" u="sng" dirty="0" smtClean="0">
                <a:effectLst/>
                <a:latin typeface="+mn-lt"/>
                <a:ea typeface="+mn-ea"/>
                <a:cs typeface="+mn-cs"/>
                <a:sym typeface="Calibri"/>
              </a:rPr>
              <a:t>not allow their judgement to be influenced by personal bias or prejudice, nor harbour preconceptions </a:t>
            </a:r>
            <a:r>
              <a:rPr lang="en-AU" sz="1200" dirty="0" smtClean="0">
                <a:effectLst/>
                <a:latin typeface="+mn-lt"/>
                <a:ea typeface="+mn-ea"/>
                <a:cs typeface="+mn-cs"/>
                <a:sym typeface="Calibri"/>
              </a:rPr>
              <a:t>about the particular case before them, nor act in ways that improperly promote the interests of one of the parties to the detriment of the other.  Second, the tribunal must also appear to a reasonable observer to be impartial.</a:t>
            </a:r>
            <a:r>
              <a:rPr lang="en-US" dirty="0" smtClean="0">
                <a:effectLst/>
              </a:rPr>
              <a:t> </a:t>
            </a:r>
          </a:p>
          <a:p>
            <a:r>
              <a:rPr lang="en-AU" sz="1200" dirty="0" smtClean="0">
                <a:effectLst/>
                <a:latin typeface="+mn-lt"/>
                <a:ea typeface="+mn-ea"/>
                <a:cs typeface="+mn-cs"/>
                <a:sym typeface="Calibri"/>
              </a:rPr>
              <a:t>Human Rights Committee, </a:t>
            </a:r>
            <a:r>
              <a:rPr lang="en-AU" sz="1200" i="1" dirty="0" smtClean="0">
                <a:effectLst/>
                <a:latin typeface="+mn-lt"/>
                <a:ea typeface="+mn-ea"/>
                <a:cs typeface="+mn-cs"/>
                <a:sym typeface="Calibri"/>
              </a:rPr>
              <a:t>General Comment No. 32</a:t>
            </a:r>
            <a:r>
              <a:rPr lang="en-AU" sz="1200" dirty="0" smtClean="0">
                <a:effectLst/>
                <a:latin typeface="+mn-lt"/>
                <a:ea typeface="+mn-ea"/>
                <a:cs typeface="+mn-cs"/>
                <a:sym typeface="Calibri"/>
              </a:rPr>
              <a:t>, </a:t>
            </a:r>
            <a:r>
              <a:rPr lang="en-AU" sz="1200" i="1" dirty="0" smtClean="0">
                <a:effectLst/>
                <a:latin typeface="+mn-lt"/>
                <a:ea typeface="+mn-ea"/>
                <a:cs typeface="+mn-cs"/>
                <a:sym typeface="Calibri"/>
              </a:rPr>
              <a:t>supra </a:t>
            </a:r>
            <a:r>
              <a:rPr lang="en-AU" sz="1200" dirty="0" smtClean="0">
                <a:effectLst/>
                <a:latin typeface="+mn-lt"/>
                <a:ea typeface="+mn-ea"/>
                <a:cs typeface="+mn-cs"/>
                <a:sym typeface="Calibri"/>
              </a:rPr>
              <a:t>note 48, </a:t>
            </a:r>
            <a:r>
              <a:rPr lang="en-AU" sz="1200" dirty="0" err="1" smtClean="0">
                <a:effectLst/>
                <a:latin typeface="+mn-lt"/>
                <a:ea typeface="+mn-ea"/>
                <a:cs typeface="+mn-cs"/>
                <a:sym typeface="Calibri"/>
              </a:rPr>
              <a:t>para</a:t>
            </a:r>
            <a:r>
              <a:rPr lang="en-AU" sz="1200" dirty="0" smtClean="0">
                <a:effectLst/>
                <a:latin typeface="+mn-lt"/>
                <a:ea typeface="+mn-ea"/>
                <a:cs typeface="+mn-cs"/>
                <a:sym typeface="Calibri"/>
              </a:rPr>
              <a:t>. 21.</a:t>
            </a:r>
            <a:endParaRPr lang="en-US" sz="1200" dirty="0" smtClean="0">
              <a:effectLst/>
              <a:latin typeface="+mn-lt"/>
              <a:ea typeface="+mn-ea"/>
              <a:cs typeface="+mn-cs"/>
              <a:sym typeface="Calibri"/>
            </a:endParaRPr>
          </a:p>
          <a:p>
            <a:endParaRPr lang="fr-CH" dirty="0" smtClean="0"/>
          </a:p>
          <a:p>
            <a:endParaRPr lang="fr-CH" dirty="0" smtClean="0"/>
          </a:p>
          <a:p>
            <a:endParaRPr lang="fr-CH" dirty="0" smtClean="0"/>
          </a:p>
          <a:p>
            <a:r>
              <a:rPr lang="fr-CH" b="1" dirty="0" smtClean="0"/>
              <a:t>Please</a:t>
            </a:r>
            <a:r>
              <a:rPr lang="fr-CH" b="1" baseline="0" dirty="0" smtClean="0"/>
              <a:t> add the regional human rights obligations if relevant to the context in which the workshop is taking place.</a:t>
            </a:r>
          </a:p>
          <a:p>
            <a:endParaRPr dirty="0"/>
          </a:p>
          <a:p>
            <a:r>
              <a:rPr dirty="0"/>
              <a:t>These guarantees aim to ensure the proper administration and enforcement of justice at all stages of legal proceedings and by all courts and tribunals.  </a:t>
            </a:r>
            <a:endParaRPr lang="fr-CH" dirty="0" smtClean="0"/>
          </a:p>
          <a:p>
            <a:endParaRPr lang="fr-CH" dirty="0" smtClean="0"/>
          </a:p>
          <a:p>
            <a:r>
              <a:rPr dirty="0" smtClean="0"/>
              <a:t>To </a:t>
            </a:r>
            <a:r>
              <a:rPr dirty="0"/>
              <a:t>comply with these guarantees, it is crucial that members of the judiciary decide gender-based cases impartially and without discriminating against those involved in the proceedings, including on the basis of gender stereotypes</a:t>
            </a:r>
            <a:r>
              <a:rPr dirty="0" smtClean="0"/>
              <a:t>.</a:t>
            </a:r>
            <a:endParaRPr lang="fr-CH" dirty="0" smtClean="0"/>
          </a:p>
          <a:p>
            <a:endParaRPr lang="fr-CH" dirty="0" smtClean="0"/>
          </a:p>
          <a:p>
            <a:r>
              <a:rPr lang="fr-CH" b="1" dirty="0" smtClean="0"/>
              <a:t>Facts</a:t>
            </a:r>
            <a:r>
              <a:rPr lang="fr-CH" b="1" baseline="0" dirty="0" smtClean="0"/>
              <a:t> of the case</a:t>
            </a:r>
            <a:endParaRPr lang="fr-CH" b="1" dirty="0" smtClean="0"/>
          </a:p>
          <a:p>
            <a:r>
              <a:rPr lang="fr-CH" dirty="0" smtClean="0"/>
              <a:t>The claimant, a Filipino national, was Executive Director of the Davao City Chamber of Commerce and Industry when the defendant, president of the Chamber at the time, raped her. </a:t>
            </a:r>
          </a:p>
          <a:p>
            <a:endParaRPr lang="fr-CH" dirty="0" smtClean="0"/>
          </a:p>
          <a:p>
            <a:r>
              <a:rPr lang="fr-CH" dirty="0" smtClean="0"/>
              <a:t>The judge who presided over the trial in a domestic court questioned the credibility of the victim’s testimony and found it implausible. The defendant was found not guilty. </a:t>
            </a:r>
          </a:p>
          <a:p>
            <a:endParaRPr lang="fr-CH" dirty="0" smtClean="0"/>
          </a:p>
          <a:p>
            <a:r>
              <a:rPr lang="fr-CH" dirty="0" smtClean="0"/>
              <a:t>In its decision, the CEDAW Committee held that the assessment by domestic courts of the credibility of the claimant’s testimony was influenced by a number of stereotypes about the “ideal victim” in cases of rape. The Committee found the State responsible for failure to fulfill its obligation to take appropriate measure to modify and abolish not only existing laws and regulations, but also customs and practices that constitute discrimination against women.</a:t>
            </a:r>
          </a:p>
          <a:p>
            <a:endParaRPr lang="fr-CH" dirty="0" smtClean="0"/>
          </a:p>
          <a:p>
            <a:r>
              <a:rPr lang="fr-CH" dirty="0" smtClean="0"/>
              <a:t>---</a:t>
            </a:r>
          </a:p>
          <a:p>
            <a:endParaRPr lang="fr-CH" dirty="0" smtClean="0"/>
          </a:p>
        </p:txBody>
      </p:sp>
    </p:spTree>
    <p:extLst>
      <p:ext uri="{BB962C8B-B14F-4D97-AF65-F5344CB8AC3E}">
        <p14:creationId xmlns:p14="http://schemas.microsoft.com/office/powerpoint/2010/main" val="1722563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prstGeom prst="rect">
            <a:avLst/>
          </a:prstGeom>
        </p:spPr>
        <p:txBody>
          <a:bodyPr/>
          <a:lstStyle/>
          <a:p>
            <a:endParaRPr/>
          </a:p>
        </p:txBody>
      </p:sp>
      <p:sp>
        <p:nvSpPr>
          <p:cNvPr id="134" name="Shape 134"/>
          <p:cNvSpPr>
            <a:spLocks noGrp="1"/>
          </p:cNvSpPr>
          <p:nvPr>
            <p:ph type="body" sz="quarter" idx="1"/>
          </p:nvPr>
        </p:nvSpPr>
        <p:spPr>
          <a:prstGeom prst="rect">
            <a:avLst/>
          </a:prstGeom>
        </p:spPr>
        <p:txBody>
          <a:bodyPr/>
          <a:lstStyle/>
          <a:p>
            <a:r>
              <a:rPr lang="en-GB" sz="1200" b="0" i="0" dirty="0" smtClean="0"/>
              <a:t>Gender-based violence</a:t>
            </a:r>
            <a:r>
              <a:rPr lang="en-GB" sz="1200" b="0" i="0" baseline="0" dirty="0" smtClean="0"/>
              <a:t> </a:t>
            </a:r>
            <a:r>
              <a:rPr lang="en-GB" sz="1200" b="0" i="0" dirty="0" smtClean="0"/>
              <a:t>cases must be decided fairly, impartially and quickly</a:t>
            </a:r>
          </a:p>
          <a:p>
            <a:endParaRPr lang="en-GB" sz="1200" i="1" dirty="0" smtClean="0"/>
          </a:p>
          <a:p>
            <a:r>
              <a:rPr lang="en-GB" sz="1200" i="1" dirty="0" smtClean="0"/>
              <a:t>R.P.B. v. The Philippines </a:t>
            </a:r>
            <a:r>
              <a:rPr lang="en-GB" sz="1200" i="0" dirty="0" smtClean="0"/>
              <a:t>case summary: </a:t>
            </a:r>
          </a:p>
          <a:p>
            <a:pPr marL="171450" indent="-171450">
              <a:buFont typeface="Arial" panose="020B0604020202020204" pitchFamily="34" charset="0"/>
              <a:buChar char="•"/>
            </a:pPr>
            <a:r>
              <a:rPr lang="en-US" sz="1200" i="0" dirty="0" smtClean="0"/>
              <a:t>In 2006, J reportedly raped his </a:t>
            </a:r>
            <a:r>
              <a:rPr lang="en-US" sz="1200" i="0" dirty="0" err="1" smtClean="0"/>
              <a:t>neighbour</a:t>
            </a:r>
            <a:r>
              <a:rPr lang="en-US" sz="1200" i="0" dirty="0" smtClean="0"/>
              <a:t>, R.P.B, when she was 17 years old. R.P.B. reported the rape to police and underwent a medical exam. Because R.P.B. is mute and has a hearing impairment, her sister interpreted for her in sign language during the police investigation. State authorities did not provide any interpretation for R.P.B.</a:t>
            </a:r>
            <a:r>
              <a:rPr lang="en-US" sz="1200" i="0" baseline="0" dirty="0" smtClean="0"/>
              <a:t> </a:t>
            </a:r>
          </a:p>
          <a:p>
            <a:pPr marL="171450" indent="-171450">
              <a:buFont typeface="Arial" panose="020B0604020202020204" pitchFamily="34" charset="0"/>
              <a:buChar char="•"/>
            </a:pPr>
            <a:r>
              <a:rPr lang="en-US" sz="1200" i="0" dirty="0" smtClean="0"/>
              <a:t>In 2011, the trial court acquitted J,</a:t>
            </a:r>
            <a:r>
              <a:rPr lang="en-US" sz="1200" i="0" baseline="0" dirty="0" smtClean="0"/>
              <a:t> stating that </a:t>
            </a:r>
            <a:r>
              <a:rPr lang="en-US" sz="1200" i="0" dirty="0" smtClean="0"/>
              <a:t>R.P.B. failed to prove the sex was not consensual because she had not summoned “every ounce of her strength and courage to thwart any attempt to besmirch her </a:t>
            </a:r>
            <a:r>
              <a:rPr lang="en-US" sz="1200" i="0" dirty="0" err="1" smtClean="0"/>
              <a:t>honour</a:t>
            </a:r>
            <a:r>
              <a:rPr lang="en-US" sz="1200" i="0" dirty="0" smtClean="0"/>
              <a:t> and blemish her purity” and</a:t>
            </a:r>
            <a:r>
              <a:rPr lang="en-US" sz="1200" i="0" baseline="0" dirty="0" smtClean="0"/>
              <a:t> her </a:t>
            </a:r>
            <a:r>
              <a:rPr lang="en-US" sz="1200" i="0" dirty="0" smtClean="0"/>
              <a:t>“failure to even attempt to escape … or at least to shout for help despite opportunities to do so.” </a:t>
            </a:r>
          </a:p>
          <a:p>
            <a:pPr marL="171450" indent="-171450">
              <a:buFont typeface="Arial" panose="020B0604020202020204" pitchFamily="34" charset="0"/>
              <a:buChar char="•"/>
            </a:pPr>
            <a:r>
              <a:rPr lang="en-US" sz="1200" i="0" dirty="0" smtClean="0"/>
              <a:t>R.P.B. received interpreting assistance during only some of the court proceedings.</a:t>
            </a:r>
            <a:endParaRPr lang="en-GB" dirty="0" smtClean="0"/>
          </a:p>
          <a:p>
            <a:endParaRPr lang="en-GB" dirty="0" smtClean="0"/>
          </a:p>
          <a:p>
            <a:r>
              <a:rPr dirty="0" smtClean="0"/>
              <a:t>The </a:t>
            </a:r>
            <a:r>
              <a:rPr dirty="0"/>
              <a:t>right to an effective remedy is guaranteed under several international human rights treaties.  </a:t>
            </a:r>
            <a:endParaRPr lang="fr-CH" dirty="0" smtClean="0"/>
          </a:p>
          <a:p>
            <a:endParaRPr lang="fr-CH" dirty="0" smtClean="0"/>
          </a:p>
          <a:p>
            <a:r>
              <a:rPr dirty="0" smtClean="0"/>
              <a:t>For </a:t>
            </a:r>
            <a:r>
              <a:rPr dirty="0"/>
              <a:t>example:  </a:t>
            </a:r>
          </a:p>
          <a:p>
            <a:pPr marL="171450" indent="-171450">
              <a:buFont typeface="Arial"/>
              <a:buChar char="•"/>
            </a:pPr>
            <a:r>
              <a:rPr dirty="0"/>
              <a:t>article 2(3) of the ICCPR provides that ‘any person whose rights or freedoms as herein recognized are violated shall have an effective remedy’ and the Human Rights Committee has said that ‘this provision needs to be respected whenever any guarantee of article 14 has been violated’  </a:t>
            </a:r>
          </a:p>
          <a:p>
            <a:pPr marL="171450" indent="-171450">
              <a:buFont typeface="Arial"/>
              <a:buChar char="•"/>
            </a:pPr>
            <a:r>
              <a:rPr dirty="0"/>
              <a:t>articles 2(b) and 2(c) of CEDAW contain an implied obligation to provide effective remedies to women whose human rights have been violated. </a:t>
            </a:r>
          </a:p>
          <a:p>
            <a:pPr marL="0" indent="0">
              <a:buFont typeface="Arial"/>
              <a:buNone/>
            </a:pPr>
            <a:endParaRPr lang="fr-CH" dirty="0" smtClean="0"/>
          </a:p>
          <a:p>
            <a:pPr marL="0" indent="0">
              <a:buFont typeface="Arial"/>
              <a:buNone/>
            </a:pPr>
            <a:r>
              <a:rPr dirty="0" smtClean="0"/>
              <a:t>The </a:t>
            </a:r>
            <a:r>
              <a:rPr dirty="0"/>
              <a:t>CEDAW Committee has explained that States Parties must ‘provide reparation to women whose rights under the Convention have been violated.  Without reparation the obligation to provide an appropriate remedy is not discharged’.  It has further explained that States Parties must ‘ensure that women have recourse to affordable, accessible and timely remedies, with legal aid and assistance as necessary, to be settled in a fair hearing by a competent and independent court or tribunal, where appropriate’</a:t>
            </a:r>
            <a:r>
              <a:rPr dirty="0" smtClean="0"/>
              <a:t>.</a:t>
            </a:r>
            <a:endParaRPr lang="fr-CH" dirty="0" smtClean="0"/>
          </a:p>
          <a:p>
            <a:pPr marL="0" indent="0">
              <a:buFont typeface="Arial"/>
              <a:buNone/>
            </a:pPr>
            <a:endParaRPr dirty="0"/>
          </a:p>
          <a:p>
            <a:r>
              <a:rPr dirty="0"/>
              <a:t>The right to an effective remedy applies to violations of all human rights.  For example, in cases of gender-based violence, the CEDAW Committee has urged States Parties to provide</a:t>
            </a:r>
          </a:p>
          <a:p>
            <a:pPr marL="171450" indent="-171450">
              <a:buFont typeface="Arial"/>
              <a:buChar char="•"/>
            </a:pPr>
            <a:r>
              <a:rPr dirty="0"/>
              <a:t>‘[e]</a:t>
            </a:r>
            <a:r>
              <a:rPr dirty="0" err="1"/>
              <a:t>ffective</a:t>
            </a:r>
            <a:r>
              <a:rPr dirty="0"/>
              <a:t> complaints procedures and remedies, including compensation’ </a:t>
            </a:r>
          </a:p>
          <a:p>
            <a:pPr marL="171450" indent="-171450">
              <a:buFont typeface="Arial"/>
              <a:buChar char="•"/>
            </a:pPr>
            <a:r>
              <a:rPr dirty="0"/>
              <a:t>‘[c]</a:t>
            </a:r>
            <a:r>
              <a:rPr dirty="0" err="1"/>
              <a:t>riminal</a:t>
            </a:r>
            <a:r>
              <a:rPr dirty="0"/>
              <a:t> penalties where necessary and civil remedies in case of domestic violence’</a:t>
            </a:r>
          </a:p>
          <a:p>
            <a:pPr marL="171450" indent="-171450">
              <a:buFont typeface="Arial"/>
              <a:buChar char="•"/>
            </a:pPr>
            <a:r>
              <a:rPr dirty="0"/>
              <a:t>‘[e]</a:t>
            </a:r>
            <a:r>
              <a:rPr dirty="0" err="1"/>
              <a:t>ffective</a:t>
            </a:r>
            <a:r>
              <a:rPr dirty="0"/>
              <a:t> legal measures, including penal sanctions, civil remedies and compensatory provisions to protect women against all kinds of violence’.</a:t>
            </a:r>
          </a:p>
        </p:txBody>
      </p:sp>
    </p:spTree>
    <p:extLst>
      <p:ext uri="{BB962C8B-B14F-4D97-AF65-F5344CB8AC3E}">
        <p14:creationId xmlns:p14="http://schemas.microsoft.com/office/powerpoint/2010/main" val="27063581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e de titre">
    <p:spTree>
      <p:nvGrpSpPr>
        <p:cNvPr id="1" name=""/>
        <p:cNvGrpSpPr/>
        <p:nvPr/>
      </p:nvGrpSpPr>
      <p:grpSpPr>
        <a:xfrm>
          <a:off x="0" y="0"/>
          <a:ext cx="0" cy="0"/>
          <a:chOff x="0" y="0"/>
          <a:chExt cx="0" cy="0"/>
        </a:xfrm>
      </p:grpSpPr>
      <p:pic>
        <p:nvPicPr>
          <p:cNvPr id="13" name="Image 9" descr="Image 9"/>
          <p:cNvPicPr>
            <a:picLocks noChangeAspect="1"/>
          </p:cNvPicPr>
          <p:nvPr/>
        </p:nvPicPr>
        <p:blipFill>
          <a:blip r:embed="rId2">
            <a:extLst/>
          </a:blip>
          <a:stretch>
            <a:fillRect/>
          </a:stretch>
        </p:blipFill>
        <p:spPr>
          <a:xfrm>
            <a:off x="7099300" y="6018212"/>
            <a:ext cx="1825625" cy="660403"/>
          </a:xfrm>
          <a:prstGeom prst="rect">
            <a:avLst/>
          </a:prstGeom>
          <a:ln w="12700">
            <a:miter lim="400000"/>
          </a:ln>
        </p:spPr>
      </p:pic>
      <p:pic>
        <p:nvPicPr>
          <p:cNvPr id="14" name="Image 6" descr="Image 6"/>
          <p:cNvPicPr>
            <a:picLocks noChangeAspect="1"/>
          </p:cNvPicPr>
          <p:nvPr/>
        </p:nvPicPr>
        <p:blipFill>
          <a:blip r:embed="rId3">
            <a:extLst/>
          </a:blip>
          <a:stretch>
            <a:fillRect/>
          </a:stretch>
        </p:blipFill>
        <p:spPr>
          <a:xfrm>
            <a:off x="6308725" y="6188075"/>
            <a:ext cx="574675" cy="573088"/>
          </a:xfrm>
          <a:prstGeom prst="rect">
            <a:avLst/>
          </a:prstGeom>
          <a:ln w="12700">
            <a:miter lim="400000"/>
          </a:ln>
        </p:spPr>
      </p:pic>
      <p:sp>
        <p:nvSpPr>
          <p:cNvPr id="15" name="Connecteur droit 11"/>
          <p:cNvSpPr/>
          <p:nvPr/>
        </p:nvSpPr>
        <p:spPr>
          <a:xfrm flipH="1">
            <a:off x="587374" y="-2"/>
            <a:ext cx="1589" cy="658818"/>
          </a:xfrm>
          <a:prstGeom prst="line">
            <a:avLst/>
          </a:prstGeom>
          <a:ln w="25400">
            <a:solidFill>
              <a:schemeClr val="accent1"/>
            </a:solidFill>
          </a:ln>
        </p:spPr>
        <p:txBody>
          <a:bodyPr lIns="45718" tIns="45718" rIns="45718" bIns="45718"/>
          <a:lstStyle/>
          <a:p>
            <a:endParaRPr/>
          </a:p>
        </p:txBody>
      </p:sp>
      <p:pic>
        <p:nvPicPr>
          <p:cNvPr id="16" name="Image 8" descr="Image 8"/>
          <p:cNvPicPr>
            <a:picLocks noChangeAspect="1"/>
          </p:cNvPicPr>
          <p:nvPr/>
        </p:nvPicPr>
        <p:blipFill>
          <a:blip r:embed="rId4">
            <a:extLst/>
          </a:blip>
          <a:stretch>
            <a:fillRect/>
          </a:stretch>
        </p:blipFill>
        <p:spPr>
          <a:xfrm>
            <a:off x="-6350" y="0"/>
            <a:ext cx="9155115" cy="6865940"/>
          </a:xfrm>
          <a:prstGeom prst="rect">
            <a:avLst/>
          </a:prstGeom>
          <a:ln w="12700">
            <a:miter lim="400000"/>
          </a:ln>
        </p:spPr>
      </p:pic>
      <p:sp>
        <p:nvSpPr>
          <p:cNvPr id="17" name="Connecteur droit 12"/>
          <p:cNvSpPr/>
          <p:nvPr/>
        </p:nvSpPr>
        <p:spPr>
          <a:xfrm flipH="1">
            <a:off x="587372" y="1587"/>
            <a:ext cx="1592" cy="2874966"/>
          </a:xfrm>
          <a:prstGeom prst="line">
            <a:avLst/>
          </a:prstGeom>
          <a:ln w="25400">
            <a:solidFill>
              <a:srgbClr val="FFFFFF"/>
            </a:solidFill>
          </a:ln>
        </p:spPr>
        <p:txBody>
          <a:bodyPr lIns="45718" tIns="45718" rIns="45718" bIns="45718"/>
          <a:lstStyle/>
          <a:p>
            <a:endParaRPr/>
          </a:p>
        </p:txBody>
      </p:sp>
      <p:pic>
        <p:nvPicPr>
          <p:cNvPr id="18" name="Picture 12" descr="Picture 12"/>
          <p:cNvPicPr>
            <a:picLocks noChangeAspect="1"/>
          </p:cNvPicPr>
          <p:nvPr/>
        </p:nvPicPr>
        <p:blipFill>
          <a:blip r:embed="rId5">
            <a:extLst/>
          </a:blip>
          <a:stretch>
            <a:fillRect/>
          </a:stretch>
        </p:blipFill>
        <p:spPr>
          <a:xfrm>
            <a:off x="4278312" y="5413375"/>
            <a:ext cx="4140203" cy="1150938"/>
          </a:xfrm>
          <a:prstGeom prst="rect">
            <a:avLst/>
          </a:prstGeom>
          <a:ln w="12700">
            <a:miter lim="400000"/>
          </a:ln>
        </p:spPr>
      </p:pic>
      <p:sp>
        <p:nvSpPr>
          <p:cNvPr id="19" name="Texto del título"/>
          <p:cNvSpPr txBox="1">
            <a:spLocks noGrp="1"/>
          </p:cNvSpPr>
          <p:nvPr>
            <p:ph type="title"/>
          </p:nvPr>
        </p:nvSpPr>
        <p:spPr>
          <a:xfrm>
            <a:off x="723900" y="2041238"/>
            <a:ext cx="6590166" cy="1150265"/>
          </a:xfrm>
          <a:prstGeom prst="rect">
            <a:avLst/>
          </a:prstGeom>
        </p:spPr>
        <p:txBody>
          <a:bodyPr/>
          <a:lstStyle>
            <a:lvl1pPr>
              <a:defRPr sz="2800">
                <a:solidFill>
                  <a:srgbClr val="FFFFFF"/>
                </a:solidFill>
              </a:defRPr>
            </a:lvl1pPr>
          </a:lstStyle>
          <a:p>
            <a:r>
              <a:t>Texto del título</a:t>
            </a:r>
          </a:p>
        </p:txBody>
      </p:sp>
      <p:sp>
        <p:nvSpPr>
          <p:cNvPr id="20" name="Nivel de texto 1…"/>
          <p:cNvSpPr txBox="1">
            <a:spLocks noGrp="1"/>
          </p:cNvSpPr>
          <p:nvPr>
            <p:ph type="body" sz="quarter" idx="1"/>
          </p:nvPr>
        </p:nvSpPr>
        <p:spPr>
          <a:xfrm>
            <a:off x="723900" y="4248606"/>
            <a:ext cx="6590166" cy="978759"/>
          </a:xfrm>
          <a:prstGeom prst="rect">
            <a:avLst/>
          </a:prstGeom>
        </p:spPr>
        <p:txBody>
          <a:bodyPr/>
          <a:lstStyle>
            <a:lvl1pPr marL="0" indent="0">
              <a:spcBef>
                <a:spcPts val="400"/>
              </a:spcBef>
              <a:buClrTx/>
              <a:buSzTx/>
              <a:buNone/>
              <a:defRPr sz="2000" i="1">
                <a:solidFill>
                  <a:srgbClr val="FFFFFF"/>
                </a:solidFill>
              </a:defRPr>
            </a:lvl1pPr>
            <a:lvl2pPr marL="0" indent="0">
              <a:spcBef>
                <a:spcPts val="400"/>
              </a:spcBef>
              <a:buClrTx/>
              <a:buSzTx/>
              <a:buNone/>
              <a:defRPr sz="2000" i="1">
                <a:solidFill>
                  <a:srgbClr val="FFFFFF"/>
                </a:solidFill>
              </a:defRPr>
            </a:lvl2pPr>
            <a:lvl3pPr marL="0" indent="0">
              <a:spcBef>
                <a:spcPts val="400"/>
              </a:spcBef>
              <a:buClrTx/>
              <a:buSzTx/>
              <a:buNone/>
              <a:defRPr sz="2000" i="1">
                <a:solidFill>
                  <a:srgbClr val="FFFFFF"/>
                </a:solidFill>
              </a:defRPr>
            </a:lvl3pPr>
            <a:lvl4pPr marL="0" indent="0">
              <a:spcBef>
                <a:spcPts val="400"/>
              </a:spcBef>
              <a:buClrTx/>
              <a:buSzTx/>
              <a:buNone/>
              <a:defRPr sz="2000" i="1">
                <a:solidFill>
                  <a:srgbClr val="FFFFFF"/>
                </a:solidFill>
              </a:defRPr>
            </a:lvl4pPr>
            <a:lvl5pPr marL="0" indent="0">
              <a:spcBef>
                <a:spcPts val="400"/>
              </a:spcBef>
              <a:buClrTx/>
              <a:buSzTx/>
              <a:buNone/>
              <a:defRPr sz="2000" i="1">
                <a:solidFill>
                  <a:srgbClr val="FFFFFF"/>
                </a:solidFill>
              </a:defRPr>
            </a:lvl5pPr>
          </a:lstStyle>
          <a:p>
            <a:r>
              <a:t>Nivel de texto 1</a:t>
            </a:r>
          </a:p>
          <a:p>
            <a:pPr lvl="1"/>
            <a:r>
              <a:t>Nivel de texto 2</a:t>
            </a:r>
          </a:p>
          <a:p>
            <a:pPr lvl="2"/>
            <a:r>
              <a:t>Nivel de texto 3</a:t>
            </a:r>
          </a:p>
          <a:p>
            <a:pPr lvl="3"/>
            <a:r>
              <a:t>Nivel de texto 4</a:t>
            </a:r>
          </a:p>
          <a:p>
            <a:pPr lvl="4"/>
            <a:r>
              <a:t>Nivel de texto 5</a:t>
            </a:r>
          </a:p>
        </p:txBody>
      </p:sp>
      <p:sp>
        <p:nvSpPr>
          <p:cNvPr id="21"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et contenu">
    <p:spTree>
      <p:nvGrpSpPr>
        <p:cNvPr id="1" name=""/>
        <p:cNvGrpSpPr/>
        <p:nvPr/>
      </p:nvGrpSpPr>
      <p:grpSpPr>
        <a:xfrm>
          <a:off x="0" y="0"/>
          <a:ext cx="0" cy="0"/>
          <a:chOff x="0" y="0"/>
          <a:chExt cx="0" cy="0"/>
        </a:xfrm>
      </p:grpSpPr>
      <p:sp>
        <p:nvSpPr>
          <p:cNvPr id="28" name="Texto del título"/>
          <p:cNvSpPr txBox="1">
            <a:spLocks noGrp="1"/>
          </p:cNvSpPr>
          <p:nvPr>
            <p:ph type="title"/>
          </p:nvPr>
        </p:nvSpPr>
        <p:spPr>
          <a:prstGeom prst="rect">
            <a:avLst/>
          </a:prstGeom>
        </p:spPr>
        <p:txBody>
          <a:bodyPr/>
          <a:lstStyle/>
          <a:p>
            <a:r>
              <a:t>Texto del título</a:t>
            </a:r>
          </a:p>
        </p:txBody>
      </p:sp>
      <p:sp>
        <p:nvSpPr>
          <p:cNvPr id="29" name="Nivel de texto 1…"/>
          <p:cNvSpPr txBox="1">
            <a:spLocks noGrp="1"/>
          </p:cNvSpPr>
          <p:nvPr>
            <p:ph type="body" idx="1"/>
          </p:nvPr>
        </p:nvSpPr>
        <p:spPr>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30"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ux contenus">
    <p:spTree>
      <p:nvGrpSpPr>
        <p:cNvPr id="1" name=""/>
        <p:cNvGrpSpPr/>
        <p:nvPr/>
      </p:nvGrpSpPr>
      <p:grpSpPr>
        <a:xfrm>
          <a:off x="0" y="0"/>
          <a:ext cx="0" cy="0"/>
          <a:chOff x="0" y="0"/>
          <a:chExt cx="0" cy="0"/>
        </a:xfrm>
      </p:grpSpPr>
      <p:sp>
        <p:nvSpPr>
          <p:cNvPr id="37" name="Texto del título"/>
          <p:cNvSpPr txBox="1">
            <a:spLocks noGrp="1"/>
          </p:cNvSpPr>
          <p:nvPr>
            <p:ph type="title"/>
          </p:nvPr>
        </p:nvSpPr>
        <p:spPr>
          <a:prstGeom prst="rect">
            <a:avLst/>
          </a:prstGeom>
        </p:spPr>
        <p:txBody>
          <a:bodyPr/>
          <a:lstStyle>
            <a:lvl1pPr>
              <a:defRPr sz="2600">
                <a:solidFill>
                  <a:srgbClr val="0076C0"/>
                </a:solidFill>
              </a:defRPr>
            </a:lvl1pPr>
          </a:lstStyle>
          <a:p>
            <a:r>
              <a:t>Texto del título</a:t>
            </a:r>
          </a:p>
        </p:txBody>
      </p:sp>
      <p:sp>
        <p:nvSpPr>
          <p:cNvPr id="38" name="Nivel de texto 1…"/>
          <p:cNvSpPr txBox="1">
            <a:spLocks noGrp="1"/>
          </p:cNvSpPr>
          <p:nvPr>
            <p:ph type="body" sz="half" idx="1"/>
          </p:nvPr>
        </p:nvSpPr>
        <p:spPr>
          <a:xfrm>
            <a:off x="740832" y="1498600"/>
            <a:ext cx="3754969" cy="4477700"/>
          </a:xfrm>
          <a:prstGeom prst="rect">
            <a:avLst/>
          </a:prstGeom>
        </p:spPr>
        <p:txBody>
          <a:bodyPr/>
          <a:lstStyle>
            <a:lvl1pPr>
              <a:spcBef>
                <a:spcPts val="500"/>
              </a:spcBef>
              <a:defRPr sz="2400"/>
            </a:lvl1pPr>
            <a:lvl2pPr marL="768925" indent="-311725">
              <a:spcBef>
                <a:spcPts val="500"/>
              </a:spcBef>
              <a:defRPr sz="2400"/>
            </a:lvl2pPr>
            <a:lvl3pPr marL="1188719" indent="-274319">
              <a:spcBef>
                <a:spcPts val="500"/>
              </a:spcBef>
              <a:defRPr sz="2400"/>
            </a:lvl3pPr>
            <a:lvl4pPr marL="1645920" indent="-274319">
              <a:spcBef>
                <a:spcPts val="500"/>
              </a:spcBef>
              <a:defRPr sz="2400"/>
            </a:lvl4pPr>
            <a:lvl5pPr marL="2103120" indent="-274320">
              <a:spcBef>
                <a:spcPts val="500"/>
              </a:spcBef>
              <a:defRPr sz="2400"/>
            </a:lvl5pPr>
          </a:lstStyle>
          <a:p>
            <a:r>
              <a:t>Nivel de texto 1</a:t>
            </a:r>
          </a:p>
          <a:p>
            <a:pPr lvl="1"/>
            <a:r>
              <a:t>Nivel de texto 2</a:t>
            </a:r>
          </a:p>
          <a:p>
            <a:pPr lvl="2"/>
            <a:r>
              <a:t>Nivel de texto 3</a:t>
            </a:r>
          </a:p>
          <a:p>
            <a:pPr lvl="3"/>
            <a:r>
              <a:t>Nivel de texto 4</a:t>
            </a:r>
          </a:p>
          <a:p>
            <a:pPr lvl="4"/>
            <a:r>
              <a:t>Nivel de texto 5</a:t>
            </a:r>
          </a:p>
        </p:txBody>
      </p:sp>
      <p:sp>
        <p:nvSpPr>
          <p:cNvPr id="39"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aison">
    <p:spTree>
      <p:nvGrpSpPr>
        <p:cNvPr id="1" name=""/>
        <p:cNvGrpSpPr/>
        <p:nvPr/>
      </p:nvGrpSpPr>
      <p:grpSpPr>
        <a:xfrm>
          <a:off x="0" y="0"/>
          <a:ext cx="0" cy="0"/>
          <a:chOff x="0" y="0"/>
          <a:chExt cx="0" cy="0"/>
        </a:xfrm>
      </p:grpSpPr>
      <p:sp>
        <p:nvSpPr>
          <p:cNvPr id="46" name="Texto del título"/>
          <p:cNvSpPr txBox="1">
            <a:spLocks noGrp="1"/>
          </p:cNvSpPr>
          <p:nvPr>
            <p:ph type="title"/>
          </p:nvPr>
        </p:nvSpPr>
        <p:spPr>
          <a:prstGeom prst="rect">
            <a:avLst/>
          </a:prstGeom>
        </p:spPr>
        <p:txBody>
          <a:bodyPr/>
          <a:lstStyle>
            <a:lvl1pPr>
              <a:defRPr sz="2600">
                <a:solidFill>
                  <a:srgbClr val="0076C0"/>
                </a:solidFill>
              </a:defRPr>
            </a:lvl1pPr>
          </a:lstStyle>
          <a:p>
            <a:r>
              <a:t>Texto del título</a:t>
            </a:r>
          </a:p>
        </p:txBody>
      </p:sp>
      <p:sp>
        <p:nvSpPr>
          <p:cNvPr id="47" name="Nivel de texto 1…"/>
          <p:cNvSpPr txBox="1">
            <a:spLocks noGrp="1"/>
          </p:cNvSpPr>
          <p:nvPr>
            <p:ph type="body" sz="quarter" idx="1"/>
          </p:nvPr>
        </p:nvSpPr>
        <p:spPr>
          <a:xfrm>
            <a:off x="740832" y="1498600"/>
            <a:ext cx="3756556" cy="676275"/>
          </a:xfrm>
          <a:prstGeom prst="rect">
            <a:avLst/>
          </a:prstGeom>
        </p:spPr>
        <p:txBody>
          <a:bodyPr anchor="b"/>
          <a:lstStyle>
            <a:lvl1pPr marL="0" indent="0">
              <a:spcBef>
                <a:spcPts val="400"/>
              </a:spcBef>
              <a:buClrTx/>
              <a:buSzTx/>
              <a:buNone/>
              <a:defRPr sz="2000" b="1"/>
            </a:lvl1pPr>
            <a:lvl2pPr marL="0" indent="0">
              <a:spcBef>
                <a:spcPts val="400"/>
              </a:spcBef>
              <a:buClrTx/>
              <a:buSzTx/>
              <a:buNone/>
              <a:defRPr sz="2000" b="1"/>
            </a:lvl2pPr>
            <a:lvl3pPr marL="0" indent="0">
              <a:spcBef>
                <a:spcPts val="400"/>
              </a:spcBef>
              <a:buClrTx/>
              <a:buSzTx/>
              <a:buNone/>
              <a:defRPr sz="2000" b="1"/>
            </a:lvl3pPr>
            <a:lvl4pPr marL="0" indent="0">
              <a:spcBef>
                <a:spcPts val="400"/>
              </a:spcBef>
              <a:buClrTx/>
              <a:buSzTx/>
              <a:buNone/>
              <a:defRPr sz="2000" b="1"/>
            </a:lvl4pPr>
            <a:lvl5pPr marL="0" indent="0">
              <a:spcBef>
                <a:spcPts val="400"/>
              </a:spcBef>
              <a:buClrTx/>
              <a:buSzTx/>
              <a:buNone/>
              <a:defRPr sz="2000" b="1"/>
            </a:lvl5pPr>
          </a:lstStyle>
          <a:p>
            <a:r>
              <a:t>Nivel de texto 1</a:t>
            </a:r>
          </a:p>
          <a:p>
            <a:pPr lvl="1"/>
            <a:r>
              <a:t>Nivel de texto 2</a:t>
            </a:r>
          </a:p>
          <a:p>
            <a:pPr lvl="2"/>
            <a:r>
              <a:t>Nivel de texto 3</a:t>
            </a:r>
          </a:p>
          <a:p>
            <a:pPr lvl="3"/>
            <a:r>
              <a:t>Nivel de texto 4</a:t>
            </a:r>
          </a:p>
          <a:p>
            <a:pPr lvl="4"/>
            <a:r>
              <a:t>Nivel de texto 5</a:t>
            </a:r>
          </a:p>
        </p:txBody>
      </p:sp>
      <p:sp>
        <p:nvSpPr>
          <p:cNvPr id="48" name="Espace réservé du texte 4"/>
          <p:cNvSpPr>
            <a:spLocks noGrp="1"/>
          </p:cNvSpPr>
          <p:nvPr>
            <p:ph type="body" sz="quarter" idx="13"/>
          </p:nvPr>
        </p:nvSpPr>
        <p:spPr>
          <a:xfrm>
            <a:off x="4645026" y="1498600"/>
            <a:ext cx="3662894" cy="676275"/>
          </a:xfrm>
          <a:prstGeom prst="rect">
            <a:avLst/>
          </a:prstGeom>
        </p:spPr>
        <p:txBody>
          <a:bodyPr anchor="b"/>
          <a:lstStyle/>
          <a:p>
            <a:endParaRPr/>
          </a:p>
        </p:txBody>
      </p:sp>
      <p:sp>
        <p:nvSpPr>
          <p:cNvPr id="49"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seul">
    <p:spTree>
      <p:nvGrpSpPr>
        <p:cNvPr id="1" name=""/>
        <p:cNvGrpSpPr/>
        <p:nvPr/>
      </p:nvGrpSpPr>
      <p:grpSpPr>
        <a:xfrm>
          <a:off x="0" y="0"/>
          <a:ext cx="0" cy="0"/>
          <a:chOff x="0" y="0"/>
          <a:chExt cx="0" cy="0"/>
        </a:xfrm>
      </p:grpSpPr>
      <p:sp>
        <p:nvSpPr>
          <p:cNvPr id="56" name="Texto del título"/>
          <p:cNvSpPr txBox="1">
            <a:spLocks noGrp="1"/>
          </p:cNvSpPr>
          <p:nvPr>
            <p:ph type="title"/>
          </p:nvPr>
        </p:nvSpPr>
        <p:spPr>
          <a:prstGeom prst="rect">
            <a:avLst/>
          </a:prstGeom>
        </p:spPr>
        <p:txBody>
          <a:bodyPr/>
          <a:lstStyle>
            <a:lvl1pPr>
              <a:defRPr sz="2600">
                <a:solidFill>
                  <a:srgbClr val="0076C0"/>
                </a:solidFill>
              </a:defRPr>
            </a:lvl1pPr>
          </a:lstStyle>
          <a:p>
            <a:r>
              <a:t>Texto del título</a:t>
            </a:r>
          </a:p>
        </p:txBody>
      </p:sp>
      <p:sp>
        <p:nvSpPr>
          <p:cNvPr id="57"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Vide">
    <p:spTree>
      <p:nvGrpSpPr>
        <p:cNvPr id="1" name=""/>
        <p:cNvGrpSpPr/>
        <p:nvPr/>
      </p:nvGrpSpPr>
      <p:grpSpPr>
        <a:xfrm>
          <a:off x="0" y="0"/>
          <a:ext cx="0" cy="0"/>
          <a:chOff x="0" y="0"/>
          <a:chExt cx="0" cy="0"/>
        </a:xfrm>
      </p:grpSpPr>
      <p:sp>
        <p:nvSpPr>
          <p:cNvPr id="64"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u avec légende">
    <p:spTree>
      <p:nvGrpSpPr>
        <p:cNvPr id="1" name=""/>
        <p:cNvGrpSpPr/>
        <p:nvPr/>
      </p:nvGrpSpPr>
      <p:grpSpPr>
        <a:xfrm>
          <a:off x="0" y="0"/>
          <a:ext cx="0" cy="0"/>
          <a:chOff x="0" y="0"/>
          <a:chExt cx="0" cy="0"/>
        </a:xfrm>
      </p:grpSpPr>
      <p:sp>
        <p:nvSpPr>
          <p:cNvPr id="71" name="Texto del título"/>
          <p:cNvSpPr txBox="1">
            <a:spLocks noGrp="1"/>
          </p:cNvSpPr>
          <p:nvPr>
            <p:ph type="title"/>
          </p:nvPr>
        </p:nvSpPr>
        <p:spPr>
          <a:xfrm>
            <a:off x="714395" y="273050"/>
            <a:ext cx="2751118" cy="1162050"/>
          </a:xfrm>
          <a:prstGeom prst="rect">
            <a:avLst/>
          </a:prstGeom>
        </p:spPr>
        <p:txBody>
          <a:bodyPr/>
          <a:lstStyle>
            <a:lvl1pPr>
              <a:defRPr sz="2000"/>
            </a:lvl1pPr>
          </a:lstStyle>
          <a:p>
            <a:r>
              <a:t>Texto del título</a:t>
            </a:r>
          </a:p>
        </p:txBody>
      </p:sp>
      <p:sp>
        <p:nvSpPr>
          <p:cNvPr id="72" name="Nivel de texto 1…"/>
          <p:cNvSpPr txBox="1">
            <a:spLocks noGrp="1"/>
          </p:cNvSpPr>
          <p:nvPr>
            <p:ph type="body" idx="1"/>
          </p:nvPr>
        </p:nvSpPr>
        <p:spPr>
          <a:xfrm>
            <a:off x="3575050" y="273050"/>
            <a:ext cx="4759584" cy="5703250"/>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73" name="Espace réservé du texte 3"/>
          <p:cNvSpPr>
            <a:spLocks noGrp="1"/>
          </p:cNvSpPr>
          <p:nvPr>
            <p:ph type="body" sz="half" idx="13"/>
          </p:nvPr>
        </p:nvSpPr>
        <p:spPr>
          <a:xfrm>
            <a:off x="714394" y="1435098"/>
            <a:ext cx="2751120" cy="4570957"/>
          </a:xfrm>
          <a:prstGeom prst="rect">
            <a:avLst/>
          </a:prstGeom>
        </p:spPr>
        <p:txBody>
          <a:bodyPr/>
          <a:lstStyle/>
          <a:p>
            <a:endParaRPr/>
          </a:p>
        </p:txBody>
      </p:sp>
      <p:sp>
        <p:nvSpPr>
          <p:cNvPr id="74"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Image avec légende">
    <p:spTree>
      <p:nvGrpSpPr>
        <p:cNvPr id="1" name=""/>
        <p:cNvGrpSpPr/>
        <p:nvPr/>
      </p:nvGrpSpPr>
      <p:grpSpPr>
        <a:xfrm>
          <a:off x="0" y="0"/>
          <a:ext cx="0" cy="0"/>
          <a:chOff x="0" y="0"/>
          <a:chExt cx="0" cy="0"/>
        </a:xfrm>
      </p:grpSpPr>
      <p:sp>
        <p:nvSpPr>
          <p:cNvPr id="81" name="Texto del título"/>
          <p:cNvSpPr txBox="1">
            <a:spLocks noGrp="1"/>
          </p:cNvSpPr>
          <p:nvPr>
            <p:ph type="title"/>
          </p:nvPr>
        </p:nvSpPr>
        <p:spPr>
          <a:xfrm>
            <a:off x="737072" y="4808256"/>
            <a:ext cx="7563543" cy="423004"/>
          </a:xfrm>
          <a:prstGeom prst="rect">
            <a:avLst/>
          </a:prstGeom>
        </p:spPr>
        <p:txBody>
          <a:bodyPr anchor="b"/>
          <a:lstStyle>
            <a:lvl1pPr>
              <a:defRPr sz="2200"/>
            </a:lvl1pPr>
          </a:lstStyle>
          <a:p>
            <a:r>
              <a:t>Texto del título</a:t>
            </a:r>
          </a:p>
        </p:txBody>
      </p:sp>
      <p:sp>
        <p:nvSpPr>
          <p:cNvPr id="82" name="Espace réservé pour une image  2"/>
          <p:cNvSpPr>
            <a:spLocks noGrp="1"/>
          </p:cNvSpPr>
          <p:nvPr>
            <p:ph type="pic" idx="13"/>
          </p:nvPr>
        </p:nvSpPr>
        <p:spPr>
          <a:xfrm>
            <a:off x="850472" y="612775"/>
            <a:ext cx="7450143" cy="4114800"/>
          </a:xfrm>
          <a:prstGeom prst="rect">
            <a:avLst/>
          </a:prstGeom>
        </p:spPr>
        <p:txBody>
          <a:bodyPr lIns="91439" tIns="45719" rIns="91439" bIns="45719">
            <a:noAutofit/>
          </a:bodyPr>
          <a:lstStyle/>
          <a:p>
            <a:endParaRPr/>
          </a:p>
        </p:txBody>
      </p:sp>
      <p:sp>
        <p:nvSpPr>
          <p:cNvPr id="83" name="Nivel de texto 1…"/>
          <p:cNvSpPr txBox="1">
            <a:spLocks noGrp="1"/>
          </p:cNvSpPr>
          <p:nvPr>
            <p:ph type="body" sz="quarter" idx="1"/>
          </p:nvPr>
        </p:nvSpPr>
        <p:spPr>
          <a:xfrm>
            <a:off x="737072" y="5231257"/>
            <a:ext cx="7563543" cy="608963"/>
          </a:xfrm>
          <a:prstGeom prst="rect">
            <a:avLst/>
          </a:prstGeom>
        </p:spPr>
        <p:txBody>
          <a:bodyPr/>
          <a:lstStyle>
            <a:lvl1pPr marL="0" indent="0">
              <a:spcBef>
                <a:spcPts val="300"/>
              </a:spcBef>
              <a:buClrTx/>
              <a:buSzTx/>
              <a:buNone/>
              <a:defRPr sz="1600"/>
            </a:lvl1pPr>
            <a:lvl2pPr marL="0" indent="0">
              <a:spcBef>
                <a:spcPts val="300"/>
              </a:spcBef>
              <a:buClrTx/>
              <a:buSzTx/>
              <a:buNone/>
              <a:defRPr sz="1600"/>
            </a:lvl2pPr>
            <a:lvl3pPr marL="0" indent="0">
              <a:spcBef>
                <a:spcPts val="300"/>
              </a:spcBef>
              <a:buClrTx/>
              <a:buSzTx/>
              <a:buNone/>
              <a:defRPr sz="1600"/>
            </a:lvl3pPr>
            <a:lvl4pPr marL="0" indent="0">
              <a:spcBef>
                <a:spcPts val="300"/>
              </a:spcBef>
              <a:buClrTx/>
              <a:buSzTx/>
              <a:buNone/>
              <a:defRPr sz="1600"/>
            </a:lvl4pPr>
            <a:lvl5pPr marL="0" indent="0">
              <a:spcBef>
                <a:spcPts val="30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84"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onnecteur droit 11"/>
          <p:cNvSpPr/>
          <p:nvPr/>
        </p:nvSpPr>
        <p:spPr>
          <a:xfrm flipH="1">
            <a:off x="587374" y="-2"/>
            <a:ext cx="1589" cy="658818"/>
          </a:xfrm>
          <a:prstGeom prst="line">
            <a:avLst/>
          </a:prstGeom>
          <a:ln w="25400">
            <a:solidFill>
              <a:schemeClr val="accent1"/>
            </a:solidFill>
          </a:ln>
        </p:spPr>
        <p:txBody>
          <a:bodyPr lIns="45718" tIns="45718" rIns="45718" bIns="45718"/>
          <a:lstStyle/>
          <a:p>
            <a:endParaRPr/>
          </a:p>
        </p:txBody>
      </p:sp>
      <p:pic>
        <p:nvPicPr>
          <p:cNvPr id="3" name="Picture 9" descr="Picture 9"/>
          <p:cNvPicPr>
            <a:picLocks noChangeAspect="1"/>
          </p:cNvPicPr>
          <p:nvPr/>
        </p:nvPicPr>
        <p:blipFill>
          <a:blip r:embed="rId10">
            <a:extLst/>
          </a:blip>
          <a:stretch>
            <a:fillRect/>
          </a:stretch>
        </p:blipFill>
        <p:spPr>
          <a:xfrm>
            <a:off x="6326187" y="6038850"/>
            <a:ext cx="2552703" cy="708025"/>
          </a:xfrm>
          <a:prstGeom prst="rect">
            <a:avLst/>
          </a:prstGeom>
          <a:ln w="12700">
            <a:miter lim="400000"/>
          </a:ln>
        </p:spPr>
      </p:pic>
      <p:sp>
        <p:nvSpPr>
          <p:cNvPr id="4" name="Texto del título"/>
          <p:cNvSpPr txBox="1">
            <a:spLocks noGrp="1"/>
          </p:cNvSpPr>
          <p:nvPr>
            <p:ph type="title"/>
          </p:nvPr>
        </p:nvSpPr>
        <p:spPr>
          <a:xfrm>
            <a:off x="741362" y="274638"/>
            <a:ext cx="7566026" cy="109061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p>
            <a:r>
              <a:t>Texto del título</a:t>
            </a:r>
          </a:p>
        </p:txBody>
      </p:sp>
      <p:sp>
        <p:nvSpPr>
          <p:cNvPr id="5" name="Nivel de texto 1…"/>
          <p:cNvSpPr txBox="1">
            <a:spLocks noGrp="1"/>
          </p:cNvSpPr>
          <p:nvPr>
            <p:ph type="body" idx="1"/>
          </p:nvPr>
        </p:nvSpPr>
        <p:spPr>
          <a:xfrm>
            <a:off x="740832" y="1498600"/>
            <a:ext cx="7567085" cy="4477700"/>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p>
            <a:r>
              <a:t>Nivel de texto 1</a:t>
            </a:r>
          </a:p>
          <a:p>
            <a:pPr lvl="1"/>
            <a:r>
              <a:t>Nivel de texto 2</a:t>
            </a:r>
          </a:p>
          <a:p>
            <a:pPr lvl="2"/>
            <a:r>
              <a:t>Nivel de texto 3</a:t>
            </a:r>
          </a:p>
          <a:p>
            <a:pPr lvl="3"/>
            <a:r>
              <a:t>Nivel de texto 4</a:t>
            </a:r>
          </a:p>
          <a:p>
            <a:pPr lvl="4"/>
            <a:r>
              <a:t>Nivel de texto 5</a:t>
            </a:r>
          </a:p>
        </p:txBody>
      </p:sp>
      <p:sp>
        <p:nvSpPr>
          <p:cNvPr id="6" name="Número de diapositiva"/>
          <p:cNvSpPr txBox="1">
            <a:spLocks noGrp="1"/>
          </p:cNvSpPr>
          <p:nvPr>
            <p:ph type="sldNum" sz="quarter" idx="2"/>
          </p:nvPr>
        </p:nvSpPr>
        <p:spPr>
          <a:xfrm>
            <a:off x="6279548" y="6224225"/>
            <a:ext cx="273652" cy="264251"/>
          </a:xfrm>
          <a:prstGeom prst="rect">
            <a:avLst/>
          </a:prstGeom>
          <a:ln w="12700">
            <a:miter lim="400000"/>
          </a:ln>
        </p:spPr>
        <p:txBody>
          <a:bodyPr wrap="none" lIns="45718" tIns="45718" rIns="45718" bIns="45718" anchor="ctr">
            <a:spAutoFit/>
          </a:bodyPr>
          <a:lstStyle>
            <a:lvl1pPr algn="r">
              <a:defRPr sz="1200">
                <a:solidFill>
                  <a:srgbClr val="8D8D8D"/>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txStyles>
    <p:titleStyle>
      <a:lvl1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1pPr>
      <a:lvl2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2pPr>
      <a:lvl3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3pPr>
      <a:lvl4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4pPr>
      <a:lvl5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5pPr>
      <a:lvl6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6pPr>
      <a:lvl7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7pPr>
      <a:lvl8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8pPr>
      <a:lvl9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9pPr>
    </p:titleStyle>
    <p:bodyStyle>
      <a:lvl1pPr marL="342900" marR="0" indent="-342900"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1pPr>
      <a:lvl2pPr marL="766762" marR="0" indent="-309562"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2pPr>
      <a:lvl3pPr marL="1184561" marR="0" indent="-270161"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3pPr>
      <a:lvl4pPr marL="1668777" marR="0" indent="-297177"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4pPr>
      <a:lvl5pPr marL="2125977" marR="0" indent="-297177"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5pPr>
      <a:lvl6pPr marL="2583177" marR="0" indent="-297177"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6pPr>
      <a:lvl7pPr marL="3040377" marR="0" indent="-297177"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7pPr>
      <a:lvl8pPr marL="3497579" marR="0" indent="-297177"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8pPr>
      <a:lvl9pPr marL="3954779" marR="0" indent="-297179" algn="l" defTabSz="457200" rtl="0" latinLnBrk="0">
        <a:lnSpc>
          <a:spcPct val="100000"/>
        </a:lnSpc>
        <a:spcBef>
          <a:spcPts val="600"/>
        </a:spcBef>
        <a:spcAft>
          <a:spcPts val="0"/>
        </a:spcAft>
        <a:buClr>
          <a:schemeClr val="accent1"/>
        </a:buClr>
        <a:buSzPct val="100000"/>
        <a:buFontTx/>
        <a:buChar char="•"/>
        <a:tabLst/>
        <a:defRPr sz="2600" b="0" i="0" u="none" strike="noStrike" cap="none" spc="0" baseline="0">
          <a:ln>
            <a:noFill/>
          </a:ln>
          <a:solidFill>
            <a:srgbClr val="333333"/>
          </a:solidFill>
          <a:uFillTx/>
          <a:latin typeface="Arial"/>
          <a:ea typeface="Arial"/>
          <a:cs typeface="Arial"/>
          <a:sym typeface="Arial"/>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4" name="Titre 10"/>
          <p:cNvSpPr txBox="1">
            <a:spLocks/>
          </p:cNvSpPr>
          <p:nvPr/>
        </p:nvSpPr>
        <p:spPr>
          <a:xfrm>
            <a:off x="1047389" y="2304501"/>
            <a:ext cx="7049221" cy="2519537"/>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lvl1pPr marL="0" marR="0" indent="0" algn="l" defTabSz="457200" rtl="0" latinLnBrk="0">
              <a:lnSpc>
                <a:spcPct val="100000"/>
              </a:lnSpc>
              <a:spcBef>
                <a:spcPts val="0"/>
              </a:spcBef>
              <a:spcAft>
                <a:spcPts val="0"/>
              </a:spcAft>
              <a:buClrTx/>
              <a:buSzTx/>
              <a:buFontTx/>
              <a:buNone/>
              <a:tabLst/>
              <a:defRPr sz="2800" b="1" i="0" u="none" strike="noStrike" cap="none" spc="0" baseline="0">
                <a:ln>
                  <a:noFill/>
                </a:ln>
                <a:solidFill>
                  <a:srgbClr val="FFFFFF"/>
                </a:solidFill>
                <a:uFillTx/>
                <a:latin typeface="Arial"/>
                <a:ea typeface="Arial"/>
                <a:cs typeface="Arial"/>
                <a:sym typeface="Arial"/>
              </a:defRPr>
            </a:lvl1pPr>
            <a:lvl2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2pPr>
            <a:lvl3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3pPr>
            <a:lvl4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4pPr>
            <a:lvl5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5pPr>
            <a:lvl6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6pPr>
            <a:lvl7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7pPr>
            <a:lvl8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8pPr>
            <a:lvl9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chemeClr val="accent1"/>
                </a:solidFill>
                <a:uFillTx/>
                <a:latin typeface="Arial"/>
                <a:ea typeface="Arial"/>
                <a:cs typeface="Arial"/>
                <a:sym typeface="Arial"/>
              </a:defRPr>
            </a:lvl9pPr>
          </a:lstStyle>
          <a:p>
            <a:pPr algn="ctr" defTabSz="425194">
              <a:defRPr sz="2900"/>
            </a:pPr>
            <a:r>
              <a:rPr lang="en-US" sz="2900" dirty="0" smtClean="0"/>
              <a:t>Gender Stereotyping</a:t>
            </a:r>
            <a:br>
              <a:rPr lang="en-US" sz="2900" dirty="0" smtClean="0"/>
            </a:br>
            <a:r>
              <a:rPr lang="en-US" sz="2900" dirty="0" smtClean="0"/>
              <a:t> and the Judiciary</a:t>
            </a:r>
            <a:endParaRPr lang="en-US" sz="29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 name="Right to an effective remedy"/>
          <p:cNvSpPr txBox="1">
            <a:spLocks noGrp="1"/>
          </p:cNvSpPr>
          <p:nvPr>
            <p:ph type="title"/>
          </p:nvPr>
        </p:nvSpPr>
        <p:spPr>
          <a:xfrm>
            <a:off x="870667" y="149946"/>
            <a:ext cx="7566026" cy="1090613"/>
          </a:xfrm>
          <a:prstGeom prst="rect">
            <a:avLst/>
          </a:prstGeom>
        </p:spPr>
        <p:txBody>
          <a:bodyPr>
            <a:normAutofit/>
          </a:bodyPr>
          <a:lstStyle>
            <a:lvl1pPr>
              <a:defRPr sz="2200">
                <a:solidFill>
                  <a:srgbClr val="374C80"/>
                </a:solidFill>
                <a:uFill>
                  <a:solidFill>
                    <a:srgbClr val="374C80"/>
                  </a:solidFill>
                </a:uFill>
                <a:latin typeface="Candara"/>
                <a:ea typeface="Candara"/>
                <a:cs typeface="Candara"/>
                <a:sym typeface="Candara"/>
              </a:defRPr>
            </a:lvl1pPr>
          </a:lstStyle>
          <a:p>
            <a:r>
              <a:rPr sz="3200" dirty="0">
                <a:solidFill>
                  <a:srgbClr val="006FB7"/>
                </a:solidFill>
                <a:latin typeface="Arial" panose="020B0604020202020204" pitchFamily="34" charset="0"/>
                <a:cs typeface="Arial" panose="020B0604020202020204" pitchFamily="34" charset="0"/>
              </a:rPr>
              <a:t>Right to an effective remedy</a:t>
            </a:r>
          </a:p>
        </p:txBody>
      </p:sp>
      <p:graphicFrame>
        <p:nvGraphicFramePr>
          <p:cNvPr id="132" name="Tabla"/>
          <p:cNvGraphicFramePr/>
          <p:nvPr>
            <p:extLst>
              <p:ext uri="{D42A27DB-BD31-4B8C-83A1-F6EECF244321}">
                <p14:modId xmlns:p14="http://schemas.microsoft.com/office/powerpoint/2010/main" val="3685171541"/>
              </p:ext>
            </p:extLst>
          </p:nvPr>
        </p:nvGraphicFramePr>
        <p:xfrm>
          <a:off x="385033" y="1027762"/>
          <a:ext cx="8537294" cy="5435600"/>
        </p:xfrm>
        <a:graphic>
          <a:graphicData uri="http://schemas.openxmlformats.org/drawingml/2006/table">
            <a:tbl>
              <a:tblPr bandRow="1">
                <a:tableStyleId>{4C3C2611-4C71-4FC5-86AE-919BDF0F9419}</a:tableStyleId>
              </a:tblPr>
              <a:tblGrid>
                <a:gridCol w="8537294">
                  <a:extLst>
                    <a:ext uri="{9D8B030D-6E8A-4147-A177-3AD203B41FA5}">
                      <a16:colId xmlns:a16="http://schemas.microsoft.com/office/drawing/2014/main" val="20000"/>
                    </a:ext>
                  </a:extLst>
                </a:gridCol>
              </a:tblGrid>
              <a:tr h="5429746">
                <a:tc>
                  <a:txBody>
                    <a:bodyPr/>
                    <a:lstStyle/>
                    <a:p>
                      <a:pPr algn="just" defTabSz="360045">
                        <a:spcBef>
                          <a:spcPts val="1200"/>
                        </a:spcBef>
                        <a:defRPr sz="1600">
                          <a:solidFill>
                            <a:srgbClr val="000000"/>
                          </a:solidFill>
                          <a:uFill>
                            <a:solidFill>
                              <a:srgbClr val="000000"/>
                            </a:solidFill>
                          </a:uFill>
                          <a:latin typeface="Candara"/>
                          <a:ea typeface="Candara"/>
                          <a:cs typeface="Candara"/>
                          <a:sym typeface="Candara"/>
                        </a:defRPr>
                      </a:pPr>
                      <a:r>
                        <a:rPr sz="2800" dirty="0" smtClean="0">
                          <a:latin typeface="Arial" panose="020B0604020202020204" pitchFamily="34" charset="0"/>
                          <a:cs typeface="Arial" panose="020B0604020202020204" pitchFamily="34" charset="0"/>
                        </a:rPr>
                        <a:t>In </a:t>
                      </a:r>
                      <a:r>
                        <a:rPr sz="2800" i="1" dirty="0">
                          <a:latin typeface="Arial" panose="020B0604020202020204" pitchFamily="34" charset="0"/>
                          <a:cs typeface="Arial" panose="020B0604020202020204" pitchFamily="34" charset="0"/>
                        </a:rPr>
                        <a:t>R.P.B. v. The Philippines</a:t>
                      </a:r>
                      <a:r>
                        <a:rPr sz="2800" dirty="0">
                          <a:latin typeface="Arial" panose="020B0604020202020204" pitchFamily="34" charset="0"/>
                          <a:cs typeface="Arial" panose="020B0604020202020204" pitchFamily="34" charset="0"/>
                        </a:rPr>
                        <a:t>, the CEDAW Committee explained </a:t>
                      </a:r>
                      <a:r>
                        <a:rPr sz="2800" dirty="0" smtClean="0">
                          <a:latin typeface="Arial" panose="020B0604020202020204" pitchFamily="34" charset="0"/>
                          <a:cs typeface="Arial" panose="020B0604020202020204" pitchFamily="34" charset="0"/>
                        </a:rPr>
                        <a:t>that</a:t>
                      </a:r>
                      <a:r>
                        <a:rPr lang="en-GB" sz="2800" dirty="0" smtClean="0">
                          <a:latin typeface="Arial" panose="020B0604020202020204" pitchFamily="34" charset="0"/>
                          <a:cs typeface="Arial" panose="020B0604020202020204" pitchFamily="34" charset="0"/>
                        </a:rPr>
                        <a:t>:</a:t>
                      </a:r>
                    </a:p>
                    <a:p>
                      <a:pPr marL="342900" indent="-342900" algn="just" defTabSz="360045">
                        <a:spcBef>
                          <a:spcPts val="1200"/>
                        </a:spcBef>
                        <a:buFont typeface="Arial" panose="020B0604020202020204" pitchFamily="34" charset="0"/>
                        <a:buChar char="•"/>
                        <a:defRPr sz="1600">
                          <a:solidFill>
                            <a:srgbClr val="000000"/>
                          </a:solidFill>
                          <a:uFill>
                            <a:solidFill>
                              <a:srgbClr val="000000"/>
                            </a:solidFill>
                          </a:uFill>
                          <a:latin typeface="Candara"/>
                          <a:ea typeface="Candara"/>
                          <a:cs typeface="Candara"/>
                          <a:sym typeface="Candara"/>
                        </a:defRPr>
                      </a:pPr>
                      <a:r>
                        <a:rPr sz="2400" dirty="0" smtClean="0">
                          <a:latin typeface="Arial" panose="020B0604020202020204" pitchFamily="34" charset="0"/>
                          <a:cs typeface="Arial" panose="020B0604020202020204" pitchFamily="34" charset="0"/>
                        </a:rPr>
                        <a:t>for </a:t>
                      </a:r>
                      <a:r>
                        <a:rPr sz="2400" dirty="0">
                          <a:latin typeface="Arial" panose="020B0604020202020204" pitchFamily="34" charset="0"/>
                          <a:cs typeface="Arial" panose="020B0604020202020204" pitchFamily="34" charset="0"/>
                        </a:rPr>
                        <a:t>a remedy to be effective, adjudication of a case involving rape and sexual offences claims should be dealt with in a fair, impartial, timely and expeditious manner.  </a:t>
                      </a:r>
                      <a:endParaRPr lang="en-GB" sz="2400" dirty="0" smtClean="0">
                        <a:latin typeface="Arial" panose="020B0604020202020204" pitchFamily="34" charset="0"/>
                        <a:cs typeface="Arial" panose="020B0604020202020204" pitchFamily="34" charset="0"/>
                      </a:endParaRPr>
                    </a:p>
                    <a:p>
                      <a:pPr marL="342900" indent="-342900" algn="just" defTabSz="360045">
                        <a:spcBef>
                          <a:spcPts val="1200"/>
                        </a:spcBef>
                        <a:buFont typeface="Arial" panose="020B0604020202020204" pitchFamily="34" charset="0"/>
                        <a:buChar char="•"/>
                        <a:defRPr sz="1600">
                          <a:solidFill>
                            <a:srgbClr val="000000"/>
                          </a:solidFill>
                          <a:uFill>
                            <a:solidFill>
                              <a:srgbClr val="000000"/>
                            </a:solidFill>
                          </a:uFill>
                          <a:latin typeface="Candara"/>
                          <a:ea typeface="Candara"/>
                          <a:cs typeface="Candara"/>
                          <a:sym typeface="Candara"/>
                        </a:defRPr>
                      </a:pPr>
                      <a:r>
                        <a:rPr sz="2400" dirty="0" smtClean="0">
                          <a:latin typeface="Arial" panose="020B0604020202020204" pitchFamily="34" charset="0"/>
                          <a:cs typeface="Arial" panose="020B0604020202020204" pitchFamily="34" charset="0"/>
                        </a:rPr>
                        <a:t>It </a:t>
                      </a:r>
                      <a:r>
                        <a:rPr sz="2400" dirty="0">
                          <a:latin typeface="Arial" panose="020B0604020202020204" pitchFamily="34" charset="0"/>
                          <a:cs typeface="Arial" panose="020B0604020202020204" pitchFamily="34" charset="0"/>
                        </a:rPr>
                        <a:t>further recall[</a:t>
                      </a:r>
                      <a:r>
                        <a:rPr sz="2400" dirty="0" err="1">
                          <a:latin typeface="Arial" panose="020B0604020202020204" pitchFamily="34" charset="0"/>
                          <a:cs typeface="Arial" panose="020B0604020202020204" pitchFamily="34" charset="0"/>
                        </a:rPr>
                        <a:t>ed</a:t>
                      </a:r>
                      <a:r>
                        <a:rPr sz="2400" dirty="0">
                          <a:latin typeface="Arial" panose="020B0604020202020204" pitchFamily="34" charset="0"/>
                          <a:cs typeface="Arial" panose="020B0604020202020204" pitchFamily="34" charset="0"/>
                        </a:rPr>
                        <a:t>] its general recommendation No. 18, where it observed that ‘disabled women are considered as a vulnerable group’, ‘who suffer from a double discrimination linked to their special living conditions’.  </a:t>
                      </a:r>
                      <a:endParaRPr lang="en-GB" sz="2400" dirty="0" smtClean="0">
                        <a:latin typeface="Arial" panose="020B0604020202020204" pitchFamily="34" charset="0"/>
                        <a:cs typeface="Arial" panose="020B0604020202020204" pitchFamily="34" charset="0"/>
                      </a:endParaRPr>
                    </a:p>
                    <a:p>
                      <a:pPr marL="342900" indent="-342900" algn="just" defTabSz="360045">
                        <a:spcBef>
                          <a:spcPts val="1200"/>
                        </a:spcBef>
                        <a:buFont typeface="Arial" panose="020B0604020202020204" pitchFamily="34" charset="0"/>
                        <a:buChar char="•"/>
                        <a:defRPr sz="1600">
                          <a:solidFill>
                            <a:srgbClr val="000000"/>
                          </a:solidFill>
                          <a:uFill>
                            <a:solidFill>
                              <a:srgbClr val="000000"/>
                            </a:solidFill>
                          </a:uFill>
                          <a:latin typeface="Candara"/>
                          <a:ea typeface="Candara"/>
                          <a:cs typeface="Candara"/>
                          <a:sym typeface="Candara"/>
                        </a:defRPr>
                      </a:pPr>
                      <a:r>
                        <a:rPr sz="2400" dirty="0" smtClean="0">
                          <a:latin typeface="Arial" panose="020B0604020202020204" pitchFamily="34" charset="0"/>
                          <a:cs typeface="Arial" panose="020B0604020202020204" pitchFamily="34" charset="0"/>
                        </a:rPr>
                        <a:t>In </a:t>
                      </a:r>
                      <a:r>
                        <a:rPr sz="2400" dirty="0">
                          <a:latin typeface="Arial" panose="020B0604020202020204" pitchFamily="34" charset="0"/>
                          <a:cs typeface="Arial" panose="020B0604020202020204" pitchFamily="34" charset="0"/>
                        </a:rPr>
                        <a:t>this context, the Committee emphasize[d] that it is crucial to ensure that women with disabilities enjoy effective protection against sex and gender-based discrimination by States parties and have access to effective remedies.</a:t>
                      </a:r>
                    </a:p>
                  </a:txBody>
                  <a:tcPr marL="50800" marR="50800" marT="50800" marB="50800" horzOverflow="overflow">
                    <a:solidFill>
                      <a:srgbClr val="D3E5F6"/>
                    </a:solidFill>
                  </a:tcP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 name="Common stereotypes"/>
          <p:cNvSpPr txBox="1">
            <a:spLocks noGrp="1"/>
          </p:cNvSpPr>
          <p:nvPr>
            <p:ph type="title"/>
          </p:nvPr>
        </p:nvSpPr>
        <p:spPr>
          <a:xfrm>
            <a:off x="741362" y="274638"/>
            <a:ext cx="8402638" cy="1090613"/>
          </a:xfrm>
          <a:prstGeom prst="rect">
            <a:avLst/>
          </a:prstGeom>
        </p:spPr>
        <p:txBody>
          <a:bodyPr/>
          <a:lstStyle/>
          <a:p>
            <a:r>
              <a:rPr lang="en-AU" dirty="0" smtClean="0"/>
              <a:t>Common stereotypes in GBV cases</a:t>
            </a:r>
            <a:endParaRPr lang="en-US" dirty="0"/>
          </a:p>
        </p:txBody>
      </p:sp>
      <p:sp>
        <p:nvSpPr>
          <p:cNvPr id="137" name="Women are/should be housewives/caregivers"/>
          <p:cNvSpPr txBox="1">
            <a:spLocks noGrp="1"/>
          </p:cNvSpPr>
          <p:nvPr>
            <p:ph type="body" idx="1"/>
          </p:nvPr>
        </p:nvSpPr>
        <p:spPr>
          <a:prstGeom prst="rect">
            <a:avLst/>
          </a:prstGeom>
        </p:spPr>
        <p:txBody>
          <a:bodyPr>
            <a:normAutofit lnSpcReduction="10000"/>
          </a:bodyPr>
          <a:lstStyle/>
          <a:p>
            <a:pPr algn="just">
              <a:buFont typeface="Wingdings" charset="2"/>
              <a:buChar char="Ø"/>
            </a:pPr>
            <a:r>
              <a:rPr lang="en-GB" dirty="0" smtClean="0">
                <a:solidFill>
                  <a:schemeClr val="tx1"/>
                </a:solidFill>
                <a:latin typeface="Arial" panose="020B0604020202020204" pitchFamily="34" charset="0"/>
                <a:cs typeface="Arial" panose="020B0604020202020204" pitchFamily="34" charset="0"/>
              </a:rPr>
              <a:t>The “ideal victim”</a:t>
            </a:r>
            <a:endParaRPr lang="en-GB" dirty="0">
              <a:solidFill>
                <a:schemeClr val="tx1"/>
              </a:solidFill>
              <a:latin typeface="Arial" panose="020B0604020202020204" pitchFamily="34" charset="0"/>
              <a:cs typeface="Arial" panose="020B0604020202020204" pitchFamily="34" charset="0"/>
            </a:endParaRPr>
          </a:p>
          <a:p>
            <a:pPr algn="just">
              <a:buFont typeface="Wingdings" charset="2"/>
              <a:buChar char="Ø"/>
            </a:pPr>
            <a:endParaRPr lang="fr-CH" dirty="0" smtClean="0">
              <a:solidFill>
                <a:schemeClr val="tx1"/>
              </a:solidFill>
              <a:latin typeface="Arial" panose="020B0604020202020204" pitchFamily="34" charset="0"/>
              <a:cs typeface="Arial" panose="020B0604020202020204" pitchFamily="34" charset="0"/>
            </a:endParaRPr>
          </a:p>
          <a:p>
            <a:pPr algn="just">
              <a:buFont typeface="Wingdings" charset="2"/>
              <a:buChar char="Ø"/>
            </a:pPr>
            <a:r>
              <a:rPr lang="en-GB" dirty="0" smtClean="0">
                <a:solidFill>
                  <a:schemeClr val="tx1"/>
                </a:solidFill>
                <a:latin typeface="Arial" panose="020B0604020202020204" pitchFamily="34" charset="0"/>
                <a:cs typeface="Arial" panose="020B0604020202020204" pitchFamily="34" charset="0"/>
              </a:rPr>
              <a:t>“She </a:t>
            </a:r>
            <a:r>
              <a:rPr lang="en-GB" dirty="0">
                <a:solidFill>
                  <a:schemeClr val="tx1"/>
                </a:solidFill>
                <a:latin typeface="Arial" panose="020B0604020202020204" pitchFamily="34" charset="0"/>
                <a:cs typeface="Arial" panose="020B0604020202020204" pitchFamily="34" charset="0"/>
              </a:rPr>
              <a:t>was asking for </a:t>
            </a:r>
            <a:r>
              <a:rPr lang="en-GB" dirty="0" smtClean="0">
                <a:solidFill>
                  <a:schemeClr val="tx1"/>
                </a:solidFill>
                <a:latin typeface="Arial" panose="020B0604020202020204" pitchFamily="34" charset="0"/>
                <a:cs typeface="Arial" panose="020B0604020202020204" pitchFamily="34" charset="0"/>
              </a:rPr>
              <a:t>it”: </a:t>
            </a:r>
            <a:r>
              <a:rPr lang="en-GB" dirty="0">
                <a:solidFill>
                  <a:schemeClr val="tx1"/>
                </a:solidFill>
                <a:latin typeface="Arial" panose="020B0604020202020204" pitchFamily="34" charset="0"/>
                <a:cs typeface="Arial" panose="020B0604020202020204" pitchFamily="34" charset="0"/>
              </a:rPr>
              <a:t>blaming victim for own </a:t>
            </a:r>
            <a:r>
              <a:rPr lang="en-GB" dirty="0" smtClean="0">
                <a:solidFill>
                  <a:schemeClr val="tx1"/>
                </a:solidFill>
                <a:latin typeface="Arial" panose="020B0604020202020204" pitchFamily="34" charset="0"/>
                <a:cs typeface="Arial" panose="020B0604020202020204" pitchFamily="34" charset="0"/>
              </a:rPr>
              <a:t>fate</a:t>
            </a:r>
          </a:p>
          <a:p>
            <a:pPr algn="just">
              <a:buFont typeface="Wingdings" charset="2"/>
              <a:buChar char="Ø"/>
            </a:pPr>
            <a:endParaRPr lang="en-GB" dirty="0">
              <a:solidFill>
                <a:schemeClr val="tx1"/>
              </a:solidFill>
              <a:latin typeface="Arial" panose="020B0604020202020204" pitchFamily="34" charset="0"/>
              <a:cs typeface="Arial" panose="020B0604020202020204" pitchFamily="34" charset="0"/>
            </a:endParaRPr>
          </a:p>
          <a:p>
            <a:pPr algn="just">
              <a:buFont typeface="Wingdings" charset="2"/>
              <a:buChar char="Ø"/>
            </a:pPr>
            <a:r>
              <a:rPr lang="en-GB" dirty="0" smtClean="0">
                <a:solidFill>
                  <a:schemeClr val="tx1"/>
                </a:solidFill>
                <a:latin typeface="Arial" panose="020B0604020202020204" pitchFamily="34" charset="0"/>
                <a:cs typeface="Arial" panose="020B0604020202020204" pitchFamily="34" charset="0"/>
              </a:rPr>
              <a:t>“Women </a:t>
            </a:r>
            <a:r>
              <a:rPr lang="en-GB" dirty="0">
                <a:solidFill>
                  <a:schemeClr val="tx1"/>
                </a:solidFill>
                <a:latin typeface="Arial" panose="020B0604020202020204" pitchFamily="34" charset="0"/>
                <a:cs typeface="Arial" panose="020B0604020202020204" pitchFamily="34" charset="0"/>
              </a:rPr>
              <a:t>who experience </a:t>
            </a:r>
            <a:r>
              <a:rPr lang="en-GB" dirty="0" smtClean="0">
                <a:solidFill>
                  <a:schemeClr val="tx1"/>
                </a:solidFill>
                <a:latin typeface="Arial" panose="020B0604020202020204" pitchFamily="34" charset="0"/>
                <a:cs typeface="Arial" panose="020B0604020202020204" pitchFamily="34" charset="0"/>
              </a:rPr>
              <a:t>domestic </a:t>
            </a:r>
            <a:r>
              <a:rPr lang="en-GB" dirty="0">
                <a:solidFill>
                  <a:schemeClr val="tx1"/>
                </a:solidFill>
                <a:latin typeface="Arial" panose="020B0604020202020204" pitchFamily="34" charset="0"/>
                <a:cs typeface="Arial" panose="020B0604020202020204" pitchFamily="34" charset="0"/>
              </a:rPr>
              <a:t>violence have only themselves to </a:t>
            </a:r>
            <a:r>
              <a:rPr lang="en-GB" dirty="0" smtClean="0">
                <a:solidFill>
                  <a:schemeClr val="tx1"/>
                </a:solidFill>
                <a:latin typeface="Arial" panose="020B0604020202020204" pitchFamily="34" charset="0"/>
                <a:cs typeface="Arial" panose="020B0604020202020204" pitchFamily="34" charset="0"/>
              </a:rPr>
              <a:t>blame”</a:t>
            </a:r>
            <a:endParaRPr lang="en-GB" dirty="0">
              <a:solidFill>
                <a:schemeClr val="tx1"/>
              </a:solidFill>
              <a:latin typeface="Arial" panose="020B0604020202020204" pitchFamily="34" charset="0"/>
              <a:cs typeface="Arial" panose="020B0604020202020204" pitchFamily="34" charset="0"/>
            </a:endParaRPr>
          </a:p>
          <a:p>
            <a:pPr algn="just">
              <a:buFont typeface="Wingdings" charset="2"/>
              <a:buChar char="Ø"/>
            </a:pPr>
            <a:endParaRPr lang="en-GB" dirty="0" smtClean="0">
              <a:solidFill>
                <a:schemeClr val="tx1"/>
              </a:solidFill>
              <a:latin typeface="Arial" panose="020B0604020202020204" pitchFamily="34" charset="0"/>
              <a:cs typeface="Arial" panose="020B0604020202020204" pitchFamily="34" charset="0"/>
            </a:endParaRPr>
          </a:p>
          <a:p>
            <a:pPr algn="just">
              <a:buFont typeface="Wingdings" charset="2"/>
              <a:buChar char="Ø"/>
            </a:pPr>
            <a:r>
              <a:rPr lang="en-GB" dirty="0" smtClean="0">
                <a:solidFill>
                  <a:schemeClr val="tx1"/>
                </a:solidFill>
                <a:latin typeface="Arial" panose="020B0604020202020204" pitchFamily="34" charset="0"/>
                <a:cs typeface="Arial" panose="020B0604020202020204" pitchFamily="34" charset="0"/>
              </a:rPr>
              <a:t>“Women </a:t>
            </a:r>
            <a:r>
              <a:rPr lang="en-GB" dirty="0">
                <a:solidFill>
                  <a:schemeClr val="tx1"/>
                </a:solidFill>
                <a:latin typeface="Arial" panose="020B0604020202020204" pitchFamily="34" charset="0"/>
                <a:cs typeface="Arial" panose="020B0604020202020204" pitchFamily="34" charset="0"/>
              </a:rPr>
              <a:t>are inherently untruthful and therefore more likely to fabricate </a:t>
            </a:r>
            <a:r>
              <a:rPr lang="en-GB" dirty="0" smtClean="0">
                <a:solidFill>
                  <a:schemeClr val="tx1"/>
                </a:solidFill>
                <a:latin typeface="Arial" panose="020B0604020202020204" pitchFamily="34" charset="0"/>
                <a:cs typeface="Arial" panose="020B0604020202020204" pitchFamily="34" charset="0"/>
              </a:rPr>
              <a:t>allegations”</a:t>
            </a:r>
            <a:endParaRPr lang="en-GB" dirty="0">
              <a:solidFill>
                <a:schemeClr val="tx1"/>
              </a:solidFill>
              <a:latin typeface="Arial" panose="020B0604020202020204" pitchFamily="34" charset="0"/>
              <a:cs typeface="Arial" panose="020B0604020202020204" pitchFamily="34" charset="0"/>
            </a:endParaRPr>
          </a:p>
          <a:p>
            <a:pPr marL="0" indent="0" algn="just">
              <a:buNone/>
            </a:pPr>
            <a:endParaRPr lang="en-GB" dirty="0">
              <a:latin typeface="Arial" panose="020B0604020202020204" pitchFamily="34" charset="0"/>
              <a:cs typeface="Arial" panose="020B0604020202020204" pitchFamily="34" charset="0"/>
            </a:endParaRPr>
          </a:p>
          <a:p>
            <a:pPr marL="0" indent="0" algn="just">
              <a:buNone/>
            </a:pPr>
            <a:endParaRPr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Arial" panose="020B0604020202020204" pitchFamily="34" charset="0"/>
                <a:cs typeface="Arial" panose="020B0604020202020204" pitchFamily="34" charset="0"/>
              </a:rPr>
              <a:t>Commonly found stereotypes that affect women’s access to justice</a:t>
            </a:r>
            <a:br>
              <a:rPr lang="en-GB"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a:xfrm>
            <a:off x="636745" y="1394493"/>
            <a:ext cx="7960800" cy="4976809"/>
          </a:xfrm>
        </p:spPr>
        <p:txBody>
          <a:bodyPr>
            <a:normAutofit/>
          </a:bodyPr>
          <a:lstStyle/>
          <a:p>
            <a:pPr>
              <a:spcAft>
                <a:spcPts val="600"/>
              </a:spcAft>
              <a:buFont typeface="Wingdings" charset="2"/>
              <a:buChar char="Ø"/>
            </a:pPr>
            <a:r>
              <a:rPr lang="en-GB" dirty="0" smtClean="0">
                <a:solidFill>
                  <a:schemeClr val="tx1"/>
                </a:solidFill>
                <a:latin typeface="Arial" panose="020B0604020202020204" pitchFamily="34" charset="0"/>
                <a:cs typeface="Arial" panose="020B0604020202020204" pitchFamily="34" charset="0"/>
              </a:rPr>
              <a:t>“Women </a:t>
            </a:r>
            <a:r>
              <a:rPr lang="en-GB" dirty="0">
                <a:solidFill>
                  <a:schemeClr val="tx1"/>
                </a:solidFill>
                <a:latin typeface="Arial" panose="020B0604020202020204" pitchFamily="34" charset="0"/>
                <a:cs typeface="Arial" panose="020B0604020202020204" pitchFamily="34" charset="0"/>
              </a:rPr>
              <a:t>are more nurturing than men and should housewives/</a:t>
            </a:r>
            <a:r>
              <a:rPr lang="en-GB" dirty="0" smtClean="0">
                <a:solidFill>
                  <a:schemeClr val="tx1"/>
                </a:solidFill>
                <a:latin typeface="Arial" panose="020B0604020202020204" pitchFamily="34" charset="0"/>
                <a:cs typeface="Arial" panose="020B0604020202020204" pitchFamily="34" charset="0"/>
              </a:rPr>
              <a:t>caregivers”</a:t>
            </a:r>
          </a:p>
          <a:p>
            <a:pPr>
              <a:spcAft>
                <a:spcPts val="600"/>
              </a:spcAft>
              <a:buFont typeface="Wingdings" charset="2"/>
              <a:buChar char="Ø"/>
            </a:pPr>
            <a:r>
              <a:rPr lang="en-GB" dirty="0" smtClean="0">
                <a:solidFill>
                  <a:schemeClr val="tx1"/>
                </a:solidFill>
                <a:latin typeface="Arial" panose="020B0604020202020204" pitchFamily="34" charset="0"/>
                <a:cs typeface="Arial" panose="020B0604020202020204" pitchFamily="34" charset="0"/>
              </a:rPr>
              <a:t>“Men should </a:t>
            </a:r>
            <a:r>
              <a:rPr lang="en-GB" dirty="0">
                <a:solidFill>
                  <a:schemeClr val="tx1"/>
                </a:solidFill>
                <a:latin typeface="Arial" panose="020B0604020202020204" pitchFamily="34" charset="0"/>
                <a:cs typeface="Arial" panose="020B0604020202020204" pitchFamily="34" charset="0"/>
              </a:rPr>
              <a:t>be heads of </a:t>
            </a:r>
            <a:r>
              <a:rPr lang="en-GB" dirty="0" smtClean="0">
                <a:solidFill>
                  <a:schemeClr val="tx1"/>
                </a:solidFill>
                <a:latin typeface="Arial" panose="020B0604020202020204" pitchFamily="34" charset="0"/>
                <a:cs typeface="Arial" panose="020B0604020202020204" pitchFamily="34" charset="0"/>
              </a:rPr>
              <a:t>households”</a:t>
            </a:r>
          </a:p>
          <a:p>
            <a:pPr>
              <a:spcAft>
                <a:spcPts val="600"/>
              </a:spcAft>
              <a:buFont typeface="Wingdings" charset="2"/>
              <a:buChar char="Ø"/>
            </a:pPr>
            <a:r>
              <a:rPr lang="en-GB" dirty="0" smtClean="0">
                <a:solidFill>
                  <a:schemeClr val="tx1"/>
                </a:solidFill>
                <a:latin typeface="Arial" panose="020B0604020202020204" pitchFamily="34" charset="0"/>
                <a:cs typeface="Arial" panose="020B0604020202020204" pitchFamily="34" charset="0"/>
              </a:rPr>
              <a:t>“Women </a:t>
            </a:r>
            <a:r>
              <a:rPr lang="en-GB" dirty="0">
                <a:solidFill>
                  <a:schemeClr val="tx1"/>
                </a:solidFill>
                <a:latin typeface="Arial" panose="020B0604020202020204" pitchFamily="34" charset="0"/>
                <a:cs typeface="Arial" panose="020B0604020202020204" pitchFamily="34" charset="0"/>
              </a:rPr>
              <a:t>should be </a:t>
            </a:r>
            <a:r>
              <a:rPr lang="en-GB" dirty="0" smtClean="0">
                <a:solidFill>
                  <a:schemeClr val="tx1"/>
                </a:solidFill>
                <a:latin typeface="Arial" panose="020B0604020202020204" pitchFamily="34" charset="0"/>
                <a:cs typeface="Arial" panose="020B0604020202020204" pitchFamily="34" charset="0"/>
              </a:rPr>
              <a:t>chaste”</a:t>
            </a:r>
            <a:endParaRPr lang="en-GB" dirty="0">
              <a:solidFill>
                <a:schemeClr val="tx1"/>
              </a:solidFill>
              <a:latin typeface="Arial" panose="020B0604020202020204" pitchFamily="34" charset="0"/>
              <a:cs typeface="Arial" panose="020B0604020202020204" pitchFamily="34" charset="0"/>
            </a:endParaRPr>
          </a:p>
          <a:p>
            <a:pPr>
              <a:spcAft>
                <a:spcPts val="600"/>
              </a:spcAft>
              <a:buFont typeface="Wingdings" charset="2"/>
              <a:buChar char="Ø"/>
            </a:pPr>
            <a:r>
              <a:rPr lang="en-GB" dirty="0" smtClean="0">
                <a:solidFill>
                  <a:schemeClr val="tx1"/>
                </a:solidFill>
                <a:latin typeface="Arial" panose="020B0604020202020204" pitchFamily="34" charset="0"/>
                <a:cs typeface="Arial" panose="020B0604020202020204" pitchFamily="34" charset="0"/>
              </a:rPr>
              <a:t>“Women’s </a:t>
            </a:r>
            <a:r>
              <a:rPr lang="en-GB" dirty="0">
                <a:solidFill>
                  <a:schemeClr val="tx1"/>
                </a:solidFill>
                <a:latin typeface="Arial" panose="020B0604020202020204" pitchFamily="34" charset="0"/>
                <a:cs typeface="Arial" panose="020B0604020202020204" pitchFamily="34" charset="0"/>
              </a:rPr>
              <a:t>demands for equal pay are not justified as they are likely to stop work to have </a:t>
            </a:r>
            <a:r>
              <a:rPr lang="en-GB" dirty="0" smtClean="0">
                <a:solidFill>
                  <a:schemeClr val="tx1"/>
                </a:solidFill>
                <a:latin typeface="Arial" panose="020B0604020202020204" pitchFamily="34" charset="0"/>
                <a:cs typeface="Arial" panose="020B0604020202020204" pitchFamily="34" charset="0"/>
              </a:rPr>
              <a:t>children”</a:t>
            </a:r>
            <a:endParaRPr lang="en-GB" dirty="0">
              <a:solidFill>
                <a:schemeClr val="tx1"/>
              </a:solidFill>
              <a:latin typeface="Arial" panose="020B0604020202020204" pitchFamily="34" charset="0"/>
              <a:cs typeface="Arial" panose="020B0604020202020204" pitchFamily="34" charset="0"/>
            </a:endParaRPr>
          </a:p>
          <a:p>
            <a:pPr>
              <a:spcAft>
                <a:spcPts val="600"/>
              </a:spcAft>
              <a:buFont typeface="Wingdings" charset="2"/>
              <a:buChar char="Ø"/>
            </a:pPr>
            <a:r>
              <a:rPr lang="en-GB" dirty="0" smtClean="0">
                <a:solidFill>
                  <a:schemeClr val="tx1"/>
                </a:solidFill>
                <a:latin typeface="Arial" panose="020B0604020202020204" pitchFamily="34" charset="0"/>
                <a:cs typeface="Arial" panose="020B0604020202020204" pitchFamily="34" charset="0"/>
              </a:rPr>
              <a:t>“Women’s </a:t>
            </a:r>
            <a:r>
              <a:rPr lang="en-GB" dirty="0">
                <a:solidFill>
                  <a:schemeClr val="tx1"/>
                </a:solidFill>
                <a:latin typeface="Arial" panose="020B0604020202020204" pitchFamily="34" charset="0"/>
                <a:cs typeface="Arial" panose="020B0604020202020204" pitchFamily="34" charset="0"/>
              </a:rPr>
              <a:t>careers are secondary to their roles as mothers and </a:t>
            </a:r>
            <a:r>
              <a:rPr lang="en-GB" dirty="0" smtClean="0">
                <a:solidFill>
                  <a:schemeClr val="tx1"/>
                </a:solidFill>
                <a:latin typeface="Arial" panose="020B0604020202020204" pitchFamily="34" charset="0"/>
                <a:cs typeface="Arial" panose="020B0604020202020204" pitchFamily="34" charset="0"/>
              </a:rPr>
              <a:t>carers”</a:t>
            </a:r>
            <a:endParaRPr lang="en-GB" dirty="0">
              <a:solidFill>
                <a:schemeClr val="tx1"/>
              </a:solidFill>
              <a:latin typeface="Arial" panose="020B0604020202020204" pitchFamily="34" charset="0"/>
              <a:cs typeface="Arial" panose="020B0604020202020204" pitchFamily="34" charset="0"/>
            </a:endParaRPr>
          </a:p>
          <a:p>
            <a:pPr>
              <a:spcAft>
                <a:spcPts val="600"/>
              </a:spcAft>
              <a:buFont typeface="Wingdings" charset="2"/>
              <a:buChar char="Ø"/>
            </a:pPr>
            <a:r>
              <a:rPr lang="en-GB" dirty="0" smtClean="0">
                <a:solidFill>
                  <a:schemeClr val="tx1"/>
                </a:solidFill>
                <a:latin typeface="Arial" panose="020B0604020202020204" pitchFamily="34" charset="0"/>
                <a:cs typeface="Arial" panose="020B0604020202020204" pitchFamily="34" charset="0"/>
              </a:rPr>
              <a:t>“Women’s </a:t>
            </a:r>
            <a:r>
              <a:rPr lang="en-GB" dirty="0">
                <a:solidFill>
                  <a:schemeClr val="tx1"/>
                </a:solidFill>
                <a:latin typeface="Arial" panose="020B0604020202020204" pitchFamily="34" charset="0"/>
                <a:cs typeface="Arial" panose="020B0604020202020204" pitchFamily="34" charset="0"/>
              </a:rPr>
              <a:t>objectification in the media reinforces the notion that they are subordinate to </a:t>
            </a:r>
            <a:r>
              <a:rPr lang="en-GB" dirty="0" smtClean="0">
                <a:solidFill>
                  <a:schemeClr val="tx1"/>
                </a:solidFill>
                <a:latin typeface="Arial" panose="020B0604020202020204" pitchFamily="34" charset="0"/>
                <a:cs typeface="Arial" panose="020B0604020202020204" pitchFamily="34" charset="0"/>
              </a:rPr>
              <a:t>men”</a:t>
            </a:r>
            <a:endParaRPr lang="en-GB" dirty="0">
              <a:solidFill>
                <a:schemeClr val="tx1"/>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632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Stereotypes about perpetrators and victims</a:t>
            </a:r>
            <a:endParaRPr lang="en-US" dirty="0">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p:txBody>
          <a:bodyPr>
            <a:normAutofit lnSpcReduction="10000"/>
          </a:bodyPr>
          <a:lstStyle/>
          <a:p>
            <a:pPr>
              <a:buFont typeface="Wingdings" charset="2"/>
              <a:buChar char="Ø"/>
              <a:defRPr/>
            </a:pPr>
            <a:r>
              <a:rPr lang="en-GB" dirty="0">
                <a:solidFill>
                  <a:schemeClr val="tx1">
                    <a:lumMod val="75000"/>
                    <a:lumOff val="25000"/>
                  </a:schemeClr>
                </a:solidFill>
              </a:rPr>
              <a:t>Men as perpetrators:</a:t>
            </a:r>
          </a:p>
          <a:p>
            <a:pPr lvl="1">
              <a:buFont typeface="Wingdings" charset="2"/>
              <a:buChar char="§"/>
              <a:defRPr/>
            </a:pPr>
            <a:r>
              <a:rPr lang="en-GB" b="1" dirty="0">
                <a:solidFill>
                  <a:schemeClr val="tx1">
                    <a:lumMod val="75000"/>
                    <a:lumOff val="25000"/>
                  </a:schemeClr>
                </a:solidFill>
              </a:rPr>
              <a:t>Entitlement to control women</a:t>
            </a:r>
          </a:p>
          <a:p>
            <a:pPr lvl="1">
              <a:buFont typeface="Wingdings" charset="2"/>
              <a:buChar char="§"/>
              <a:defRPr/>
            </a:pPr>
            <a:r>
              <a:rPr lang="en-GB" b="1" dirty="0">
                <a:solidFill>
                  <a:schemeClr val="tx1">
                    <a:lumMod val="75000"/>
                    <a:lumOff val="25000"/>
                  </a:schemeClr>
                </a:solidFill>
              </a:rPr>
              <a:t>Inability to control own sexual urges </a:t>
            </a:r>
          </a:p>
          <a:p>
            <a:pPr marL="33338" indent="0">
              <a:buNone/>
              <a:defRPr/>
            </a:pPr>
            <a:endParaRPr lang="en-GB" dirty="0">
              <a:solidFill>
                <a:schemeClr val="tx1">
                  <a:lumMod val="75000"/>
                  <a:lumOff val="25000"/>
                </a:schemeClr>
              </a:solidFill>
            </a:endParaRPr>
          </a:p>
          <a:p>
            <a:pPr>
              <a:buFont typeface="Wingdings" charset="2"/>
              <a:buChar char="Ø"/>
              <a:defRPr/>
            </a:pPr>
            <a:r>
              <a:rPr lang="en-GB" dirty="0">
                <a:solidFill>
                  <a:schemeClr val="tx1">
                    <a:lumMod val="75000"/>
                    <a:lumOff val="25000"/>
                  </a:schemeClr>
                </a:solidFill>
              </a:rPr>
              <a:t>Women as perpetrators of violent crimes, including against men</a:t>
            </a:r>
          </a:p>
          <a:p>
            <a:pPr marL="457200" lvl="1" indent="0">
              <a:buNone/>
              <a:defRPr/>
            </a:pPr>
            <a:r>
              <a:rPr lang="en-GB" dirty="0">
                <a:solidFill>
                  <a:schemeClr val="tx1">
                    <a:lumMod val="75000"/>
                    <a:lumOff val="25000"/>
                  </a:schemeClr>
                </a:solidFill>
              </a:rPr>
              <a:t> </a:t>
            </a:r>
          </a:p>
          <a:p>
            <a:pPr>
              <a:buFont typeface="Wingdings" charset="2"/>
              <a:buChar char="Ø"/>
              <a:defRPr/>
            </a:pPr>
            <a:r>
              <a:rPr lang="en-GB" dirty="0">
                <a:solidFill>
                  <a:schemeClr val="tx1">
                    <a:lumMod val="75000"/>
                    <a:lumOff val="25000"/>
                  </a:schemeClr>
                </a:solidFill>
              </a:rPr>
              <a:t>Other gender norms and expectations when dealing with LGBT, for e.g.</a:t>
            </a:r>
            <a:br>
              <a:rPr lang="en-GB" dirty="0">
                <a:solidFill>
                  <a:schemeClr val="tx1">
                    <a:lumMod val="75000"/>
                    <a:lumOff val="25000"/>
                  </a:schemeClr>
                </a:solidFill>
              </a:rPr>
            </a:br>
            <a:endParaRPr lang="en-GB" dirty="0">
              <a:solidFill>
                <a:schemeClr val="tx1">
                  <a:lumMod val="75000"/>
                  <a:lumOff val="25000"/>
                </a:schemeClr>
              </a:solidFill>
            </a:endParaRPr>
          </a:p>
        </p:txBody>
      </p:sp>
    </p:spTree>
    <p:extLst>
      <p:ext uri="{BB962C8B-B14F-4D97-AF65-F5344CB8AC3E}">
        <p14:creationId xmlns:p14="http://schemas.microsoft.com/office/powerpoint/2010/main" val="3206543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 name="How judges apply, enforce and perpetuate stereotypes"/>
          <p:cNvSpPr txBox="1">
            <a:spLocks noGrp="1"/>
          </p:cNvSpPr>
          <p:nvPr>
            <p:ph type="title"/>
          </p:nvPr>
        </p:nvSpPr>
        <p:spPr>
          <a:xfrm>
            <a:off x="741362" y="274638"/>
            <a:ext cx="8129682" cy="1223961"/>
          </a:xfrm>
          <a:prstGeom prst="rect">
            <a:avLst/>
          </a:prstGeom>
        </p:spPr>
        <p:txBody>
          <a:bodyPr>
            <a:noAutofit/>
          </a:bodyPr>
          <a:lstStyle/>
          <a:p>
            <a:r>
              <a:rPr lang="en-US" sz="3600" dirty="0">
                <a:latin typeface="Arial" panose="020B0604020202020204" pitchFamily="34" charset="0"/>
                <a:cs typeface="Arial" panose="020B0604020202020204" pitchFamily="34" charset="0"/>
              </a:rPr>
              <a:t>How Judiciaries may apply, enforce and perpetuate stereotypes</a:t>
            </a:r>
            <a:endParaRPr sz="3600" dirty="0">
              <a:latin typeface="Arial" panose="020B0604020202020204" pitchFamily="34" charset="0"/>
              <a:cs typeface="Arial" panose="020B0604020202020204" pitchFamily="34" charset="0"/>
            </a:endParaRPr>
          </a:p>
        </p:txBody>
      </p:sp>
      <p:sp>
        <p:nvSpPr>
          <p:cNvPr id="152" name="Judges may engage in stereotyping in one of two ways:…"/>
          <p:cNvSpPr txBox="1">
            <a:spLocks noGrp="1"/>
          </p:cNvSpPr>
          <p:nvPr>
            <p:ph type="body" idx="1"/>
          </p:nvPr>
        </p:nvSpPr>
        <p:spPr>
          <a:xfrm>
            <a:off x="288529" y="1498599"/>
            <a:ext cx="8582515" cy="4629245"/>
          </a:xfrm>
          <a:prstGeom prst="rect">
            <a:avLst/>
          </a:prstGeom>
        </p:spPr>
        <p:txBody>
          <a:bodyPr>
            <a:normAutofit/>
          </a:bodyPr>
          <a:lstStyle/>
          <a:p>
            <a:pPr marL="0" indent="0">
              <a:spcBef>
                <a:spcPts val="300"/>
              </a:spcBef>
              <a:buClrTx/>
              <a:buSzTx/>
              <a:buNone/>
              <a:defRPr sz="2300"/>
            </a:pPr>
            <a:endParaRPr dirty="0">
              <a:latin typeface="Arial" panose="020B0604020202020204" pitchFamily="34" charset="0"/>
              <a:cs typeface="Arial" panose="020B0604020202020204" pitchFamily="34" charset="0"/>
            </a:endParaRPr>
          </a:p>
          <a:p>
            <a:pPr marL="514350" indent="-514350" algn="just">
              <a:spcBef>
                <a:spcPts val="300"/>
              </a:spcBef>
              <a:buClrTx/>
              <a:buFont typeface="+mj-lt"/>
              <a:buAutoNum type="arabicPeriod"/>
              <a:defRPr sz="2000"/>
            </a:pPr>
            <a:r>
              <a:rPr sz="2800" dirty="0" smtClean="0">
                <a:latin typeface="Arial" panose="020B0604020202020204" pitchFamily="34" charset="0"/>
                <a:cs typeface="Arial" panose="020B0604020202020204" pitchFamily="34" charset="0"/>
              </a:rPr>
              <a:t>by </a:t>
            </a:r>
            <a:r>
              <a:rPr sz="2800" dirty="0">
                <a:latin typeface="Arial" panose="020B0604020202020204" pitchFamily="34" charset="0"/>
                <a:cs typeface="Arial" panose="020B0604020202020204" pitchFamily="34" charset="0"/>
              </a:rPr>
              <a:t>substituting stereotypes for law and facts in evidence</a:t>
            </a:r>
            <a:r>
              <a:rPr sz="2800" dirty="0" smtClean="0">
                <a:latin typeface="Arial" panose="020B0604020202020204" pitchFamily="34" charset="0"/>
                <a:cs typeface="Arial" panose="020B0604020202020204" pitchFamily="34" charset="0"/>
              </a:rPr>
              <a:t>.</a:t>
            </a:r>
            <a:endParaRPr sz="2800" dirty="0">
              <a:latin typeface="Arial" panose="020B0604020202020204" pitchFamily="34" charset="0"/>
              <a:cs typeface="Arial" panose="020B0604020202020204" pitchFamily="34" charset="0"/>
            </a:endParaRPr>
          </a:p>
          <a:p>
            <a:pPr marL="514350" indent="-514350" algn="just">
              <a:spcBef>
                <a:spcPts val="300"/>
              </a:spcBef>
              <a:buClrTx/>
              <a:buSzTx/>
              <a:buFont typeface="+mj-lt"/>
              <a:buAutoNum type="arabicPeriod"/>
              <a:defRPr sz="2000"/>
            </a:pPr>
            <a:endParaRPr sz="2800" dirty="0">
              <a:latin typeface="Arial" panose="020B0604020202020204" pitchFamily="34" charset="0"/>
              <a:cs typeface="Arial" panose="020B0604020202020204" pitchFamily="34" charset="0"/>
            </a:endParaRPr>
          </a:p>
          <a:p>
            <a:pPr marL="514350" indent="-514350" algn="just">
              <a:spcBef>
                <a:spcPts val="300"/>
              </a:spcBef>
              <a:buClrTx/>
              <a:buFont typeface="+mj-lt"/>
              <a:buAutoNum type="arabicPeriod"/>
              <a:defRPr sz="2000"/>
            </a:pPr>
            <a:r>
              <a:rPr sz="2800" dirty="0" smtClean="0">
                <a:latin typeface="Arial" panose="020B0604020202020204" pitchFamily="34" charset="0"/>
                <a:cs typeface="Arial" panose="020B0604020202020204" pitchFamily="34" charset="0"/>
              </a:rPr>
              <a:t>by </a:t>
            </a:r>
            <a:r>
              <a:rPr sz="2800" dirty="0">
                <a:latin typeface="Arial" panose="020B0604020202020204" pitchFamily="34" charset="0"/>
                <a:cs typeface="Arial" panose="020B0604020202020204" pitchFamily="34" charset="0"/>
              </a:rPr>
              <a:t>failing to </a:t>
            </a:r>
            <a:r>
              <a:rPr lang="fr-CH" sz="2800" dirty="0" smtClean="0">
                <a:latin typeface="Arial" panose="020B0604020202020204" pitchFamily="34" charset="0"/>
                <a:cs typeface="Arial" panose="020B0604020202020204" pitchFamily="34" charset="0"/>
              </a:rPr>
              <a:t>explicitly </a:t>
            </a:r>
            <a:r>
              <a:rPr sz="2800" dirty="0" smtClean="0">
                <a:latin typeface="Arial" panose="020B0604020202020204" pitchFamily="34" charset="0"/>
                <a:cs typeface="Arial" panose="020B0604020202020204" pitchFamily="34" charset="0"/>
              </a:rPr>
              <a:t>challenge </a:t>
            </a:r>
            <a:r>
              <a:rPr sz="2800" dirty="0">
                <a:latin typeface="Arial" panose="020B0604020202020204" pitchFamily="34" charset="0"/>
                <a:cs typeface="Arial" panose="020B0604020202020204" pitchFamily="34" charset="0"/>
              </a:rPr>
              <a:t>stereotyping, for example by lower courts or the parties to legal proceedings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 name="How judges debunk stereotypes and challenge stereotyping"/>
          <p:cNvSpPr txBox="1">
            <a:spLocks noGrp="1"/>
          </p:cNvSpPr>
          <p:nvPr>
            <p:ph type="title"/>
          </p:nvPr>
        </p:nvSpPr>
        <p:spPr>
          <a:xfrm>
            <a:off x="741362" y="274638"/>
            <a:ext cx="8085174" cy="1090613"/>
          </a:xfrm>
          <a:prstGeom prst="rect">
            <a:avLst/>
          </a:prstGeom>
        </p:spPr>
        <p:txBody>
          <a:bodyPr>
            <a:noAutofit/>
          </a:bodyPr>
          <a:lstStyle/>
          <a:p>
            <a:r>
              <a:rPr sz="3600" dirty="0">
                <a:latin typeface="Arial" panose="020B0604020202020204" pitchFamily="34" charset="0"/>
                <a:cs typeface="Arial" panose="020B0604020202020204" pitchFamily="34" charset="0"/>
              </a:rPr>
              <a:t>How judges </a:t>
            </a:r>
            <a:r>
              <a:rPr sz="3600" dirty="0" smtClean="0">
                <a:latin typeface="Arial" panose="020B0604020202020204" pitchFamily="34" charset="0"/>
                <a:cs typeface="Arial" panose="020B0604020202020204" pitchFamily="34" charset="0"/>
              </a:rPr>
              <a:t>challenge </a:t>
            </a:r>
            <a:r>
              <a:rPr sz="3600" dirty="0">
                <a:latin typeface="Arial" panose="020B0604020202020204" pitchFamily="34" charset="0"/>
                <a:cs typeface="Arial" panose="020B0604020202020204" pitchFamily="34" charset="0"/>
              </a:rPr>
              <a:t>stereotyping </a:t>
            </a:r>
          </a:p>
        </p:txBody>
      </p:sp>
      <p:sp>
        <p:nvSpPr>
          <p:cNvPr id="157" name="Judges have a responsibility to uphold the fairness and integrity of the justice system by ensuring that gender-based violence trials ‘are conducted in a fashion that does not subordinate the fact-finding process to myth and stereotype’"/>
          <p:cNvSpPr txBox="1">
            <a:spLocks noGrp="1"/>
          </p:cNvSpPr>
          <p:nvPr>
            <p:ph type="body" idx="1"/>
          </p:nvPr>
        </p:nvSpPr>
        <p:spPr>
          <a:prstGeom prst="rect">
            <a:avLst/>
          </a:prstGeom>
        </p:spPr>
        <p:txBody>
          <a:bodyPr anchor="ctr">
            <a:normAutofit fontScale="92500" lnSpcReduction="20000"/>
          </a:bodyPr>
          <a:lstStyle>
            <a:lvl1pPr marL="0" indent="0" algn="ctr">
              <a:spcBef>
                <a:spcPts val="300"/>
              </a:spcBef>
              <a:buClrTx/>
              <a:buSzTx/>
              <a:buNone/>
              <a:defRPr sz="2300"/>
            </a:lvl1pPr>
          </a:lstStyle>
          <a:p>
            <a:pPr marL="457200" indent="-457200" algn="just">
              <a:spcAft>
                <a:spcPts val="600"/>
              </a:spcAft>
              <a:buFont typeface="Wingdings" charset="2"/>
              <a:buChar char="Ø"/>
            </a:pPr>
            <a:r>
              <a:rPr lang="en-GB" sz="3200" b="1" dirty="0">
                <a:latin typeface="Arial" panose="020B0604020202020204" pitchFamily="34" charset="0"/>
                <a:cs typeface="Arial" panose="020B0604020202020204" pitchFamily="34" charset="0"/>
              </a:rPr>
              <a:t>Closer judicial scrutiny or recognising as red flags cases that involve </a:t>
            </a:r>
            <a:r>
              <a:rPr lang="en-GB" sz="3200" dirty="0">
                <a:latin typeface="Arial" panose="020B0604020202020204" pitchFamily="34" charset="0"/>
                <a:cs typeface="Arial" panose="020B0604020202020204" pitchFamily="34" charset="0"/>
              </a:rPr>
              <a:t>prohibited basis for </a:t>
            </a:r>
            <a:r>
              <a:rPr lang="en-GB" sz="3200" dirty="0" smtClean="0">
                <a:latin typeface="Arial" panose="020B0604020202020204" pitchFamily="34" charset="0"/>
                <a:cs typeface="Arial" panose="020B0604020202020204" pitchFamily="34" charset="0"/>
              </a:rPr>
              <a:t>discrimination</a:t>
            </a:r>
            <a:endParaRPr lang="en-GB" sz="3200" dirty="0">
              <a:latin typeface="Arial" panose="020B0604020202020204" pitchFamily="34" charset="0"/>
              <a:cs typeface="Arial" panose="020B0604020202020204" pitchFamily="34" charset="0"/>
            </a:endParaRPr>
          </a:p>
          <a:p>
            <a:pPr marL="457200" indent="-457200" algn="just">
              <a:spcAft>
                <a:spcPts val="600"/>
              </a:spcAft>
              <a:buFont typeface="Wingdings" charset="2"/>
              <a:buChar char="Ø"/>
            </a:pPr>
            <a:r>
              <a:rPr lang="en-GB" sz="3200" b="1" dirty="0">
                <a:latin typeface="Arial" panose="020B0604020202020204" pitchFamily="34" charset="0"/>
                <a:cs typeface="Arial" panose="020B0604020202020204" pitchFamily="34" charset="0"/>
              </a:rPr>
              <a:t>The role of experts and </a:t>
            </a:r>
            <a:r>
              <a:rPr lang="en-GB" sz="3200" b="1" i="1" dirty="0">
                <a:latin typeface="Arial" panose="020B0604020202020204" pitchFamily="34" charset="0"/>
                <a:cs typeface="Arial" panose="020B0604020202020204" pitchFamily="34" charset="0"/>
              </a:rPr>
              <a:t>amicus</a:t>
            </a:r>
            <a:r>
              <a:rPr lang="en-GB" sz="3200" i="1" dirty="0">
                <a:latin typeface="Arial" panose="020B0604020202020204" pitchFamily="34" charset="0"/>
                <a:cs typeface="Arial" panose="020B0604020202020204" pitchFamily="34" charset="0"/>
              </a:rPr>
              <a:t> </a:t>
            </a:r>
            <a:r>
              <a:rPr lang="en-GB" sz="3200" b="1" i="1" dirty="0">
                <a:latin typeface="Arial" panose="020B0604020202020204" pitchFamily="34" charset="0"/>
                <a:cs typeface="Arial" panose="020B0604020202020204" pitchFamily="34" charset="0"/>
              </a:rPr>
              <a:t>curiae</a:t>
            </a:r>
            <a:endParaRPr lang="en-GB" sz="3200" dirty="0">
              <a:latin typeface="Arial" panose="020B0604020202020204" pitchFamily="34" charset="0"/>
              <a:cs typeface="Arial" panose="020B0604020202020204" pitchFamily="34" charset="0"/>
            </a:endParaRPr>
          </a:p>
          <a:p>
            <a:pPr algn="just"/>
            <a:endParaRPr lang="fr-CH" sz="3200" dirty="0" smtClean="0">
              <a:latin typeface="Arial" panose="020B0604020202020204" pitchFamily="34" charset="0"/>
              <a:cs typeface="Arial" panose="020B0604020202020204" pitchFamily="34" charset="0"/>
            </a:endParaRPr>
          </a:p>
          <a:p>
            <a:pPr algn="just"/>
            <a:r>
              <a:rPr sz="3200" i="1" dirty="0" smtClean="0">
                <a:latin typeface="Arial" panose="020B0604020202020204" pitchFamily="34" charset="0"/>
                <a:cs typeface="Arial" panose="020B0604020202020204" pitchFamily="34" charset="0"/>
              </a:rPr>
              <a:t>Judges </a:t>
            </a:r>
            <a:r>
              <a:rPr sz="3200" i="1" dirty="0">
                <a:latin typeface="Arial" panose="020B0604020202020204" pitchFamily="34" charset="0"/>
                <a:cs typeface="Arial" panose="020B0604020202020204" pitchFamily="34" charset="0"/>
              </a:rPr>
              <a:t>have a responsibility to uphold the fairness and integrity of the justice system by ensuring that gender-based violence trials ‘are conducted in a fashion that does not subordinate the fact-finding process to myth and stereotype’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 name="How stereotypes undermine access to justice"/>
          <p:cNvSpPr txBox="1">
            <a:spLocks noGrp="1"/>
          </p:cNvSpPr>
          <p:nvPr>
            <p:ph type="title"/>
          </p:nvPr>
        </p:nvSpPr>
        <p:spPr>
          <a:xfrm>
            <a:off x="741362" y="274638"/>
            <a:ext cx="7566026" cy="1090613"/>
          </a:xfrm>
          <a:prstGeom prst="rect">
            <a:avLst/>
          </a:prstGeom>
        </p:spPr>
        <p:txBody>
          <a:bodyPr>
            <a:noAutofit/>
          </a:bodyPr>
          <a:lstStyle/>
          <a:p>
            <a:r>
              <a:rPr sz="3600" dirty="0"/>
              <a:t>How stereotyping </a:t>
            </a:r>
            <a:r>
              <a:rPr sz="3600" dirty="0" smtClean="0"/>
              <a:t>undermine</a:t>
            </a:r>
            <a:r>
              <a:rPr lang="en-GB" sz="3600" dirty="0" smtClean="0"/>
              <a:t>s</a:t>
            </a:r>
            <a:r>
              <a:rPr sz="3600" dirty="0" smtClean="0"/>
              <a:t> </a:t>
            </a:r>
            <a:r>
              <a:rPr sz="3600" dirty="0"/>
              <a:t>access to justice </a:t>
            </a:r>
          </a:p>
        </p:txBody>
      </p:sp>
      <p:sp>
        <p:nvSpPr>
          <p:cNvPr id="162" name="1. Stereotyping can compromise the impartiality of judges’ decisions…"/>
          <p:cNvSpPr txBox="1">
            <a:spLocks noGrp="1"/>
          </p:cNvSpPr>
          <p:nvPr>
            <p:ph type="body" idx="1"/>
          </p:nvPr>
        </p:nvSpPr>
        <p:spPr>
          <a:xfrm>
            <a:off x="532262" y="1498600"/>
            <a:ext cx="8252639" cy="5185022"/>
          </a:xfrm>
          <a:prstGeom prst="rect">
            <a:avLst/>
          </a:prstGeom>
        </p:spPr>
        <p:txBody>
          <a:bodyPr>
            <a:noAutofit/>
          </a:bodyPr>
          <a:lstStyle/>
          <a:p>
            <a:pPr algn="just" defTabSz="360045">
              <a:spcAft>
                <a:spcPts val="1200"/>
              </a:spcAft>
              <a:buSzTx/>
              <a:buFont typeface="Wingdings" charset="2"/>
              <a:buChar char="Ø"/>
              <a:defRPr sz="1800" b="1">
                <a:solidFill>
                  <a:srgbClr val="374C80"/>
                </a:solidFill>
                <a:uFill>
                  <a:solidFill>
                    <a:srgbClr val="374C80"/>
                  </a:solidFill>
                </a:uFill>
              </a:defRPr>
            </a:pPr>
            <a:r>
              <a:rPr sz="2400" b="0" dirty="0" smtClean="0">
                <a:solidFill>
                  <a:srgbClr val="000000"/>
                </a:solidFill>
                <a:uFill>
                  <a:solidFill>
                    <a:srgbClr val="000000"/>
                  </a:solidFill>
                </a:uFill>
              </a:rPr>
              <a:t>Stereotyping </a:t>
            </a:r>
            <a:r>
              <a:rPr sz="2400" b="0" dirty="0">
                <a:solidFill>
                  <a:srgbClr val="000000"/>
                </a:solidFill>
                <a:uFill>
                  <a:solidFill>
                    <a:srgbClr val="000000"/>
                  </a:solidFill>
                </a:uFill>
              </a:rPr>
              <a:t>can compromise the impartiality of judges’ </a:t>
            </a:r>
            <a:r>
              <a:rPr sz="2400" b="0" dirty="0" smtClean="0">
                <a:solidFill>
                  <a:srgbClr val="000000"/>
                </a:solidFill>
                <a:uFill>
                  <a:solidFill>
                    <a:srgbClr val="000000"/>
                  </a:solidFill>
                </a:uFill>
              </a:rPr>
              <a:t>decisions</a:t>
            </a:r>
            <a:endParaRPr sz="2400" dirty="0">
              <a:solidFill>
                <a:srgbClr val="000000"/>
              </a:solidFill>
              <a:uFill>
                <a:solidFill>
                  <a:srgbClr val="000000"/>
                </a:solidFill>
              </a:uFill>
            </a:endParaRPr>
          </a:p>
          <a:p>
            <a:pPr algn="just" defTabSz="360045">
              <a:spcAft>
                <a:spcPts val="1200"/>
              </a:spcAft>
              <a:buSzTx/>
              <a:buFont typeface="Wingdings" charset="2"/>
              <a:buChar char="Ø"/>
              <a:defRPr sz="1800" b="1">
                <a:solidFill>
                  <a:srgbClr val="374C80"/>
                </a:solidFill>
                <a:uFill>
                  <a:solidFill>
                    <a:srgbClr val="374C80"/>
                  </a:solidFill>
                </a:uFill>
              </a:defRPr>
            </a:pPr>
            <a:r>
              <a:rPr sz="2400" b="0" dirty="0" smtClean="0">
                <a:solidFill>
                  <a:srgbClr val="000000"/>
                </a:solidFill>
                <a:uFill>
                  <a:solidFill>
                    <a:srgbClr val="000000"/>
                  </a:solidFill>
                </a:uFill>
              </a:rPr>
              <a:t>Stereotyping </a:t>
            </a:r>
            <a:r>
              <a:rPr sz="2400" b="0" dirty="0">
                <a:solidFill>
                  <a:srgbClr val="000000"/>
                </a:solidFill>
                <a:uFill>
                  <a:solidFill>
                    <a:srgbClr val="000000"/>
                  </a:solidFill>
                </a:uFill>
              </a:rPr>
              <a:t>can influence judges’ understanding of the nature of the criminal </a:t>
            </a:r>
            <a:r>
              <a:rPr sz="2400" b="0" dirty="0" smtClean="0">
                <a:solidFill>
                  <a:srgbClr val="000000"/>
                </a:solidFill>
                <a:uFill>
                  <a:solidFill>
                    <a:srgbClr val="000000"/>
                  </a:solidFill>
                </a:uFill>
              </a:rPr>
              <a:t>offense</a:t>
            </a:r>
            <a:endParaRPr sz="2400" dirty="0">
              <a:solidFill>
                <a:srgbClr val="000000"/>
              </a:solidFill>
              <a:uFill>
                <a:solidFill>
                  <a:srgbClr val="000000"/>
                </a:solidFill>
              </a:uFill>
            </a:endParaRPr>
          </a:p>
          <a:p>
            <a:pPr algn="just" defTabSz="360045">
              <a:spcAft>
                <a:spcPts val="1200"/>
              </a:spcAft>
              <a:buSzTx/>
              <a:buFont typeface="Wingdings" charset="2"/>
              <a:buChar char="Ø"/>
              <a:defRPr sz="1800" b="1">
                <a:solidFill>
                  <a:srgbClr val="374C80"/>
                </a:solidFill>
                <a:uFill>
                  <a:solidFill>
                    <a:srgbClr val="374C80"/>
                  </a:solidFill>
                </a:uFill>
              </a:defRPr>
            </a:pPr>
            <a:r>
              <a:rPr sz="2400" b="0" dirty="0" smtClean="0">
                <a:solidFill>
                  <a:srgbClr val="000000"/>
                </a:solidFill>
                <a:uFill>
                  <a:solidFill>
                    <a:srgbClr val="000000"/>
                  </a:solidFill>
                </a:uFill>
              </a:rPr>
              <a:t>Stereotyping </a:t>
            </a:r>
            <a:r>
              <a:rPr sz="2400" b="0" dirty="0">
                <a:solidFill>
                  <a:srgbClr val="000000"/>
                </a:solidFill>
                <a:uFill>
                  <a:solidFill>
                    <a:srgbClr val="000000"/>
                  </a:solidFill>
                </a:uFill>
              </a:rPr>
              <a:t>can affect judges’ views about witness credibility and legal </a:t>
            </a:r>
            <a:r>
              <a:rPr sz="2400" b="0" dirty="0" smtClean="0">
                <a:solidFill>
                  <a:srgbClr val="000000"/>
                </a:solidFill>
                <a:uFill>
                  <a:solidFill>
                    <a:srgbClr val="000000"/>
                  </a:solidFill>
                </a:uFill>
              </a:rPr>
              <a:t>capacity</a:t>
            </a:r>
            <a:endParaRPr sz="2400" dirty="0">
              <a:solidFill>
                <a:srgbClr val="000000"/>
              </a:solidFill>
              <a:uFill>
                <a:solidFill>
                  <a:srgbClr val="000000"/>
                </a:solidFill>
              </a:uFill>
            </a:endParaRPr>
          </a:p>
          <a:p>
            <a:pPr algn="just" defTabSz="360045">
              <a:spcAft>
                <a:spcPts val="1200"/>
              </a:spcAft>
              <a:buSzTx/>
              <a:buFont typeface="Wingdings" charset="2"/>
              <a:buChar char="Ø"/>
              <a:defRPr sz="1800" b="1">
                <a:solidFill>
                  <a:srgbClr val="374C80"/>
                </a:solidFill>
                <a:uFill>
                  <a:solidFill>
                    <a:srgbClr val="374C80"/>
                  </a:solidFill>
                </a:uFill>
              </a:defRPr>
            </a:pPr>
            <a:r>
              <a:rPr sz="2400" b="0" dirty="0" smtClean="0">
                <a:solidFill>
                  <a:srgbClr val="000000"/>
                </a:solidFill>
                <a:uFill>
                  <a:solidFill>
                    <a:srgbClr val="000000"/>
                  </a:solidFill>
                </a:uFill>
              </a:rPr>
              <a:t>Stereotyping </a:t>
            </a:r>
            <a:r>
              <a:rPr sz="2400" b="0" dirty="0">
                <a:solidFill>
                  <a:srgbClr val="000000"/>
                </a:solidFill>
                <a:uFill>
                  <a:solidFill>
                    <a:srgbClr val="000000"/>
                  </a:solidFill>
                </a:uFill>
              </a:rPr>
              <a:t>can stop </a:t>
            </a:r>
            <a:r>
              <a:rPr sz="2400" b="0" dirty="0" smtClean="0">
                <a:solidFill>
                  <a:srgbClr val="000000"/>
                </a:solidFill>
                <a:uFill>
                  <a:solidFill>
                    <a:srgbClr val="000000"/>
                  </a:solidFill>
                </a:uFill>
              </a:rPr>
              <a:t>judge</a:t>
            </a:r>
            <a:r>
              <a:rPr lang="fr-CH" sz="2400" b="0" dirty="0" smtClean="0">
                <a:solidFill>
                  <a:srgbClr val="000000"/>
                </a:solidFill>
                <a:uFill>
                  <a:solidFill>
                    <a:srgbClr val="000000"/>
                  </a:solidFill>
                </a:uFill>
              </a:rPr>
              <a:t>s</a:t>
            </a:r>
            <a:r>
              <a:rPr sz="2400" b="0" dirty="0" smtClean="0">
                <a:solidFill>
                  <a:srgbClr val="000000"/>
                </a:solidFill>
                <a:uFill>
                  <a:solidFill>
                    <a:srgbClr val="000000"/>
                  </a:solidFill>
                </a:uFill>
              </a:rPr>
              <a:t> </a:t>
            </a:r>
            <a:r>
              <a:rPr sz="2400" b="0" dirty="0">
                <a:solidFill>
                  <a:srgbClr val="000000"/>
                </a:solidFill>
                <a:uFill>
                  <a:solidFill>
                    <a:srgbClr val="000000"/>
                  </a:solidFill>
                </a:uFill>
              </a:rPr>
              <a:t>holding offenders legally </a:t>
            </a:r>
            <a:r>
              <a:rPr sz="2400" b="0" dirty="0" smtClean="0">
                <a:solidFill>
                  <a:srgbClr val="000000"/>
                </a:solidFill>
                <a:uFill>
                  <a:solidFill>
                    <a:srgbClr val="000000"/>
                  </a:solidFill>
                </a:uFill>
              </a:rPr>
              <a:t>accountable</a:t>
            </a:r>
            <a:endParaRPr sz="2400" dirty="0">
              <a:solidFill>
                <a:srgbClr val="000000"/>
              </a:solidFill>
              <a:uFill>
                <a:solidFill>
                  <a:srgbClr val="000000"/>
                </a:solidFill>
              </a:uFill>
            </a:endParaRPr>
          </a:p>
          <a:p>
            <a:pPr algn="just" defTabSz="360045">
              <a:spcAft>
                <a:spcPts val="1200"/>
              </a:spcAft>
              <a:buSzTx/>
              <a:buFont typeface="Wingdings" charset="2"/>
              <a:buChar char="Ø"/>
              <a:defRPr sz="1800" b="1">
                <a:solidFill>
                  <a:srgbClr val="374C80"/>
                </a:solidFill>
                <a:uFill>
                  <a:solidFill>
                    <a:srgbClr val="374C80"/>
                  </a:solidFill>
                </a:uFill>
              </a:defRPr>
            </a:pPr>
            <a:r>
              <a:rPr sz="2400" b="0" dirty="0" smtClean="0">
                <a:solidFill>
                  <a:srgbClr val="000000"/>
                </a:solidFill>
                <a:uFill>
                  <a:solidFill>
                    <a:srgbClr val="000000"/>
                  </a:solidFill>
                </a:uFill>
              </a:rPr>
              <a:t>Stereotyping </a:t>
            </a:r>
            <a:r>
              <a:rPr sz="2400" b="0" dirty="0">
                <a:solidFill>
                  <a:srgbClr val="000000"/>
                </a:solidFill>
                <a:uFill>
                  <a:solidFill>
                    <a:srgbClr val="000000"/>
                  </a:solidFill>
                </a:uFill>
              </a:rPr>
              <a:t>can impede access to legal rights and protections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95" name="Titre 10"/>
          <p:cNvSpPr txBox="1">
            <a:spLocks noGrp="1"/>
          </p:cNvSpPr>
          <p:nvPr>
            <p:ph type="ctrTitle"/>
          </p:nvPr>
        </p:nvSpPr>
        <p:spPr>
          <a:xfrm>
            <a:off x="929810" y="1213676"/>
            <a:ext cx="7251701" cy="2710578"/>
          </a:xfrm>
          <a:prstGeom prst="rect">
            <a:avLst/>
          </a:prstGeom>
          <a:solidFill>
            <a:srgbClr val="BEE5FF"/>
          </a:solidFill>
        </p:spPr>
        <p:txBody>
          <a:bodyPr>
            <a:normAutofit fontScale="90000"/>
          </a:bodyPr>
          <a:lstStyle/>
          <a:p>
            <a:pPr algn="ctr">
              <a:defRPr sz="3600">
                <a:solidFill>
                  <a:srgbClr val="333333"/>
                </a:solidFill>
              </a:defRPr>
            </a:pPr>
            <a:r>
              <a:rPr dirty="0"/>
              <a:t>Session 4.</a:t>
            </a:r>
            <a:br>
              <a:rPr dirty="0"/>
            </a:br>
            <a:r>
              <a:rPr dirty="0"/>
              <a:t/>
            </a:r>
            <a:br>
              <a:rPr dirty="0"/>
            </a:br>
            <a:r>
              <a:rPr lang="fr-CH"/>
              <a:t>G</a:t>
            </a:r>
            <a:r>
              <a:rPr lang="fr-CH" smtClean="0"/>
              <a:t>ender </a:t>
            </a:r>
            <a:r>
              <a:rPr dirty="0" smtClean="0"/>
              <a:t>stereotyping </a:t>
            </a:r>
            <a:r>
              <a:rPr lang="fr-CH" dirty="0" smtClean="0"/>
              <a:t/>
            </a:r>
            <a:br>
              <a:rPr lang="fr-CH" dirty="0" smtClean="0"/>
            </a:br>
            <a:r>
              <a:rPr dirty="0" smtClean="0"/>
              <a:t>in </a:t>
            </a:r>
            <a:r>
              <a:rPr lang="en-GB" dirty="0" smtClean="0"/>
              <a:t>gender-based violence (</a:t>
            </a:r>
            <a:r>
              <a:rPr dirty="0" smtClean="0"/>
              <a:t>GBV</a:t>
            </a:r>
            <a:r>
              <a:rPr lang="en-GB" dirty="0" smtClean="0"/>
              <a:t>)</a:t>
            </a:r>
            <a:r>
              <a:rPr dirty="0" smtClean="0"/>
              <a:t> </a:t>
            </a:r>
            <a:r>
              <a:rPr dirty="0"/>
              <a:t>cases</a:t>
            </a:r>
          </a:p>
        </p:txBody>
      </p:sp>
      <p:sp>
        <p:nvSpPr>
          <p:cNvPr id="96" name="TextBox 3"/>
          <p:cNvSpPr txBox="1"/>
          <p:nvPr/>
        </p:nvSpPr>
        <p:spPr>
          <a:xfrm>
            <a:off x="929810" y="4022649"/>
            <a:ext cx="7251701" cy="1477323"/>
          </a:xfrm>
          <a:prstGeom prst="rect">
            <a:avLst/>
          </a:prstGeom>
          <a:solidFill>
            <a:srgbClr val="F7C3C1"/>
          </a:solidFill>
          <a:ln>
            <a:solidFill>
              <a:srgbClr val="E64B46"/>
            </a:solidFill>
          </a:ln>
          <a:extLst>
            <a:ext uri="{C572A759-6A51-4108-AA02-DFA0A04FC94B}">
              <ma14:wrappingTextBoxFlag xmlns="" xmlns:ma14="http://schemas.microsoft.com/office/mac/drawingml/2011/main" val="1"/>
            </a:ext>
          </a:extLst>
        </p:spPr>
        <p:txBody>
          <a:bodyPr lIns="45718" tIns="45718" rIns="45718" bIns="45718">
            <a:spAutoFit/>
          </a:bodyPr>
          <a:lstStyle/>
          <a:p>
            <a:pPr marL="342900" indent="-342900">
              <a:buSzPct val="100000"/>
              <a:buAutoNum type="arabicPeriod"/>
              <a:defRPr>
                <a:latin typeface="Arial"/>
                <a:ea typeface="Arial"/>
                <a:cs typeface="Arial"/>
                <a:sym typeface="Arial"/>
              </a:defRPr>
            </a:pPr>
            <a:r>
              <a:rPr lang="fr-CH" dirty="0" smtClean="0"/>
              <a:t>Gender-based violence and human rights law</a:t>
            </a:r>
          </a:p>
          <a:p>
            <a:pPr marL="342900" indent="-342900">
              <a:buSzPct val="100000"/>
              <a:buAutoNum type="arabicPeriod"/>
              <a:defRPr>
                <a:latin typeface="Arial"/>
                <a:ea typeface="Arial"/>
                <a:cs typeface="Arial"/>
                <a:sym typeface="Arial"/>
              </a:defRPr>
            </a:pPr>
            <a:r>
              <a:rPr dirty="0" smtClean="0"/>
              <a:t>Harmful </a:t>
            </a:r>
            <a:r>
              <a:rPr dirty="0"/>
              <a:t>gender stereotypes </a:t>
            </a:r>
            <a:r>
              <a:rPr dirty="0" smtClean="0"/>
              <a:t>as </a:t>
            </a:r>
            <a:r>
              <a:rPr lang="fr-CH" dirty="0" smtClean="0"/>
              <a:t>a </a:t>
            </a:r>
            <a:r>
              <a:rPr dirty="0" smtClean="0"/>
              <a:t>root cause </a:t>
            </a:r>
            <a:r>
              <a:rPr dirty="0"/>
              <a:t>of gender-based </a:t>
            </a:r>
            <a:r>
              <a:rPr dirty="0" smtClean="0"/>
              <a:t>violence</a:t>
            </a:r>
            <a:endParaRPr lang="fr-CH" dirty="0" smtClean="0"/>
          </a:p>
          <a:p>
            <a:pPr marL="342900" indent="-342900">
              <a:buSzPct val="100000"/>
              <a:buAutoNum type="arabicPeriod"/>
              <a:defRPr>
                <a:latin typeface="Arial"/>
                <a:ea typeface="Arial"/>
                <a:cs typeface="Arial"/>
                <a:sym typeface="Arial"/>
              </a:defRPr>
            </a:pPr>
            <a:r>
              <a:rPr lang="fr-CH" dirty="0" smtClean="0"/>
              <a:t>Common stereotypes</a:t>
            </a:r>
            <a:r>
              <a:rPr lang="fr-CH" dirty="0"/>
              <a:t> </a:t>
            </a:r>
            <a:r>
              <a:rPr dirty="0" smtClean="0"/>
              <a:t>in </a:t>
            </a:r>
            <a:r>
              <a:rPr dirty="0"/>
              <a:t>gender-based violence </a:t>
            </a:r>
            <a:r>
              <a:rPr dirty="0" smtClean="0"/>
              <a:t>cases</a:t>
            </a:r>
            <a:endParaRPr lang="fr-CH" dirty="0" smtClean="0"/>
          </a:p>
          <a:p>
            <a:pPr marL="342900" indent="-342900">
              <a:buSzPct val="100000"/>
              <a:buAutoNum type="arabicPeriod"/>
              <a:defRPr>
                <a:latin typeface="Arial"/>
                <a:ea typeface="Arial"/>
                <a:cs typeface="Arial"/>
                <a:sym typeface="Arial"/>
              </a:defRPr>
            </a:pPr>
            <a:r>
              <a:rPr lang="fr-CH" dirty="0" smtClean="0"/>
              <a:t>Role of judges in addressing wrongful stereotyping in GBV cases</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 name="Title 1"/>
          <p:cNvSpPr txBox="1">
            <a:spLocks noGrp="1"/>
          </p:cNvSpPr>
          <p:nvPr>
            <p:ph type="title"/>
          </p:nvPr>
        </p:nvSpPr>
        <p:spPr>
          <a:xfrm>
            <a:off x="741362" y="274638"/>
            <a:ext cx="7566026" cy="1090613"/>
          </a:xfrm>
          <a:prstGeom prst="rect">
            <a:avLst/>
          </a:prstGeom>
        </p:spPr>
        <p:txBody>
          <a:bodyPr>
            <a:noAutofit/>
          </a:bodyPr>
          <a:lstStyle/>
          <a:p>
            <a:pPr defTabSz="338326">
              <a:defRPr sz="2300"/>
            </a:pPr>
            <a:r>
              <a:rPr sz="2800" dirty="0"/>
              <a:t>What is the gender-based violence against women?</a:t>
            </a:r>
            <a:br>
              <a:rPr sz="2800" dirty="0"/>
            </a:br>
            <a:endParaRPr sz="2800" dirty="0"/>
          </a:p>
        </p:txBody>
      </p:sp>
      <p:sp>
        <p:nvSpPr>
          <p:cNvPr id="99" name="Content Placeholder 2"/>
          <p:cNvSpPr txBox="1">
            <a:spLocks noGrp="1"/>
          </p:cNvSpPr>
          <p:nvPr>
            <p:ph type="body" idx="1"/>
          </p:nvPr>
        </p:nvSpPr>
        <p:spPr>
          <a:xfrm>
            <a:off x="740832" y="1498598"/>
            <a:ext cx="7567084" cy="4477703"/>
          </a:xfrm>
          <a:prstGeom prst="rect">
            <a:avLst/>
          </a:prstGeom>
        </p:spPr>
        <p:txBody>
          <a:bodyPr/>
          <a:lstStyle/>
          <a:p>
            <a:pPr algn="just"/>
            <a:r>
              <a:rPr dirty="0" smtClean="0"/>
              <a:t>Gender-based violence against women refers </a:t>
            </a:r>
            <a:r>
              <a:rPr dirty="0"/>
              <a:t>to </a:t>
            </a:r>
            <a:r>
              <a:rPr lang="en-GB" dirty="0" smtClean="0"/>
              <a:t>"</a:t>
            </a:r>
            <a:r>
              <a:rPr dirty="0" smtClean="0"/>
              <a:t>violence </a:t>
            </a:r>
            <a:r>
              <a:rPr dirty="0"/>
              <a:t>that is directed against a woman because she is a woman or that affects women </a:t>
            </a:r>
            <a:r>
              <a:rPr dirty="0" smtClean="0"/>
              <a:t>disproportionately</a:t>
            </a:r>
            <a:r>
              <a:rPr lang="en-GB" dirty="0"/>
              <a:t>"</a:t>
            </a:r>
            <a:r>
              <a:rPr dirty="0" smtClean="0"/>
              <a:t>.  </a:t>
            </a:r>
            <a:endParaRPr lang="fr-CH" dirty="0" smtClean="0"/>
          </a:p>
          <a:p>
            <a:pPr algn="just"/>
            <a:endParaRPr lang="fr-CH" dirty="0"/>
          </a:p>
          <a:p>
            <a:pPr algn="just"/>
            <a:r>
              <a:rPr dirty="0" smtClean="0"/>
              <a:t>It </a:t>
            </a:r>
            <a:r>
              <a:rPr dirty="0"/>
              <a:t>includes acts that inflict physical, mental or sexual harm or suffering, threats of such acts, coercion and other deprivations of </a:t>
            </a:r>
            <a:r>
              <a:rPr dirty="0" smtClean="0"/>
              <a:t>liberty.</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 name="According to the CEDAW Committee:"/>
          <p:cNvSpPr txBox="1">
            <a:spLocks noGrp="1"/>
          </p:cNvSpPr>
          <p:nvPr>
            <p:ph type="title"/>
          </p:nvPr>
        </p:nvSpPr>
        <p:spPr>
          <a:xfrm>
            <a:off x="741362" y="274638"/>
            <a:ext cx="7566026" cy="1090613"/>
          </a:xfrm>
          <a:prstGeom prst="rect">
            <a:avLst/>
          </a:prstGeom>
        </p:spPr>
        <p:txBody>
          <a:bodyPr>
            <a:normAutofit/>
          </a:bodyPr>
          <a:lstStyle/>
          <a:p>
            <a:r>
              <a:rPr lang="fr-CH" sz="2800" dirty="0" smtClean="0"/>
              <a:t>CEDAW General Recommendation 35</a:t>
            </a:r>
            <a:endParaRPr sz="2800" dirty="0"/>
          </a:p>
        </p:txBody>
      </p:sp>
      <p:sp>
        <p:nvSpPr>
          <p:cNvPr id="104" name="General Recommendation 35 (2017):…"/>
          <p:cNvSpPr txBox="1">
            <a:spLocks noGrp="1"/>
          </p:cNvSpPr>
          <p:nvPr>
            <p:ph type="body" idx="1"/>
          </p:nvPr>
        </p:nvSpPr>
        <p:spPr>
          <a:xfrm>
            <a:off x="423057" y="819944"/>
            <a:ext cx="8499272" cy="5960297"/>
          </a:xfrm>
          <a:prstGeom prst="rect">
            <a:avLst/>
          </a:prstGeom>
        </p:spPr>
        <p:txBody>
          <a:bodyPr>
            <a:noAutofit/>
          </a:bodyPr>
          <a:lstStyle/>
          <a:p>
            <a:pPr marL="0" indent="0" algn="just">
              <a:spcBef>
                <a:spcPts val="0"/>
              </a:spcBef>
              <a:spcAft>
                <a:spcPts val="700"/>
              </a:spcAft>
              <a:buSzTx/>
              <a:buNone/>
              <a:defRPr sz="1900">
                <a:solidFill>
                  <a:srgbClr val="000000"/>
                </a:solidFill>
                <a:uFill>
                  <a:solidFill>
                    <a:srgbClr val="000000"/>
                  </a:solidFill>
                </a:uFill>
                <a:latin typeface="Cambria"/>
                <a:ea typeface="Cambria"/>
                <a:cs typeface="Cambria"/>
                <a:sym typeface="Cambria"/>
              </a:defRPr>
            </a:pPr>
            <a:r>
              <a:rPr sz="2300" dirty="0" smtClean="0">
                <a:latin typeface="Arial" panose="020B0604020202020204" pitchFamily="34" charset="0"/>
                <a:cs typeface="Arial" panose="020B0604020202020204" pitchFamily="34" charset="0"/>
              </a:rPr>
              <a:t>“</a:t>
            </a:r>
            <a:r>
              <a:rPr sz="2300" dirty="0">
                <a:latin typeface="Arial" panose="020B0604020202020204" pitchFamily="34" charset="0"/>
                <a:cs typeface="Arial" panose="020B0604020202020204" pitchFamily="34" charset="0"/>
              </a:rPr>
              <a:t>At the judicial level (…</a:t>
            </a:r>
            <a:r>
              <a:rPr sz="2300" dirty="0" smtClean="0">
                <a:latin typeface="Arial" panose="020B0604020202020204" pitchFamily="34" charset="0"/>
                <a:cs typeface="Arial" panose="020B0604020202020204" pitchFamily="34" charset="0"/>
              </a:rPr>
              <a:t>)</a:t>
            </a:r>
            <a:r>
              <a:rPr lang="fr-CH" sz="2300" dirty="0" smtClean="0">
                <a:latin typeface="Arial" panose="020B0604020202020204" pitchFamily="34" charset="0"/>
                <a:cs typeface="Arial" panose="020B0604020202020204" pitchFamily="34" charset="0"/>
              </a:rPr>
              <a:t>,</a:t>
            </a:r>
          </a:p>
          <a:p>
            <a:pPr marL="0" indent="0" algn="just">
              <a:spcBef>
                <a:spcPts val="0"/>
              </a:spcBef>
              <a:buSzTx/>
              <a:buNone/>
              <a:defRPr sz="1900">
                <a:solidFill>
                  <a:srgbClr val="000000"/>
                </a:solidFill>
                <a:uFill>
                  <a:solidFill>
                    <a:srgbClr val="000000"/>
                  </a:solidFill>
                </a:uFill>
                <a:latin typeface="Cambria"/>
                <a:ea typeface="Cambria"/>
                <a:cs typeface="Cambria"/>
                <a:sym typeface="Cambria"/>
              </a:defRPr>
            </a:pPr>
            <a:r>
              <a:rPr sz="2300" dirty="0" smtClean="0">
                <a:latin typeface="Arial" panose="020B0604020202020204" pitchFamily="34" charset="0"/>
                <a:cs typeface="Arial" panose="020B0604020202020204" pitchFamily="34" charset="0"/>
              </a:rPr>
              <a:t>all </a:t>
            </a:r>
            <a:r>
              <a:rPr sz="2300" dirty="0">
                <a:latin typeface="Arial" panose="020B0604020202020204" pitchFamily="34" charset="0"/>
                <a:cs typeface="Arial" panose="020B0604020202020204" pitchFamily="34" charset="0"/>
              </a:rPr>
              <a:t>judicial bodies are required </a:t>
            </a:r>
            <a:r>
              <a:rPr sz="2300" dirty="0" smtClean="0">
                <a:latin typeface="Arial" panose="020B0604020202020204" pitchFamily="34" charset="0"/>
                <a:cs typeface="Arial" panose="020B0604020202020204" pitchFamily="34" charset="0"/>
              </a:rPr>
              <a:t>to</a:t>
            </a:r>
            <a:r>
              <a:rPr lang="fr-CH" sz="2300" dirty="0">
                <a:latin typeface="Arial" panose="020B0604020202020204" pitchFamily="34" charset="0"/>
                <a:cs typeface="Arial" panose="020B0604020202020204" pitchFamily="34" charset="0"/>
              </a:rPr>
              <a:t> </a:t>
            </a:r>
            <a:r>
              <a:rPr sz="2300" dirty="0" smtClean="0">
                <a:latin typeface="Arial" panose="020B0604020202020204" pitchFamily="34" charset="0"/>
                <a:cs typeface="Arial" panose="020B0604020202020204" pitchFamily="34" charset="0"/>
              </a:rPr>
              <a:t>refrain </a:t>
            </a:r>
            <a:r>
              <a:rPr sz="2300" dirty="0">
                <a:latin typeface="Arial" panose="020B0604020202020204" pitchFamily="34" charset="0"/>
                <a:cs typeface="Arial" panose="020B0604020202020204" pitchFamily="34" charset="0"/>
              </a:rPr>
              <a:t>from engaging in any act or practice of discrimination or gender-based violence against women; and to strictly apply all criminal law provisions punishing this violence, ensuring all legal procedures in cases involving allegations of gender-based violence against women are impartial and fair, and </a:t>
            </a:r>
            <a:r>
              <a:rPr sz="2300" b="1" dirty="0">
                <a:latin typeface="Arial" panose="020B0604020202020204" pitchFamily="34" charset="0"/>
                <a:cs typeface="Arial" panose="020B0604020202020204" pitchFamily="34" charset="0"/>
              </a:rPr>
              <a:t>unaffected by gender stereotypes or discriminatory interpretation of legal provisions, including international law</a:t>
            </a:r>
            <a:r>
              <a:rPr sz="2300" dirty="0">
                <a:latin typeface="Arial" panose="020B0604020202020204" pitchFamily="34" charset="0"/>
                <a:cs typeface="Arial" panose="020B0604020202020204" pitchFamily="34" charset="0"/>
              </a:rPr>
              <a:t>. </a:t>
            </a:r>
            <a:endParaRPr lang="fr-CH" sz="2300" dirty="0" smtClean="0">
              <a:latin typeface="Arial" panose="020B0604020202020204" pitchFamily="34" charset="0"/>
              <a:cs typeface="Arial" panose="020B0604020202020204" pitchFamily="34" charset="0"/>
            </a:endParaRPr>
          </a:p>
          <a:p>
            <a:pPr marL="0" indent="0" algn="just">
              <a:spcBef>
                <a:spcPts val="0"/>
              </a:spcBef>
              <a:buSzTx/>
              <a:buNone/>
              <a:defRPr sz="1900">
                <a:solidFill>
                  <a:srgbClr val="000000"/>
                </a:solidFill>
                <a:uFill>
                  <a:solidFill>
                    <a:srgbClr val="000000"/>
                  </a:solidFill>
                </a:uFill>
                <a:latin typeface="Cambria"/>
                <a:ea typeface="Cambria"/>
                <a:cs typeface="Cambria"/>
                <a:sym typeface="Cambria"/>
              </a:defRPr>
            </a:pPr>
            <a:endParaRPr lang="fr-CH" sz="2300" dirty="0">
              <a:latin typeface="Arial" panose="020B0604020202020204" pitchFamily="34" charset="0"/>
              <a:cs typeface="Arial" panose="020B0604020202020204" pitchFamily="34" charset="0"/>
            </a:endParaRPr>
          </a:p>
          <a:p>
            <a:pPr marL="0" indent="0" algn="just">
              <a:spcBef>
                <a:spcPts val="0"/>
              </a:spcBef>
              <a:buSzTx/>
              <a:buNone/>
              <a:defRPr sz="1900">
                <a:solidFill>
                  <a:srgbClr val="000000"/>
                </a:solidFill>
                <a:uFill>
                  <a:solidFill>
                    <a:srgbClr val="000000"/>
                  </a:solidFill>
                </a:uFill>
                <a:latin typeface="Cambria"/>
                <a:ea typeface="Cambria"/>
                <a:cs typeface="Cambria"/>
                <a:sym typeface="Cambria"/>
              </a:defRPr>
            </a:pPr>
            <a:r>
              <a:rPr sz="2300" dirty="0" smtClean="0">
                <a:latin typeface="Arial" panose="020B0604020202020204" pitchFamily="34" charset="0"/>
                <a:cs typeface="Arial" panose="020B0604020202020204" pitchFamily="34" charset="0"/>
              </a:rPr>
              <a:t>The </a:t>
            </a:r>
            <a:r>
              <a:rPr sz="2300" b="1" dirty="0">
                <a:latin typeface="Arial" panose="020B0604020202020204" pitchFamily="34" charset="0"/>
                <a:cs typeface="Arial" panose="020B0604020202020204" pitchFamily="34" charset="0"/>
              </a:rPr>
              <a:t>application of preconceived and stereotyped notions</a:t>
            </a:r>
            <a:r>
              <a:rPr sz="2300" dirty="0">
                <a:latin typeface="Arial" panose="020B0604020202020204" pitchFamily="34" charset="0"/>
                <a:cs typeface="Arial" panose="020B0604020202020204" pitchFamily="34" charset="0"/>
              </a:rPr>
              <a:t> of what constitutes gender-based violence against women, what women’s responses to such violence should be and the standard of proof required to substantiate its occurrence can affect women’s right to the enjoyment of equality before the law, fair trial and the right to an effective remedy.”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 name="According to the CEDAW committee:"/>
          <p:cNvSpPr txBox="1">
            <a:spLocks noGrp="1"/>
          </p:cNvSpPr>
          <p:nvPr>
            <p:ph type="title"/>
          </p:nvPr>
        </p:nvSpPr>
        <p:spPr>
          <a:xfrm>
            <a:off x="741362" y="274638"/>
            <a:ext cx="7566026" cy="1090613"/>
          </a:xfrm>
          <a:prstGeom prst="rect">
            <a:avLst/>
          </a:prstGeom>
        </p:spPr>
        <p:txBody>
          <a:bodyPr/>
          <a:lstStyle/>
          <a:p>
            <a:r>
              <a:rPr lang="en-US" dirty="0"/>
              <a:t>CEDAW General Recommendation 35</a:t>
            </a:r>
            <a:endParaRPr dirty="0"/>
          </a:p>
        </p:txBody>
      </p:sp>
      <p:sp>
        <p:nvSpPr>
          <p:cNvPr id="109" name="Countries must:…"/>
          <p:cNvSpPr txBox="1">
            <a:spLocks noGrp="1"/>
          </p:cNvSpPr>
          <p:nvPr>
            <p:ph type="body" idx="1"/>
          </p:nvPr>
        </p:nvSpPr>
        <p:spPr>
          <a:xfrm>
            <a:off x="171953" y="819944"/>
            <a:ext cx="8704844" cy="5275150"/>
          </a:xfrm>
          <a:prstGeom prst="rect">
            <a:avLst/>
          </a:prstGeom>
        </p:spPr>
        <p:txBody>
          <a:bodyPr>
            <a:noAutofit/>
          </a:bodyPr>
          <a:lstStyle/>
          <a:p>
            <a:pPr marL="0" indent="0" algn="just">
              <a:spcBef>
                <a:spcPts val="0"/>
              </a:spcBef>
              <a:spcAft>
                <a:spcPts val="900"/>
              </a:spcAft>
              <a:buSzTx/>
              <a:buNone/>
              <a:defRPr sz="1800">
                <a:solidFill>
                  <a:srgbClr val="000000"/>
                </a:solidFill>
                <a:uFill>
                  <a:solidFill>
                    <a:srgbClr val="000000"/>
                  </a:solidFill>
                </a:uFill>
                <a:latin typeface="Cambria"/>
                <a:ea typeface="Cambria"/>
                <a:cs typeface="Cambria"/>
                <a:sym typeface="Cambria"/>
              </a:defRPr>
            </a:pPr>
            <a:r>
              <a:rPr sz="2400" b="1" dirty="0">
                <a:latin typeface="Arial" panose="020B0604020202020204" pitchFamily="34" charset="0"/>
                <a:cs typeface="Arial" panose="020B0604020202020204" pitchFamily="34" charset="0"/>
              </a:rPr>
              <a:t>Countries must</a:t>
            </a:r>
            <a:r>
              <a:rPr sz="2400" b="1" dirty="0" smtClean="0">
                <a:latin typeface="Arial" panose="020B0604020202020204" pitchFamily="34" charset="0"/>
                <a:cs typeface="Arial" panose="020B0604020202020204" pitchFamily="34" charset="0"/>
              </a:rPr>
              <a:t>:</a:t>
            </a:r>
            <a:endParaRPr sz="2400" dirty="0">
              <a:latin typeface="Arial" panose="020B0604020202020204" pitchFamily="34" charset="0"/>
              <a:cs typeface="Arial" panose="020B0604020202020204" pitchFamily="34" charset="0"/>
            </a:endParaRPr>
          </a:p>
          <a:p>
            <a:pPr algn="just">
              <a:spcBef>
                <a:spcPts val="0"/>
              </a:spcBef>
              <a:spcAft>
                <a:spcPts val="800"/>
              </a:spcAft>
              <a:buSzTx/>
              <a:buFont typeface="Wingdings" charset="2"/>
              <a:buChar char="Ø"/>
              <a:defRPr sz="1800">
                <a:solidFill>
                  <a:srgbClr val="000000"/>
                </a:solidFill>
                <a:uFill>
                  <a:solidFill>
                    <a:srgbClr val="000000"/>
                  </a:solidFill>
                </a:uFill>
                <a:latin typeface="Cambria"/>
                <a:ea typeface="Cambria"/>
                <a:cs typeface="Cambria"/>
                <a:sym typeface="Cambria"/>
              </a:defRPr>
            </a:pPr>
            <a:r>
              <a:rPr sz="2300" b="1" dirty="0" smtClean="0">
                <a:latin typeface="Arial" panose="020B0604020202020204" pitchFamily="34" charset="0"/>
                <a:cs typeface="Arial" panose="020B0604020202020204" pitchFamily="34" charset="0"/>
              </a:rPr>
              <a:t>Prohibit</a:t>
            </a:r>
            <a:r>
              <a:rPr sz="2300" dirty="0" smtClean="0">
                <a:latin typeface="Arial" panose="020B0604020202020204" pitchFamily="34" charset="0"/>
                <a:cs typeface="Arial" panose="020B0604020202020204" pitchFamily="34" charset="0"/>
              </a:rPr>
              <a:t> </a:t>
            </a:r>
            <a:r>
              <a:rPr sz="2300" dirty="0">
                <a:latin typeface="Arial" panose="020B0604020202020204" pitchFamily="34" charset="0"/>
                <a:cs typeface="Arial" panose="020B0604020202020204" pitchFamily="34" charset="0"/>
              </a:rPr>
              <a:t>all forms of </a:t>
            </a:r>
            <a:r>
              <a:rPr lang="en-GB" sz="2300" dirty="0" smtClean="0">
                <a:latin typeface="Arial" panose="020B0604020202020204" pitchFamily="34" charset="0"/>
                <a:cs typeface="Arial" panose="020B0604020202020204" pitchFamily="34" charset="0"/>
              </a:rPr>
              <a:t>GBV</a:t>
            </a:r>
            <a:r>
              <a:rPr sz="2300" dirty="0" smtClean="0">
                <a:latin typeface="Arial" panose="020B0604020202020204" pitchFamily="34" charset="0"/>
                <a:cs typeface="Arial" panose="020B0604020202020204" pitchFamily="34" charset="0"/>
              </a:rPr>
              <a:t> </a:t>
            </a:r>
            <a:r>
              <a:rPr sz="2300" dirty="0">
                <a:latin typeface="Arial" panose="020B0604020202020204" pitchFamily="34" charset="0"/>
                <a:cs typeface="Arial" panose="020B0604020202020204" pitchFamily="34" charset="0"/>
              </a:rPr>
              <a:t>by State and non-State actors, including through legislation, policies and protocols</a:t>
            </a:r>
            <a:r>
              <a:rPr sz="2300" dirty="0" smtClean="0">
                <a:latin typeface="Arial" panose="020B0604020202020204" pitchFamily="34" charset="0"/>
                <a:cs typeface="Arial" panose="020B0604020202020204" pitchFamily="34" charset="0"/>
              </a:rPr>
              <a:t>;</a:t>
            </a:r>
            <a:endParaRPr sz="2300" dirty="0">
              <a:latin typeface="Arial" panose="020B0604020202020204" pitchFamily="34" charset="0"/>
              <a:cs typeface="Arial" panose="020B0604020202020204" pitchFamily="34" charset="0"/>
            </a:endParaRPr>
          </a:p>
          <a:p>
            <a:pPr algn="just">
              <a:spcBef>
                <a:spcPts val="0"/>
              </a:spcBef>
              <a:spcAft>
                <a:spcPts val="800"/>
              </a:spcAft>
              <a:buSzTx/>
              <a:buFont typeface="Wingdings" charset="2"/>
              <a:buChar char="Ø"/>
              <a:defRPr sz="1800">
                <a:solidFill>
                  <a:srgbClr val="000000"/>
                </a:solidFill>
                <a:uFill>
                  <a:solidFill>
                    <a:srgbClr val="000000"/>
                  </a:solidFill>
                </a:uFill>
                <a:latin typeface="Cambria"/>
                <a:ea typeface="Cambria"/>
                <a:cs typeface="Cambria"/>
                <a:sym typeface="Cambria"/>
              </a:defRPr>
            </a:pPr>
            <a:r>
              <a:rPr sz="2300" b="1" dirty="0" smtClean="0">
                <a:latin typeface="Arial" panose="020B0604020202020204" pitchFamily="34" charset="0"/>
                <a:cs typeface="Arial" panose="020B0604020202020204" pitchFamily="34" charset="0"/>
              </a:rPr>
              <a:t>Prevent</a:t>
            </a:r>
            <a:r>
              <a:rPr sz="2300" dirty="0">
                <a:latin typeface="Arial" panose="020B0604020202020204" pitchFamily="34" charset="0"/>
                <a:cs typeface="Arial" panose="020B0604020202020204" pitchFamily="34" charset="0"/>
              </a:rPr>
              <a:t>, investigate and punish all forms of </a:t>
            </a:r>
            <a:r>
              <a:rPr lang="en-GB" sz="2300" dirty="0" smtClean="0">
                <a:latin typeface="Arial" panose="020B0604020202020204" pitchFamily="34" charset="0"/>
                <a:cs typeface="Arial" panose="020B0604020202020204" pitchFamily="34" charset="0"/>
              </a:rPr>
              <a:t>GBV</a:t>
            </a:r>
            <a:r>
              <a:rPr sz="2300" dirty="0" smtClean="0">
                <a:latin typeface="Arial" panose="020B0604020202020204" pitchFamily="34" charset="0"/>
                <a:cs typeface="Arial" panose="020B0604020202020204" pitchFamily="34" charset="0"/>
              </a:rPr>
              <a:t>, </a:t>
            </a:r>
            <a:r>
              <a:rPr sz="2300" dirty="0">
                <a:latin typeface="Arial" panose="020B0604020202020204" pitchFamily="34" charset="0"/>
                <a:cs typeface="Arial" panose="020B0604020202020204" pitchFamily="34" charset="0"/>
              </a:rPr>
              <a:t>in particular sexual violence perpetrated by State and non-State actors, and implement a policy of zero tolerance</a:t>
            </a:r>
            <a:r>
              <a:rPr sz="2300" dirty="0" smtClean="0">
                <a:latin typeface="Arial" panose="020B0604020202020204" pitchFamily="34" charset="0"/>
                <a:cs typeface="Arial" panose="020B0604020202020204" pitchFamily="34" charset="0"/>
              </a:rPr>
              <a:t>;</a:t>
            </a:r>
            <a:endParaRPr sz="2300" dirty="0">
              <a:latin typeface="Arial" panose="020B0604020202020204" pitchFamily="34" charset="0"/>
              <a:cs typeface="Arial" panose="020B0604020202020204" pitchFamily="34" charset="0"/>
            </a:endParaRPr>
          </a:p>
          <a:p>
            <a:pPr algn="just">
              <a:spcBef>
                <a:spcPts val="0"/>
              </a:spcBef>
              <a:spcAft>
                <a:spcPts val="800"/>
              </a:spcAft>
              <a:buSzTx/>
              <a:buFont typeface="Wingdings" charset="2"/>
              <a:buChar char="Ø"/>
              <a:defRPr sz="1800">
                <a:solidFill>
                  <a:srgbClr val="000000"/>
                </a:solidFill>
                <a:uFill>
                  <a:solidFill>
                    <a:srgbClr val="000000"/>
                  </a:solidFill>
                </a:uFill>
                <a:latin typeface="Cambria"/>
                <a:ea typeface="Cambria"/>
                <a:cs typeface="Cambria"/>
                <a:sym typeface="Cambria"/>
              </a:defRPr>
            </a:pPr>
            <a:r>
              <a:rPr sz="2300" b="1" dirty="0" smtClean="0">
                <a:latin typeface="Arial" panose="020B0604020202020204" pitchFamily="34" charset="0"/>
                <a:cs typeface="Arial" panose="020B0604020202020204" pitchFamily="34" charset="0"/>
              </a:rPr>
              <a:t>Ensure</a:t>
            </a:r>
            <a:r>
              <a:rPr sz="2300" dirty="0" smtClean="0">
                <a:latin typeface="Arial" panose="020B0604020202020204" pitchFamily="34" charset="0"/>
                <a:cs typeface="Arial" panose="020B0604020202020204" pitchFamily="34" charset="0"/>
              </a:rPr>
              <a:t> </a:t>
            </a:r>
            <a:r>
              <a:rPr sz="2300" dirty="0">
                <a:latin typeface="Arial" panose="020B0604020202020204" pitchFamily="34" charset="0"/>
                <a:cs typeface="Arial" panose="020B0604020202020204" pitchFamily="34" charset="0"/>
              </a:rPr>
              <a:t>women’s and girls’ access to justice; adopt gender-sensitive investigative procedures to address gender-based violence, in particular sexual violence; conduct gender-sensitive training and adopt codes of conduct and protocols for the police and military, including peacekeepers; </a:t>
            </a:r>
            <a:r>
              <a:rPr sz="2300" b="1" u="sng" dirty="0">
                <a:latin typeface="Arial" panose="020B0604020202020204" pitchFamily="34" charset="0"/>
                <a:cs typeface="Arial" panose="020B0604020202020204" pitchFamily="34" charset="0"/>
              </a:rPr>
              <a:t>and build the capacity of the judiciary, including in the context of transitional justice mechanisms, to ensure its independence, impartiality and integrity</a:t>
            </a:r>
            <a:r>
              <a:rPr sz="2300" dirty="0">
                <a:latin typeface="Arial" panose="020B0604020202020204" pitchFamily="34" charset="0"/>
                <a:cs typeface="Arial" panose="020B0604020202020204" pitchFamily="34" charset="0"/>
              </a:rPr>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 name="Example: V.K. vs Bulgaria case"/>
          <p:cNvSpPr txBox="1">
            <a:spLocks noGrp="1"/>
          </p:cNvSpPr>
          <p:nvPr>
            <p:ph type="title"/>
          </p:nvPr>
        </p:nvSpPr>
        <p:spPr>
          <a:xfrm>
            <a:off x="741362" y="274638"/>
            <a:ext cx="7566026" cy="1090613"/>
          </a:xfrm>
          <a:prstGeom prst="rect">
            <a:avLst/>
          </a:prstGeom>
        </p:spPr>
        <p:txBody>
          <a:bodyPr/>
          <a:lstStyle/>
          <a:p>
            <a:r>
              <a:rPr dirty="0"/>
              <a:t>Example: </a:t>
            </a:r>
            <a:r>
              <a:rPr i="1" dirty="0"/>
              <a:t>V.K. vs Bulgaria</a:t>
            </a:r>
            <a:r>
              <a:rPr dirty="0"/>
              <a:t> case</a:t>
            </a:r>
          </a:p>
        </p:txBody>
      </p:sp>
      <p:sp>
        <p:nvSpPr>
          <p:cNvPr id="112" name="In V.K. v. Bulgaria, the CEDAW Committee determined that the refusal of the Plovdiv District and Regional Courts to issue V.K. a permanent protection order against her violent partner was based on ‘stereotyped, preconceived and thus discriminatory notions of what constitutes domestic violence’.  In holding the State Party accountable, it affirmed that States Parties are accountable for judicial stereotyping that violates CEDAW.…"/>
          <p:cNvSpPr txBox="1">
            <a:spLocks noGrp="1"/>
          </p:cNvSpPr>
          <p:nvPr>
            <p:ph type="body" idx="1"/>
          </p:nvPr>
        </p:nvSpPr>
        <p:spPr>
          <a:xfrm>
            <a:off x="187902" y="1011382"/>
            <a:ext cx="8672945" cy="5694218"/>
          </a:xfrm>
          <a:prstGeom prst="rect">
            <a:avLst/>
          </a:prstGeom>
        </p:spPr>
        <p:txBody>
          <a:bodyPr>
            <a:noAutofit/>
          </a:bodyPr>
          <a:lstStyle/>
          <a:p>
            <a:pPr algn="just" defTabSz="360045">
              <a:buSzTx/>
              <a:defRPr sz="1700">
                <a:solidFill>
                  <a:srgbClr val="000000"/>
                </a:solidFill>
                <a:uFill>
                  <a:solidFill>
                    <a:srgbClr val="000000"/>
                  </a:solidFill>
                </a:uFill>
                <a:latin typeface="Candara"/>
                <a:ea typeface="Candara"/>
                <a:cs typeface="Candara"/>
                <a:sym typeface="Candara"/>
              </a:defRPr>
            </a:pPr>
            <a:endParaRPr lang="fr-CH" sz="2200" dirty="0" smtClean="0">
              <a:latin typeface="Arial" panose="020B0604020202020204" pitchFamily="34" charset="0"/>
              <a:cs typeface="Arial" panose="020B0604020202020204" pitchFamily="34" charset="0"/>
            </a:endParaRPr>
          </a:p>
          <a:p>
            <a:pPr algn="just" defTabSz="360045">
              <a:buSzTx/>
              <a:defRPr sz="1700">
                <a:solidFill>
                  <a:srgbClr val="000000"/>
                </a:solidFill>
                <a:uFill>
                  <a:solidFill>
                    <a:srgbClr val="000000"/>
                  </a:solidFill>
                </a:uFill>
                <a:latin typeface="Candara"/>
                <a:ea typeface="Candara"/>
                <a:cs typeface="Candara"/>
                <a:sym typeface="Candara"/>
              </a:defRPr>
            </a:pPr>
            <a:r>
              <a:rPr sz="2200" dirty="0" smtClean="0">
                <a:latin typeface="Arial" panose="020B0604020202020204" pitchFamily="34" charset="0"/>
                <a:cs typeface="Arial" panose="020B0604020202020204" pitchFamily="34" charset="0"/>
              </a:rPr>
              <a:t>In </a:t>
            </a:r>
            <a:r>
              <a:rPr sz="2200" dirty="0">
                <a:latin typeface="Arial" panose="020B0604020202020204" pitchFamily="34" charset="0"/>
                <a:cs typeface="Arial" panose="020B0604020202020204" pitchFamily="34" charset="0"/>
              </a:rPr>
              <a:t>holding the State Party accountable, </a:t>
            </a:r>
            <a:r>
              <a:rPr lang="en-GB" sz="2200" dirty="0" smtClean="0">
                <a:latin typeface="Arial" panose="020B0604020202020204" pitchFamily="34" charset="0"/>
                <a:cs typeface="Arial" panose="020B0604020202020204" pitchFamily="34" charset="0"/>
              </a:rPr>
              <a:t>CEDAW </a:t>
            </a:r>
            <a:r>
              <a:rPr sz="2200" dirty="0" smtClean="0">
                <a:latin typeface="Arial" panose="020B0604020202020204" pitchFamily="34" charset="0"/>
                <a:cs typeface="Arial" panose="020B0604020202020204" pitchFamily="34" charset="0"/>
              </a:rPr>
              <a:t>affirmed </a:t>
            </a:r>
            <a:r>
              <a:rPr sz="2200" dirty="0">
                <a:latin typeface="Arial" panose="020B0604020202020204" pitchFamily="34" charset="0"/>
                <a:cs typeface="Arial" panose="020B0604020202020204" pitchFamily="34" charset="0"/>
              </a:rPr>
              <a:t>that States Parties are </a:t>
            </a:r>
            <a:r>
              <a:rPr sz="2200" b="1" dirty="0">
                <a:latin typeface="Arial" panose="020B0604020202020204" pitchFamily="34" charset="0"/>
                <a:cs typeface="Arial" panose="020B0604020202020204" pitchFamily="34" charset="0"/>
              </a:rPr>
              <a:t>accountable for judicial stereotyping</a:t>
            </a:r>
            <a:r>
              <a:rPr sz="2200" dirty="0">
                <a:latin typeface="Arial" panose="020B0604020202020204" pitchFamily="34" charset="0"/>
                <a:cs typeface="Arial" panose="020B0604020202020204" pitchFamily="34" charset="0"/>
              </a:rPr>
              <a:t> that violates CEDAW.  </a:t>
            </a:r>
            <a:endParaRPr lang="en-GB" sz="2200" dirty="0" smtClean="0">
              <a:latin typeface="Arial" panose="020B0604020202020204" pitchFamily="34" charset="0"/>
              <a:cs typeface="Arial" panose="020B0604020202020204" pitchFamily="34" charset="0"/>
            </a:endParaRPr>
          </a:p>
          <a:p>
            <a:pPr algn="just" defTabSz="360045">
              <a:buSzTx/>
              <a:defRPr sz="1700">
                <a:solidFill>
                  <a:srgbClr val="000000"/>
                </a:solidFill>
                <a:uFill>
                  <a:solidFill>
                    <a:srgbClr val="000000"/>
                  </a:solidFill>
                </a:uFill>
                <a:latin typeface="Candara"/>
                <a:ea typeface="Candara"/>
                <a:cs typeface="Candara"/>
                <a:sym typeface="Candara"/>
              </a:defRPr>
            </a:pPr>
            <a:r>
              <a:rPr lang="en-GB" sz="2200" dirty="0" smtClean="0">
                <a:latin typeface="Arial" panose="020B0604020202020204" pitchFamily="34" charset="0"/>
                <a:cs typeface="Arial" panose="020B0604020202020204" pitchFamily="34" charset="0"/>
              </a:rPr>
              <a:t>CEDAW </a:t>
            </a:r>
            <a:r>
              <a:rPr sz="2200" dirty="0" smtClean="0">
                <a:latin typeface="Arial" panose="020B0604020202020204" pitchFamily="34" charset="0"/>
                <a:cs typeface="Arial" panose="020B0604020202020204" pitchFamily="34" charset="0"/>
              </a:rPr>
              <a:t>stressed </a:t>
            </a:r>
            <a:r>
              <a:rPr sz="2200" dirty="0">
                <a:latin typeface="Arial" panose="020B0604020202020204" pitchFamily="34" charset="0"/>
                <a:cs typeface="Arial" panose="020B0604020202020204" pitchFamily="34" charset="0"/>
              </a:rPr>
              <a:t>that ‘stereotyping affects women’s right to a fair trial and that the judiciary must be careful not to create inflexible standards based on preconceived notions of what constitutes domestic or gender-based violence’.  </a:t>
            </a:r>
            <a:endParaRPr lang="en-GB" sz="2200" dirty="0" smtClean="0">
              <a:latin typeface="Arial" panose="020B0604020202020204" pitchFamily="34" charset="0"/>
              <a:cs typeface="Arial" panose="020B0604020202020204" pitchFamily="34" charset="0"/>
            </a:endParaRPr>
          </a:p>
          <a:p>
            <a:pPr algn="just" defTabSz="360045">
              <a:buSzTx/>
              <a:defRPr sz="1700">
                <a:solidFill>
                  <a:srgbClr val="000000"/>
                </a:solidFill>
                <a:uFill>
                  <a:solidFill>
                    <a:srgbClr val="000000"/>
                  </a:solidFill>
                </a:uFill>
                <a:latin typeface="Candara"/>
                <a:ea typeface="Candara"/>
                <a:cs typeface="Candara"/>
                <a:sym typeface="Candara"/>
              </a:defRPr>
            </a:pPr>
            <a:r>
              <a:rPr sz="2200" dirty="0" smtClean="0">
                <a:latin typeface="Arial" panose="020B0604020202020204" pitchFamily="34" charset="0"/>
                <a:cs typeface="Arial" panose="020B0604020202020204" pitchFamily="34" charset="0"/>
              </a:rPr>
              <a:t>In </a:t>
            </a:r>
            <a:r>
              <a:rPr sz="2200" dirty="0">
                <a:latin typeface="Arial" panose="020B0604020202020204" pitchFamily="34" charset="0"/>
                <a:cs typeface="Arial" panose="020B0604020202020204" pitchFamily="34" charset="0"/>
              </a:rPr>
              <a:t>its recommendations, </a:t>
            </a:r>
            <a:r>
              <a:rPr lang="en-GB" sz="2200" dirty="0" smtClean="0">
                <a:latin typeface="Arial" panose="020B0604020202020204" pitchFamily="34" charset="0"/>
                <a:cs typeface="Arial" panose="020B0604020202020204" pitchFamily="34" charset="0"/>
              </a:rPr>
              <a:t>CEDAW urged the Philippines </a:t>
            </a:r>
            <a:r>
              <a:rPr sz="2200" dirty="0" smtClean="0">
                <a:latin typeface="Arial" panose="020B0604020202020204" pitchFamily="34" charset="0"/>
                <a:cs typeface="Arial" panose="020B0604020202020204" pitchFamily="34" charset="0"/>
              </a:rPr>
              <a:t>to </a:t>
            </a:r>
            <a:r>
              <a:rPr sz="2200" dirty="0">
                <a:latin typeface="Arial" panose="020B0604020202020204" pitchFamily="34" charset="0"/>
                <a:cs typeface="Arial" panose="020B0604020202020204" pitchFamily="34" charset="0"/>
              </a:rPr>
              <a:t>provide </a:t>
            </a:r>
            <a:r>
              <a:rPr sz="2200" b="1" dirty="0">
                <a:latin typeface="Arial" panose="020B0604020202020204" pitchFamily="34" charset="0"/>
                <a:cs typeface="Arial" panose="020B0604020202020204" pitchFamily="34" charset="0"/>
              </a:rPr>
              <a:t>mandatory training </a:t>
            </a:r>
            <a:r>
              <a:rPr sz="2200" dirty="0">
                <a:latin typeface="Arial" panose="020B0604020202020204" pitchFamily="34" charset="0"/>
                <a:cs typeface="Arial" panose="020B0604020202020204" pitchFamily="34" charset="0"/>
              </a:rPr>
              <a:t>for judges on the </a:t>
            </a:r>
            <a:r>
              <a:rPr sz="2200" i="1" dirty="0">
                <a:latin typeface="Arial" panose="020B0604020202020204" pitchFamily="34" charset="0"/>
                <a:cs typeface="Arial" panose="020B0604020202020204" pitchFamily="34" charset="0"/>
              </a:rPr>
              <a:t>Law on Protection against Domestic Violence</a:t>
            </a:r>
            <a:r>
              <a:rPr sz="2200" dirty="0">
                <a:latin typeface="Arial" panose="020B0604020202020204" pitchFamily="34" charset="0"/>
                <a:cs typeface="Arial" panose="020B0604020202020204" pitchFamily="34" charset="0"/>
              </a:rPr>
              <a:t>, including ‘the definition of domestic violence and on gender stereotypes…’.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 name="Title 1"/>
          <p:cNvSpPr txBox="1">
            <a:spLocks noGrp="1"/>
          </p:cNvSpPr>
          <p:nvPr>
            <p:ph type="title"/>
          </p:nvPr>
        </p:nvSpPr>
        <p:spPr>
          <a:xfrm>
            <a:off x="407024" y="207818"/>
            <a:ext cx="8473740" cy="1132720"/>
          </a:xfrm>
          <a:prstGeom prst="rect">
            <a:avLst/>
          </a:prstGeom>
        </p:spPr>
        <p:txBody>
          <a:bodyPr/>
          <a:lstStyle/>
          <a:p>
            <a:pPr algn="just"/>
            <a:r>
              <a:rPr dirty="0"/>
              <a:t>States’ obligations to ensure justice for victims and survivors </a:t>
            </a:r>
          </a:p>
        </p:txBody>
      </p:sp>
      <p:sp>
        <p:nvSpPr>
          <p:cNvPr id="117" name="Content Placeholder 2"/>
          <p:cNvSpPr txBox="1">
            <a:spLocks noGrp="1"/>
          </p:cNvSpPr>
          <p:nvPr>
            <p:ph type="body" idx="1"/>
          </p:nvPr>
        </p:nvSpPr>
        <p:spPr>
          <a:xfrm>
            <a:off x="407024" y="1340537"/>
            <a:ext cx="8736976" cy="4883149"/>
          </a:xfrm>
          <a:prstGeom prst="rect">
            <a:avLst/>
          </a:prstGeom>
        </p:spPr>
        <p:txBody>
          <a:bodyPr>
            <a:noAutofit/>
          </a:bodyPr>
          <a:lstStyle/>
          <a:p>
            <a:pPr marL="219453" indent="-219453" defTabSz="292606">
              <a:spcBef>
                <a:spcPts val="300"/>
              </a:spcBef>
              <a:defRPr sz="1600"/>
            </a:pPr>
            <a:r>
              <a:rPr sz="2400" b="1" dirty="0"/>
              <a:t>Rights to nondiscrimination and equality</a:t>
            </a:r>
          </a:p>
          <a:p>
            <a:pPr marL="512062" lvl="1" indent="-219453" defTabSz="292606">
              <a:spcBef>
                <a:spcPts val="300"/>
              </a:spcBef>
              <a:defRPr sz="1600"/>
            </a:pPr>
            <a:r>
              <a:rPr sz="1800" dirty="0"/>
              <a:t>Stereotyping is a root cause and consequence of discrimination </a:t>
            </a:r>
            <a:endParaRPr lang="en-GB" sz="1800" dirty="0" smtClean="0"/>
          </a:p>
          <a:p>
            <a:pPr marL="512062" lvl="1" indent="-219453" defTabSz="292606">
              <a:spcBef>
                <a:spcPts val="300"/>
              </a:spcBef>
              <a:defRPr sz="1600"/>
            </a:pPr>
            <a:endParaRPr sz="2400" dirty="0"/>
          </a:p>
          <a:p>
            <a:pPr marL="219453" indent="-219453" defTabSz="292606">
              <a:spcBef>
                <a:spcPts val="300"/>
              </a:spcBef>
              <a:defRPr sz="1600"/>
            </a:pPr>
            <a:r>
              <a:rPr sz="2400" b="1" dirty="0"/>
              <a:t>Rights to equality before courts and tribunals and to a fair trial</a:t>
            </a:r>
          </a:p>
          <a:p>
            <a:pPr marL="512062" lvl="1" indent="-219453" defTabSz="292606">
              <a:spcBef>
                <a:spcPts val="300"/>
              </a:spcBef>
              <a:defRPr sz="1600"/>
            </a:pPr>
            <a:r>
              <a:rPr sz="1800" dirty="0"/>
              <a:t>These guarantees aim to ensure the proper administration and enforcement of justice at all stages of legal proceedings an by all courts and </a:t>
            </a:r>
            <a:r>
              <a:rPr sz="1800" dirty="0" smtClean="0"/>
              <a:t>tribunals</a:t>
            </a:r>
            <a:endParaRPr sz="2000" dirty="0"/>
          </a:p>
          <a:p>
            <a:pPr marL="219453" indent="-219453" defTabSz="292606">
              <a:spcBef>
                <a:spcPts val="300"/>
              </a:spcBef>
              <a:defRPr sz="1600"/>
            </a:pPr>
            <a:endParaRPr lang="en-GB" sz="2400" b="1" dirty="0" smtClean="0"/>
          </a:p>
          <a:p>
            <a:pPr marL="219453" indent="-219453" defTabSz="292606">
              <a:spcBef>
                <a:spcPts val="300"/>
              </a:spcBef>
              <a:defRPr sz="1600"/>
            </a:pPr>
            <a:r>
              <a:rPr sz="2400" b="1" dirty="0" smtClean="0"/>
              <a:t>Right </a:t>
            </a:r>
            <a:r>
              <a:rPr sz="2400" b="1" dirty="0"/>
              <a:t>to an effective remedy</a:t>
            </a:r>
          </a:p>
          <a:p>
            <a:pPr marL="512062" lvl="1" indent="-219453" defTabSz="292606">
              <a:spcBef>
                <a:spcPts val="300"/>
              </a:spcBef>
              <a:defRPr sz="1600"/>
            </a:pPr>
            <a:r>
              <a:rPr sz="2000" dirty="0"/>
              <a:t>‘[</a:t>
            </a:r>
            <a:r>
              <a:rPr sz="1800" dirty="0"/>
              <a:t>e]</a:t>
            </a:r>
            <a:r>
              <a:rPr sz="1800" dirty="0" err="1"/>
              <a:t>ffective</a:t>
            </a:r>
            <a:r>
              <a:rPr sz="1800" dirty="0"/>
              <a:t> complaints procedures and remedies, including compensation’ </a:t>
            </a:r>
          </a:p>
          <a:p>
            <a:pPr marL="512062" lvl="1" indent="-219453" defTabSz="292606">
              <a:spcBef>
                <a:spcPts val="300"/>
              </a:spcBef>
              <a:defRPr sz="1600"/>
            </a:pPr>
            <a:r>
              <a:rPr sz="1800" dirty="0"/>
              <a:t>‘[c]</a:t>
            </a:r>
            <a:r>
              <a:rPr sz="1800" dirty="0" err="1"/>
              <a:t>riminal</a:t>
            </a:r>
            <a:r>
              <a:rPr sz="1800" dirty="0"/>
              <a:t> penalties where necessary and civil remedies in case of domestic violence’</a:t>
            </a:r>
          </a:p>
          <a:p>
            <a:pPr marL="512062" lvl="1" indent="-219453" defTabSz="292606">
              <a:spcBef>
                <a:spcPts val="300"/>
              </a:spcBef>
              <a:defRPr sz="1600"/>
            </a:pPr>
            <a:r>
              <a:rPr sz="1800" dirty="0"/>
              <a:t>‘[e]</a:t>
            </a:r>
            <a:r>
              <a:rPr sz="1800" dirty="0" err="1"/>
              <a:t>ffective</a:t>
            </a:r>
            <a:r>
              <a:rPr sz="1800" dirty="0"/>
              <a:t> legal measures, including penal sanctions, civil remedies and compensatory provisions to protect women against all kinds of violence’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 name="Rights to non-discrimination and equality"/>
          <p:cNvSpPr txBox="1">
            <a:spLocks noGrp="1"/>
          </p:cNvSpPr>
          <p:nvPr>
            <p:ph type="title"/>
          </p:nvPr>
        </p:nvSpPr>
        <p:spPr>
          <a:xfrm>
            <a:off x="582883" y="170532"/>
            <a:ext cx="8347739" cy="1090613"/>
          </a:xfrm>
          <a:prstGeom prst="rect">
            <a:avLst/>
          </a:prstGeom>
        </p:spPr>
        <p:txBody>
          <a:bodyPr>
            <a:normAutofit/>
          </a:bodyPr>
          <a:lstStyle>
            <a:lvl1pPr>
              <a:defRPr sz="2200">
                <a:solidFill>
                  <a:srgbClr val="374C80"/>
                </a:solidFill>
                <a:uFill>
                  <a:solidFill>
                    <a:srgbClr val="374C80"/>
                  </a:solidFill>
                </a:uFill>
                <a:latin typeface="Candara"/>
                <a:ea typeface="Candara"/>
                <a:cs typeface="Candara"/>
                <a:sym typeface="Candara"/>
              </a:defRPr>
            </a:lvl1pPr>
          </a:lstStyle>
          <a:p>
            <a:pPr defTabSz="360045">
              <a:spcBef>
                <a:spcPts val="1200"/>
              </a:spcBef>
              <a:defRPr sz="1500" b="1">
                <a:solidFill>
                  <a:srgbClr val="5B63B7"/>
                </a:solidFill>
                <a:uFill>
                  <a:solidFill>
                    <a:srgbClr val="5B63B7"/>
                  </a:solidFill>
                </a:uFill>
                <a:latin typeface="Candara"/>
                <a:ea typeface="Candara"/>
                <a:cs typeface="Candara"/>
                <a:sym typeface="Candara"/>
              </a:defRPr>
            </a:pPr>
            <a:r>
              <a:rPr lang="en-US" sz="3200" dirty="0">
                <a:solidFill>
                  <a:srgbClr val="006FB7"/>
                </a:solidFill>
                <a:latin typeface="Arial" panose="020B0604020202020204" pitchFamily="34" charset="0"/>
                <a:cs typeface="Arial" panose="020B0604020202020204" pitchFamily="34" charset="0"/>
              </a:rPr>
              <a:t>Judicial stereotyping </a:t>
            </a:r>
            <a:r>
              <a:rPr lang="en-US" sz="3200" dirty="0" smtClean="0">
                <a:solidFill>
                  <a:srgbClr val="006FB7"/>
                </a:solidFill>
                <a:latin typeface="Arial" panose="020B0604020202020204" pitchFamily="34" charset="0"/>
                <a:cs typeface="Arial" panose="020B0604020202020204" pitchFamily="34" charset="0"/>
              </a:rPr>
              <a:t>&amp; right to non</a:t>
            </a:r>
            <a:r>
              <a:rPr lang="en-US" sz="3200" dirty="0">
                <a:solidFill>
                  <a:srgbClr val="006FB7"/>
                </a:solidFill>
                <a:latin typeface="Arial" panose="020B0604020202020204" pitchFamily="34" charset="0"/>
                <a:cs typeface="Arial" panose="020B0604020202020204" pitchFamily="34" charset="0"/>
              </a:rPr>
              <a:t>-discrimination and equality</a:t>
            </a:r>
          </a:p>
        </p:txBody>
      </p:sp>
      <p:graphicFrame>
        <p:nvGraphicFramePr>
          <p:cNvPr id="122" name="Tabla"/>
          <p:cNvGraphicFramePr/>
          <p:nvPr>
            <p:extLst>
              <p:ext uri="{D42A27DB-BD31-4B8C-83A1-F6EECF244321}">
                <p14:modId xmlns:p14="http://schemas.microsoft.com/office/powerpoint/2010/main" val="4008167468"/>
              </p:ext>
            </p:extLst>
          </p:nvPr>
        </p:nvGraphicFramePr>
        <p:xfrm>
          <a:off x="313378" y="1385455"/>
          <a:ext cx="8617244" cy="5359400"/>
        </p:xfrm>
        <a:graphic>
          <a:graphicData uri="http://schemas.openxmlformats.org/drawingml/2006/table">
            <a:tbl>
              <a:tblPr bandRow="1">
                <a:tableStyleId>{4C3C2611-4C71-4FC5-86AE-919BDF0F9419}</a:tableStyleId>
              </a:tblPr>
              <a:tblGrid>
                <a:gridCol w="8617244">
                  <a:extLst>
                    <a:ext uri="{9D8B030D-6E8A-4147-A177-3AD203B41FA5}">
                      <a16:colId xmlns:a16="http://schemas.microsoft.com/office/drawing/2014/main" val="20000"/>
                    </a:ext>
                  </a:extLst>
                </a:gridCol>
              </a:tblGrid>
              <a:tr h="5251168">
                <a:tc>
                  <a:txBody>
                    <a:bodyPr/>
                    <a:lstStyle/>
                    <a:p>
                      <a:pPr algn="just" defTabSz="360045">
                        <a:spcBef>
                          <a:spcPts val="1200"/>
                        </a:spcBef>
                        <a:defRPr sz="1500">
                          <a:solidFill>
                            <a:srgbClr val="000000"/>
                          </a:solidFill>
                          <a:uFill>
                            <a:solidFill>
                              <a:srgbClr val="000000"/>
                            </a:solidFill>
                          </a:uFill>
                          <a:latin typeface="Candara"/>
                          <a:ea typeface="Candara"/>
                          <a:cs typeface="Candara"/>
                          <a:sym typeface="Candara"/>
                        </a:defRPr>
                      </a:pPr>
                      <a:r>
                        <a:rPr sz="2400" dirty="0" smtClean="0">
                          <a:latin typeface="Arial" panose="020B0604020202020204" pitchFamily="34" charset="0"/>
                          <a:cs typeface="Arial" panose="020B0604020202020204" pitchFamily="34" charset="0"/>
                        </a:rPr>
                        <a:t>In </a:t>
                      </a:r>
                      <a:r>
                        <a:rPr sz="2400" i="1" dirty="0">
                          <a:latin typeface="Arial" panose="020B0604020202020204" pitchFamily="34" charset="0"/>
                          <a:cs typeface="Arial" panose="020B0604020202020204" pitchFamily="34" charset="0"/>
                        </a:rPr>
                        <a:t>Atala Riffo and Daughters v. </a:t>
                      </a:r>
                      <a:r>
                        <a:rPr sz="2400" i="1" dirty="0" smtClean="0">
                          <a:latin typeface="Arial" panose="020B0604020202020204" pitchFamily="34" charset="0"/>
                          <a:cs typeface="Arial" panose="020B0604020202020204" pitchFamily="34" charset="0"/>
                        </a:rPr>
                        <a:t>Chile</a:t>
                      </a:r>
                      <a:r>
                        <a:rPr lang="fr-CH" sz="2400" i="1" dirty="0" smtClean="0">
                          <a:latin typeface="Arial" panose="020B0604020202020204" pitchFamily="34" charset="0"/>
                          <a:cs typeface="Arial" panose="020B0604020202020204" pitchFamily="34" charset="0"/>
                        </a:rPr>
                        <a:t>, </a:t>
                      </a:r>
                      <a:r>
                        <a:rPr sz="2400" dirty="0" smtClean="0">
                          <a:latin typeface="Arial" panose="020B0604020202020204" pitchFamily="34" charset="0"/>
                          <a:cs typeface="Arial" panose="020B0604020202020204" pitchFamily="34" charset="0"/>
                        </a:rPr>
                        <a:t>the </a:t>
                      </a:r>
                      <a:r>
                        <a:rPr sz="2400" dirty="0">
                          <a:latin typeface="Arial" panose="020B0604020202020204" pitchFamily="34" charset="0"/>
                          <a:cs typeface="Arial" panose="020B0604020202020204" pitchFamily="34" charset="0"/>
                        </a:rPr>
                        <a:t>Inter-American Court of Human Rights recognised that judicial stereotyping is a form of discrimination and inequality. </a:t>
                      </a:r>
                      <a:endParaRPr lang="fr-CH" sz="2400" dirty="0" smtClean="0">
                        <a:latin typeface="Arial" panose="020B0604020202020204" pitchFamily="34" charset="0"/>
                        <a:cs typeface="Arial" panose="020B0604020202020204" pitchFamily="34" charset="0"/>
                      </a:endParaRPr>
                    </a:p>
                    <a:p>
                      <a:pPr algn="just" defTabSz="360045">
                        <a:spcBef>
                          <a:spcPts val="1200"/>
                        </a:spcBef>
                        <a:defRPr sz="1500">
                          <a:solidFill>
                            <a:srgbClr val="000000"/>
                          </a:solidFill>
                          <a:uFill>
                            <a:solidFill>
                              <a:srgbClr val="000000"/>
                            </a:solidFill>
                          </a:uFill>
                          <a:latin typeface="Candara"/>
                          <a:ea typeface="Candara"/>
                          <a:cs typeface="Candara"/>
                          <a:sym typeface="Candara"/>
                        </a:defRPr>
                      </a:pPr>
                      <a:r>
                        <a:rPr lang="fr-CH" sz="2300" dirty="0" smtClean="0">
                          <a:latin typeface="Arial" panose="020B0604020202020204" pitchFamily="34" charset="0"/>
                          <a:cs typeface="Arial" panose="020B0604020202020204" pitchFamily="34" charset="0"/>
                        </a:rPr>
                        <a:t>“</a:t>
                      </a:r>
                      <a:r>
                        <a:rPr sz="2300" dirty="0" smtClean="0">
                          <a:latin typeface="Arial" panose="020B0604020202020204" pitchFamily="34" charset="0"/>
                          <a:cs typeface="Arial" panose="020B0604020202020204" pitchFamily="34" charset="0"/>
                        </a:rPr>
                        <a:t>although </a:t>
                      </a:r>
                      <a:r>
                        <a:rPr sz="2300" dirty="0">
                          <a:latin typeface="Arial" panose="020B0604020202020204" pitchFamily="34" charset="0"/>
                          <a:cs typeface="Arial" panose="020B0604020202020204" pitchFamily="34" charset="0"/>
                        </a:rPr>
                        <a:t>the Judgment of the Supreme Court and the provisional custody ruling sought to protect the best interests of the girls </a:t>
                      </a:r>
                      <a:r>
                        <a:rPr lang="fr-CH" sz="2300" dirty="0" smtClean="0">
                          <a:latin typeface="Arial" panose="020B0604020202020204" pitchFamily="34" charset="0"/>
                          <a:cs typeface="Arial" panose="020B0604020202020204" pitchFamily="34" charset="0"/>
                        </a:rPr>
                        <a:t>(</a:t>
                      </a:r>
                      <a:r>
                        <a:rPr sz="2300" dirty="0" smtClean="0">
                          <a:latin typeface="Arial" panose="020B0604020202020204" pitchFamily="34" charset="0"/>
                          <a:cs typeface="Arial" panose="020B0604020202020204" pitchFamily="34" charset="0"/>
                        </a:rPr>
                        <a:t>…</a:t>
                      </a:r>
                      <a:r>
                        <a:rPr lang="fr-CH" sz="2300" dirty="0" smtClean="0">
                          <a:latin typeface="Arial" panose="020B0604020202020204" pitchFamily="34" charset="0"/>
                          <a:cs typeface="Arial" panose="020B0604020202020204" pitchFamily="34" charset="0"/>
                        </a:rPr>
                        <a:t>)</a:t>
                      </a:r>
                      <a:r>
                        <a:rPr sz="2300" dirty="0" smtClean="0">
                          <a:latin typeface="Arial" panose="020B0604020202020204" pitchFamily="34" charset="0"/>
                          <a:cs typeface="Arial" panose="020B0604020202020204" pitchFamily="34" charset="0"/>
                        </a:rPr>
                        <a:t>, </a:t>
                      </a:r>
                      <a:r>
                        <a:rPr sz="2300" dirty="0">
                          <a:latin typeface="Arial" panose="020B0604020202020204" pitchFamily="34" charset="0"/>
                          <a:cs typeface="Arial" panose="020B0604020202020204" pitchFamily="34" charset="0"/>
                        </a:rPr>
                        <a:t>it was not demonstrated that the grounds stated in the decisions were appropriate to achieve said purpose, since the Supreme Court of Justice and the Juvenile Court of Villarrica did not prove in this specific case that Ms. Atala’s cohabitation with her partner had a negative effect on the girls’ best </a:t>
                      </a:r>
                      <a:r>
                        <a:rPr sz="2300" dirty="0" smtClean="0">
                          <a:latin typeface="Arial" panose="020B0604020202020204" pitchFamily="34" charset="0"/>
                          <a:cs typeface="Arial" panose="020B0604020202020204" pitchFamily="34" charset="0"/>
                        </a:rPr>
                        <a:t>interest</a:t>
                      </a:r>
                      <a:r>
                        <a:rPr lang="fr-CH" sz="2300" dirty="0" smtClean="0">
                          <a:latin typeface="Arial" panose="020B0604020202020204" pitchFamily="34" charset="0"/>
                          <a:cs typeface="Arial" panose="020B0604020202020204" pitchFamily="34" charset="0"/>
                        </a:rPr>
                        <a:t> (</a:t>
                      </a:r>
                      <a:r>
                        <a:rPr sz="2300" dirty="0" smtClean="0">
                          <a:latin typeface="Arial" panose="020B0604020202020204" pitchFamily="34" charset="0"/>
                          <a:cs typeface="Arial" panose="020B0604020202020204" pitchFamily="34" charset="0"/>
                        </a:rPr>
                        <a:t>….</a:t>
                      </a:r>
                      <a:r>
                        <a:rPr lang="fr-CH" sz="2300" dirty="0" smtClean="0">
                          <a:latin typeface="Arial" panose="020B0604020202020204" pitchFamily="34" charset="0"/>
                          <a:cs typeface="Arial" panose="020B0604020202020204" pitchFamily="34" charset="0"/>
                        </a:rPr>
                        <a:t>),</a:t>
                      </a:r>
                      <a:r>
                        <a:rPr sz="2300" dirty="0" smtClean="0">
                          <a:latin typeface="Arial" panose="020B0604020202020204" pitchFamily="34" charset="0"/>
                          <a:cs typeface="Arial" panose="020B0604020202020204" pitchFamily="34" charset="0"/>
                        </a:rPr>
                        <a:t> </a:t>
                      </a:r>
                      <a:endParaRPr lang="fr-CH" sz="2300" dirty="0" smtClean="0">
                        <a:latin typeface="Arial" panose="020B0604020202020204" pitchFamily="34" charset="0"/>
                        <a:cs typeface="Arial" panose="020B0604020202020204" pitchFamily="34" charset="0"/>
                      </a:endParaRPr>
                    </a:p>
                    <a:p>
                      <a:pPr algn="just" defTabSz="360045">
                        <a:spcBef>
                          <a:spcPts val="1200"/>
                        </a:spcBef>
                        <a:defRPr sz="1500">
                          <a:solidFill>
                            <a:srgbClr val="000000"/>
                          </a:solidFill>
                          <a:uFill>
                            <a:solidFill>
                              <a:srgbClr val="000000"/>
                            </a:solidFill>
                          </a:uFill>
                          <a:latin typeface="Candara"/>
                          <a:ea typeface="Candara"/>
                          <a:cs typeface="Candara"/>
                          <a:sym typeface="Candara"/>
                        </a:defRPr>
                      </a:pPr>
                      <a:r>
                        <a:rPr sz="2300" b="1" dirty="0" smtClean="0">
                          <a:latin typeface="Arial" panose="020B0604020202020204" pitchFamily="34" charset="0"/>
                          <a:cs typeface="Arial" panose="020B0604020202020204" pitchFamily="34" charset="0"/>
                        </a:rPr>
                        <a:t>On </a:t>
                      </a:r>
                      <a:r>
                        <a:rPr sz="2300" b="1" dirty="0">
                          <a:latin typeface="Arial" panose="020B0604020202020204" pitchFamily="34" charset="0"/>
                          <a:cs typeface="Arial" panose="020B0604020202020204" pitchFamily="34" charset="0"/>
                        </a:rPr>
                        <a:t>the </a:t>
                      </a:r>
                      <a:r>
                        <a:rPr sz="2300" b="1" dirty="0" smtClean="0">
                          <a:latin typeface="Arial" panose="020B0604020202020204" pitchFamily="34" charset="0"/>
                          <a:cs typeface="Arial" panose="020B0604020202020204" pitchFamily="34" charset="0"/>
                        </a:rPr>
                        <a:t>contrary</a:t>
                      </a:r>
                      <a:r>
                        <a:rPr lang="fr-CH" sz="2300" b="1" dirty="0" smtClean="0">
                          <a:latin typeface="Arial" panose="020B0604020202020204" pitchFamily="34" charset="0"/>
                          <a:cs typeface="Arial" panose="020B0604020202020204" pitchFamily="34" charset="0"/>
                        </a:rPr>
                        <a:t>,</a:t>
                      </a:r>
                      <a:r>
                        <a:rPr sz="2300" b="1" dirty="0" smtClean="0">
                          <a:latin typeface="Arial" panose="020B0604020202020204" pitchFamily="34" charset="0"/>
                          <a:cs typeface="Arial" panose="020B0604020202020204" pitchFamily="34" charset="0"/>
                        </a:rPr>
                        <a:t> </a:t>
                      </a:r>
                      <a:r>
                        <a:rPr sz="2300" b="1" dirty="0">
                          <a:latin typeface="Arial" panose="020B0604020202020204" pitchFamily="34" charset="0"/>
                          <a:cs typeface="Arial" panose="020B0604020202020204" pitchFamily="34" charset="0"/>
                        </a:rPr>
                        <a:t>they used abstract, stereotyped, and/or discriminatory arguments to justify their decisions </a:t>
                      </a:r>
                      <a:r>
                        <a:rPr lang="fr-CH" sz="2300" b="0" dirty="0" smtClean="0">
                          <a:latin typeface="Arial" panose="020B0604020202020204" pitchFamily="34" charset="0"/>
                          <a:cs typeface="Arial" panose="020B0604020202020204" pitchFamily="34" charset="0"/>
                        </a:rPr>
                        <a:t>(</a:t>
                      </a:r>
                      <a:r>
                        <a:rPr sz="2300" dirty="0" smtClean="0">
                          <a:latin typeface="Arial" panose="020B0604020202020204" pitchFamily="34" charset="0"/>
                          <a:cs typeface="Arial" panose="020B0604020202020204" pitchFamily="34" charset="0"/>
                        </a:rPr>
                        <a:t>…</a:t>
                      </a:r>
                      <a:r>
                        <a:rPr lang="fr-CH" sz="2300" dirty="0" smtClean="0">
                          <a:latin typeface="Arial" panose="020B0604020202020204" pitchFamily="34" charset="0"/>
                          <a:cs typeface="Arial" panose="020B0604020202020204" pitchFamily="34" charset="0"/>
                        </a:rPr>
                        <a:t>)</a:t>
                      </a:r>
                      <a:r>
                        <a:rPr sz="2300" dirty="0" smtClean="0">
                          <a:latin typeface="Arial" panose="020B0604020202020204" pitchFamily="34" charset="0"/>
                          <a:cs typeface="Arial" panose="020B0604020202020204" pitchFamily="34" charset="0"/>
                        </a:rPr>
                        <a:t>, </a:t>
                      </a:r>
                      <a:r>
                        <a:rPr sz="2300" dirty="0">
                          <a:latin typeface="Arial" panose="020B0604020202020204" pitchFamily="34" charset="0"/>
                          <a:cs typeface="Arial" panose="020B0604020202020204" pitchFamily="34" charset="0"/>
                        </a:rPr>
                        <a:t>for which reason said decisions constitute discriminatory treatment against Ms. </a:t>
                      </a:r>
                      <a:r>
                        <a:rPr sz="2300" dirty="0" smtClean="0">
                          <a:latin typeface="Arial" panose="020B0604020202020204" pitchFamily="34" charset="0"/>
                          <a:cs typeface="Arial" panose="020B0604020202020204" pitchFamily="34" charset="0"/>
                        </a:rPr>
                        <a:t>Atala</a:t>
                      </a:r>
                      <a:r>
                        <a:rPr lang="fr-CH" sz="2300" dirty="0" smtClean="0">
                          <a:latin typeface="Arial" panose="020B0604020202020204" pitchFamily="34" charset="0"/>
                          <a:cs typeface="Arial" panose="020B0604020202020204" pitchFamily="34" charset="0"/>
                        </a:rPr>
                        <a:t>"</a:t>
                      </a:r>
                      <a:r>
                        <a:rPr lang="fr-CH" sz="2300" baseline="0" dirty="0" smtClean="0">
                          <a:latin typeface="Arial" panose="020B0604020202020204" pitchFamily="34" charset="0"/>
                          <a:cs typeface="Arial" panose="020B0604020202020204" pitchFamily="34" charset="0"/>
                        </a:rPr>
                        <a:t> (emphasis added).</a:t>
                      </a:r>
                      <a:endParaRPr sz="2300" dirty="0">
                        <a:latin typeface="Arial" panose="020B0604020202020204" pitchFamily="34" charset="0"/>
                        <a:cs typeface="Arial" panose="020B0604020202020204" pitchFamily="34" charset="0"/>
                      </a:endParaRPr>
                    </a:p>
                  </a:txBody>
                  <a:tcPr marL="50800" marR="50800" marT="50800" marB="50800" horzOverflow="overflow">
                    <a:solidFill>
                      <a:srgbClr val="D3E5F6"/>
                    </a:solidFill>
                  </a:tcP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 name="Rights to equality before courts and tribunals and to a fair trial"/>
          <p:cNvSpPr txBox="1">
            <a:spLocks noGrp="1"/>
          </p:cNvSpPr>
          <p:nvPr>
            <p:ph type="title"/>
          </p:nvPr>
        </p:nvSpPr>
        <p:spPr>
          <a:xfrm>
            <a:off x="289093" y="304800"/>
            <a:ext cx="8661574" cy="1149928"/>
          </a:xfrm>
          <a:prstGeom prst="rect">
            <a:avLst/>
          </a:prstGeom>
        </p:spPr>
        <p:txBody>
          <a:bodyPr>
            <a:noAutofit/>
          </a:bodyPr>
          <a:lstStyle>
            <a:lvl1pPr>
              <a:defRPr sz="2200">
                <a:solidFill>
                  <a:srgbClr val="374C80"/>
                </a:solidFill>
                <a:uFill>
                  <a:solidFill>
                    <a:srgbClr val="374C80"/>
                  </a:solidFill>
                </a:uFill>
                <a:latin typeface="Candara"/>
                <a:ea typeface="Candara"/>
                <a:cs typeface="Candara"/>
                <a:sym typeface="Candara"/>
              </a:defRPr>
            </a:lvl1pPr>
          </a:lstStyle>
          <a:p>
            <a:pPr algn="just"/>
            <a:r>
              <a:rPr lang="fr-CH" sz="3000" dirty="0" smtClean="0">
                <a:solidFill>
                  <a:srgbClr val="006FB7"/>
                </a:solidFill>
                <a:latin typeface="Arial" panose="020B0604020202020204" pitchFamily="34" charset="0"/>
                <a:cs typeface="Arial" panose="020B0604020202020204" pitchFamily="34" charset="0"/>
              </a:rPr>
              <a:t>Judicial stereotyping and the r</a:t>
            </a:r>
            <a:r>
              <a:rPr sz="3000" dirty="0" smtClean="0">
                <a:solidFill>
                  <a:srgbClr val="006FB7"/>
                </a:solidFill>
                <a:latin typeface="Arial" panose="020B0604020202020204" pitchFamily="34" charset="0"/>
                <a:cs typeface="Arial" panose="020B0604020202020204" pitchFamily="34" charset="0"/>
              </a:rPr>
              <a:t>ights </a:t>
            </a:r>
            <a:r>
              <a:rPr sz="3000" dirty="0">
                <a:solidFill>
                  <a:srgbClr val="006FB7"/>
                </a:solidFill>
                <a:latin typeface="Arial" panose="020B0604020202020204" pitchFamily="34" charset="0"/>
                <a:cs typeface="Arial" panose="020B0604020202020204" pitchFamily="34" charset="0"/>
              </a:rPr>
              <a:t>to equality before courts and tribunals and to a fair trial</a:t>
            </a:r>
          </a:p>
        </p:txBody>
      </p:sp>
      <p:graphicFrame>
        <p:nvGraphicFramePr>
          <p:cNvPr id="127" name="Tabla"/>
          <p:cNvGraphicFramePr/>
          <p:nvPr>
            <p:extLst>
              <p:ext uri="{D42A27DB-BD31-4B8C-83A1-F6EECF244321}">
                <p14:modId xmlns:p14="http://schemas.microsoft.com/office/powerpoint/2010/main" val="2683981510"/>
              </p:ext>
            </p:extLst>
          </p:nvPr>
        </p:nvGraphicFramePr>
        <p:xfrm>
          <a:off x="371590" y="1745673"/>
          <a:ext cx="8496581" cy="4336473"/>
        </p:xfrm>
        <a:graphic>
          <a:graphicData uri="http://schemas.openxmlformats.org/drawingml/2006/table">
            <a:tbl>
              <a:tblPr bandRow="1">
                <a:tableStyleId>{4C3C2611-4C71-4FC5-86AE-919BDF0F9419}</a:tableStyleId>
              </a:tblPr>
              <a:tblGrid>
                <a:gridCol w="8496581">
                  <a:extLst>
                    <a:ext uri="{9D8B030D-6E8A-4147-A177-3AD203B41FA5}">
                      <a16:colId xmlns:a16="http://schemas.microsoft.com/office/drawing/2014/main" val="20000"/>
                    </a:ext>
                  </a:extLst>
                </a:gridCol>
              </a:tblGrid>
              <a:tr h="4336473">
                <a:tc>
                  <a:txBody>
                    <a:bodyPr/>
                    <a:lstStyle/>
                    <a:p>
                      <a:pPr algn="just" defTabSz="360045">
                        <a:spcBef>
                          <a:spcPts val="1200"/>
                        </a:spcBef>
                        <a:defRPr sz="1700">
                          <a:solidFill>
                            <a:srgbClr val="000000"/>
                          </a:solidFill>
                          <a:uFill>
                            <a:solidFill>
                              <a:srgbClr val="000000"/>
                            </a:solidFill>
                          </a:uFill>
                          <a:latin typeface="Candara"/>
                          <a:ea typeface="Candara"/>
                          <a:cs typeface="Candara"/>
                          <a:sym typeface="Candara"/>
                        </a:defRPr>
                      </a:pPr>
                      <a:r>
                        <a:rPr sz="2600" dirty="0" smtClean="0">
                          <a:latin typeface="Arial" panose="020B0604020202020204" pitchFamily="34" charset="0"/>
                          <a:cs typeface="Arial" panose="020B0604020202020204" pitchFamily="34" charset="0"/>
                        </a:rPr>
                        <a:t>In </a:t>
                      </a:r>
                      <a:r>
                        <a:rPr sz="2600" i="1" dirty="0">
                          <a:latin typeface="Arial" panose="020B0604020202020204" pitchFamily="34" charset="0"/>
                          <a:cs typeface="Arial" panose="020B0604020202020204" pitchFamily="34" charset="0"/>
                        </a:rPr>
                        <a:t>Karen Tayag Vertido v. The Philippines</a:t>
                      </a:r>
                      <a:r>
                        <a:rPr sz="2600" dirty="0">
                          <a:latin typeface="Arial" panose="020B0604020202020204" pitchFamily="34" charset="0"/>
                          <a:cs typeface="Arial" panose="020B0604020202020204" pitchFamily="34" charset="0"/>
                        </a:rPr>
                        <a:t>, the CEDAW Committee stressed </a:t>
                      </a:r>
                      <a:r>
                        <a:rPr sz="2600" dirty="0" smtClean="0">
                          <a:latin typeface="Arial" panose="020B0604020202020204" pitchFamily="34" charset="0"/>
                          <a:cs typeface="Arial" panose="020B0604020202020204" pitchFamily="34" charset="0"/>
                        </a:rPr>
                        <a:t>that</a:t>
                      </a:r>
                      <a:r>
                        <a:rPr lang="fr-CH" sz="2600" dirty="0" smtClean="0">
                          <a:latin typeface="Arial" panose="020B0604020202020204" pitchFamily="34" charset="0"/>
                          <a:cs typeface="Arial" panose="020B0604020202020204" pitchFamily="34" charset="0"/>
                        </a:rPr>
                        <a:t>:</a:t>
                      </a:r>
                    </a:p>
                    <a:p>
                      <a:pPr algn="just" defTabSz="360045">
                        <a:spcBef>
                          <a:spcPts val="1200"/>
                        </a:spcBef>
                        <a:defRPr sz="1700">
                          <a:solidFill>
                            <a:srgbClr val="000000"/>
                          </a:solidFill>
                          <a:uFill>
                            <a:solidFill>
                              <a:srgbClr val="000000"/>
                            </a:solidFill>
                          </a:uFill>
                          <a:latin typeface="Candara"/>
                          <a:ea typeface="Candara"/>
                          <a:cs typeface="Candara"/>
                          <a:sym typeface="Candara"/>
                        </a:defRPr>
                      </a:pPr>
                      <a:r>
                        <a:rPr lang="fr-CH" sz="2600" dirty="0" smtClean="0">
                          <a:latin typeface="Arial" panose="020B0604020202020204" pitchFamily="34" charset="0"/>
                          <a:cs typeface="Arial" panose="020B0604020202020204" pitchFamily="34" charset="0"/>
                        </a:rPr>
                        <a:t>S</a:t>
                      </a:r>
                      <a:r>
                        <a:rPr sz="2600" dirty="0" smtClean="0">
                          <a:latin typeface="Arial" panose="020B0604020202020204" pitchFamily="34" charset="0"/>
                          <a:cs typeface="Arial" panose="020B0604020202020204" pitchFamily="34" charset="0"/>
                        </a:rPr>
                        <a:t>tereotyping </a:t>
                      </a:r>
                      <a:r>
                        <a:rPr sz="2600" dirty="0">
                          <a:latin typeface="Arial" panose="020B0604020202020204" pitchFamily="34" charset="0"/>
                          <a:cs typeface="Arial" panose="020B0604020202020204" pitchFamily="34" charset="0"/>
                        </a:rPr>
                        <a:t>affects women’s right to a fair and just trial and that the judiciary must take caution not to create inflexible standards of what women or girls should be or what they should have done when confronted with a situation of rape based merely on preconceived notions of what defines a rape victim or a victim of gender-based </a:t>
                      </a:r>
                      <a:r>
                        <a:rPr sz="2600" dirty="0" smtClean="0">
                          <a:latin typeface="Arial" panose="020B0604020202020204" pitchFamily="34" charset="0"/>
                          <a:cs typeface="Arial" panose="020B0604020202020204" pitchFamily="34" charset="0"/>
                        </a:rPr>
                        <a:t>violence</a:t>
                      </a:r>
                      <a:r>
                        <a:rPr lang="fr-CH" sz="2600" dirty="0" smtClean="0">
                          <a:latin typeface="Arial" panose="020B0604020202020204" pitchFamily="34" charset="0"/>
                          <a:cs typeface="Arial" panose="020B0604020202020204" pitchFamily="34" charset="0"/>
                        </a:rPr>
                        <a:t> (an “ideal victim“</a:t>
                      </a:r>
                      <a:r>
                        <a:rPr sz="2600" dirty="0" smtClean="0">
                          <a:latin typeface="Arial" panose="020B0604020202020204" pitchFamily="34" charset="0"/>
                          <a:cs typeface="Arial" panose="020B0604020202020204" pitchFamily="34" charset="0"/>
                        </a:rPr>
                        <a:t>, </a:t>
                      </a:r>
                      <a:r>
                        <a:rPr sz="2600" dirty="0">
                          <a:latin typeface="Arial" panose="020B0604020202020204" pitchFamily="34" charset="0"/>
                          <a:cs typeface="Arial" panose="020B0604020202020204" pitchFamily="34" charset="0"/>
                        </a:rPr>
                        <a:t>in </a:t>
                      </a:r>
                      <a:r>
                        <a:rPr sz="2600" dirty="0" smtClean="0">
                          <a:latin typeface="Arial" panose="020B0604020202020204" pitchFamily="34" charset="0"/>
                          <a:cs typeface="Arial" panose="020B0604020202020204" pitchFamily="34" charset="0"/>
                        </a:rPr>
                        <a:t>general</a:t>
                      </a:r>
                      <a:r>
                        <a:rPr lang="en-GB" sz="2600" dirty="0" smtClean="0">
                          <a:latin typeface="Arial" panose="020B0604020202020204" pitchFamily="34" charset="0"/>
                          <a:cs typeface="Arial" panose="020B0604020202020204" pitchFamily="34" charset="0"/>
                        </a:rPr>
                        <a:t>)</a:t>
                      </a:r>
                      <a:r>
                        <a:rPr sz="2600" dirty="0" smtClean="0">
                          <a:latin typeface="Arial" panose="020B0604020202020204" pitchFamily="34" charset="0"/>
                          <a:cs typeface="Arial" panose="020B0604020202020204" pitchFamily="34" charset="0"/>
                        </a:rPr>
                        <a:t>.</a:t>
                      </a:r>
                      <a:endParaRPr sz="2600" dirty="0">
                        <a:latin typeface="Arial" panose="020B0604020202020204" pitchFamily="34" charset="0"/>
                        <a:cs typeface="Arial" panose="020B0604020202020204" pitchFamily="34" charset="0"/>
                      </a:endParaRPr>
                    </a:p>
                  </a:txBody>
                  <a:tcPr marL="50800" marR="50800" marT="50800" marB="50800" horzOverflow="overflow">
                    <a:solidFill>
                      <a:srgbClr val="D3E5F6"/>
                    </a:solidFill>
                  </a:tcP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Thème Office">
      <a:dk1>
        <a:srgbClr val="333333"/>
      </a:dk1>
      <a:lt1>
        <a:srgbClr val="FFFFFF"/>
      </a:lt1>
      <a:dk2>
        <a:srgbClr val="A7A7A7"/>
      </a:dk2>
      <a:lt2>
        <a:srgbClr val="535353"/>
      </a:lt2>
      <a:accent1>
        <a:srgbClr val="006FB7"/>
      </a:accent1>
      <a:accent2>
        <a:srgbClr val="5693C9"/>
      </a:accent2>
      <a:accent3>
        <a:srgbClr val="F18E00"/>
      </a:accent3>
      <a:accent4>
        <a:srgbClr val="8C1713"/>
      </a:accent4>
      <a:accent5>
        <a:srgbClr val="7FBADF"/>
      </a:accent5>
      <a:accent6>
        <a:srgbClr val="C58781"/>
      </a:accent6>
      <a:hlink>
        <a:srgbClr val="0000FF"/>
      </a:hlink>
      <a:folHlink>
        <a:srgbClr val="FF00FF"/>
      </a:folHlink>
    </a:clrScheme>
    <a:fontScheme name="Thème Office">
      <a:majorFont>
        <a:latin typeface="Helvetica"/>
        <a:ea typeface="Helvetica"/>
        <a:cs typeface="Helvetica"/>
      </a:majorFont>
      <a:minorFont>
        <a:latin typeface="Calibri"/>
        <a:ea typeface="Calibri"/>
        <a:cs typeface="Calibri"/>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006FB7"/>
      </a:accent1>
      <a:accent2>
        <a:srgbClr val="5693C9"/>
      </a:accent2>
      <a:accent3>
        <a:srgbClr val="F18E00"/>
      </a:accent3>
      <a:accent4>
        <a:srgbClr val="8C1713"/>
      </a:accent4>
      <a:accent5>
        <a:srgbClr val="7FBADF"/>
      </a:accent5>
      <a:accent6>
        <a:srgbClr val="C58781"/>
      </a:accent6>
      <a:hlink>
        <a:srgbClr val="0000FF"/>
      </a:hlink>
      <a:folHlink>
        <a:srgbClr val="FF00FF"/>
      </a:folHlink>
    </a:clrScheme>
    <a:fontScheme name="Thème Office">
      <a:majorFont>
        <a:latin typeface="Helvetica"/>
        <a:ea typeface="Helvetica"/>
        <a:cs typeface="Helvetica"/>
      </a:majorFont>
      <a:minorFont>
        <a:latin typeface="Calibri"/>
        <a:ea typeface="Calibri"/>
        <a:cs typeface="Calibri"/>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333333"/>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04BF5D2-01DD-4095-A3AE-C6AA852045ED}"/>
</file>

<file path=customXml/itemProps2.xml><?xml version="1.0" encoding="utf-8"?>
<ds:datastoreItem xmlns:ds="http://schemas.openxmlformats.org/officeDocument/2006/customXml" ds:itemID="{22B9D414-8588-4AD1-B03D-71149BA41A66}"/>
</file>

<file path=customXml/itemProps3.xml><?xml version="1.0" encoding="utf-8"?>
<ds:datastoreItem xmlns:ds="http://schemas.openxmlformats.org/officeDocument/2006/customXml" ds:itemID="{F8E6767A-CBEF-4352-A18B-6389F4F071AB}"/>
</file>

<file path=docProps/app.xml><?xml version="1.0" encoding="utf-8"?>
<Properties xmlns="http://schemas.openxmlformats.org/officeDocument/2006/extended-properties" xmlns:vt="http://schemas.openxmlformats.org/officeDocument/2006/docPropsVTypes">
  <TotalTime>1984</TotalTime>
  <Words>5882</Words>
  <Application>Microsoft Office PowerPoint</Application>
  <PresentationFormat>On-screen Show (4:3)</PresentationFormat>
  <Paragraphs>358</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Cambria</vt:lpstr>
      <vt:lpstr>Candara</vt:lpstr>
      <vt:lpstr>Helvetica</vt:lpstr>
      <vt:lpstr>Trebuchet MS</vt:lpstr>
      <vt:lpstr>Wingdings</vt:lpstr>
      <vt:lpstr>Thème Office</vt:lpstr>
      <vt:lpstr>PowerPoint Presentation</vt:lpstr>
      <vt:lpstr>Session 4.  Gender stereotyping  in gender-based violence (GBV) cases</vt:lpstr>
      <vt:lpstr>What is the gender-based violence against women? </vt:lpstr>
      <vt:lpstr>CEDAW General Recommendation 35</vt:lpstr>
      <vt:lpstr>CEDAW General Recommendation 35</vt:lpstr>
      <vt:lpstr>Example: V.K. vs Bulgaria case</vt:lpstr>
      <vt:lpstr>States’ obligations to ensure justice for victims and survivors </vt:lpstr>
      <vt:lpstr>Judicial stereotyping &amp; right to non-discrimination and equality</vt:lpstr>
      <vt:lpstr>Judicial stereotyping and the rights to equality before courts and tribunals and to a fair trial</vt:lpstr>
      <vt:lpstr>Right to an effective remedy</vt:lpstr>
      <vt:lpstr>Common stereotypes in GBV cases</vt:lpstr>
      <vt:lpstr>Commonly found stereotypes that affect women’s access to justice </vt:lpstr>
      <vt:lpstr>Stereotypes about perpetrators and victims</vt:lpstr>
      <vt:lpstr>How Judiciaries may apply, enforce and perpetuate stereotypes</vt:lpstr>
      <vt:lpstr>How judges challenge stereotyping </vt:lpstr>
      <vt:lpstr>How stereotyping undermines access to justice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Wrongful Gender Stereotyping and the Judiciary</dc:title>
  <dc:creator>INTERN WRGU</dc:creator>
  <cp:lastModifiedBy>CUYPERS An</cp:lastModifiedBy>
  <cp:revision>98</cp:revision>
  <dcterms:modified xsi:type="dcterms:W3CDTF">2020-10-08T13:13:16Z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