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>
  <p:sldMasterIdLst>
    <p:sldMasterId id="2147483667" r:id="rId4"/>
    <p:sldMasterId id="2147483896" r:id="rId5"/>
    <p:sldMasterId id="2147484055" r:id="rId6"/>
    <p:sldMasterId id="2147484254" r:id="rId7"/>
    <p:sldMasterId id="2147484372" r:id="rId8"/>
    <p:sldMasterId id="2147484378" r:id="rId9"/>
    <p:sldMasterId id="2147484383" r:id="rId10"/>
    <p:sldMasterId id="2147484387" r:id="rId11"/>
  </p:sldMasterIdLst>
  <p:notesMasterIdLst>
    <p:notesMasterId r:id="rId20"/>
  </p:notesMasterIdLst>
  <p:handoutMasterIdLst>
    <p:handoutMasterId r:id="rId21"/>
  </p:handoutMasterIdLst>
  <p:sldIdLst>
    <p:sldId id="2423" r:id="rId12"/>
    <p:sldId id="2397" r:id="rId13"/>
    <p:sldId id="2383" r:id="rId14"/>
    <p:sldId id="256" r:id="rId15"/>
    <p:sldId id="2401" r:id="rId16"/>
    <p:sldId id="2394" r:id="rId17"/>
    <p:sldId id="2424" r:id="rId18"/>
    <p:sldId id="2403" r:id="rId19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Ebrima" panose="02000000000000000000" pitchFamily="2" charset="0"/>
      <p:regular r:id="rId28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80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609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415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32209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90262" algn="l" defTabSz="91609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8317" algn="l" defTabSz="91609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6370" algn="l" defTabSz="91609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64422" algn="l" defTabSz="916095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72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69" userDrawn="1">
          <p15:clr>
            <a:srgbClr val="A4A3A4"/>
          </p15:clr>
        </p15:guide>
        <p15:guide id="2" pos="2920" userDrawn="1">
          <p15:clr>
            <a:srgbClr val="A4A3A4"/>
          </p15:clr>
        </p15:guide>
        <p15:guide id="3" orient="horz" pos="3122" userDrawn="1">
          <p15:clr>
            <a:srgbClr val="A4A3A4"/>
          </p15:clr>
        </p15:guide>
        <p15:guide id="4" pos="2136" userDrawn="1">
          <p15:clr>
            <a:srgbClr val="A4A3A4"/>
          </p15:clr>
        </p15:guide>
        <p15:guide id="5" orient="horz" pos="4677" userDrawn="1">
          <p15:clr>
            <a:srgbClr val="A4A3A4"/>
          </p15:clr>
        </p15:guide>
        <p15:guide id="6" orient="horz" pos="3128" userDrawn="1">
          <p15:clr>
            <a:srgbClr val="A4A3A4"/>
          </p15:clr>
        </p15:guide>
        <p15:guide id="7" pos="2929" userDrawn="1">
          <p15:clr>
            <a:srgbClr val="A4A3A4"/>
          </p15:clr>
        </p15:guide>
        <p15:guide id="8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B3D2"/>
    <a:srgbClr val="10B8BC"/>
    <a:srgbClr val="004A99"/>
    <a:srgbClr val="A3E7FF"/>
    <a:srgbClr val="66CCFF"/>
    <a:srgbClr val="33CCFF"/>
    <a:srgbClr val="FF6600"/>
    <a:srgbClr val="0070C0"/>
    <a:srgbClr val="002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6985" autoAdjust="0"/>
    <p:restoredTop sz="35065" autoAdjust="0"/>
  </p:normalViewPr>
  <p:slideViewPr>
    <p:cSldViewPr snapToGrid="0" snapToObjects="1">
      <p:cViewPr varScale="1">
        <p:scale>
          <a:sx n="25" d="100"/>
          <a:sy n="25" d="100"/>
        </p:scale>
        <p:origin x="2616" y="30"/>
      </p:cViewPr>
      <p:guideLst>
        <p:guide orient="horz" pos="2664"/>
        <p:guide pos="72"/>
        <p:guide pos="5616"/>
        <p:guide orient="horz"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52"/>
    </p:cViewPr>
  </p:sorterViewPr>
  <p:notesViewPr>
    <p:cSldViewPr snapToGrid="0" snapToObjects="1">
      <p:cViewPr>
        <p:scale>
          <a:sx n="75" d="100"/>
          <a:sy n="75" d="100"/>
        </p:scale>
        <p:origin x="2442" y="-954"/>
      </p:cViewPr>
      <p:guideLst>
        <p:guide orient="horz" pos="4669"/>
        <p:guide pos="2920"/>
        <p:guide orient="horz" pos="3122"/>
        <p:guide pos="2136"/>
        <p:guide orient="horz" pos="4677"/>
        <p:guide orient="horz" pos="3128"/>
        <p:guide pos="29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0538" y="622300"/>
            <a:ext cx="5822950" cy="436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86278" y="5334835"/>
            <a:ext cx="5232498" cy="12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31531" y="9548098"/>
            <a:ext cx="187246" cy="18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018716" y="110937"/>
            <a:ext cx="65" cy="12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7016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701" indent="-116093" algn="l" defTabSz="89701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600" indent="-181313" algn="l" defTabSz="89701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832" indent="-125653" algn="l" defTabSz="89701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3937" indent="-114506" algn="l" defTabSz="89701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90262" algn="l" defTabSz="916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8317" algn="l" defTabSz="916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6370" algn="l" defTabSz="916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4422" algn="l" defTabSz="916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0088" y="138113"/>
            <a:ext cx="1322387" cy="992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8944" y="1300043"/>
            <a:ext cx="6329417" cy="6584367"/>
          </a:xfrm>
        </p:spPr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First of all, before starting, I want to thank the Office of the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Commissioner for Human Rights for inviting me to participate in this panel discussion.</a:t>
            </a:r>
          </a:p>
          <a:p>
            <a:endParaRPr lang="en-GB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would also like to thank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governments of Portugal and Brazil for the leadership that they have shown in promoting human rights in mental health over the last 6 years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presentation will focus on the need to scale up investment in rights based mental health services – including services that are free from coercion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forced treatment.</a:t>
            </a:r>
          </a:p>
          <a:p>
            <a:pPr marL="0" indent="0"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in recognition of the current situation,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all parts of the world, where violations of human rights are common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legitimized in policy and law.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Important rights that are taken away from people with mental health conditions and psychosocial disabilities include: </a:t>
            </a:r>
          </a:p>
          <a:p>
            <a:pPr marL="685570" lvl="1" indent="-228257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right for people to decide about their own treatment and care, </a:t>
            </a:r>
          </a:p>
          <a:p>
            <a:pPr marL="685570" lvl="1" indent="-228257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right to NOT be subject to coercion such as forced treatment, seclusion and restraints, </a:t>
            </a:r>
          </a:p>
          <a:p>
            <a:pPr marL="685570" lvl="1" indent="-228257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peoples rights to be able to decide about their life, .. where they will live, how they will spend their money, and </a:t>
            </a:r>
          </a:p>
          <a:p>
            <a:pPr marL="685570" lvl="1" indent="-228257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peoples right to be included in the community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countries everywhere we also see a predominant focus on the bio-medical model which limits treatment to diagnosis &amp; treatment with medications and fails to  address important areas of people lives which are often the root cause of a persons’ mental health condition and essential for recovery and community inclusion– 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Here I am referring to issues around relationships, meaning and belonging as well as opportunities for employment, education, housing, social protection and good quality health care more broadly.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970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it is with this in mind and in response to this need that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June this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year, we published and launched the </a:t>
            </a:r>
            <a:r>
              <a:rPr lang="en-GB" sz="1200" i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Guidance on person-centred and rights-based community mental health services </a:t>
            </a:r>
            <a:r>
              <a:rPr lang="en-GB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I will talk about now.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933817" y="9547862"/>
            <a:ext cx="84960" cy="184666"/>
          </a:xfrm>
        </p:spPr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2200" y="190500"/>
            <a:ext cx="39624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578" y="3402990"/>
            <a:ext cx="5818200" cy="2616101"/>
          </a:xfrm>
        </p:spPr>
        <p:txBody>
          <a:bodyPr/>
          <a:lstStyle/>
          <a:p>
            <a:pPr lvl="0">
              <a:defRPr/>
            </a:pPr>
            <a:r>
              <a:rPr lang="en-GB" sz="1200" dirty="0"/>
              <a:t>This new guidance on rights based services </a:t>
            </a:r>
            <a:r>
              <a:rPr lang="en-US" sz="1200" dirty="0"/>
              <a:t>has several main aims and objectives which are to:</a:t>
            </a:r>
          </a:p>
          <a:p>
            <a:pPr lvl="0">
              <a:defRPr/>
            </a:pPr>
            <a:endParaRPr lang="en-US" sz="1200" dirty="0"/>
          </a:p>
          <a:p>
            <a:pPr marL="285321" indent="-285321">
              <a:buFont typeface="Arial" panose="020B0604020202020204" pitchFamily="34" charset="0"/>
              <a:buChar char="•"/>
            </a:pPr>
            <a:r>
              <a:rPr lang="en-US" sz="1200" dirty="0"/>
              <a:t>inform mental health care providers of the benefits of services that are respectful of human rights and focused on recovery. </a:t>
            </a:r>
          </a:p>
          <a:p>
            <a:pPr marL="285321" indent="-285321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321" indent="-285321">
              <a:buFont typeface="Arial" panose="020B0604020202020204" pitchFamily="34" charset="0"/>
              <a:buChar char="•"/>
            </a:pPr>
            <a:r>
              <a:rPr lang="en-US" sz="1200" dirty="0"/>
              <a:t>Demonstrate that it </a:t>
            </a:r>
            <a:r>
              <a:rPr lang="en-US" sz="1200" i="1" dirty="0"/>
              <a:t>is</a:t>
            </a:r>
            <a:r>
              <a:rPr lang="en-US" sz="1200" dirty="0"/>
              <a:t> possible to develop these services and achieve good health outcomes - </a:t>
            </a:r>
            <a:r>
              <a:rPr lang="en-US" sz="1200" b="1" dirty="0"/>
              <a:t>often at comparable or lower costs than the existing mainstream services.</a:t>
            </a:r>
          </a:p>
          <a:p>
            <a:pPr marL="285321" indent="-285321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285321" indent="-285321">
              <a:buFont typeface="Arial" panose="020B0604020202020204" pitchFamily="34" charset="0"/>
              <a:buChar char="•"/>
            </a:pPr>
            <a:r>
              <a:rPr lang="en-US" sz="1200" dirty="0"/>
              <a:t>And thirdly to inspire countries to develop and scale-up these services and  ALSO to provide clear guidance on how to do this. </a:t>
            </a:r>
          </a:p>
          <a:p>
            <a:pPr marL="285321" indent="-285321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848859" y="9547862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6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0500" y="242888"/>
            <a:ext cx="3294063" cy="2471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2908" y="2891901"/>
            <a:ext cx="5802350" cy="3724096"/>
          </a:xfrm>
        </p:spPr>
        <p:txBody>
          <a:bodyPr/>
          <a:lstStyle/>
          <a:p>
            <a:pPr defTabSz="895670">
              <a:defRPr/>
            </a:pPr>
            <a:r>
              <a:rPr lang="en-US" sz="1200" dirty="0">
                <a:latin typeface="+mj-lt"/>
              </a:rPr>
              <a:t>In terms of content…the WHO guidance is made up of several different documents.</a:t>
            </a:r>
          </a:p>
          <a:p>
            <a:pPr defTabSz="895670">
              <a:defRPr/>
            </a:pPr>
            <a:endParaRPr lang="en-US" sz="1200" dirty="0">
              <a:latin typeface="+mj-lt"/>
            </a:endParaRPr>
          </a:p>
          <a:p>
            <a:pPr defTabSz="895670">
              <a:defRPr/>
            </a:pPr>
            <a:r>
              <a:rPr lang="en-US" sz="1200" dirty="0">
                <a:latin typeface="+mj-lt"/>
              </a:rPr>
              <a:t>Firstly there is an overall document which:</a:t>
            </a:r>
          </a:p>
          <a:p>
            <a:pPr defTabSz="895670">
              <a:defRPr/>
            </a:pPr>
            <a:endParaRPr lang="en-US" sz="1200" dirty="0">
              <a:latin typeface="+mj-lt"/>
            </a:endParaRP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j-lt"/>
              </a:rPr>
              <a:t>sets the global context </a:t>
            </a:r>
            <a:r>
              <a:rPr lang="en-US" sz="1200" dirty="0">
                <a:latin typeface="+mj-lt"/>
              </a:rPr>
              <a:t>that we are facing in the area of mental health and human rights</a:t>
            </a: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j-lt"/>
            </a:endParaRP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j-lt"/>
              </a:rPr>
              <a:t>Outlines</a:t>
            </a:r>
            <a:r>
              <a:rPr lang="en-US" sz="1200" dirty="0">
                <a:latin typeface="+mj-lt"/>
              </a:rPr>
              <a:t> the key international human rights standards and the recovery approach. </a:t>
            </a: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j-lt"/>
            </a:endParaRP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j-lt"/>
              </a:rPr>
              <a:t>AND showcases </a:t>
            </a:r>
            <a:r>
              <a:rPr lang="en-US" sz="1200" dirty="0">
                <a:latin typeface="+mj-lt"/>
              </a:rPr>
              <a:t>28 good practice rights based services from low, middle and high income countries around the world</a:t>
            </a: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j-lt"/>
            </a:endParaRPr>
          </a:p>
          <a:p>
            <a:pPr lvl="0">
              <a:defRPr/>
            </a:pPr>
            <a:r>
              <a:rPr lang="en-US" sz="1200" b="1" dirty="0"/>
              <a:t>The document also:</a:t>
            </a:r>
          </a:p>
          <a:p>
            <a:pPr lvl="0">
              <a:defRPr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+mj-lt"/>
              </a:rPr>
              <a:t>Explains </a:t>
            </a:r>
            <a:r>
              <a:rPr lang="en-US" sz="1200" dirty="0">
                <a:latin typeface="+mj-lt"/>
              </a:rPr>
              <a:t>the steps needed to move towards the provision of holistic services, taking into account housing, education, employment and social protection.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And finally the document presents </a:t>
            </a:r>
            <a:r>
              <a:rPr lang="en-US" sz="1200" b="1" dirty="0">
                <a:latin typeface="+mj-lt"/>
              </a:rPr>
              <a:t>specific recommendations and action steps </a:t>
            </a:r>
            <a:r>
              <a:rPr lang="en-US" sz="1200" dirty="0">
                <a:latin typeface="+mj-lt"/>
              </a:rPr>
              <a:t>for integrating person-</a:t>
            </a:r>
            <a:r>
              <a:rPr lang="en-US" sz="1200" dirty="0" err="1">
                <a:latin typeface="+mj-lt"/>
              </a:rPr>
              <a:t>centred</a:t>
            </a:r>
            <a:r>
              <a:rPr lang="en-US" sz="1200" dirty="0">
                <a:latin typeface="+mj-lt"/>
              </a:rPr>
              <a:t> and rights-based services into health and social sectors.</a:t>
            </a: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848859" y="9547862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9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5413" y="166688"/>
            <a:ext cx="3733800" cy="2801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9737" y="3137148"/>
            <a:ext cx="5818200" cy="3877985"/>
          </a:xfrm>
        </p:spPr>
        <p:txBody>
          <a:bodyPr/>
          <a:lstStyle/>
          <a:p>
            <a:r>
              <a:rPr lang="en-US" sz="1200" dirty="0">
                <a:latin typeface="+mn-lt"/>
              </a:rPr>
              <a:t>In addition to the overall document, the WHO guidance also includes seven supporting technical packages. 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Each technical package addresses a different category of service. So there are separate packages which include the good practice examples for:</a:t>
            </a:r>
            <a:endParaRPr lang="en-US" sz="1200" dirty="0">
              <a:highlight>
                <a:srgbClr val="FFFF00"/>
              </a:highlight>
              <a:latin typeface="+mn-lt"/>
            </a:endParaRP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i="1" dirty="0">
                <a:latin typeface="+mn-lt"/>
              </a:rPr>
              <a:t>Crisis services</a:t>
            </a:r>
            <a:r>
              <a:rPr lang="en-US" sz="1200" dirty="0">
                <a:latin typeface="+mn-lt"/>
              </a:rPr>
              <a:t>; 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i="1" dirty="0">
                <a:latin typeface="+mn-lt"/>
              </a:rPr>
              <a:t>Hospital-based services</a:t>
            </a:r>
            <a:r>
              <a:rPr lang="en-US" sz="1200" dirty="0">
                <a:latin typeface="+mn-lt"/>
              </a:rPr>
              <a:t>; 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i="1" dirty="0">
                <a:latin typeface="+mn-lt"/>
              </a:rPr>
              <a:t>Community </a:t>
            </a:r>
            <a:r>
              <a:rPr lang="en-US" sz="1200" i="1" dirty="0" err="1">
                <a:latin typeface="+mn-lt"/>
              </a:rPr>
              <a:t>centres</a:t>
            </a:r>
            <a:r>
              <a:rPr lang="en-US" sz="1200" dirty="0">
                <a:latin typeface="+mn-lt"/>
              </a:rPr>
              <a:t>; 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i="1" dirty="0">
                <a:latin typeface="+mn-lt"/>
              </a:rPr>
              <a:t>Peer support services</a:t>
            </a:r>
            <a:r>
              <a:rPr lang="en-US" sz="1200" dirty="0">
                <a:latin typeface="+mn-lt"/>
              </a:rPr>
              <a:t>; 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i="1" dirty="0">
                <a:latin typeface="+mn-lt"/>
              </a:rPr>
              <a:t>Community outreach services</a:t>
            </a:r>
            <a:r>
              <a:rPr lang="en-US" sz="1200" dirty="0">
                <a:latin typeface="+mn-lt"/>
              </a:rPr>
              <a:t>; 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i="1" dirty="0">
                <a:latin typeface="+mn-lt"/>
              </a:rPr>
              <a:t>Supported living</a:t>
            </a:r>
            <a:r>
              <a:rPr lang="en-US" sz="1200" dirty="0">
                <a:latin typeface="+mn-lt"/>
              </a:rPr>
              <a:t>; 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and </a:t>
            </a:r>
            <a:r>
              <a:rPr lang="en-US" sz="1200" i="1" dirty="0">
                <a:latin typeface="+mn-lt"/>
              </a:rPr>
              <a:t>Comprehensive mental health service networks </a:t>
            </a:r>
            <a:r>
              <a:rPr lang="en-US" sz="1200" dirty="0">
                <a:latin typeface="+mn-lt"/>
              </a:rPr>
              <a:t>– this means networks of services that bring together all the different services I mentioned just now to form a comprehensive mental health network which interfaces with the social sector.</a:t>
            </a:r>
            <a:endParaRPr lang="en-US" sz="1200" strike="sngStrike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Each of the technical packages shows how each service (</a:t>
            </a:r>
            <a:r>
              <a:rPr lang="en-US" sz="1200" dirty="0" err="1">
                <a:latin typeface="+mn-lt"/>
              </a:rPr>
              <a:t>i</a:t>
            </a:r>
            <a:r>
              <a:rPr lang="en-US" sz="1200" dirty="0">
                <a:latin typeface="+mn-lt"/>
              </a:rPr>
              <a:t>) </a:t>
            </a:r>
            <a:r>
              <a:rPr lang="en-US" sz="1200" dirty="0" err="1">
                <a:latin typeface="+mn-lt"/>
              </a:rPr>
              <a:t>operationalised</a:t>
            </a:r>
            <a:r>
              <a:rPr lang="en-US" sz="1200" dirty="0">
                <a:latin typeface="+mn-lt"/>
              </a:rPr>
              <a:t> a rights based approach and (ii) how they overcame the many challenges and obstacles to implementation</a:t>
            </a:r>
            <a:r>
              <a:rPr lang="en-US" sz="1200" dirty="0">
                <a:highlight>
                  <a:srgbClr val="FFFF00"/>
                </a:highlight>
                <a:latin typeface="+mn-lt"/>
              </a:rPr>
              <a:t>.  </a:t>
            </a:r>
          </a:p>
          <a:p>
            <a:endParaRPr lang="en-US" sz="1200" dirty="0">
              <a:highlight>
                <a:srgbClr val="FFFF00"/>
              </a:highlight>
              <a:latin typeface="+mn-lt"/>
            </a:endParaRPr>
          </a:p>
          <a:p>
            <a:r>
              <a:rPr lang="en-US" sz="1200" dirty="0">
                <a:latin typeface="+mn-lt"/>
              </a:rPr>
              <a:t>Finally, each technical package concludes with a series of very concrete action steps that people can work through to set up a similar service in their country.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848859" y="9547862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9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6850" y="166688"/>
            <a:ext cx="3379788" cy="2535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0086" y="2977795"/>
            <a:ext cx="5528691" cy="861774"/>
          </a:xfrm>
        </p:spPr>
        <p:txBody>
          <a:bodyPr/>
          <a:lstStyle/>
          <a:p>
            <a:pPr marL="285321" indent="-285321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On this slide I have listed each of the 28 services showcased in the guidance according to each service category in order to provide a flavor of the breadth and variety of services showcased.</a:t>
            </a:r>
          </a:p>
          <a:p>
            <a:pPr marL="285321" indent="-285321"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848859" y="9547862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9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2063" y="266700"/>
            <a:ext cx="3589337" cy="269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1802" y="3066537"/>
            <a:ext cx="6159723" cy="3801041"/>
          </a:xfrm>
        </p:spPr>
        <p:txBody>
          <a:bodyPr/>
          <a:lstStyle/>
          <a:p>
            <a:r>
              <a:rPr lang="en-GB" sz="1300" dirty="0">
                <a:latin typeface="+mj-lt"/>
              </a:rPr>
              <a:t>So what do all the showcased good practice services have in common?....</a:t>
            </a:r>
          </a:p>
          <a:p>
            <a:endParaRPr lang="en-GB" sz="1300" dirty="0">
              <a:latin typeface="+mj-lt"/>
            </a:endParaRPr>
          </a:p>
          <a:p>
            <a:r>
              <a:rPr lang="en-GB" sz="1300" dirty="0">
                <a:latin typeface="+mj-lt"/>
              </a:rPr>
              <a:t>What is important to note is that each of the services was selected because it met a number of specific criteria including:  </a:t>
            </a:r>
          </a:p>
          <a:p>
            <a:endParaRPr lang="en-GB" sz="13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</a:rPr>
              <a:t>Respect for people’s legal capacity, their choices and decisions about their treatment, care and support, </a:t>
            </a:r>
            <a:r>
              <a:rPr lang="en-US" sz="1300" b="1" dirty="0">
                <a:latin typeface="+mj-lt"/>
              </a:rPr>
              <a:t>including when people were in crisis</a:t>
            </a:r>
          </a:p>
          <a:p>
            <a:pPr marL="285321" indent="-285321"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</a:rPr>
              <a:t>Services that implemented strategies to end the use of coercive practices such as seclusion and restraint as well as any form of physical, sexual and emotional abuse. </a:t>
            </a: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j-lt"/>
              </a:rPr>
              <a:t>Services that promoted participation and involved and included people with lived experience in how the services themselves were run.</a:t>
            </a:r>
          </a:p>
          <a:p>
            <a:pPr marL="285321" indent="-285321" defTabSz="89567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latin typeface="+mj-lt"/>
              </a:rPr>
              <a:t>Services that promoted community inclusion by linking people to social protection and disability benefits, housing, employment opportunities amongst others</a:t>
            </a:r>
          </a:p>
          <a:p>
            <a:pPr marL="285321" indent="-285321">
              <a:buFont typeface="Arial" panose="020B0604020202020204" pitchFamily="34" charset="0"/>
              <a:buChar char="•"/>
            </a:pPr>
            <a:r>
              <a:rPr lang="en-US" sz="1300" dirty="0">
                <a:latin typeface="+mj-lt"/>
              </a:rPr>
              <a:t>And services that provided person-centered &amp; holistic care, focused on the persons own goals and aspirations</a:t>
            </a:r>
          </a:p>
          <a:p>
            <a:pPr marL="285321" indent="-285321">
              <a:buFont typeface="Arial" panose="020B0604020202020204" pitchFamily="34" charset="0"/>
              <a:buChar char="•"/>
            </a:pPr>
            <a:endParaRPr lang="en-GB" sz="1300" dirty="0">
              <a:latin typeface="+mj-lt"/>
            </a:endParaRPr>
          </a:p>
          <a:p>
            <a:endParaRPr lang="en-GB" sz="1300" dirty="0">
              <a:latin typeface="+mj-lt"/>
            </a:endParaRPr>
          </a:p>
          <a:p>
            <a:endParaRPr lang="en-US" sz="1300" dirty="0">
              <a:latin typeface="+mj-lt"/>
            </a:endParaRPr>
          </a:p>
          <a:p>
            <a:endParaRPr lang="en-US" sz="13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848859" y="9547862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8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8988" y="0"/>
            <a:ext cx="4851400" cy="3640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3511" y="3862210"/>
            <a:ext cx="5914880" cy="4801314"/>
          </a:xfrm>
        </p:spPr>
        <p:txBody>
          <a:bodyPr/>
          <a:lstStyle/>
          <a:p>
            <a:pPr>
              <a:defRPr/>
            </a:pPr>
            <a:r>
              <a:rPr lang="en-GB" sz="1200" dirty="0"/>
              <a:t>But for the development and scale up of these services to happen on a grand scale - - fundamental changes are required to mental health and social care systems in place in low, middle and high income countries alike.  </a:t>
            </a:r>
          </a:p>
          <a:p>
            <a:pPr defTabSz="895670">
              <a:defRPr/>
            </a:pPr>
            <a:endParaRPr lang="en-GB" sz="1200" dirty="0"/>
          </a:p>
          <a:p>
            <a:r>
              <a:rPr lang="en-US" sz="1200" dirty="0"/>
              <a:t>Some of the key recommendations that WHO is making to countries</a:t>
            </a:r>
            <a:r>
              <a:rPr lang="en-US" sz="1200" strike="sngStrike" dirty="0"/>
              <a:t> </a:t>
            </a:r>
            <a:r>
              <a:rPr lang="en-GB" sz="1200" dirty="0"/>
              <a:t>are around:</a:t>
            </a:r>
          </a:p>
          <a:p>
            <a:endParaRPr lang="en-GB" sz="1200" dirty="0"/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dirty="0"/>
              <a:t>Increasing funding for mental heath and social care services while at the same time ensuring that this funding is allocated to the development and scale up of </a:t>
            </a:r>
            <a:r>
              <a:rPr lang="en-GB" sz="1200" dirty="0"/>
              <a:t>RIGHTS based services. </a:t>
            </a:r>
            <a:endParaRPr lang="en-US" sz="1200" dirty="0"/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dirty="0"/>
              <a:t>Establishing legal and policy frameworks at national level that align with international human rights standards, such as the CRPD</a:t>
            </a:r>
            <a:r>
              <a:rPr lang="en-US" sz="1200" strike="sngStrike" dirty="0"/>
              <a:t>. 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dirty="0"/>
              <a:t>Establishing a comprehensive rights based network of community mental health services that interface with a strong social sector.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dirty="0"/>
              <a:t>Widescale capacity building on mental health, human rights and disability for all stakeholder groups, </a:t>
            </a:r>
            <a:r>
              <a:rPr lang="en-US" sz="1200" b="1" dirty="0"/>
              <a:t>and WHO has already developed the QualityRights training materials to enable this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US" sz="1200" dirty="0"/>
              <a:t>Integrating t</a:t>
            </a:r>
            <a:r>
              <a:rPr lang="en-GB" sz="1200" dirty="0"/>
              <a:t>raining on human rights, and recovery-oriented approaches into health, mental health and social sector undergraduate and graduate course curricula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GB" sz="1200" dirty="0"/>
              <a:t>Collecting data at national and service levels on health and social outcomes for people using mental health services.</a:t>
            </a:r>
            <a:endParaRPr lang="en-US" sz="1200" dirty="0"/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GB" sz="1200" dirty="0"/>
              <a:t>Increasing research funding for rights based mental health services and approaches as opposed to traditional mainstream services. </a:t>
            </a:r>
            <a:endParaRPr lang="en-US" sz="1200" dirty="0"/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GB" sz="1200" dirty="0"/>
              <a:t>And importantly engaging organizations of people with psychosocial disabilities as advisors on policy, law, training &amp; service development. </a:t>
            </a:r>
          </a:p>
          <a:p>
            <a:pPr marL="285321" indent="-285321">
              <a:buFont typeface="Arial" panose="020B0604020202020204" pitchFamily="34" charset="0"/>
              <a:buChar char="•"/>
            </a:pPr>
            <a:endParaRPr lang="en-GB" sz="1200" dirty="0"/>
          </a:p>
          <a:p>
            <a:r>
              <a:rPr lang="en-GB" sz="1200" dirty="0"/>
              <a:t> 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848859" y="9547862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2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0988" y="268288"/>
            <a:ext cx="3513137" cy="26352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848859" y="9547862"/>
            <a:ext cx="169918" cy="18466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45C8547-D392-4480-A537-416B38268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800" y="3281709"/>
            <a:ext cx="5752076" cy="4686924"/>
          </a:xfrm>
        </p:spPr>
        <p:txBody>
          <a:bodyPr/>
          <a:lstStyle/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 would like to leave everyone participating in this meeting with the message that there IS hope for a better way forward. That there ARE services dotted around the world that are rights based and producing good health and social outcomes in a cost effective way.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problem is that these ‘rights based services’  remain on the margins - and not enough people have access to them.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have to turn that around and in order to do that countries also need to put in place polices and laws which are built upon a solid rights based framework as promoted by the CRPD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– a framework which commits to leaving coercion behind but which will leave no person behind.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0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jpeg"/><Relationship Id="rId2" Type="http://schemas.openxmlformats.org/officeDocument/2006/relationships/tags" Target="../tags/tag4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61.xml"/><Relationship Id="rId7" Type="http://schemas.openxmlformats.org/officeDocument/2006/relationships/image" Target="../media/image8.emf"/><Relationship Id="rId2" Type="http://schemas.openxmlformats.org/officeDocument/2006/relationships/tags" Target="../tags/tag6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9.jpeg"/><Relationship Id="rId2" Type="http://schemas.openxmlformats.org/officeDocument/2006/relationships/tags" Target="../tags/tag8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7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5.png"/><Relationship Id="rId2" Type="http://schemas.openxmlformats.org/officeDocument/2006/relationships/tags" Target="../tags/tag8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1.xml"/><Relationship Id="rId7" Type="http://schemas.openxmlformats.org/officeDocument/2006/relationships/image" Target="../media/image14.emf"/><Relationship Id="rId2" Type="http://schemas.openxmlformats.org/officeDocument/2006/relationships/tags" Target="../tags/tag9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9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18.jpeg"/><Relationship Id="rId2" Type="http://schemas.openxmlformats.org/officeDocument/2006/relationships/tags" Target="../tags/tag11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31.xml"/><Relationship Id="rId7" Type="http://schemas.openxmlformats.org/officeDocument/2006/relationships/image" Target="../media/image8.emf"/><Relationship Id="rId2" Type="http://schemas.openxmlformats.org/officeDocument/2006/relationships/tags" Target="../tags/tag13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19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443705"/>
              </p:ext>
            </p:extLst>
          </p:nvPr>
        </p:nvGraphicFramePr>
        <p:xfrm>
          <a:off x="1797" y="180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" y="180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766681" y="4955493"/>
            <a:ext cx="377646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160582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829A7516-E6F8-4BF1-9169-1AE6A8B4C4E1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0165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631EE352-73CD-4388-84F2-249FAFD249D6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100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xfrm>
            <a:off x="359999" y="6588208"/>
            <a:ext cx="592501" cy="18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GB" noProof="0" smtClean="0"/>
              <a:pPr/>
              <a:t>09/11/2021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1044744" y="6588208"/>
            <a:ext cx="1698456" cy="180000"/>
          </a:xfrm>
          <a:prstGeom prst="rect">
            <a:avLst/>
          </a:prstGeom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2481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2"/>
            <a:ext cx="9144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3373" y="371958"/>
            <a:ext cx="1976400" cy="6948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85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99262F6C-3198-4C0D-9FD3-A522B66D4040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69070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98F2AE24-6C3D-4363-8DA8-E9E849065A01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40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68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69" y="177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9" y="177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19" y="51841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489517" fontAlgn="base">
              <a:spcBef>
                <a:spcPct val="0"/>
              </a:spcBef>
              <a:spcAft>
                <a:spcPct val="0"/>
              </a:spcAft>
            </a:pPr>
            <a:endParaRPr lang="en-GB" sz="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10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7746-0849-4BEE-B36F-9D9D93B26438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3278-631C-41C2-AF33-9CD77602E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37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97" y="180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" y="180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15759" r="21330" b="5518"/>
          <a:stretch/>
        </p:blipFill>
        <p:spPr bwMode="auto">
          <a:xfrm>
            <a:off x="0" y="189589"/>
            <a:ext cx="3960124" cy="6668411"/>
          </a:xfrm>
          <a:custGeom>
            <a:avLst/>
            <a:gdLst>
              <a:gd name="connsiteX0" fmla="*/ 0 w 3960124"/>
              <a:gd name="connsiteY0" fmla="*/ 15822 h 6668411"/>
              <a:gd name="connsiteX1" fmla="*/ 1905001 w 3960124"/>
              <a:gd name="connsiteY1" fmla="*/ 15822 h 6668411"/>
              <a:gd name="connsiteX2" fmla="*/ 1905001 w 3960124"/>
              <a:gd name="connsiteY2" fmla="*/ 6668411 h 6668411"/>
              <a:gd name="connsiteX3" fmla="*/ 0 w 3960124"/>
              <a:gd name="connsiteY3" fmla="*/ 6668411 h 6668411"/>
              <a:gd name="connsiteX4" fmla="*/ 2438131 w 3960124"/>
              <a:gd name="connsiteY4" fmla="*/ 0 h 6668411"/>
              <a:gd name="connsiteX5" fmla="*/ 2422951 w 3960124"/>
              <a:gd name="connsiteY5" fmla="*/ 79922 h 6668411"/>
              <a:gd name="connsiteX6" fmla="*/ 3815509 w 3960124"/>
              <a:gd name="connsiteY6" fmla="*/ 6435006 h 6668411"/>
              <a:gd name="connsiteX7" fmla="*/ 3960124 w 3960124"/>
              <a:gd name="connsiteY7" fmla="*/ 6668410 h 6668411"/>
              <a:gd name="connsiteX8" fmla="*/ 1905003 w 3960124"/>
              <a:gd name="connsiteY8" fmla="*/ 6668410 h 6668411"/>
              <a:gd name="connsiteX9" fmla="*/ 1905003 w 3960124"/>
              <a:gd name="connsiteY9" fmla="*/ 13787 h 66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124" h="6668411">
                <a:moveTo>
                  <a:pt x="0" y="15822"/>
                </a:moveTo>
                <a:lnTo>
                  <a:pt x="1905001" y="15822"/>
                </a:lnTo>
                <a:lnTo>
                  <a:pt x="1905001" y="6668411"/>
                </a:lnTo>
                <a:lnTo>
                  <a:pt x="0" y="6668411"/>
                </a:lnTo>
                <a:close/>
                <a:moveTo>
                  <a:pt x="2438131" y="0"/>
                </a:moveTo>
                <a:lnTo>
                  <a:pt x="2422951" y="79922"/>
                </a:lnTo>
                <a:cubicBezTo>
                  <a:pt x="2068968" y="2080041"/>
                  <a:pt x="2413004" y="4118302"/>
                  <a:pt x="3815509" y="6435006"/>
                </a:cubicBezTo>
                <a:lnTo>
                  <a:pt x="3960124" y="6668410"/>
                </a:lnTo>
                <a:lnTo>
                  <a:pt x="1905003" y="6668410"/>
                </a:lnTo>
                <a:lnTo>
                  <a:pt x="1905003" y="13787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</p:pic>
      <p:sp>
        <p:nvSpPr>
          <p:cNvPr id="18" name="Freeform 17"/>
          <p:cNvSpPr/>
          <p:nvPr/>
        </p:nvSpPr>
        <p:spPr>
          <a:xfrm>
            <a:off x="24" y="-2"/>
            <a:ext cx="2475358" cy="205413"/>
          </a:xfrm>
          <a:custGeom>
            <a:avLst/>
            <a:gdLst>
              <a:gd name="connsiteX0" fmla="*/ 1905002 w 2475358"/>
              <a:gd name="connsiteY0" fmla="*/ 1 h 205413"/>
              <a:gd name="connsiteX1" fmla="*/ 2475358 w 2475358"/>
              <a:gd name="connsiteY1" fmla="*/ 1 h 205413"/>
              <a:gd name="connsiteX2" fmla="*/ 2465136 w 2475358"/>
              <a:gd name="connsiteY2" fmla="*/ 47898 h 205413"/>
              <a:gd name="connsiteX3" fmla="*/ 2438131 w 2475358"/>
              <a:gd name="connsiteY3" fmla="*/ 191488 h 205413"/>
              <a:gd name="connsiteX4" fmla="*/ 1905002 w 2475358"/>
              <a:gd name="connsiteY4" fmla="*/ 205413 h 205413"/>
              <a:gd name="connsiteX5" fmla="*/ 0 w 2475358"/>
              <a:gd name="connsiteY5" fmla="*/ 0 h 205413"/>
              <a:gd name="connsiteX6" fmla="*/ 1905001 w 2475358"/>
              <a:gd name="connsiteY6" fmla="*/ 0 h 205413"/>
              <a:gd name="connsiteX7" fmla="*/ 1905001 w 2475358"/>
              <a:gd name="connsiteY7" fmla="*/ 205413 h 205413"/>
              <a:gd name="connsiteX8" fmla="*/ 0 w 2475358"/>
              <a:gd name="connsiteY8" fmla="*/ 205413 h 2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58" h="205413">
                <a:moveTo>
                  <a:pt x="1905002" y="1"/>
                </a:moveTo>
                <a:lnTo>
                  <a:pt x="2475358" y="1"/>
                </a:lnTo>
                <a:lnTo>
                  <a:pt x="2465136" y="47898"/>
                </a:lnTo>
                <a:lnTo>
                  <a:pt x="2438131" y="191488"/>
                </a:lnTo>
                <a:lnTo>
                  <a:pt x="1905002" y="205413"/>
                </a:lnTo>
                <a:close/>
                <a:moveTo>
                  <a:pt x="0" y="0"/>
                </a:moveTo>
                <a:lnTo>
                  <a:pt x="1905001" y="0"/>
                </a:lnTo>
                <a:lnTo>
                  <a:pt x="1905001" y="205413"/>
                </a:lnTo>
                <a:lnTo>
                  <a:pt x="0" y="2054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00000" flipH="1" flipV="1">
            <a:off x="-129793" y="2575672"/>
            <a:ext cx="6674807" cy="1889853"/>
          </a:xfrm>
          <a:custGeom>
            <a:avLst/>
            <a:gdLst>
              <a:gd name="connsiteX0" fmla="*/ 1904026 w 8899742"/>
              <a:gd name="connsiteY0" fmla="*/ 2518940 h 2519803"/>
              <a:gd name="connsiteX1" fmla="*/ 115093 w 8899742"/>
              <a:gd name="connsiteY1" fmla="*/ 2347443 h 2519803"/>
              <a:gd name="connsiteX2" fmla="*/ 8530 w 8899742"/>
              <a:gd name="connsiteY2" fmla="*/ 2327202 h 2519803"/>
              <a:gd name="connsiteX3" fmla="*/ 0 w 8899742"/>
              <a:gd name="connsiteY3" fmla="*/ 1997387 h 2519803"/>
              <a:gd name="connsiteX4" fmla="*/ 8870941 w 8899742"/>
              <a:gd name="connsiteY4" fmla="*/ 19461 h 2519803"/>
              <a:gd name="connsiteX5" fmla="*/ 8899742 w 8899742"/>
              <a:gd name="connsiteY5" fmla="*/ 0 h 2519803"/>
              <a:gd name="connsiteX6" fmla="*/ 8899742 w 8899742"/>
              <a:gd name="connsiteY6" fmla="*/ 297879 h 2519803"/>
              <a:gd name="connsiteX7" fmla="*/ 8588537 w 8899742"/>
              <a:gd name="connsiteY7" fmla="*/ 490699 h 2519803"/>
              <a:gd name="connsiteX8" fmla="*/ 1904026 w 8899742"/>
              <a:gd name="connsiteY8" fmla="*/ 2518940 h 25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9742" h="2519803">
                <a:moveTo>
                  <a:pt x="1904026" y="2518940"/>
                </a:moveTo>
                <a:cubicBezTo>
                  <a:pt x="1302860" y="2511250"/>
                  <a:pt x="707721" y="2452327"/>
                  <a:pt x="115093" y="2347443"/>
                </a:cubicBezTo>
                <a:lnTo>
                  <a:pt x="8530" y="2327202"/>
                </a:lnTo>
                <a:lnTo>
                  <a:pt x="0" y="1997387"/>
                </a:lnTo>
                <a:cubicBezTo>
                  <a:pt x="2777524" y="2631185"/>
                  <a:pt x="5587553" y="2192303"/>
                  <a:pt x="8870941" y="19461"/>
                </a:cubicBezTo>
                <a:lnTo>
                  <a:pt x="8899742" y="0"/>
                </a:lnTo>
                <a:lnTo>
                  <a:pt x="8899742" y="297879"/>
                </a:lnTo>
                <a:lnTo>
                  <a:pt x="8588537" y="490699"/>
                </a:lnTo>
                <a:cubicBezTo>
                  <a:pt x="6186029" y="1945148"/>
                  <a:pt x="4008109" y="2545853"/>
                  <a:pt x="1904026" y="251894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6200000" flipH="1" flipV="1">
            <a:off x="-1354134" y="1543752"/>
            <a:ext cx="6668411" cy="3960124"/>
          </a:xfrm>
          <a:custGeom>
            <a:avLst/>
            <a:gdLst>
              <a:gd name="connsiteX0" fmla="*/ 15822 w 6668411"/>
              <a:gd name="connsiteY0" fmla="*/ 3960124 h 3960124"/>
              <a:gd name="connsiteX1" fmla="*/ 15822 w 6668411"/>
              <a:gd name="connsiteY1" fmla="*/ 2055123 h 3960124"/>
              <a:gd name="connsiteX2" fmla="*/ 6668411 w 6668411"/>
              <a:gd name="connsiteY2" fmla="*/ 2055123 h 3960124"/>
              <a:gd name="connsiteX3" fmla="*/ 6668411 w 6668411"/>
              <a:gd name="connsiteY3" fmla="*/ 3960124 h 3960124"/>
              <a:gd name="connsiteX4" fmla="*/ 0 w 6668411"/>
              <a:gd name="connsiteY4" fmla="*/ 1521993 h 3960124"/>
              <a:gd name="connsiteX5" fmla="*/ 79922 w 6668411"/>
              <a:gd name="connsiteY5" fmla="*/ 1537173 h 3960124"/>
              <a:gd name="connsiteX6" fmla="*/ 6435006 w 6668411"/>
              <a:gd name="connsiteY6" fmla="*/ 144615 h 3960124"/>
              <a:gd name="connsiteX7" fmla="*/ 6668410 w 6668411"/>
              <a:gd name="connsiteY7" fmla="*/ 0 h 3960124"/>
              <a:gd name="connsiteX8" fmla="*/ 6668410 w 6668411"/>
              <a:gd name="connsiteY8" fmla="*/ 2055121 h 3960124"/>
              <a:gd name="connsiteX9" fmla="*/ 13787 w 6668411"/>
              <a:gd name="connsiteY9" fmla="*/ 2055121 h 39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411" h="3960124">
                <a:moveTo>
                  <a:pt x="15822" y="3960124"/>
                </a:moveTo>
                <a:lnTo>
                  <a:pt x="15822" y="2055123"/>
                </a:lnTo>
                <a:lnTo>
                  <a:pt x="6668411" y="2055123"/>
                </a:lnTo>
                <a:lnTo>
                  <a:pt x="6668411" y="3960124"/>
                </a:lnTo>
                <a:close/>
                <a:moveTo>
                  <a:pt x="0" y="1521993"/>
                </a:moveTo>
                <a:lnTo>
                  <a:pt x="79922" y="1537173"/>
                </a:lnTo>
                <a:cubicBezTo>
                  <a:pt x="2080041" y="1891156"/>
                  <a:pt x="4118302" y="1547120"/>
                  <a:pt x="6435006" y="144615"/>
                </a:cubicBezTo>
                <a:lnTo>
                  <a:pt x="6668410" y="0"/>
                </a:lnTo>
                <a:lnTo>
                  <a:pt x="6668410" y="2055121"/>
                </a:lnTo>
                <a:lnTo>
                  <a:pt x="13787" y="2055121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3766681" y="2912934"/>
            <a:ext cx="3776460" cy="984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766681" y="4102704"/>
            <a:ext cx="3776460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766681" y="4955493"/>
            <a:ext cx="377646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Calibri"/>
              </a:rPr>
              <a:t>Document type | Date</a:t>
            </a:r>
          </a:p>
        </p:txBody>
      </p:sp>
      <p:sp>
        <p:nvSpPr>
          <p:cNvPr id="5" name="doc id"/>
          <p:cNvSpPr txBox="1">
            <a:spLocks noChangeArrowheads="1"/>
          </p:cNvSpPr>
          <p:nvPr userDrawn="1"/>
        </p:nvSpPr>
        <p:spPr bwMode="white">
          <a:xfrm>
            <a:off x="8615949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4" descr="Image result for world health organisation logo png"/>
          <p:cNvPicPr>
            <a:picLocks noChangeAspect="1" noChangeArrowheads="1"/>
          </p:cNvPicPr>
          <p:nvPr userDrawn="1"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6689" y="1224975"/>
            <a:ext cx="2750655" cy="9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cxnSpLocks/>
          </p:cNvCxnSpPr>
          <p:nvPr userDrawn="1"/>
        </p:nvCxnSpPr>
        <p:spPr>
          <a:xfrm flipH="1">
            <a:off x="3771241" y="4006419"/>
            <a:ext cx="37719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6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1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6876607"/>
              </p:ext>
            </p:extLst>
          </p:nvPr>
        </p:nvGraphicFramePr>
        <p:xfrm>
          <a:off x="1768" y="176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" y="176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1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7016"/>
            <a:endParaRPr lang="en-GB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5161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68" y="176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9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" y="176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1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7016"/>
            <a:endParaRPr lang="en-US" sz="800" dirty="0">
              <a:solidFill>
                <a:srgbClr val="80808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620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68" y="176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" y="176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9786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2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24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74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02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92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48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07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5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0146760"/>
              </p:ext>
            </p:extLst>
          </p:nvPr>
        </p:nvGraphicFramePr>
        <p:xfrm>
          <a:off x="1768" y="176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" y="176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145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39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14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7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7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B8BF22-9561-414C-9315-643AAD11F5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auto"/>
            <a:endParaRPr lang="en-US" sz="3200" dirty="0" err="1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15759" r="21330" b="5518"/>
          <a:stretch/>
        </p:blipFill>
        <p:spPr bwMode="auto">
          <a:xfrm>
            <a:off x="0" y="189590"/>
            <a:ext cx="3960124" cy="6668411"/>
          </a:xfrm>
          <a:custGeom>
            <a:avLst/>
            <a:gdLst>
              <a:gd name="connsiteX0" fmla="*/ 0 w 3960124"/>
              <a:gd name="connsiteY0" fmla="*/ 15822 h 6668411"/>
              <a:gd name="connsiteX1" fmla="*/ 1905001 w 3960124"/>
              <a:gd name="connsiteY1" fmla="*/ 15822 h 6668411"/>
              <a:gd name="connsiteX2" fmla="*/ 1905001 w 3960124"/>
              <a:gd name="connsiteY2" fmla="*/ 6668411 h 6668411"/>
              <a:gd name="connsiteX3" fmla="*/ 0 w 3960124"/>
              <a:gd name="connsiteY3" fmla="*/ 6668411 h 6668411"/>
              <a:gd name="connsiteX4" fmla="*/ 2438131 w 3960124"/>
              <a:gd name="connsiteY4" fmla="*/ 0 h 6668411"/>
              <a:gd name="connsiteX5" fmla="*/ 2422951 w 3960124"/>
              <a:gd name="connsiteY5" fmla="*/ 79922 h 6668411"/>
              <a:gd name="connsiteX6" fmla="*/ 3815509 w 3960124"/>
              <a:gd name="connsiteY6" fmla="*/ 6435006 h 6668411"/>
              <a:gd name="connsiteX7" fmla="*/ 3960124 w 3960124"/>
              <a:gd name="connsiteY7" fmla="*/ 6668410 h 6668411"/>
              <a:gd name="connsiteX8" fmla="*/ 1905003 w 3960124"/>
              <a:gd name="connsiteY8" fmla="*/ 6668410 h 6668411"/>
              <a:gd name="connsiteX9" fmla="*/ 1905003 w 3960124"/>
              <a:gd name="connsiteY9" fmla="*/ 13787 h 66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124" h="6668411">
                <a:moveTo>
                  <a:pt x="0" y="15822"/>
                </a:moveTo>
                <a:lnTo>
                  <a:pt x="1905001" y="15822"/>
                </a:lnTo>
                <a:lnTo>
                  <a:pt x="1905001" y="6668411"/>
                </a:lnTo>
                <a:lnTo>
                  <a:pt x="0" y="6668411"/>
                </a:lnTo>
                <a:close/>
                <a:moveTo>
                  <a:pt x="2438131" y="0"/>
                </a:moveTo>
                <a:lnTo>
                  <a:pt x="2422951" y="79922"/>
                </a:lnTo>
                <a:cubicBezTo>
                  <a:pt x="2068968" y="2080041"/>
                  <a:pt x="2413004" y="4118302"/>
                  <a:pt x="3815509" y="6435006"/>
                </a:cubicBezTo>
                <a:lnTo>
                  <a:pt x="3960124" y="6668410"/>
                </a:lnTo>
                <a:lnTo>
                  <a:pt x="1905003" y="6668410"/>
                </a:lnTo>
                <a:lnTo>
                  <a:pt x="1905003" y="13787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</p:pic>
      <p:sp>
        <p:nvSpPr>
          <p:cNvPr id="18" name="Freeform 17"/>
          <p:cNvSpPr/>
          <p:nvPr/>
        </p:nvSpPr>
        <p:spPr>
          <a:xfrm>
            <a:off x="-2" y="-2"/>
            <a:ext cx="2475358" cy="205413"/>
          </a:xfrm>
          <a:custGeom>
            <a:avLst/>
            <a:gdLst>
              <a:gd name="connsiteX0" fmla="*/ 1905002 w 2475358"/>
              <a:gd name="connsiteY0" fmla="*/ 1 h 205413"/>
              <a:gd name="connsiteX1" fmla="*/ 2475358 w 2475358"/>
              <a:gd name="connsiteY1" fmla="*/ 1 h 205413"/>
              <a:gd name="connsiteX2" fmla="*/ 2465136 w 2475358"/>
              <a:gd name="connsiteY2" fmla="*/ 47898 h 205413"/>
              <a:gd name="connsiteX3" fmla="*/ 2438131 w 2475358"/>
              <a:gd name="connsiteY3" fmla="*/ 191488 h 205413"/>
              <a:gd name="connsiteX4" fmla="*/ 1905002 w 2475358"/>
              <a:gd name="connsiteY4" fmla="*/ 205413 h 205413"/>
              <a:gd name="connsiteX5" fmla="*/ 0 w 2475358"/>
              <a:gd name="connsiteY5" fmla="*/ 0 h 205413"/>
              <a:gd name="connsiteX6" fmla="*/ 1905001 w 2475358"/>
              <a:gd name="connsiteY6" fmla="*/ 0 h 205413"/>
              <a:gd name="connsiteX7" fmla="*/ 1905001 w 2475358"/>
              <a:gd name="connsiteY7" fmla="*/ 205413 h 205413"/>
              <a:gd name="connsiteX8" fmla="*/ 0 w 2475358"/>
              <a:gd name="connsiteY8" fmla="*/ 205413 h 2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58" h="205413">
                <a:moveTo>
                  <a:pt x="1905002" y="1"/>
                </a:moveTo>
                <a:lnTo>
                  <a:pt x="2475358" y="1"/>
                </a:lnTo>
                <a:lnTo>
                  <a:pt x="2465136" y="47898"/>
                </a:lnTo>
                <a:lnTo>
                  <a:pt x="2438131" y="191488"/>
                </a:lnTo>
                <a:lnTo>
                  <a:pt x="1905002" y="205413"/>
                </a:lnTo>
                <a:close/>
                <a:moveTo>
                  <a:pt x="0" y="0"/>
                </a:moveTo>
                <a:lnTo>
                  <a:pt x="1905001" y="0"/>
                </a:lnTo>
                <a:lnTo>
                  <a:pt x="1905001" y="205413"/>
                </a:lnTo>
                <a:lnTo>
                  <a:pt x="0" y="2054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00000" flipH="1" flipV="1">
            <a:off x="-129960" y="2575672"/>
            <a:ext cx="6674807" cy="1889853"/>
          </a:xfrm>
          <a:custGeom>
            <a:avLst/>
            <a:gdLst>
              <a:gd name="connsiteX0" fmla="*/ 1904026 w 8899742"/>
              <a:gd name="connsiteY0" fmla="*/ 2518940 h 2519803"/>
              <a:gd name="connsiteX1" fmla="*/ 115093 w 8899742"/>
              <a:gd name="connsiteY1" fmla="*/ 2347443 h 2519803"/>
              <a:gd name="connsiteX2" fmla="*/ 8530 w 8899742"/>
              <a:gd name="connsiteY2" fmla="*/ 2327202 h 2519803"/>
              <a:gd name="connsiteX3" fmla="*/ 0 w 8899742"/>
              <a:gd name="connsiteY3" fmla="*/ 1997387 h 2519803"/>
              <a:gd name="connsiteX4" fmla="*/ 8870941 w 8899742"/>
              <a:gd name="connsiteY4" fmla="*/ 19461 h 2519803"/>
              <a:gd name="connsiteX5" fmla="*/ 8899742 w 8899742"/>
              <a:gd name="connsiteY5" fmla="*/ 0 h 2519803"/>
              <a:gd name="connsiteX6" fmla="*/ 8899742 w 8899742"/>
              <a:gd name="connsiteY6" fmla="*/ 297879 h 2519803"/>
              <a:gd name="connsiteX7" fmla="*/ 8588537 w 8899742"/>
              <a:gd name="connsiteY7" fmla="*/ 490699 h 2519803"/>
              <a:gd name="connsiteX8" fmla="*/ 1904026 w 8899742"/>
              <a:gd name="connsiteY8" fmla="*/ 2518940 h 25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9742" h="2519803">
                <a:moveTo>
                  <a:pt x="1904026" y="2518940"/>
                </a:moveTo>
                <a:cubicBezTo>
                  <a:pt x="1302860" y="2511250"/>
                  <a:pt x="707721" y="2452327"/>
                  <a:pt x="115093" y="2347443"/>
                </a:cubicBezTo>
                <a:lnTo>
                  <a:pt x="8530" y="2327202"/>
                </a:lnTo>
                <a:lnTo>
                  <a:pt x="0" y="1997387"/>
                </a:lnTo>
                <a:cubicBezTo>
                  <a:pt x="2777524" y="2631185"/>
                  <a:pt x="5587553" y="2192303"/>
                  <a:pt x="8870941" y="19461"/>
                </a:cubicBezTo>
                <a:lnTo>
                  <a:pt x="8899742" y="0"/>
                </a:lnTo>
                <a:lnTo>
                  <a:pt x="8899742" y="297879"/>
                </a:lnTo>
                <a:lnTo>
                  <a:pt x="8588537" y="490699"/>
                </a:lnTo>
                <a:cubicBezTo>
                  <a:pt x="6186029" y="1945148"/>
                  <a:pt x="4008109" y="2545853"/>
                  <a:pt x="1904026" y="251894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6200000" flipH="1" flipV="1">
            <a:off x="-1354134" y="1543733"/>
            <a:ext cx="6668411" cy="3960124"/>
          </a:xfrm>
          <a:custGeom>
            <a:avLst/>
            <a:gdLst>
              <a:gd name="connsiteX0" fmla="*/ 15822 w 6668411"/>
              <a:gd name="connsiteY0" fmla="*/ 3960124 h 3960124"/>
              <a:gd name="connsiteX1" fmla="*/ 15822 w 6668411"/>
              <a:gd name="connsiteY1" fmla="*/ 2055123 h 3960124"/>
              <a:gd name="connsiteX2" fmla="*/ 6668411 w 6668411"/>
              <a:gd name="connsiteY2" fmla="*/ 2055123 h 3960124"/>
              <a:gd name="connsiteX3" fmla="*/ 6668411 w 6668411"/>
              <a:gd name="connsiteY3" fmla="*/ 3960124 h 3960124"/>
              <a:gd name="connsiteX4" fmla="*/ 0 w 6668411"/>
              <a:gd name="connsiteY4" fmla="*/ 1521993 h 3960124"/>
              <a:gd name="connsiteX5" fmla="*/ 79922 w 6668411"/>
              <a:gd name="connsiteY5" fmla="*/ 1537173 h 3960124"/>
              <a:gd name="connsiteX6" fmla="*/ 6435006 w 6668411"/>
              <a:gd name="connsiteY6" fmla="*/ 144615 h 3960124"/>
              <a:gd name="connsiteX7" fmla="*/ 6668410 w 6668411"/>
              <a:gd name="connsiteY7" fmla="*/ 0 h 3960124"/>
              <a:gd name="connsiteX8" fmla="*/ 6668410 w 6668411"/>
              <a:gd name="connsiteY8" fmla="*/ 2055121 h 3960124"/>
              <a:gd name="connsiteX9" fmla="*/ 13787 w 6668411"/>
              <a:gd name="connsiteY9" fmla="*/ 2055121 h 39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411" h="3960124">
                <a:moveTo>
                  <a:pt x="15822" y="3960124"/>
                </a:moveTo>
                <a:lnTo>
                  <a:pt x="15822" y="2055123"/>
                </a:lnTo>
                <a:lnTo>
                  <a:pt x="6668411" y="2055123"/>
                </a:lnTo>
                <a:lnTo>
                  <a:pt x="6668411" y="3960124"/>
                </a:lnTo>
                <a:close/>
                <a:moveTo>
                  <a:pt x="0" y="1521993"/>
                </a:moveTo>
                <a:lnTo>
                  <a:pt x="79922" y="1537173"/>
                </a:lnTo>
                <a:cubicBezTo>
                  <a:pt x="2080041" y="1891156"/>
                  <a:pt x="4118302" y="1547120"/>
                  <a:pt x="6435006" y="144615"/>
                </a:cubicBezTo>
                <a:lnTo>
                  <a:pt x="6668410" y="0"/>
                </a:lnTo>
                <a:lnTo>
                  <a:pt x="6668410" y="2055121"/>
                </a:lnTo>
                <a:lnTo>
                  <a:pt x="13787" y="2055121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766681" y="2912957"/>
            <a:ext cx="377646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766681" y="4102704"/>
            <a:ext cx="3776460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766681" y="4959869"/>
            <a:ext cx="37764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latin typeface="Calibri"/>
              </a:rPr>
              <a:t>Document type 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8615933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6685" y="1224975"/>
            <a:ext cx="2750655" cy="9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3771241" y="4006419"/>
            <a:ext cx="37719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6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50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0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5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AACD20-C548-4FC5-8FD8-38351FEB3E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auto"/>
            <a:endParaRPr lang="en-US" sz="2000" dirty="0" err="1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auto">
              <a:spcBef>
                <a:spcPts val="0"/>
              </a:spcBef>
              <a:spcAft>
                <a:spcPts val="0"/>
              </a:spcAft>
            </a:pPr>
            <a:endParaRPr lang="en-US" sz="816" dirty="0">
              <a:solidFill>
                <a:srgbClr val="80808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707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7016981"/>
              </p:ext>
            </p:extLst>
          </p:nvPr>
        </p:nvGraphicFramePr>
        <p:xfrm>
          <a:off x="160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8DFFB7D-A765-4556-AA92-E436FEF054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auto"/>
            <a:endParaRPr lang="en-US" sz="2000" dirty="0" err="1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48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44D17EF-B7DB-4FD6-A189-93CA4764AEE7}" type="datetimeFigureOut">
              <a:rPr lang="en-US" sz="1800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11/9/2021</a:t>
            </a:fld>
            <a:endParaRPr lang="en-US" sz="1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A81DA35-06DE-42E3-8EAA-3ADDD8FEFCB4}" type="slidenum">
              <a:rPr lang="en-US" sz="1800" smtClean="0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969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97" y="180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" y="180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15759" r="21330" b="5518"/>
          <a:stretch/>
        </p:blipFill>
        <p:spPr bwMode="auto">
          <a:xfrm>
            <a:off x="0" y="189589"/>
            <a:ext cx="3960124" cy="6668411"/>
          </a:xfrm>
          <a:custGeom>
            <a:avLst/>
            <a:gdLst>
              <a:gd name="connsiteX0" fmla="*/ 0 w 3960124"/>
              <a:gd name="connsiteY0" fmla="*/ 15822 h 6668411"/>
              <a:gd name="connsiteX1" fmla="*/ 1905001 w 3960124"/>
              <a:gd name="connsiteY1" fmla="*/ 15822 h 6668411"/>
              <a:gd name="connsiteX2" fmla="*/ 1905001 w 3960124"/>
              <a:gd name="connsiteY2" fmla="*/ 6668411 h 6668411"/>
              <a:gd name="connsiteX3" fmla="*/ 0 w 3960124"/>
              <a:gd name="connsiteY3" fmla="*/ 6668411 h 6668411"/>
              <a:gd name="connsiteX4" fmla="*/ 2438131 w 3960124"/>
              <a:gd name="connsiteY4" fmla="*/ 0 h 6668411"/>
              <a:gd name="connsiteX5" fmla="*/ 2422951 w 3960124"/>
              <a:gd name="connsiteY5" fmla="*/ 79922 h 6668411"/>
              <a:gd name="connsiteX6" fmla="*/ 3815509 w 3960124"/>
              <a:gd name="connsiteY6" fmla="*/ 6435006 h 6668411"/>
              <a:gd name="connsiteX7" fmla="*/ 3960124 w 3960124"/>
              <a:gd name="connsiteY7" fmla="*/ 6668410 h 6668411"/>
              <a:gd name="connsiteX8" fmla="*/ 1905003 w 3960124"/>
              <a:gd name="connsiteY8" fmla="*/ 6668410 h 6668411"/>
              <a:gd name="connsiteX9" fmla="*/ 1905003 w 3960124"/>
              <a:gd name="connsiteY9" fmla="*/ 13787 h 66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124" h="6668411">
                <a:moveTo>
                  <a:pt x="0" y="15822"/>
                </a:moveTo>
                <a:lnTo>
                  <a:pt x="1905001" y="15822"/>
                </a:lnTo>
                <a:lnTo>
                  <a:pt x="1905001" y="6668411"/>
                </a:lnTo>
                <a:lnTo>
                  <a:pt x="0" y="6668411"/>
                </a:lnTo>
                <a:close/>
                <a:moveTo>
                  <a:pt x="2438131" y="0"/>
                </a:moveTo>
                <a:lnTo>
                  <a:pt x="2422951" y="79922"/>
                </a:lnTo>
                <a:cubicBezTo>
                  <a:pt x="2068968" y="2080041"/>
                  <a:pt x="2413004" y="4118302"/>
                  <a:pt x="3815509" y="6435006"/>
                </a:cubicBezTo>
                <a:lnTo>
                  <a:pt x="3960124" y="6668410"/>
                </a:lnTo>
                <a:lnTo>
                  <a:pt x="1905003" y="6668410"/>
                </a:lnTo>
                <a:lnTo>
                  <a:pt x="1905003" y="13787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</p:pic>
      <p:sp>
        <p:nvSpPr>
          <p:cNvPr id="18" name="Freeform 17"/>
          <p:cNvSpPr/>
          <p:nvPr/>
        </p:nvSpPr>
        <p:spPr>
          <a:xfrm>
            <a:off x="24" y="-2"/>
            <a:ext cx="2475358" cy="205413"/>
          </a:xfrm>
          <a:custGeom>
            <a:avLst/>
            <a:gdLst>
              <a:gd name="connsiteX0" fmla="*/ 1905002 w 2475358"/>
              <a:gd name="connsiteY0" fmla="*/ 1 h 205413"/>
              <a:gd name="connsiteX1" fmla="*/ 2475358 w 2475358"/>
              <a:gd name="connsiteY1" fmla="*/ 1 h 205413"/>
              <a:gd name="connsiteX2" fmla="*/ 2465136 w 2475358"/>
              <a:gd name="connsiteY2" fmla="*/ 47898 h 205413"/>
              <a:gd name="connsiteX3" fmla="*/ 2438131 w 2475358"/>
              <a:gd name="connsiteY3" fmla="*/ 191488 h 205413"/>
              <a:gd name="connsiteX4" fmla="*/ 1905002 w 2475358"/>
              <a:gd name="connsiteY4" fmla="*/ 205413 h 205413"/>
              <a:gd name="connsiteX5" fmla="*/ 0 w 2475358"/>
              <a:gd name="connsiteY5" fmla="*/ 0 h 205413"/>
              <a:gd name="connsiteX6" fmla="*/ 1905001 w 2475358"/>
              <a:gd name="connsiteY6" fmla="*/ 0 h 205413"/>
              <a:gd name="connsiteX7" fmla="*/ 1905001 w 2475358"/>
              <a:gd name="connsiteY7" fmla="*/ 205413 h 205413"/>
              <a:gd name="connsiteX8" fmla="*/ 0 w 2475358"/>
              <a:gd name="connsiteY8" fmla="*/ 205413 h 2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58" h="205413">
                <a:moveTo>
                  <a:pt x="1905002" y="1"/>
                </a:moveTo>
                <a:lnTo>
                  <a:pt x="2475358" y="1"/>
                </a:lnTo>
                <a:lnTo>
                  <a:pt x="2465136" y="47898"/>
                </a:lnTo>
                <a:lnTo>
                  <a:pt x="2438131" y="191488"/>
                </a:lnTo>
                <a:lnTo>
                  <a:pt x="1905002" y="205413"/>
                </a:lnTo>
                <a:close/>
                <a:moveTo>
                  <a:pt x="0" y="0"/>
                </a:moveTo>
                <a:lnTo>
                  <a:pt x="1905001" y="0"/>
                </a:lnTo>
                <a:lnTo>
                  <a:pt x="1905001" y="205413"/>
                </a:lnTo>
                <a:lnTo>
                  <a:pt x="0" y="2054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6200000" flipH="1" flipV="1">
            <a:off x="-129793" y="2575672"/>
            <a:ext cx="6674807" cy="1889853"/>
          </a:xfrm>
          <a:custGeom>
            <a:avLst/>
            <a:gdLst>
              <a:gd name="connsiteX0" fmla="*/ 1904026 w 8899742"/>
              <a:gd name="connsiteY0" fmla="*/ 2518940 h 2519803"/>
              <a:gd name="connsiteX1" fmla="*/ 115093 w 8899742"/>
              <a:gd name="connsiteY1" fmla="*/ 2347443 h 2519803"/>
              <a:gd name="connsiteX2" fmla="*/ 8530 w 8899742"/>
              <a:gd name="connsiteY2" fmla="*/ 2327202 h 2519803"/>
              <a:gd name="connsiteX3" fmla="*/ 0 w 8899742"/>
              <a:gd name="connsiteY3" fmla="*/ 1997387 h 2519803"/>
              <a:gd name="connsiteX4" fmla="*/ 8870941 w 8899742"/>
              <a:gd name="connsiteY4" fmla="*/ 19461 h 2519803"/>
              <a:gd name="connsiteX5" fmla="*/ 8899742 w 8899742"/>
              <a:gd name="connsiteY5" fmla="*/ 0 h 2519803"/>
              <a:gd name="connsiteX6" fmla="*/ 8899742 w 8899742"/>
              <a:gd name="connsiteY6" fmla="*/ 297879 h 2519803"/>
              <a:gd name="connsiteX7" fmla="*/ 8588537 w 8899742"/>
              <a:gd name="connsiteY7" fmla="*/ 490699 h 2519803"/>
              <a:gd name="connsiteX8" fmla="*/ 1904026 w 8899742"/>
              <a:gd name="connsiteY8" fmla="*/ 2518940 h 25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9742" h="2519803">
                <a:moveTo>
                  <a:pt x="1904026" y="2518940"/>
                </a:moveTo>
                <a:cubicBezTo>
                  <a:pt x="1302860" y="2511250"/>
                  <a:pt x="707721" y="2452327"/>
                  <a:pt x="115093" y="2347443"/>
                </a:cubicBezTo>
                <a:lnTo>
                  <a:pt x="8530" y="2327202"/>
                </a:lnTo>
                <a:lnTo>
                  <a:pt x="0" y="1997387"/>
                </a:lnTo>
                <a:cubicBezTo>
                  <a:pt x="2777524" y="2631185"/>
                  <a:pt x="5587553" y="2192303"/>
                  <a:pt x="8870941" y="19461"/>
                </a:cubicBezTo>
                <a:lnTo>
                  <a:pt x="8899742" y="0"/>
                </a:lnTo>
                <a:lnTo>
                  <a:pt x="8899742" y="297879"/>
                </a:lnTo>
                <a:lnTo>
                  <a:pt x="8588537" y="490699"/>
                </a:lnTo>
                <a:cubicBezTo>
                  <a:pt x="6186029" y="1945148"/>
                  <a:pt x="4008109" y="2545853"/>
                  <a:pt x="1904026" y="251894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6200000" flipH="1" flipV="1">
            <a:off x="-1354134" y="1543752"/>
            <a:ext cx="6668411" cy="3960124"/>
          </a:xfrm>
          <a:custGeom>
            <a:avLst/>
            <a:gdLst>
              <a:gd name="connsiteX0" fmla="*/ 15822 w 6668411"/>
              <a:gd name="connsiteY0" fmla="*/ 3960124 h 3960124"/>
              <a:gd name="connsiteX1" fmla="*/ 15822 w 6668411"/>
              <a:gd name="connsiteY1" fmla="*/ 2055123 h 3960124"/>
              <a:gd name="connsiteX2" fmla="*/ 6668411 w 6668411"/>
              <a:gd name="connsiteY2" fmla="*/ 2055123 h 3960124"/>
              <a:gd name="connsiteX3" fmla="*/ 6668411 w 6668411"/>
              <a:gd name="connsiteY3" fmla="*/ 3960124 h 3960124"/>
              <a:gd name="connsiteX4" fmla="*/ 0 w 6668411"/>
              <a:gd name="connsiteY4" fmla="*/ 1521993 h 3960124"/>
              <a:gd name="connsiteX5" fmla="*/ 79922 w 6668411"/>
              <a:gd name="connsiteY5" fmla="*/ 1537173 h 3960124"/>
              <a:gd name="connsiteX6" fmla="*/ 6435006 w 6668411"/>
              <a:gd name="connsiteY6" fmla="*/ 144615 h 3960124"/>
              <a:gd name="connsiteX7" fmla="*/ 6668410 w 6668411"/>
              <a:gd name="connsiteY7" fmla="*/ 0 h 3960124"/>
              <a:gd name="connsiteX8" fmla="*/ 6668410 w 6668411"/>
              <a:gd name="connsiteY8" fmla="*/ 2055121 h 3960124"/>
              <a:gd name="connsiteX9" fmla="*/ 13787 w 6668411"/>
              <a:gd name="connsiteY9" fmla="*/ 2055121 h 39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411" h="3960124">
                <a:moveTo>
                  <a:pt x="15822" y="3960124"/>
                </a:moveTo>
                <a:lnTo>
                  <a:pt x="15822" y="2055123"/>
                </a:lnTo>
                <a:lnTo>
                  <a:pt x="6668411" y="2055123"/>
                </a:lnTo>
                <a:lnTo>
                  <a:pt x="6668411" y="3960124"/>
                </a:lnTo>
                <a:close/>
                <a:moveTo>
                  <a:pt x="0" y="1521993"/>
                </a:moveTo>
                <a:lnTo>
                  <a:pt x="79922" y="1537173"/>
                </a:lnTo>
                <a:cubicBezTo>
                  <a:pt x="2080041" y="1891156"/>
                  <a:pt x="4118302" y="1547120"/>
                  <a:pt x="6435006" y="144615"/>
                </a:cubicBezTo>
                <a:lnTo>
                  <a:pt x="6668410" y="0"/>
                </a:lnTo>
                <a:lnTo>
                  <a:pt x="6668410" y="2055121"/>
                </a:lnTo>
                <a:lnTo>
                  <a:pt x="13787" y="2055121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/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766681" y="2912934"/>
            <a:ext cx="3776460" cy="984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766681" y="4102704"/>
            <a:ext cx="3776460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766681" y="4955493"/>
            <a:ext cx="377646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8615949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sz="800" baseline="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1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6689" y="1224975"/>
            <a:ext cx="2750655" cy="9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3771241" y="4006419"/>
            <a:ext cx="37719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6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42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68" y="176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1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" y="176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1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7016"/>
            <a:endParaRPr lang="en-GB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5494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68" y="176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" y="176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598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44085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92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" name="think-cell Slide" r:id="rId4" imgW="476" imgH="357" progId="TCLayout.ActiveDocument.1">
                  <p:embed/>
                </p:oleObj>
              </mc:Choice>
              <mc:Fallback>
                <p:oleObj name="think-cell Slide" r:id="rId4" imgW="476" imgH="35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 userDrawn="1"/>
        </p:nvGrpSpPr>
        <p:grpSpPr>
          <a:xfrm>
            <a:off x="0" y="0"/>
            <a:ext cx="3614738" cy="6858002"/>
            <a:chOff x="-2" y="-2"/>
            <a:chExt cx="4152360" cy="6858002"/>
          </a:xfrm>
        </p:grpSpPr>
        <p:pic>
          <p:nvPicPr>
            <p:cNvPr id="32" name="Picture 31"/>
            <p:cNvPicPr>
              <a:picLocks noChangeAspect="1" noChangeArrowheads="1"/>
            </p:cNvPicPr>
            <p:nvPr/>
          </p:nvPicPr>
          <p:blipFill rotWithShape="1">
            <a:blip r:embed="rId6" cstate="screen">
              <a:duotone>
                <a:prstClr val="black"/>
                <a:srgbClr val="7DDAF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571" t="15759" r="21330" b="5518"/>
            <a:stretch/>
          </p:blipFill>
          <p:spPr bwMode="auto">
            <a:xfrm>
              <a:off x="0" y="189589"/>
              <a:ext cx="3960124" cy="6668411"/>
            </a:xfrm>
            <a:custGeom>
              <a:avLst/>
              <a:gdLst>
                <a:gd name="connsiteX0" fmla="*/ 0 w 3960124"/>
                <a:gd name="connsiteY0" fmla="*/ 15822 h 6668411"/>
                <a:gd name="connsiteX1" fmla="*/ 1905001 w 3960124"/>
                <a:gd name="connsiteY1" fmla="*/ 15822 h 6668411"/>
                <a:gd name="connsiteX2" fmla="*/ 1905001 w 3960124"/>
                <a:gd name="connsiteY2" fmla="*/ 6668411 h 6668411"/>
                <a:gd name="connsiteX3" fmla="*/ 0 w 3960124"/>
                <a:gd name="connsiteY3" fmla="*/ 6668411 h 6668411"/>
                <a:gd name="connsiteX4" fmla="*/ 2438131 w 3960124"/>
                <a:gd name="connsiteY4" fmla="*/ 0 h 6668411"/>
                <a:gd name="connsiteX5" fmla="*/ 2422951 w 3960124"/>
                <a:gd name="connsiteY5" fmla="*/ 79922 h 6668411"/>
                <a:gd name="connsiteX6" fmla="*/ 3815509 w 3960124"/>
                <a:gd name="connsiteY6" fmla="*/ 6435006 h 6668411"/>
                <a:gd name="connsiteX7" fmla="*/ 3960124 w 3960124"/>
                <a:gd name="connsiteY7" fmla="*/ 6668410 h 6668411"/>
                <a:gd name="connsiteX8" fmla="*/ 1905003 w 3960124"/>
                <a:gd name="connsiteY8" fmla="*/ 6668410 h 6668411"/>
                <a:gd name="connsiteX9" fmla="*/ 1905003 w 3960124"/>
                <a:gd name="connsiteY9" fmla="*/ 13787 h 66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60124" h="6668411">
                  <a:moveTo>
                    <a:pt x="0" y="15822"/>
                  </a:moveTo>
                  <a:lnTo>
                    <a:pt x="1905001" y="15822"/>
                  </a:lnTo>
                  <a:lnTo>
                    <a:pt x="1905001" y="6668411"/>
                  </a:lnTo>
                  <a:lnTo>
                    <a:pt x="0" y="6668411"/>
                  </a:lnTo>
                  <a:close/>
                  <a:moveTo>
                    <a:pt x="2438131" y="0"/>
                  </a:moveTo>
                  <a:lnTo>
                    <a:pt x="2422951" y="79922"/>
                  </a:lnTo>
                  <a:cubicBezTo>
                    <a:pt x="2068968" y="2080041"/>
                    <a:pt x="2413004" y="4118302"/>
                    <a:pt x="3815509" y="6435006"/>
                  </a:cubicBezTo>
                  <a:lnTo>
                    <a:pt x="3960124" y="6668410"/>
                  </a:lnTo>
                  <a:lnTo>
                    <a:pt x="1905003" y="6668410"/>
                  </a:lnTo>
                  <a:lnTo>
                    <a:pt x="1905003" y="13787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</p:pic>
        <p:sp>
          <p:nvSpPr>
            <p:cNvPr id="33" name="Freeform 32"/>
            <p:cNvSpPr/>
            <p:nvPr/>
          </p:nvSpPr>
          <p:spPr>
            <a:xfrm>
              <a:off x="-2" y="-2"/>
              <a:ext cx="2475358" cy="205413"/>
            </a:xfrm>
            <a:custGeom>
              <a:avLst/>
              <a:gdLst>
                <a:gd name="connsiteX0" fmla="*/ 1905002 w 2475358"/>
                <a:gd name="connsiteY0" fmla="*/ 1 h 205413"/>
                <a:gd name="connsiteX1" fmla="*/ 2475358 w 2475358"/>
                <a:gd name="connsiteY1" fmla="*/ 1 h 205413"/>
                <a:gd name="connsiteX2" fmla="*/ 2465136 w 2475358"/>
                <a:gd name="connsiteY2" fmla="*/ 47898 h 205413"/>
                <a:gd name="connsiteX3" fmla="*/ 2438131 w 2475358"/>
                <a:gd name="connsiteY3" fmla="*/ 191488 h 205413"/>
                <a:gd name="connsiteX4" fmla="*/ 1905002 w 2475358"/>
                <a:gd name="connsiteY4" fmla="*/ 205413 h 205413"/>
                <a:gd name="connsiteX5" fmla="*/ 0 w 2475358"/>
                <a:gd name="connsiteY5" fmla="*/ 0 h 205413"/>
                <a:gd name="connsiteX6" fmla="*/ 1905001 w 2475358"/>
                <a:gd name="connsiteY6" fmla="*/ 0 h 205413"/>
                <a:gd name="connsiteX7" fmla="*/ 1905001 w 2475358"/>
                <a:gd name="connsiteY7" fmla="*/ 205413 h 205413"/>
                <a:gd name="connsiteX8" fmla="*/ 0 w 2475358"/>
                <a:gd name="connsiteY8" fmla="*/ 205413 h 2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358" h="205413">
                  <a:moveTo>
                    <a:pt x="1905002" y="1"/>
                  </a:moveTo>
                  <a:lnTo>
                    <a:pt x="2475358" y="1"/>
                  </a:lnTo>
                  <a:lnTo>
                    <a:pt x="2465136" y="47898"/>
                  </a:lnTo>
                  <a:lnTo>
                    <a:pt x="2438131" y="191488"/>
                  </a:lnTo>
                  <a:lnTo>
                    <a:pt x="1905002" y="205413"/>
                  </a:lnTo>
                  <a:close/>
                  <a:moveTo>
                    <a:pt x="0" y="0"/>
                  </a:moveTo>
                  <a:lnTo>
                    <a:pt x="1905001" y="0"/>
                  </a:lnTo>
                  <a:lnTo>
                    <a:pt x="1905001" y="205413"/>
                  </a:lnTo>
                  <a:lnTo>
                    <a:pt x="0" y="205413"/>
                  </a:lnTo>
                  <a:close/>
                </a:path>
              </a:pathLst>
            </a:custGeom>
            <a:solidFill>
              <a:srgbClr val="004A9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6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rot="16200000" flipH="1" flipV="1">
              <a:off x="-129972" y="2575670"/>
              <a:ext cx="6674807" cy="1889853"/>
            </a:xfrm>
            <a:custGeom>
              <a:avLst/>
              <a:gdLst>
                <a:gd name="connsiteX0" fmla="*/ 1904026 w 8899742"/>
                <a:gd name="connsiteY0" fmla="*/ 2518940 h 2519803"/>
                <a:gd name="connsiteX1" fmla="*/ 115093 w 8899742"/>
                <a:gd name="connsiteY1" fmla="*/ 2347443 h 2519803"/>
                <a:gd name="connsiteX2" fmla="*/ 8530 w 8899742"/>
                <a:gd name="connsiteY2" fmla="*/ 2327202 h 2519803"/>
                <a:gd name="connsiteX3" fmla="*/ 0 w 8899742"/>
                <a:gd name="connsiteY3" fmla="*/ 1997387 h 2519803"/>
                <a:gd name="connsiteX4" fmla="*/ 8870941 w 8899742"/>
                <a:gd name="connsiteY4" fmla="*/ 19461 h 2519803"/>
                <a:gd name="connsiteX5" fmla="*/ 8899742 w 8899742"/>
                <a:gd name="connsiteY5" fmla="*/ 0 h 2519803"/>
                <a:gd name="connsiteX6" fmla="*/ 8899742 w 8899742"/>
                <a:gd name="connsiteY6" fmla="*/ 297879 h 2519803"/>
                <a:gd name="connsiteX7" fmla="*/ 8588537 w 8899742"/>
                <a:gd name="connsiteY7" fmla="*/ 490699 h 2519803"/>
                <a:gd name="connsiteX8" fmla="*/ 1904026 w 8899742"/>
                <a:gd name="connsiteY8" fmla="*/ 2518940 h 251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742" h="2519803">
                  <a:moveTo>
                    <a:pt x="1904026" y="2518940"/>
                  </a:moveTo>
                  <a:cubicBezTo>
                    <a:pt x="1302860" y="2511250"/>
                    <a:pt x="707721" y="2452327"/>
                    <a:pt x="115093" y="2347443"/>
                  </a:cubicBezTo>
                  <a:lnTo>
                    <a:pt x="8530" y="2327202"/>
                  </a:lnTo>
                  <a:lnTo>
                    <a:pt x="0" y="1997387"/>
                  </a:lnTo>
                  <a:cubicBezTo>
                    <a:pt x="2777524" y="2631185"/>
                    <a:pt x="5587553" y="2192303"/>
                    <a:pt x="8870941" y="19461"/>
                  </a:cubicBezTo>
                  <a:lnTo>
                    <a:pt x="8899742" y="0"/>
                  </a:lnTo>
                  <a:lnTo>
                    <a:pt x="8899742" y="297879"/>
                  </a:lnTo>
                  <a:lnTo>
                    <a:pt x="8588537" y="490699"/>
                  </a:lnTo>
                  <a:cubicBezTo>
                    <a:pt x="6186029" y="1945148"/>
                    <a:pt x="4008109" y="2545853"/>
                    <a:pt x="1904026" y="2518940"/>
                  </a:cubicBez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6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rot="16200000" flipH="1" flipV="1">
              <a:off x="-1354144" y="1543733"/>
              <a:ext cx="6668411" cy="3960124"/>
            </a:xfrm>
            <a:custGeom>
              <a:avLst/>
              <a:gdLst>
                <a:gd name="connsiteX0" fmla="*/ 15822 w 6668411"/>
                <a:gd name="connsiteY0" fmla="*/ 3960124 h 3960124"/>
                <a:gd name="connsiteX1" fmla="*/ 15822 w 6668411"/>
                <a:gd name="connsiteY1" fmla="*/ 2055123 h 3960124"/>
                <a:gd name="connsiteX2" fmla="*/ 6668411 w 6668411"/>
                <a:gd name="connsiteY2" fmla="*/ 2055123 h 3960124"/>
                <a:gd name="connsiteX3" fmla="*/ 6668411 w 6668411"/>
                <a:gd name="connsiteY3" fmla="*/ 3960124 h 3960124"/>
                <a:gd name="connsiteX4" fmla="*/ 0 w 6668411"/>
                <a:gd name="connsiteY4" fmla="*/ 1521993 h 3960124"/>
                <a:gd name="connsiteX5" fmla="*/ 79922 w 6668411"/>
                <a:gd name="connsiteY5" fmla="*/ 1537173 h 3960124"/>
                <a:gd name="connsiteX6" fmla="*/ 6435006 w 6668411"/>
                <a:gd name="connsiteY6" fmla="*/ 144615 h 3960124"/>
                <a:gd name="connsiteX7" fmla="*/ 6668410 w 6668411"/>
                <a:gd name="connsiteY7" fmla="*/ 0 h 3960124"/>
                <a:gd name="connsiteX8" fmla="*/ 6668410 w 6668411"/>
                <a:gd name="connsiteY8" fmla="*/ 2055121 h 3960124"/>
                <a:gd name="connsiteX9" fmla="*/ 13787 w 6668411"/>
                <a:gd name="connsiteY9" fmla="*/ 2055121 h 396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8411" h="3960124">
                  <a:moveTo>
                    <a:pt x="15822" y="3960124"/>
                  </a:moveTo>
                  <a:lnTo>
                    <a:pt x="15822" y="2055123"/>
                  </a:lnTo>
                  <a:lnTo>
                    <a:pt x="6668411" y="2055123"/>
                  </a:lnTo>
                  <a:lnTo>
                    <a:pt x="6668411" y="3960124"/>
                  </a:lnTo>
                  <a:close/>
                  <a:moveTo>
                    <a:pt x="0" y="1521993"/>
                  </a:moveTo>
                  <a:lnTo>
                    <a:pt x="79922" y="1537173"/>
                  </a:lnTo>
                  <a:cubicBezTo>
                    <a:pt x="2080041" y="1891156"/>
                    <a:pt x="4118302" y="1547120"/>
                    <a:pt x="6435006" y="144615"/>
                  </a:cubicBezTo>
                  <a:lnTo>
                    <a:pt x="6668410" y="0"/>
                  </a:lnTo>
                  <a:lnTo>
                    <a:pt x="6668410" y="2055121"/>
                  </a:lnTo>
                  <a:lnTo>
                    <a:pt x="13787" y="2055121"/>
                  </a:lnTo>
                  <a:close/>
                </a:path>
              </a:pathLst>
            </a:custGeom>
            <a:solidFill>
              <a:srgbClr val="018ECB">
                <a:alpha val="8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6" kern="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3791164" y="2947493"/>
            <a:ext cx="4430731" cy="125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4062" b="0" i="0" u="none" strike="noStrike" kern="0" cap="none" spc="0" normalizeH="0" baseline="0" dirty="0">
                <a:ln>
                  <a:noFill/>
                </a:ln>
                <a:solidFill>
                  <a:srgbClr val="018ECB"/>
                </a:solidFill>
                <a:effectLst/>
                <a:uLnTx/>
                <a:uFillTx/>
                <a:latin typeface="+mj-lt"/>
                <a:sym typeface="+mj-lt"/>
              </a:defRPr>
            </a:lvl1pPr>
          </a:lstStyle>
          <a:p>
            <a:pPr marL="0" marR="0" lvl="0" indent="0" defTabSz="843276" fontAlgn="base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>
                <a:tab pos="254178" algn="l"/>
              </a:tabLst>
            </a:pPr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white">
          <a:xfrm>
            <a:off x="3791164" y="4390276"/>
            <a:ext cx="4430731" cy="22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kumimoji="0" lang="en-US" sz="1477" b="0" i="0" u="none" strike="noStrike" kern="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R="0" lvl="0" defTabSz="843276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</a:pPr>
            <a:r>
              <a:rPr lang="en-US" dirty="0"/>
              <a:t>Click to edit Master subtitle style</a:t>
            </a:r>
          </a:p>
        </p:txBody>
      </p:sp>
      <p:pic>
        <p:nvPicPr>
          <p:cNvPr id="44" name="Picture 433" descr="Image result for who logo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91164" y="1304114"/>
            <a:ext cx="3250907" cy="10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>
            <a:cxnSpLocks/>
          </p:cNvCxnSpPr>
          <p:nvPr userDrawn="1"/>
        </p:nvCxnSpPr>
        <p:spPr>
          <a:xfrm flipH="1">
            <a:off x="3791164" y="4293990"/>
            <a:ext cx="4430731" cy="0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rgbClr val="7DDAF3">
                    <a:alpha val="0"/>
                  </a:srgbClr>
                </a:gs>
                <a:gs pos="56000">
                  <a:srgbClr val="7DDAF3"/>
                </a:gs>
              </a:gsLst>
              <a:lin ang="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946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think-cell Slide" r:id="rId5" imgW="476" imgH="357" progId="TCLayout.ActiveDocument.1">
                  <p:embed/>
                </p:oleObj>
              </mc:Choice>
              <mc:Fallback>
                <p:oleObj name="think-cell Slide" r:id="rId5" imgW="476" imgH="357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817477" y="2668041"/>
            <a:ext cx="75096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844083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817477" y="1457803"/>
            <a:ext cx="846605" cy="91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7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fr-FR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Transformation Implementation - ADG Meeting - 7Mar2019.PPTX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Page"/>
          <p:cNvSpPr txBox="1"/>
          <p:nvPr userDrawn="1"/>
        </p:nvSpPr>
        <p:spPr>
          <a:xfrm>
            <a:off x="8412869" y="6559526"/>
            <a:ext cx="15070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think-cell Slide" r:id="rId6" imgW="476" imgH="357" progId="TCLayout.ActiveDocument.1">
                  <p:embed/>
                </p:oleObj>
              </mc:Choice>
              <mc:Fallback>
                <p:oleObj name="think-cell Slide" r:id="rId6" imgW="476" imgH="35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46538" cy="158750"/>
          </a:xfrm>
          <a:prstGeom prst="rect">
            <a:avLst/>
          </a:prstGeom>
          <a:solidFill>
            <a:srgbClr val="04A4EC"/>
          </a:solidFill>
          <a:ln w="9525" cap="rnd" cmpd="sng" algn="ctr">
            <a:solidFill>
              <a:srgbClr val="04A4E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15" b="0" i="0" baseline="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37720" y="622801"/>
            <a:ext cx="7982031" cy="306751"/>
          </a:xfrm>
        </p:spPr>
        <p:txBody>
          <a:bodyPr/>
          <a:lstStyle>
            <a:lvl1pPr>
              <a:defRPr>
                <a:latin typeface="+mj-lt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32634" y="5121637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fr-FR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Transformation Implementation - ADG Meeting - 7Mar2019.PPTX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6" name="Picture 433" descr="Image result for who logo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89788" y="6441534"/>
            <a:ext cx="831748" cy="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97" y="180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7" y="180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15759" r="21330" b="5518"/>
          <a:stretch/>
        </p:blipFill>
        <p:spPr bwMode="auto">
          <a:xfrm>
            <a:off x="0" y="189589"/>
            <a:ext cx="3960124" cy="6668411"/>
          </a:xfrm>
          <a:custGeom>
            <a:avLst/>
            <a:gdLst>
              <a:gd name="connsiteX0" fmla="*/ 0 w 3960124"/>
              <a:gd name="connsiteY0" fmla="*/ 15822 h 6668411"/>
              <a:gd name="connsiteX1" fmla="*/ 1905001 w 3960124"/>
              <a:gd name="connsiteY1" fmla="*/ 15822 h 6668411"/>
              <a:gd name="connsiteX2" fmla="*/ 1905001 w 3960124"/>
              <a:gd name="connsiteY2" fmla="*/ 6668411 h 6668411"/>
              <a:gd name="connsiteX3" fmla="*/ 0 w 3960124"/>
              <a:gd name="connsiteY3" fmla="*/ 6668411 h 6668411"/>
              <a:gd name="connsiteX4" fmla="*/ 2438131 w 3960124"/>
              <a:gd name="connsiteY4" fmla="*/ 0 h 6668411"/>
              <a:gd name="connsiteX5" fmla="*/ 2422951 w 3960124"/>
              <a:gd name="connsiteY5" fmla="*/ 79922 h 6668411"/>
              <a:gd name="connsiteX6" fmla="*/ 3815509 w 3960124"/>
              <a:gd name="connsiteY6" fmla="*/ 6435006 h 6668411"/>
              <a:gd name="connsiteX7" fmla="*/ 3960124 w 3960124"/>
              <a:gd name="connsiteY7" fmla="*/ 6668410 h 6668411"/>
              <a:gd name="connsiteX8" fmla="*/ 1905003 w 3960124"/>
              <a:gd name="connsiteY8" fmla="*/ 6668410 h 6668411"/>
              <a:gd name="connsiteX9" fmla="*/ 1905003 w 3960124"/>
              <a:gd name="connsiteY9" fmla="*/ 13787 h 66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124" h="6668411">
                <a:moveTo>
                  <a:pt x="0" y="15822"/>
                </a:moveTo>
                <a:lnTo>
                  <a:pt x="1905001" y="15822"/>
                </a:lnTo>
                <a:lnTo>
                  <a:pt x="1905001" y="6668411"/>
                </a:lnTo>
                <a:lnTo>
                  <a:pt x="0" y="6668411"/>
                </a:lnTo>
                <a:close/>
                <a:moveTo>
                  <a:pt x="2438131" y="0"/>
                </a:moveTo>
                <a:lnTo>
                  <a:pt x="2422951" y="79922"/>
                </a:lnTo>
                <a:cubicBezTo>
                  <a:pt x="2068968" y="2080041"/>
                  <a:pt x="2413004" y="4118302"/>
                  <a:pt x="3815509" y="6435006"/>
                </a:cubicBezTo>
                <a:lnTo>
                  <a:pt x="3960124" y="6668410"/>
                </a:lnTo>
                <a:lnTo>
                  <a:pt x="1905003" y="6668410"/>
                </a:lnTo>
                <a:lnTo>
                  <a:pt x="1905003" y="13787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</p:pic>
      <p:sp>
        <p:nvSpPr>
          <p:cNvPr id="18" name="Freeform 17"/>
          <p:cNvSpPr/>
          <p:nvPr/>
        </p:nvSpPr>
        <p:spPr>
          <a:xfrm>
            <a:off x="24" y="-2"/>
            <a:ext cx="2475358" cy="205413"/>
          </a:xfrm>
          <a:custGeom>
            <a:avLst/>
            <a:gdLst>
              <a:gd name="connsiteX0" fmla="*/ 1905002 w 2475358"/>
              <a:gd name="connsiteY0" fmla="*/ 1 h 205413"/>
              <a:gd name="connsiteX1" fmla="*/ 2475358 w 2475358"/>
              <a:gd name="connsiteY1" fmla="*/ 1 h 205413"/>
              <a:gd name="connsiteX2" fmla="*/ 2465136 w 2475358"/>
              <a:gd name="connsiteY2" fmla="*/ 47898 h 205413"/>
              <a:gd name="connsiteX3" fmla="*/ 2438131 w 2475358"/>
              <a:gd name="connsiteY3" fmla="*/ 191488 h 205413"/>
              <a:gd name="connsiteX4" fmla="*/ 1905002 w 2475358"/>
              <a:gd name="connsiteY4" fmla="*/ 205413 h 205413"/>
              <a:gd name="connsiteX5" fmla="*/ 0 w 2475358"/>
              <a:gd name="connsiteY5" fmla="*/ 0 h 205413"/>
              <a:gd name="connsiteX6" fmla="*/ 1905001 w 2475358"/>
              <a:gd name="connsiteY6" fmla="*/ 0 h 205413"/>
              <a:gd name="connsiteX7" fmla="*/ 1905001 w 2475358"/>
              <a:gd name="connsiteY7" fmla="*/ 205413 h 205413"/>
              <a:gd name="connsiteX8" fmla="*/ 0 w 2475358"/>
              <a:gd name="connsiteY8" fmla="*/ 205413 h 2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58" h="205413">
                <a:moveTo>
                  <a:pt x="1905002" y="1"/>
                </a:moveTo>
                <a:lnTo>
                  <a:pt x="2475358" y="1"/>
                </a:lnTo>
                <a:lnTo>
                  <a:pt x="2465136" y="47898"/>
                </a:lnTo>
                <a:lnTo>
                  <a:pt x="2438131" y="191488"/>
                </a:lnTo>
                <a:lnTo>
                  <a:pt x="1905002" y="205413"/>
                </a:lnTo>
                <a:close/>
                <a:moveTo>
                  <a:pt x="0" y="0"/>
                </a:moveTo>
                <a:lnTo>
                  <a:pt x="1905001" y="0"/>
                </a:lnTo>
                <a:lnTo>
                  <a:pt x="1905001" y="205413"/>
                </a:lnTo>
                <a:lnTo>
                  <a:pt x="0" y="2054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00000" flipH="1" flipV="1">
            <a:off x="-129793" y="2575672"/>
            <a:ext cx="6674807" cy="1889853"/>
          </a:xfrm>
          <a:custGeom>
            <a:avLst/>
            <a:gdLst>
              <a:gd name="connsiteX0" fmla="*/ 1904026 w 8899742"/>
              <a:gd name="connsiteY0" fmla="*/ 2518940 h 2519803"/>
              <a:gd name="connsiteX1" fmla="*/ 115093 w 8899742"/>
              <a:gd name="connsiteY1" fmla="*/ 2347443 h 2519803"/>
              <a:gd name="connsiteX2" fmla="*/ 8530 w 8899742"/>
              <a:gd name="connsiteY2" fmla="*/ 2327202 h 2519803"/>
              <a:gd name="connsiteX3" fmla="*/ 0 w 8899742"/>
              <a:gd name="connsiteY3" fmla="*/ 1997387 h 2519803"/>
              <a:gd name="connsiteX4" fmla="*/ 8870941 w 8899742"/>
              <a:gd name="connsiteY4" fmla="*/ 19461 h 2519803"/>
              <a:gd name="connsiteX5" fmla="*/ 8899742 w 8899742"/>
              <a:gd name="connsiteY5" fmla="*/ 0 h 2519803"/>
              <a:gd name="connsiteX6" fmla="*/ 8899742 w 8899742"/>
              <a:gd name="connsiteY6" fmla="*/ 297879 h 2519803"/>
              <a:gd name="connsiteX7" fmla="*/ 8588537 w 8899742"/>
              <a:gd name="connsiteY7" fmla="*/ 490699 h 2519803"/>
              <a:gd name="connsiteX8" fmla="*/ 1904026 w 8899742"/>
              <a:gd name="connsiteY8" fmla="*/ 2518940 h 25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9742" h="2519803">
                <a:moveTo>
                  <a:pt x="1904026" y="2518940"/>
                </a:moveTo>
                <a:cubicBezTo>
                  <a:pt x="1302860" y="2511250"/>
                  <a:pt x="707721" y="2452327"/>
                  <a:pt x="115093" y="2347443"/>
                </a:cubicBezTo>
                <a:lnTo>
                  <a:pt x="8530" y="2327202"/>
                </a:lnTo>
                <a:lnTo>
                  <a:pt x="0" y="1997387"/>
                </a:lnTo>
                <a:cubicBezTo>
                  <a:pt x="2777524" y="2631185"/>
                  <a:pt x="5587553" y="2192303"/>
                  <a:pt x="8870941" y="19461"/>
                </a:cubicBezTo>
                <a:lnTo>
                  <a:pt x="8899742" y="0"/>
                </a:lnTo>
                <a:lnTo>
                  <a:pt x="8899742" y="297879"/>
                </a:lnTo>
                <a:lnTo>
                  <a:pt x="8588537" y="490699"/>
                </a:lnTo>
                <a:cubicBezTo>
                  <a:pt x="6186029" y="1945148"/>
                  <a:pt x="4008109" y="2545853"/>
                  <a:pt x="1904026" y="251894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6200000" flipH="1" flipV="1">
            <a:off x="-1354134" y="1543752"/>
            <a:ext cx="6668411" cy="3960124"/>
          </a:xfrm>
          <a:custGeom>
            <a:avLst/>
            <a:gdLst>
              <a:gd name="connsiteX0" fmla="*/ 15822 w 6668411"/>
              <a:gd name="connsiteY0" fmla="*/ 3960124 h 3960124"/>
              <a:gd name="connsiteX1" fmla="*/ 15822 w 6668411"/>
              <a:gd name="connsiteY1" fmla="*/ 2055123 h 3960124"/>
              <a:gd name="connsiteX2" fmla="*/ 6668411 w 6668411"/>
              <a:gd name="connsiteY2" fmla="*/ 2055123 h 3960124"/>
              <a:gd name="connsiteX3" fmla="*/ 6668411 w 6668411"/>
              <a:gd name="connsiteY3" fmla="*/ 3960124 h 3960124"/>
              <a:gd name="connsiteX4" fmla="*/ 0 w 6668411"/>
              <a:gd name="connsiteY4" fmla="*/ 1521993 h 3960124"/>
              <a:gd name="connsiteX5" fmla="*/ 79922 w 6668411"/>
              <a:gd name="connsiteY5" fmla="*/ 1537173 h 3960124"/>
              <a:gd name="connsiteX6" fmla="*/ 6435006 w 6668411"/>
              <a:gd name="connsiteY6" fmla="*/ 144615 h 3960124"/>
              <a:gd name="connsiteX7" fmla="*/ 6668410 w 6668411"/>
              <a:gd name="connsiteY7" fmla="*/ 0 h 3960124"/>
              <a:gd name="connsiteX8" fmla="*/ 6668410 w 6668411"/>
              <a:gd name="connsiteY8" fmla="*/ 2055121 h 3960124"/>
              <a:gd name="connsiteX9" fmla="*/ 13787 w 6668411"/>
              <a:gd name="connsiteY9" fmla="*/ 2055121 h 39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411" h="3960124">
                <a:moveTo>
                  <a:pt x="15822" y="3960124"/>
                </a:moveTo>
                <a:lnTo>
                  <a:pt x="15822" y="2055123"/>
                </a:lnTo>
                <a:lnTo>
                  <a:pt x="6668411" y="2055123"/>
                </a:lnTo>
                <a:lnTo>
                  <a:pt x="6668411" y="3960124"/>
                </a:lnTo>
                <a:close/>
                <a:moveTo>
                  <a:pt x="0" y="1521993"/>
                </a:moveTo>
                <a:lnTo>
                  <a:pt x="79922" y="1537173"/>
                </a:lnTo>
                <a:cubicBezTo>
                  <a:pt x="2080041" y="1891156"/>
                  <a:pt x="4118302" y="1547120"/>
                  <a:pt x="6435006" y="144615"/>
                </a:cubicBezTo>
                <a:lnTo>
                  <a:pt x="6668410" y="0"/>
                </a:lnTo>
                <a:lnTo>
                  <a:pt x="6668410" y="2055121"/>
                </a:lnTo>
                <a:lnTo>
                  <a:pt x="13787" y="2055121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93" tIns="44901" rIns="89793" bIns="44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766681" y="2912934"/>
            <a:ext cx="3776460" cy="984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766681" y="4102704"/>
            <a:ext cx="3776460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766681" y="4955493"/>
            <a:ext cx="3776460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>
                <a:solidFill>
                  <a:srgbClr val="808080"/>
                </a:solidFill>
                <a:latin typeface="Calibri"/>
              </a:rPr>
              <a:t>Document type 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8615949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GB" sz="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6689" y="1224975"/>
            <a:ext cx="2750655" cy="9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3771241" y="4006419"/>
            <a:ext cx="37719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6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24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68" y="176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3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" y="176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1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7016"/>
            <a:endParaRPr lang="en-GB" sz="800" dirty="0">
              <a:solidFill>
                <a:srgbClr val="80808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258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68" y="176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8" y="176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23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5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5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B8BF22-9561-414C-9315-643AAD11F5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 err="1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71" t="15759" r="21330" b="5518"/>
          <a:stretch/>
        </p:blipFill>
        <p:spPr bwMode="auto">
          <a:xfrm>
            <a:off x="0" y="189589"/>
            <a:ext cx="3960124" cy="6668411"/>
          </a:xfrm>
          <a:custGeom>
            <a:avLst/>
            <a:gdLst>
              <a:gd name="connsiteX0" fmla="*/ 0 w 3960124"/>
              <a:gd name="connsiteY0" fmla="*/ 15822 h 6668411"/>
              <a:gd name="connsiteX1" fmla="*/ 1905001 w 3960124"/>
              <a:gd name="connsiteY1" fmla="*/ 15822 h 6668411"/>
              <a:gd name="connsiteX2" fmla="*/ 1905001 w 3960124"/>
              <a:gd name="connsiteY2" fmla="*/ 6668411 h 6668411"/>
              <a:gd name="connsiteX3" fmla="*/ 0 w 3960124"/>
              <a:gd name="connsiteY3" fmla="*/ 6668411 h 6668411"/>
              <a:gd name="connsiteX4" fmla="*/ 2438131 w 3960124"/>
              <a:gd name="connsiteY4" fmla="*/ 0 h 6668411"/>
              <a:gd name="connsiteX5" fmla="*/ 2422951 w 3960124"/>
              <a:gd name="connsiteY5" fmla="*/ 79922 h 6668411"/>
              <a:gd name="connsiteX6" fmla="*/ 3815509 w 3960124"/>
              <a:gd name="connsiteY6" fmla="*/ 6435006 h 6668411"/>
              <a:gd name="connsiteX7" fmla="*/ 3960124 w 3960124"/>
              <a:gd name="connsiteY7" fmla="*/ 6668410 h 6668411"/>
              <a:gd name="connsiteX8" fmla="*/ 1905003 w 3960124"/>
              <a:gd name="connsiteY8" fmla="*/ 6668410 h 6668411"/>
              <a:gd name="connsiteX9" fmla="*/ 1905003 w 3960124"/>
              <a:gd name="connsiteY9" fmla="*/ 13787 h 66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124" h="6668411">
                <a:moveTo>
                  <a:pt x="0" y="15822"/>
                </a:moveTo>
                <a:lnTo>
                  <a:pt x="1905001" y="15822"/>
                </a:lnTo>
                <a:lnTo>
                  <a:pt x="1905001" y="6668411"/>
                </a:lnTo>
                <a:lnTo>
                  <a:pt x="0" y="6668411"/>
                </a:lnTo>
                <a:close/>
                <a:moveTo>
                  <a:pt x="2438131" y="0"/>
                </a:moveTo>
                <a:lnTo>
                  <a:pt x="2422951" y="79922"/>
                </a:lnTo>
                <a:cubicBezTo>
                  <a:pt x="2068968" y="2080041"/>
                  <a:pt x="2413004" y="4118302"/>
                  <a:pt x="3815509" y="6435006"/>
                </a:cubicBezTo>
                <a:lnTo>
                  <a:pt x="3960124" y="6668410"/>
                </a:lnTo>
                <a:lnTo>
                  <a:pt x="1905003" y="6668410"/>
                </a:lnTo>
                <a:lnTo>
                  <a:pt x="1905003" y="13787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</p:pic>
      <p:sp>
        <p:nvSpPr>
          <p:cNvPr id="18" name="Freeform 17"/>
          <p:cNvSpPr/>
          <p:nvPr/>
        </p:nvSpPr>
        <p:spPr>
          <a:xfrm>
            <a:off x="-2" y="-2"/>
            <a:ext cx="2475358" cy="205413"/>
          </a:xfrm>
          <a:custGeom>
            <a:avLst/>
            <a:gdLst>
              <a:gd name="connsiteX0" fmla="*/ 1905002 w 2475358"/>
              <a:gd name="connsiteY0" fmla="*/ 1 h 205413"/>
              <a:gd name="connsiteX1" fmla="*/ 2475358 w 2475358"/>
              <a:gd name="connsiteY1" fmla="*/ 1 h 205413"/>
              <a:gd name="connsiteX2" fmla="*/ 2465136 w 2475358"/>
              <a:gd name="connsiteY2" fmla="*/ 47898 h 205413"/>
              <a:gd name="connsiteX3" fmla="*/ 2438131 w 2475358"/>
              <a:gd name="connsiteY3" fmla="*/ 191488 h 205413"/>
              <a:gd name="connsiteX4" fmla="*/ 1905002 w 2475358"/>
              <a:gd name="connsiteY4" fmla="*/ 205413 h 205413"/>
              <a:gd name="connsiteX5" fmla="*/ 0 w 2475358"/>
              <a:gd name="connsiteY5" fmla="*/ 0 h 205413"/>
              <a:gd name="connsiteX6" fmla="*/ 1905001 w 2475358"/>
              <a:gd name="connsiteY6" fmla="*/ 0 h 205413"/>
              <a:gd name="connsiteX7" fmla="*/ 1905001 w 2475358"/>
              <a:gd name="connsiteY7" fmla="*/ 205413 h 205413"/>
              <a:gd name="connsiteX8" fmla="*/ 0 w 2475358"/>
              <a:gd name="connsiteY8" fmla="*/ 205413 h 20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5358" h="205413">
                <a:moveTo>
                  <a:pt x="1905002" y="1"/>
                </a:moveTo>
                <a:lnTo>
                  <a:pt x="2475358" y="1"/>
                </a:lnTo>
                <a:lnTo>
                  <a:pt x="2465136" y="47898"/>
                </a:lnTo>
                <a:lnTo>
                  <a:pt x="2438131" y="191488"/>
                </a:lnTo>
                <a:lnTo>
                  <a:pt x="1905002" y="205413"/>
                </a:lnTo>
                <a:close/>
                <a:moveTo>
                  <a:pt x="0" y="0"/>
                </a:moveTo>
                <a:lnTo>
                  <a:pt x="1905001" y="0"/>
                </a:lnTo>
                <a:lnTo>
                  <a:pt x="1905001" y="205413"/>
                </a:lnTo>
                <a:lnTo>
                  <a:pt x="0" y="2054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6200000" flipH="1" flipV="1">
            <a:off x="-129972" y="2575672"/>
            <a:ext cx="6674807" cy="1889853"/>
          </a:xfrm>
          <a:custGeom>
            <a:avLst/>
            <a:gdLst>
              <a:gd name="connsiteX0" fmla="*/ 1904026 w 8899742"/>
              <a:gd name="connsiteY0" fmla="*/ 2518940 h 2519803"/>
              <a:gd name="connsiteX1" fmla="*/ 115093 w 8899742"/>
              <a:gd name="connsiteY1" fmla="*/ 2347443 h 2519803"/>
              <a:gd name="connsiteX2" fmla="*/ 8530 w 8899742"/>
              <a:gd name="connsiteY2" fmla="*/ 2327202 h 2519803"/>
              <a:gd name="connsiteX3" fmla="*/ 0 w 8899742"/>
              <a:gd name="connsiteY3" fmla="*/ 1997387 h 2519803"/>
              <a:gd name="connsiteX4" fmla="*/ 8870941 w 8899742"/>
              <a:gd name="connsiteY4" fmla="*/ 19461 h 2519803"/>
              <a:gd name="connsiteX5" fmla="*/ 8899742 w 8899742"/>
              <a:gd name="connsiteY5" fmla="*/ 0 h 2519803"/>
              <a:gd name="connsiteX6" fmla="*/ 8899742 w 8899742"/>
              <a:gd name="connsiteY6" fmla="*/ 297879 h 2519803"/>
              <a:gd name="connsiteX7" fmla="*/ 8588537 w 8899742"/>
              <a:gd name="connsiteY7" fmla="*/ 490699 h 2519803"/>
              <a:gd name="connsiteX8" fmla="*/ 1904026 w 8899742"/>
              <a:gd name="connsiteY8" fmla="*/ 2518940 h 25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9742" h="2519803">
                <a:moveTo>
                  <a:pt x="1904026" y="2518940"/>
                </a:moveTo>
                <a:cubicBezTo>
                  <a:pt x="1302860" y="2511250"/>
                  <a:pt x="707721" y="2452327"/>
                  <a:pt x="115093" y="2347443"/>
                </a:cubicBezTo>
                <a:lnTo>
                  <a:pt x="8530" y="2327202"/>
                </a:lnTo>
                <a:lnTo>
                  <a:pt x="0" y="1997387"/>
                </a:lnTo>
                <a:cubicBezTo>
                  <a:pt x="2777524" y="2631185"/>
                  <a:pt x="5587553" y="2192303"/>
                  <a:pt x="8870941" y="19461"/>
                </a:cubicBezTo>
                <a:lnTo>
                  <a:pt x="8899742" y="0"/>
                </a:lnTo>
                <a:lnTo>
                  <a:pt x="8899742" y="297879"/>
                </a:lnTo>
                <a:lnTo>
                  <a:pt x="8588537" y="490699"/>
                </a:lnTo>
                <a:cubicBezTo>
                  <a:pt x="6186029" y="1945148"/>
                  <a:pt x="4008109" y="2545853"/>
                  <a:pt x="1904026" y="2518940"/>
                </a:cubicBez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>
              <a:solidFill>
                <a:srgbClr val="FFFFFF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6200000" flipH="1" flipV="1">
            <a:off x="-1354140" y="1543733"/>
            <a:ext cx="6668411" cy="3960124"/>
          </a:xfrm>
          <a:custGeom>
            <a:avLst/>
            <a:gdLst>
              <a:gd name="connsiteX0" fmla="*/ 15822 w 6668411"/>
              <a:gd name="connsiteY0" fmla="*/ 3960124 h 3960124"/>
              <a:gd name="connsiteX1" fmla="*/ 15822 w 6668411"/>
              <a:gd name="connsiteY1" fmla="*/ 2055123 h 3960124"/>
              <a:gd name="connsiteX2" fmla="*/ 6668411 w 6668411"/>
              <a:gd name="connsiteY2" fmla="*/ 2055123 h 3960124"/>
              <a:gd name="connsiteX3" fmla="*/ 6668411 w 6668411"/>
              <a:gd name="connsiteY3" fmla="*/ 3960124 h 3960124"/>
              <a:gd name="connsiteX4" fmla="*/ 0 w 6668411"/>
              <a:gd name="connsiteY4" fmla="*/ 1521993 h 3960124"/>
              <a:gd name="connsiteX5" fmla="*/ 79922 w 6668411"/>
              <a:gd name="connsiteY5" fmla="*/ 1537173 h 3960124"/>
              <a:gd name="connsiteX6" fmla="*/ 6435006 w 6668411"/>
              <a:gd name="connsiteY6" fmla="*/ 144615 h 3960124"/>
              <a:gd name="connsiteX7" fmla="*/ 6668410 w 6668411"/>
              <a:gd name="connsiteY7" fmla="*/ 0 h 3960124"/>
              <a:gd name="connsiteX8" fmla="*/ 6668410 w 6668411"/>
              <a:gd name="connsiteY8" fmla="*/ 2055121 h 3960124"/>
              <a:gd name="connsiteX9" fmla="*/ 13787 w 6668411"/>
              <a:gd name="connsiteY9" fmla="*/ 2055121 h 396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68411" h="3960124">
                <a:moveTo>
                  <a:pt x="15822" y="3960124"/>
                </a:moveTo>
                <a:lnTo>
                  <a:pt x="15822" y="2055123"/>
                </a:lnTo>
                <a:lnTo>
                  <a:pt x="6668411" y="2055123"/>
                </a:lnTo>
                <a:lnTo>
                  <a:pt x="6668411" y="3960124"/>
                </a:lnTo>
                <a:close/>
                <a:moveTo>
                  <a:pt x="0" y="1521993"/>
                </a:moveTo>
                <a:lnTo>
                  <a:pt x="79922" y="1537173"/>
                </a:lnTo>
                <a:cubicBezTo>
                  <a:pt x="2080041" y="1891156"/>
                  <a:pt x="4118302" y="1547120"/>
                  <a:pt x="6435006" y="144615"/>
                </a:cubicBezTo>
                <a:lnTo>
                  <a:pt x="6668410" y="0"/>
                </a:lnTo>
                <a:lnTo>
                  <a:pt x="6668410" y="2055121"/>
                </a:lnTo>
                <a:lnTo>
                  <a:pt x="13787" y="2055121"/>
                </a:lnTo>
                <a:close/>
              </a:path>
            </a:pathLst>
          </a:custGeom>
          <a:solidFill>
            <a:schemeClr val="accent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>
              <a:solidFill>
                <a:srgbClr val="FFFFFF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3766681" y="2912941"/>
            <a:ext cx="3776460" cy="984885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3200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3766681" y="4102704"/>
            <a:ext cx="3776460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766681" y="4959869"/>
            <a:ext cx="377646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808080"/>
                </a:solidFill>
                <a:latin typeface="Calibri"/>
              </a:rPr>
              <a:t>Document type | Date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white">
          <a:xfrm>
            <a:off x="8615933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6685" y="1224975"/>
            <a:ext cx="2750655" cy="9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3771241" y="4006419"/>
            <a:ext cx="37719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6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43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2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9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2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AACD20-C548-4FC5-8FD8-38351FEB3E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 err="1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dirty="0">
              <a:solidFill>
                <a:srgbClr val="80808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995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2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93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2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8DFFB7D-A765-4556-AA92-E436FEF054B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 err="1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509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7" name="think-cell Slide" r:id="rId5" imgW="476" imgH="357" progId="TCLayout.ActiveDocument.1">
                  <p:embed/>
                </p:oleObj>
              </mc:Choice>
              <mc:Fallback>
                <p:oleObj name="think-cell Slide" r:id="rId5" imgW="476" imgH="357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9067D5F-7164-4A78-B9DF-405DB9E94B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700" b="1" dirty="0" err="1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466" y="5381918"/>
            <a:ext cx="2963471" cy="120938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155530" y="5383359"/>
            <a:ext cx="0" cy="12065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838557" y="533602"/>
            <a:ext cx="7466894" cy="415498"/>
          </a:xfrm>
          <a:prstGeom prst="rect">
            <a:avLst/>
          </a:prstGeom>
        </p:spPr>
        <p:txBody>
          <a:bodyPr/>
          <a:lstStyle>
            <a:lvl1pPr marL="0" algn="ctr" defTabSz="685800" rtl="0" eaLnBrk="1" latinLnBrk="0" hangingPunct="1">
              <a:defRPr lang="en-GB" sz="2700" b="1" kern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0067" y="4434114"/>
            <a:ext cx="8163866" cy="50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490067" y="1757593"/>
            <a:ext cx="8163866" cy="43219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8784" y="5529409"/>
            <a:ext cx="68580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Agile@</a:t>
            </a:r>
            <a:r>
              <a:rPr lang="en-US" sz="33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4912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F5FFF000-091D-47C5-9387-17D52AD2CE62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90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6C78BF3F-558A-4B3C-B451-D04BA3C54A4A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84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600EC954-D5DE-4DD1-907A-F19F26ED4621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44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539959C5-8A63-4BDF-9345-C80A98690B8E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1600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>
          <a:xfrm>
            <a:off x="359999" y="6588208"/>
            <a:ext cx="592501" cy="180000"/>
          </a:xfrm>
          <a:prstGeom prst="rect">
            <a:avLst/>
          </a:prstGeom>
        </p:spPr>
        <p:txBody>
          <a:bodyPr/>
          <a:lstStyle/>
          <a:p>
            <a:fld id="{FEB9FF11-A344-43C4-823B-F8CC00676CD1}" type="datetime1">
              <a:rPr lang="en-GB" noProof="0" smtClean="0"/>
              <a:t>09/11/2021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>
          <a:xfrm>
            <a:off x="1044744" y="6588208"/>
            <a:ext cx="1698456" cy="180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>
          <a:xfrm>
            <a:off x="8562325" y="6588208"/>
            <a:ext cx="217448" cy="180000"/>
          </a:xfrm>
          <a:prstGeom prst="rect">
            <a:avLst/>
          </a:prstGeo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2853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34" Type="http://schemas.openxmlformats.org/officeDocument/2006/relationships/tags" Target="../tags/tag1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33" Type="http://schemas.openxmlformats.org/officeDocument/2006/relationships/tags" Target="../tags/tag14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32" Type="http://schemas.openxmlformats.org/officeDocument/2006/relationships/tags" Target="../tags/tag13.xml"/><Relationship Id="rId37" Type="http://schemas.openxmlformats.org/officeDocument/2006/relationships/tags" Target="../tags/tag18.xml"/><Relationship Id="rId40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36" Type="http://schemas.openxmlformats.org/officeDocument/2006/relationships/tags" Target="../tags/tag17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tags" Target="../tags/tag11.xml"/><Relationship Id="rId35" Type="http://schemas.openxmlformats.org/officeDocument/2006/relationships/tags" Target="../tags/tag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1" Type="http://schemas.openxmlformats.org/officeDocument/2006/relationships/slideLayout" Target="../slideLayouts/slideLayout19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1.emf"/><Relationship Id="rId5" Type="http://schemas.openxmlformats.org/officeDocument/2006/relationships/vmlDrawing" Target="../drawings/vmlDrawing6.vml"/><Relationship Id="rId15" Type="http://schemas.openxmlformats.org/officeDocument/2006/relationships/tags" Target="../tags/tag32.xml"/><Relationship Id="rId23" Type="http://schemas.openxmlformats.org/officeDocument/2006/relationships/oleObject" Target="../embeddings/oleObject6.bin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heme" Target="../theme/theme2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57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34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1" Type="http://schemas.openxmlformats.org/officeDocument/2006/relationships/slideLayout" Target="../slideLayouts/slideLayout33.xml"/><Relationship Id="rId6" Type="http://schemas.openxmlformats.org/officeDocument/2006/relationships/vmlDrawing" Target="../drawings/vmlDrawing10.vml"/><Relationship Id="rId11" Type="http://schemas.openxmlformats.org/officeDocument/2006/relationships/tags" Target="../tags/tag47.xml"/><Relationship Id="rId24" Type="http://schemas.openxmlformats.org/officeDocument/2006/relationships/oleObject" Target="../embeddings/oleObject10.bin"/><Relationship Id="rId5" Type="http://schemas.openxmlformats.org/officeDocument/2006/relationships/theme" Target="../theme/theme4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81.xml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38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1" Type="http://schemas.openxmlformats.org/officeDocument/2006/relationships/slideLayout" Target="../slideLayouts/slideLayout37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1.emf"/><Relationship Id="rId5" Type="http://schemas.openxmlformats.org/officeDocument/2006/relationships/vmlDrawing" Target="../drawings/vmlDrawing14.vml"/><Relationship Id="rId15" Type="http://schemas.openxmlformats.org/officeDocument/2006/relationships/tags" Target="../tags/tag75.xml"/><Relationship Id="rId23" Type="http://schemas.openxmlformats.org/officeDocument/2006/relationships/oleObject" Target="../embeddings/oleObject14.bin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heme" Target="../theme/theme5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tags" Target="../tags/tag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42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ags" Target="../tags/tag86.xml"/><Relationship Id="rId5" Type="http://schemas.openxmlformats.org/officeDocument/2006/relationships/vmlDrawing" Target="../drawings/vmlDrawing18.v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image" Target="../media/image17.jpeg"/><Relationship Id="rId2" Type="http://schemas.openxmlformats.org/officeDocument/2006/relationships/slideLayout" Target="../slideLayouts/slideLayout44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1" Type="http://schemas.openxmlformats.org/officeDocument/2006/relationships/slideLayout" Target="../slideLayouts/slideLayout43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1.emf"/><Relationship Id="rId5" Type="http://schemas.openxmlformats.org/officeDocument/2006/relationships/vmlDrawing" Target="../drawings/vmlDrawing22.vml"/><Relationship Id="rId15" Type="http://schemas.openxmlformats.org/officeDocument/2006/relationships/tags" Target="../tags/tag102.xml"/><Relationship Id="rId23" Type="http://schemas.openxmlformats.org/officeDocument/2006/relationships/oleObject" Target="../embeddings/oleObject22.bin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heme" Target="../theme/theme7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11.jpeg"/><Relationship Id="rId3" Type="http://schemas.openxmlformats.org/officeDocument/2006/relationships/slideLayout" Target="../slideLayouts/slideLayout48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1" Type="http://schemas.openxmlformats.org/officeDocument/2006/relationships/slideLayout" Target="../slideLayouts/slideLayout46.xml"/><Relationship Id="rId6" Type="http://schemas.openxmlformats.org/officeDocument/2006/relationships/vmlDrawing" Target="../drawings/vmlDrawing26.vml"/><Relationship Id="rId11" Type="http://schemas.openxmlformats.org/officeDocument/2006/relationships/tags" Target="../tags/tag117.xml"/><Relationship Id="rId24" Type="http://schemas.openxmlformats.org/officeDocument/2006/relationships/oleObject" Target="../embeddings/oleObject26.bin"/><Relationship Id="rId5" Type="http://schemas.openxmlformats.org/officeDocument/2006/relationships/theme" Target="../theme/theme8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4" Type="http://schemas.openxmlformats.org/officeDocument/2006/relationships/slideLayout" Target="../slideLayouts/slideLayout49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429117698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think-cell Slide" r:id="rId38" imgW="270" imgH="270" progId="TCLayout.ActiveDocument.1">
                  <p:embed/>
                </p:oleObj>
              </mc:Choice>
              <mc:Fallback>
                <p:oleObj name="think-cell Slide" r:id="rId3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2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665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93" y="77307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665" y="566142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/>
        </p:nvGrpSpPr>
        <p:grpSpPr bwMode="auto">
          <a:xfrm>
            <a:off x="121668" y="6467309"/>
            <a:ext cx="7263909" cy="280557"/>
            <a:chOff x="119063" y="6356410"/>
            <a:chExt cx="7118884" cy="2749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56410"/>
              <a:ext cx="7118884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8597" indent="-68597">
                <a:defRPr/>
              </a:pPr>
              <a:r>
                <a:rPr lang="en-GB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3" y="6508272"/>
              <a:ext cx="7118884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236" indent="-377236" defTabSz="897016">
                <a:tabLst/>
              </a:pPr>
              <a:r>
                <a:rPr lang="en-GB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2160" y="1991016"/>
            <a:ext cx="4389768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GB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1280087"/>
            <a:ext cx="4350892" cy="521559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6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GB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1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7016"/>
            <a:endParaRPr lang="en-GB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104" name="McKSticker" hidden="1"/>
          <p:cNvGrpSpPr/>
          <p:nvPr/>
        </p:nvGrpSpPr>
        <p:grpSpPr bwMode="auto">
          <a:xfrm>
            <a:off x="8552905" y="285758"/>
            <a:ext cx="362728" cy="150811"/>
            <a:chOff x="8378046" y="285750"/>
            <a:chExt cx="362729" cy="150811"/>
          </a:xfrm>
        </p:grpSpPr>
        <p:sp>
          <p:nvSpPr>
            <p:cNvPr id="105" name="StickerRectangle"/>
            <p:cNvSpPr>
              <a:spLocks noChangeArrowheads="1"/>
            </p:cNvSpPr>
            <p:nvPr/>
          </p:nvSpPr>
          <p:spPr bwMode="auto">
            <a:xfrm>
              <a:off x="8378046" y="285750"/>
              <a:ext cx="362729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79174">
                <a:buClr>
                  <a:srgbClr val="002960"/>
                </a:buClr>
              </a:pPr>
              <a:r>
                <a:rPr lang="en-GB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106" name="AutoShape 31"/>
            <p:cNvCxnSpPr>
              <a:cxnSpLocks noChangeShapeType="1"/>
              <a:stCxn id="105" idx="2"/>
              <a:endCxn id="105" idx="4"/>
            </p:cNvCxnSpPr>
            <p:nvPr/>
          </p:nvCxnSpPr>
          <p:spPr bwMode="auto">
            <a:xfrm>
              <a:off x="8378046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32"/>
            <p:cNvCxnSpPr>
              <a:cxnSpLocks noChangeShapeType="1"/>
              <a:stCxn id="105" idx="4"/>
              <a:endCxn id="105" idx="6"/>
            </p:cNvCxnSpPr>
            <p:nvPr/>
          </p:nvCxnSpPr>
          <p:spPr bwMode="auto">
            <a:xfrm>
              <a:off x="8378046" y="436561"/>
              <a:ext cx="36272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LegendBoxes" hidden="1"/>
          <p:cNvGrpSpPr/>
          <p:nvPr/>
        </p:nvGrpSpPr>
        <p:grpSpPr bwMode="auto">
          <a:xfrm>
            <a:off x="8212453" y="279405"/>
            <a:ext cx="703161" cy="997467"/>
            <a:chOff x="7835905" y="279400"/>
            <a:chExt cx="703163" cy="997467"/>
          </a:xfrm>
        </p:grpSpPr>
        <p:sp>
          <p:nvSpPr>
            <p:cNvPr id="109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0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1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2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3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4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5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6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17" name="LegendLines" hidden="1"/>
          <p:cNvGrpSpPr/>
          <p:nvPr/>
        </p:nvGrpSpPr>
        <p:grpSpPr bwMode="auto">
          <a:xfrm>
            <a:off x="7904640" y="279577"/>
            <a:ext cx="1011136" cy="730766"/>
            <a:chOff x="7540629" y="279400"/>
            <a:chExt cx="1011137" cy="730767"/>
          </a:xfrm>
        </p:grpSpPr>
        <p:sp>
          <p:nvSpPr>
            <p:cNvPr id="118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9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20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21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2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3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24" name="LegendMoons" hidden="1"/>
          <p:cNvGrpSpPr/>
          <p:nvPr/>
        </p:nvGrpSpPr>
        <p:grpSpPr bwMode="auto">
          <a:xfrm>
            <a:off x="8145782" y="250828"/>
            <a:ext cx="769838" cy="1306516"/>
            <a:chOff x="7769225" y="250825"/>
            <a:chExt cx="769838" cy="1306516"/>
          </a:xfrm>
        </p:grpSpPr>
        <p:grpSp>
          <p:nvGrpSpPr>
            <p:cNvPr id="125" name="MoonLegend1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43" name="Oval 38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44" name="Arc 39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6" name="MoonLegend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41" name="Oval 41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42" name="Arc 42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7" name="MoonLegend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39" name="Oval 47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40" name="Arc 48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8" name="MoonLegend5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37" name="Oval 5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8" name="Oval 5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9" name="MoonLegend3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135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6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30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31" name="Legend2"/>
            <p:cNvSpPr>
              <a:spLocks noChangeArrowheads="1"/>
            </p:cNvSpPr>
            <p:nvPr/>
          </p:nvSpPr>
          <p:spPr bwMode="auto">
            <a:xfrm>
              <a:off x="8089901" y="538163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32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33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34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145" name="Slide Number"/>
          <p:cNvSpPr txBox="1">
            <a:spLocks/>
          </p:cNvSpPr>
          <p:nvPr/>
        </p:nvSpPr>
        <p:spPr bwMode="auto">
          <a:xfrm>
            <a:off x="8742246" y="6624807"/>
            <a:ext cx="12182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GB" sz="800" baseline="0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59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4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1898" y="6462822"/>
            <a:ext cx="940642" cy="3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4404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4" r:id="rId13"/>
    <p:sldLayoutId id="2147484415" r:id="rId14"/>
    <p:sldLayoutId id="2147484416" r:id="rId15"/>
    <p:sldLayoutId id="2147484417" r:id="rId16"/>
    <p:sldLayoutId id="2147484418" r:id="rId17"/>
    <p:sldLayoutId id="2147484420" r:id="rId18"/>
  </p:sldLayoutIdLst>
  <p:hf hdr="0" ftr="0" dt="0"/>
  <p:txStyles>
    <p:titleStyle>
      <a:lvl1pPr algn="l" defTabSz="897016" rtl="0" eaLnBrk="1" fontAlgn="base" hangingPunct="1">
        <a:spcBef>
          <a:spcPct val="0"/>
        </a:spcBef>
        <a:spcAft>
          <a:spcPct val="0"/>
        </a:spcAft>
        <a:tabLst>
          <a:tab pos="270383" algn="l"/>
        </a:tabLst>
        <a:defRPr sz="20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8000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6095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4154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32209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038" indent="-192451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8000" indent="-262431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5510" indent="-155866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GB"/>
      </a:defPPr>
      <a:lvl1pPr marL="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00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095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154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2209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262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8317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637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4422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665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93" y="77307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665" y="566142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/>
        </p:nvGrpSpPr>
        <p:grpSpPr bwMode="auto">
          <a:xfrm>
            <a:off x="121668" y="6467309"/>
            <a:ext cx="7263909" cy="280557"/>
            <a:chOff x="119063" y="6356410"/>
            <a:chExt cx="7118884" cy="2749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56410"/>
              <a:ext cx="7118884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8597" indent="-68597">
                <a:defRPr/>
              </a:pPr>
              <a:r>
                <a:rPr lang="en-US" sz="800" dirty="0">
                  <a:solidFill>
                    <a:srgbClr val="80808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3" y="6508272"/>
              <a:ext cx="7118884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236" indent="-377236" defTabSz="897016"/>
              <a:r>
                <a:rPr lang="en-US" sz="800" dirty="0">
                  <a:solidFill>
                    <a:srgbClr val="808080"/>
                  </a:solidFill>
                  <a:latin typeface="Calibri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2160" y="1991016"/>
            <a:ext cx="4389768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1280087"/>
            <a:ext cx="4350892" cy="521559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US" sz="1600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1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7016"/>
            <a:endParaRPr lang="en-US" sz="800" dirty="0">
              <a:solidFill>
                <a:srgbClr val="808080"/>
              </a:solidFill>
              <a:latin typeface="Calibri"/>
            </a:endParaRPr>
          </a:p>
        </p:txBody>
      </p:sp>
      <p:grpSp>
        <p:nvGrpSpPr>
          <p:cNvPr id="104" name="McKSticker" hidden="1"/>
          <p:cNvGrpSpPr/>
          <p:nvPr/>
        </p:nvGrpSpPr>
        <p:grpSpPr bwMode="auto">
          <a:xfrm>
            <a:off x="8552905" y="285758"/>
            <a:ext cx="362728" cy="150811"/>
            <a:chOff x="8378046" y="285750"/>
            <a:chExt cx="362729" cy="150811"/>
          </a:xfrm>
        </p:grpSpPr>
        <p:sp>
          <p:nvSpPr>
            <p:cNvPr id="105" name="StickerRectangle"/>
            <p:cNvSpPr>
              <a:spLocks noChangeArrowheads="1"/>
            </p:cNvSpPr>
            <p:nvPr/>
          </p:nvSpPr>
          <p:spPr bwMode="auto">
            <a:xfrm>
              <a:off x="8378046" y="285750"/>
              <a:ext cx="362729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79174"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  <a:latin typeface="Calibri"/>
                </a:rPr>
                <a:t>STICKER</a:t>
              </a:r>
            </a:p>
          </p:txBody>
        </p:sp>
        <p:cxnSp>
          <p:nvCxnSpPr>
            <p:cNvPr id="106" name="AutoShape 31"/>
            <p:cNvCxnSpPr>
              <a:cxnSpLocks noChangeShapeType="1"/>
              <a:stCxn id="105" idx="2"/>
              <a:endCxn id="105" idx="4"/>
            </p:cNvCxnSpPr>
            <p:nvPr/>
          </p:nvCxnSpPr>
          <p:spPr bwMode="auto">
            <a:xfrm>
              <a:off x="8378046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32"/>
            <p:cNvCxnSpPr>
              <a:cxnSpLocks noChangeShapeType="1"/>
              <a:stCxn id="105" idx="4"/>
              <a:endCxn id="105" idx="6"/>
            </p:cNvCxnSpPr>
            <p:nvPr/>
          </p:nvCxnSpPr>
          <p:spPr bwMode="auto">
            <a:xfrm>
              <a:off x="8378046" y="436561"/>
              <a:ext cx="36272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LegendBoxes" hidden="1"/>
          <p:cNvGrpSpPr/>
          <p:nvPr/>
        </p:nvGrpSpPr>
        <p:grpSpPr bwMode="auto">
          <a:xfrm>
            <a:off x="8212453" y="279405"/>
            <a:ext cx="703161" cy="997467"/>
            <a:chOff x="7835905" y="279400"/>
            <a:chExt cx="703163" cy="997467"/>
          </a:xfrm>
        </p:grpSpPr>
        <p:sp>
          <p:nvSpPr>
            <p:cNvPr id="109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3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4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5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6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7" name="LegendLines" hidden="1"/>
          <p:cNvGrpSpPr/>
          <p:nvPr/>
        </p:nvGrpSpPr>
        <p:grpSpPr bwMode="auto">
          <a:xfrm>
            <a:off x="7904640" y="279577"/>
            <a:ext cx="1011136" cy="730766"/>
            <a:chOff x="7540629" y="279400"/>
            <a:chExt cx="1011137" cy="730767"/>
          </a:xfrm>
        </p:grpSpPr>
        <p:sp>
          <p:nvSpPr>
            <p:cNvPr id="118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0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24" name="LegendMoons" hidden="1"/>
          <p:cNvGrpSpPr/>
          <p:nvPr/>
        </p:nvGrpSpPr>
        <p:grpSpPr bwMode="auto">
          <a:xfrm>
            <a:off x="8145782" y="250828"/>
            <a:ext cx="769838" cy="1306516"/>
            <a:chOff x="7769225" y="250825"/>
            <a:chExt cx="769838" cy="1306516"/>
          </a:xfrm>
        </p:grpSpPr>
        <p:grpSp>
          <p:nvGrpSpPr>
            <p:cNvPr id="125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43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4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4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7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3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8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37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8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9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135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30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1" name="Legend2"/>
            <p:cNvSpPr>
              <a:spLocks noChangeArrowheads="1"/>
            </p:cNvSpPr>
            <p:nvPr/>
          </p:nvSpPr>
          <p:spPr bwMode="auto">
            <a:xfrm>
              <a:off x="8089901" y="538163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2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3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4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sp>
        <p:nvSpPr>
          <p:cNvPr id="145" name="Slide Number"/>
          <p:cNvSpPr txBox="1">
            <a:spLocks/>
          </p:cNvSpPr>
          <p:nvPr/>
        </p:nvSpPr>
        <p:spPr bwMode="auto">
          <a:xfrm>
            <a:off x="8742246" y="6624807"/>
            <a:ext cx="12182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smtClean="0">
                <a:solidFill>
                  <a:srgbClr val="808080"/>
                </a:solidFill>
              </a:rPr>
              <a:pPr algn="r"/>
              <a:t>‹#›</a:t>
            </a:fld>
            <a:endParaRPr lang="en-US" sz="800" dirty="0">
              <a:solidFill>
                <a:srgbClr val="808080"/>
              </a:solidFill>
            </a:endParaRPr>
          </a:p>
        </p:txBody>
      </p:sp>
      <p:pic>
        <p:nvPicPr>
          <p:cNvPr id="59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1898" y="6462822"/>
            <a:ext cx="940642" cy="3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7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</p:sldLayoutIdLst>
  <p:hf hdr="0" ftr="0" dt="0"/>
  <p:txStyles>
    <p:titleStyle>
      <a:lvl1pPr algn="l" defTabSz="897016" rtl="0" eaLnBrk="1" fontAlgn="base" hangingPunct="1">
        <a:spcBef>
          <a:spcPct val="0"/>
        </a:spcBef>
        <a:spcAft>
          <a:spcPct val="0"/>
        </a:spcAft>
        <a:tabLst>
          <a:tab pos="270383" algn="l"/>
        </a:tabLst>
        <a:defRPr sz="20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8000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6095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4154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32209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038" indent="-192451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8000" indent="-262431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5510" indent="-155866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GB"/>
      </a:defPPr>
      <a:lvl1pPr marL="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00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095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154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2209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262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8317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637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4422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A642-A7AE-43BB-AE74-2FEBFD4A8F92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26C0-092E-43B1-A13A-57FACEF63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3646512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auto"/>
            <a:endParaRPr lang="en-US" sz="20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96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501" y="77307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" cap="all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496" y="566160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808080"/>
                </a:solidFill>
                <a:latin typeface="Calibri"/>
              </a:rPr>
              <a:t>Subtitle</a:t>
            </a:r>
            <a:endParaRPr lang="en-US" sz="1600" dirty="0">
              <a:solidFill>
                <a:srgbClr val="808080"/>
              </a:solidFill>
              <a:latin typeface="Calibri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121501" y="6469825"/>
            <a:ext cx="72639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9850" indent="-69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808080"/>
                </a:solidFill>
                <a:latin typeface="Calibri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auto">
          <a:xfrm>
            <a:off x="121501" y="6624771"/>
            <a:ext cx="72639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4175" indent="-384175" defTabSz="913526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808080"/>
                </a:solidFill>
                <a:latin typeface="Calibri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2156" y="1991016"/>
            <a:ext cx="4389768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291401"/>
            <a:ext cx="4350892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fontAlgn="auto">
              <a:spcBef>
                <a:spcPts val="0"/>
              </a:spcBef>
              <a:spcAft>
                <a:spcPts val="0"/>
              </a:spcAft>
            </a:pPr>
            <a:endParaRPr lang="en-US" sz="816" dirty="0">
              <a:solidFill>
                <a:srgbClr val="808080"/>
              </a:solidFill>
              <a:latin typeface="Calibri"/>
            </a:endParaRPr>
          </a:p>
        </p:txBody>
      </p:sp>
      <p:grpSp>
        <p:nvGrpSpPr>
          <p:cNvPr id="104" name="Sticker" hidden="1"/>
          <p:cNvGrpSpPr/>
          <p:nvPr/>
        </p:nvGrpSpPr>
        <p:grpSpPr bwMode="auto">
          <a:xfrm>
            <a:off x="8552944" y="285774"/>
            <a:ext cx="362728" cy="150811"/>
            <a:chOff x="8378047" y="285750"/>
            <a:chExt cx="362728" cy="150811"/>
          </a:xfrm>
        </p:grpSpPr>
        <p:sp>
          <p:nvSpPr>
            <p:cNvPr id="105" name="StickerRectangle"/>
            <p:cNvSpPr>
              <a:spLocks noChangeArrowheads="1"/>
            </p:cNvSpPr>
            <p:nvPr/>
          </p:nvSpPr>
          <p:spPr bwMode="auto">
            <a:xfrm>
              <a:off x="8378047" y="285750"/>
              <a:ext cx="362728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  <a:latin typeface="Calibri"/>
                </a:rPr>
                <a:t>STICKER</a:t>
              </a:r>
            </a:p>
          </p:txBody>
        </p:sp>
        <p:cxnSp>
          <p:nvCxnSpPr>
            <p:cNvPr id="106" name="AutoShape 31"/>
            <p:cNvCxnSpPr>
              <a:cxnSpLocks noChangeShapeType="1"/>
              <a:stCxn id="105" idx="2"/>
              <a:endCxn id="105" idx="4"/>
            </p:cNvCxnSpPr>
            <p:nvPr/>
          </p:nvCxnSpPr>
          <p:spPr bwMode="auto">
            <a:xfrm>
              <a:off x="8378047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32"/>
            <p:cNvCxnSpPr>
              <a:cxnSpLocks noChangeShapeType="1"/>
              <a:stCxn id="105" idx="4"/>
              <a:endCxn id="105" idx="6"/>
            </p:cNvCxnSpPr>
            <p:nvPr/>
          </p:nvCxnSpPr>
          <p:spPr bwMode="auto">
            <a:xfrm>
              <a:off x="8378047" y="436561"/>
              <a:ext cx="362728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LegendBoxes" hidden="1"/>
          <p:cNvGrpSpPr/>
          <p:nvPr/>
        </p:nvGrpSpPr>
        <p:grpSpPr bwMode="auto">
          <a:xfrm>
            <a:off x="8212480" y="279405"/>
            <a:ext cx="703162" cy="997467"/>
            <a:chOff x="7835905" y="279400"/>
            <a:chExt cx="703162" cy="997467"/>
          </a:xfrm>
        </p:grpSpPr>
        <p:sp>
          <p:nvSpPr>
            <p:cNvPr id="109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3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4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5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6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7" name="LegendLines" hidden="1"/>
          <p:cNvGrpSpPr/>
          <p:nvPr/>
        </p:nvGrpSpPr>
        <p:grpSpPr bwMode="auto">
          <a:xfrm>
            <a:off x="7904493" y="279405"/>
            <a:ext cx="1011137" cy="730767"/>
            <a:chOff x="7540629" y="279400"/>
            <a:chExt cx="1011137" cy="730767"/>
          </a:xfrm>
        </p:grpSpPr>
        <p:sp>
          <p:nvSpPr>
            <p:cNvPr id="118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0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24" name="LegendMoons" hidden="1"/>
          <p:cNvGrpSpPr/>
          <p:nvPr/>
        </p:nvGrpSpPr>
        <p:grpSpPr bwMode="auto">
          <a:xfrm>
            <a:off x="8145805" y="250825"/>
            <a:ext cx="769837" cy="1306516"/>
            <a:chOff x="7769225" y="250825"/>
            <a:chExt cx="769837" cy="1306516"/>
          </a:xfrm>
        </p:grpSpPr>
        <p:grpSp>
          <p:nvGrpSpPr>
            <p:cNvPr id="125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43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4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4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7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39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0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8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37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8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9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135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30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1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2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3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4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sp>
        <p:nvSpPr>
          <p:cNvPr id="145" name="Slide Number"/>
          <p:cNvSpPr txBox="1">
            <a:spLocks/>
          </p:cNvSpPr>
          <p:nvPr/>
        </p:nvSpPr>
        <p:spPr bwMode="auto">
          <a:xfrm>
            <a:off x="8742246" y="6624807"/>
            <a:ext cx="12182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>
              <a:defRPr sz="1000" baseline="0">
                <a:latin typeface="+mn-lt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42C328C1-A84F-4A39-A664-DBA00541A8C6}" type="slidenum">
              <a:rPr lang="en-US" sz="800" smtClean="0">
                <a:solidFill>
                  <a:srgbClr val="80808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00" dirty="0">
              <a:solidFill>
                <a:srgbClr val="808080"/>
              </a:solidFill>
            </a:endParaRPr>
          </a:p>
        </p:txBody>
      </p:sp>
      <p:pic>
        <p:nvPicPr>
          <p:cNvPr id="59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1898" y="6462822"/>
            <a:ext cx="940642" cy="3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0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GB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3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665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93" y="77307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665" y="566142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baseline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/>
        </p:nvGrpSpPr>
        <p:grpSpPr bwMode="auto">
          <a:xfrm>
            <a:off x="121668" y="6467309"/>
            <a:ext cx="7263909" cy="280557"/>
            <a:chOff x="119063" y="6356410"/>
            <a:chExt cx="7118884" cy="2749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56410"/>
              <a:ext cx="7118884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8597" indent="-68597">
                <a:defRPr/>
              </a:pPr>
              <a:r>
                <a:rPr lang="en-GB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3" y="6508272"/>
              <a:ext cx="7118884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236" indent="-377236" defTabSz="897016">
                <a:tabLst/>
              </a:pPr>
              <a:r>
                <a:rPr lang="en-GB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2160" y="1991016"/>
            <a:ext cx="4389768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GB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1280087"/>
            <a:ext cx="4350892" cy="521559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6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GB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1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7016"/>
            <a:endParaRPr lang="en-GB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104" name="McKSticker" hidden="1"/>
          <p:cNvGrpSpPr/>
          <p:nvPr/>
        </p:nvGrpSpPr>
        <p:grpSpPr bwMode="auto">
          <a:xfrm>
            <a:off x="8552905" y="285758"/>
            <a:ext cx="362728" cy="150811"/>
            <a:chOff x="8378046" y="285750"/>
            <a:chExt cx="362729" cy="150811"/>
          </a:xfrm>
        </p:grpSpPr>
        <p:sp>
          <p:nvSpPr>
            <p:cNvPr id="105" name="StickerRectangle"/>
            <p:cNvSpPr>
              <a:spLocks noChangeArrowheads="1"/>
            </p:cNvSpPr>
            <p:nvPr/>
          </p:nvSpPr>
          <p:spPr bwMode="auto">
            <a:xfrm>
              <a:off x="8378046" y="285750"/>
              <a:ext cx="362729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79174">
                <a:buClr>
                  <a:srgbClr val="002960"/>
                </a:buClr>
              </a:pPr>
              <a:r>
                <a:rPr lang="en-GB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106" name="AutoShape 31"/>
            <p:cNvCxnSpPr>
              <a:cxnSpLocks noChangeShapeType="1"/>
              <a:stCxn id="105" idx="2"/>
              <a:endCxn id="105" idx="4"/>
            </p:cNvCxnSpPr>
            <p:nvPr/>
          </p:nvCxnSpPr>
          <p:spPr bwMode="auto">
            <a:xfrm>
              <a:off x="8378046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32"/>
            <p:cNvCxnSpPr>
              <a:cxnSpLocks noChangeShapeType="1"/>
              <a:stCxn id="105" idx="4"/>
              <a:endCxn id="105" idx="6"/>
            </p:cNvCxnSpPr>
            <p:nvPr/>
          </p:nvCxnSpPr>
          <p:spPr bwMode="auto">
            <a:xfrm>
              <a:off x="8378046" y="436561"/>
              <a:ext cx="36272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LegendBoxes" hidden="1"/>
          <p:cNvGrpSpPr/>
          <p:nvPr/>
        </p:nvGrpSpPr>
        <p:grpSpPr bwMode="auto">
          <a:xfrm>
            <a:off x="8212453" y="279405"/>
            <a:ext cx="703161" cy="997467"/>
            <a:chOff x="7835905" y="279400"/>
            <a:chExt cx="703163" cy="997467"/>
          </a:xfrm>
        </p:grpSpPr>
        <p:sp>
          <p:nvSpPr>
            <p:cNvPr id="109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0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1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2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3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4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5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16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17" name="LegendLines" hidden="1"/>
          <p:cNvGrpSpPr/>
          <p:nvPr/>
        </p:nvGrpSpPr>
        <p:grpSpPr bwMode="auto">
          <a:xfrm>
            <a:off x="7904640" y="279577"/>
            <a:ext cx="1011136" cy="730766"/>
            <a:chOff x="7540629" y="279400"/>
            <a:chExt cx="1011137" cy="730767"/>
          </a:xfrm>
        </p:grpSpPr>
        <p:sp>
          <p:nvSpPr>
            <p:cNvPr id="118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19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20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aseline="0" dirty="0">
                <a:latin typeface="+mn-lt"/>
                <a:ea typeface="+mn-ea"/>
              </a:endParaRPr>
            </a:p>
          </p:txBody>
        </p:sp>
        <p:sp>
          <p:nvSpPr>
            <p:cNvPr id="121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2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23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124" name="LegendMoons" hidden="1"/>
          <p:cNvGrpSpPr/>
          <p:nvPr/>
        </p:nvGrpSpPr>
        <p:grpSpPr bwMode="auto">
          <a:xfrm>
            <a:off x="8145782" y="250828"/>
            <a:ext cx="769838" cy="1306516"/>
            <a:chOff x="7769225" y="250825"/>
            <a:chExt cx="769838" cy="1306516"/>
          </a:xfrm>
        </p:grpSpPr>
        <p:grpSp>
          <p:nvGrpSpPr>
            <p:cNvPr id="125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43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44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6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4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4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7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3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4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8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37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8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129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135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36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130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31" name="Legend2"/>
            <p:cNvSpPr>
              <a:spLocks noChangeArrowheads="1"/>
            </p:cNvSpPr>
            <p:nvPr/>
          </p:nvSpPr>
          <p:spPr bwMode="auto">
            <a:xfrm>
              <a:off x="8089901" y="538163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32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33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134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chemeClr val="tx2"/>
                </a:buClr>
              </a:pPr>
              <a:r>
                <a:rPr lang="en-GB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sp>
        <p:nvSpPr>
          <p:cNvPr id="145" name="Slide Number"/>
          <p:cNvSpPr txBox="1">
            <a:spLocks/>
          </p:cNvSpPr>
          <p:nvPr/>
        </p:nvSpPr>
        <p:spPr bwMode="auto">
          <a:xfrm>
            <a:off x="8742246" y="6624807"/>
            <a:ext cx="12182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GB" sz="800" baseline="0" dirty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59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1898" y="6462822"/>
            <a:ext cx="940642" cy="3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8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</p:sldLayoutIdLst>
  <p:hf hdr="0" ftr="0" dt="0"/>
  <p:txStyles>
    <p:titleStyle>
      <a:lvl1pPr algn="l" defTabSz="897016" rtl="0" eaLnBrk="1" fontAlgn="base" hangingPunct="1">
        <a:spcBef>
          <a:spcPct val="0"/>
        </a:spcBef>
        <a:spcAft>
          <a:spcPct val="0"/>
        </a:spcAft>
        <a:tabLst>
          <a:tab pos="270383" algn="l"/>
        </a:tabLst>
        <a:defRPr sz="20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8000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6095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4154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32209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038" indent="-192451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8000" indent="-262431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5510" indent="-155866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GB"/>
      </a:defPPr>
      <a:lvl1pPr marL="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00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095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154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2209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262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8317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637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4422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192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1538" y="2080800"/>
            <a:ext cx="7982031" cy="378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1538" y="622801"/>
            <a:ext cx="7982031" cy="30675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767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2215" kern="1200">
          <a:solidFill>
            <a:schemeClr val="accent1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844083" rtl="0" eaLnBrk="1" latinLnBrk="0" hangingPunct="1">
        <a:lnSpc>
          <a:spcPct val="110000"/>
        </a:lnSpc>
        <a:spcBef>
          <a:spcPts val="554"/>
        </a:spcBef>
        <a:spcAft>
          <a:spcPts val="277"/>
        </a:spcAft>
        <a:buFont typeface="Arial" panose="020B0604020202020204" pitchFamily="34" charset="0"/>
        <a:buChar char="​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62530" indent="-159512" algn="l" defTabSz="844083" rtl="0" eaLnBrk="1" latinLnBrk="0" hangingPunct="1">
        <a:lnSpc>
          <a:spcPct val="90000"/>
        </a:lnSpc>
        <a:spcBef>
          <a:spcPts val="0"/>
        </a:spcBef>
        <a:spcAft>
          <a:spcPts val="277"/>
        </a:spcAft>
        <a:buClr>
          <a:schemeClr val="tx2"/>
        </a:buClr>
        <a:buFont typeface="Arial" panose="020B0604020202020204" pitchFamily="34" charset="0"/>
        <a:buChar char="•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471889" indent="-152865" algn="l" defTabSz="844083" rtl="0" eaLnBrk="1" latinLnBrk="0" hangingPunct="1">
        <a:lnSpc>
          <a:spcPct val="90000"/>
        </a:lnSpc>
        <a:spcBef>
          <a:spcPts val="0"/>
        </a:spcBef>
        <a:spcAft>
          <a:spcPts val="277"/>
        </a:spcAft>
        <a:buClr>
          <a:schemeClr val="tx2"/>
        </a:buClr>
        <a:buFont typeface="Trebuchet MS" panose="020B0603020202020204" pitchFamily="34" charset="0"/>
        <a:buChar char="–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844083" rtl="0" eaLnBrk="1" latinLnBrk="0" hangingPunct="1">
        <a:lnSpc>
          <a:spcPct val="110000"/>
        </a:lnSpc>
        <a:spcBef>
          <a:spcPts val="277"/>
        </a:spcBef>
        <a:spcAft>
          <a:spcPts val="277"/>
        </a:spcAft>
        <a:buClr>
          <a:schemeClr val="tx2"/>
        </a:buClr>
        <a:buFont typeface="Arial" panose="020B0604020202020204" pitchFamily="34" charset="0"/>
        <a:buChar char="​"/>
        <a:defRPr lang="en-US" sz="1477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277"/>
        </a:spcAft>
        <a:buClrTx/>
        <a:buFont typeface="Arial" panose="020B0604020202020204" pitchFamily="34" charset="0"/>
        <a:buChar char="​"/>
        <a:defRPr lang="en-US" sz="1477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49122" indent="-140680" algn="l" defTabSz="844083" rtl="0" eaLnBrk="1" latinLnBrk="0" hangingPunct="1">
        <a:lnSpc>
          <a:spcPct val="9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•"/>
        <a:defRPr lang="en-US" sz="1477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844083" rtl="0" eaLnBrk="1" latinLnBrk="0" hangingPunct="1">
        <a:lnSpc>
          <a:spcPct val="90000"/>
        </a:lnSpc>
        <a:spcBef>
          <a:spcPts val="831"/>
        </a:spcBef>
        <a:spcAft>
          <a:spcPts val="831"/>
        </a:spcAft>
        <a:buFont typeface="Arial" panose="020B0604020202020204" pitchFamily="34" charset="0"/>
        <a:buChar char="​"/>
        <a:defRPr lang="en-US" sz="4062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844083" rtl="0" eaLnBrk="1" latinLnBrk="0" hangingPunct="1">
        <a:lnSpc>
          <a:spcPct val="90000"/>
        </a:lnSpc>
        <a:spcBef>
          <a:spcPts val="831"/>
        </a:spcBef>
        <a:spcAft>
          <a:spcPts val="0"/>
        </a:spcAft>
        <a:buFont typeface="Arial" panose="020B0604020202020204" pitchFamily="34" charset="0"/>
        <a:buChar char="​"/>
        <a:defRPr lang="en-US" sz="4985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831"/>
        </a:spcAft>
        <a:buFont typeface="Arial" panose="020B0604020202020204" pitchFamily="34" charset="0"/>
        <a:buChar char="​"/>
        <a:defRPr lang="en-US" sz="2215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0">
          <p15:clr>
            <a:srgbClr val="F26B43"/>
          </p15:clr>
        </p15:guide>
        <p15:guide id="2" pos="395">
          <p15:clr>
            <a:srgbClr val="F26B43"/>
          </p15:clr>
        </p15:guide>
        <p15:guide id="3" pos="5845">
          <p15:clr>
            <a:srgbClr val="F26B43"/>
          </p15:clr>
        </p15:guide>
        <p15:guide id="4" orient="horz" pos="387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5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7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 sz="16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665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93" y="77307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800" cap="all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665" y="566142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/>
        </p:nvGrpSpPr>
        <p:grpSpPr bwMode="auto">
          <a:xfrm>
            <a:off x="121668" y="6467309"/>
            <a:ext cx="7263909" cy="280557"/>
            <a:chOff x="119063" y="6356410"/>
            <a:chExt cx="7118884" cy="2749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56410"/>
              <a:ext cx="7118884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8597" indent="-68597">
                <a:defRPr/>
              </a:pPr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3" y="6508272"/>
              <a:ext cx="7118884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77236" indent="-377236" defTabSz="897016"/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SOURCE: Source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2160" y="1991016"/>
            <a:ext cx="4389768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Click to 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GB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5" y="1280087"/>
            <a:ext cx="4350892" cy="521559"/>
            <a:chOff x="915" y="708"/>
            <a:chExt cx="2686" cy="322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08"/>
              <a:ext cx="2686" cy="3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GB" sz="1600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1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7016"/>
            <a:endParaRPr lang="en-GB" sz="800" dirty="0">
              <a:solidFill>
                <a:srgbClr val="808080"/>
              </a:solidFill>
              <a:latin typeface="Calibri"/>
            </a:endParaRPr>
          </a:p>
        </p:txBody>
      </p:sp>
      <p:grpSp>
        <p:nvGrpSpPr>
          <p:cNvPr id="104" name="McKSticker" hidden="1"/>
          <p:cNvGrpSpPr/>
          <p:nvPr/>
        </p:nvGrpSpPr>
        <p:grpSpPr bwMode="auto">
          <a:xfrm>
            <a:off x="8552905" y="285758"/>
            <a:ext cx="362728" cy="150811"/>
            <a:chOff x="8378046" y="285750"/>
            <a:chExt cx="362729" cy="150811"/>
          </a:xfrm>
        </p:grpSpPr>
        <p:sp>
          <p:nvSpPr>
            <p:cNvPr id="105" name="StickerRectangle"/>
            <p:cNvSpPr>
              <a:spLocks noChangeArrowheads="1"/>
            </p:cNvSpPr>
            <p:nvPr/>
          </p:nvSpPr>
          <p:spPr bwMode="auto">
            <a:xfrm>
              <a:off x="8378046" y="285750"/>
              <a:ext cx="362729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79174">
                <a:buClr>
                  <a:srgbClr val="002960"/>
                </a:buClr>
              </a:pPr>
              <a:r>
                <a:rPr lang="en-GB" sz="800" dirty="0">
                  <a:solidFill>
                    <a:srgbClr val="808080"/>
                  </a:solidFill>
                  <a:latin typeface="Calibri"/>
                </a:rPr>
                <a:t>STICKER</a:t>
              </a:r>
            </a:p>
          </p:txBody>
        </p:sp>
        <p:cxnSp>
          <p:nvCxnSpPr>
            <p:cNvPr id="106" name="AutoShape 31"/>
            <p:cNvCxnSpPr>
              <a:cxnSpLocks noChangeShapeType="1"/>
              <a:stCxn id="105" idx="2"/>
              <a:endCxn id="105" idx="4"/>
            </p:cNvCxnSpPr>
            <p:nvPr/>
          </p:nvCxnSpPr>
          <p:spPr bwMode="auto">
            <a:xfrm>
              <a:off x="8378046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32"/>
            <p:cNvCxnSpPr>
              <a:cxnSpLocks noChangeShapeType="1"/>
              <a:stCxn id="105" idx="4"/>
              <a:endCxn id="105" idx="6"/>
            </p:cNvCxnSpPr>
            <p:nvPr/>
          </p:nvCxnSpPr>
          <p:spPr bwMode="auto">
            <a:xfrm>
              <a:off x="8378046" y="436561"/>
              <a:ext cx="362729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LegendBoxes" hidden="1"/>
          <p:cNvGrpSpPr/>
          <p:nvPr/>
        </p:nvGrpSpPr>
        <p:grpSpPr bwMode="auto">
          <a:xfrm>
            <a:off x="8212453" y="279405"/>
            <a:ext cx="703161" cy="997467"/>
            <a:chOff x="7835905" y="279400"/>
            <a:chExt cx="703163" cy="997467"/>
          </a:xfrm>
        </p:grpSpPr>
        <p:sp>
          <p:nvSpPr>
            <p:cNvPr id="109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3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4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5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6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491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7" name="LegendLines" hidden="1"/>
          <p:cNvGrpSpPr/>
          <p:nvPr/>
        </p:nvGrpSpPr>
        <p:grpSpPr bwMode="auto">
          <a:xfrm>
            <a:off x="7904640" y="279577"/>
            <a:ext cx="1011136" cy="730766"/>
            <a:chOff x="7540629" y="279400"/>
            <a:chExt cx="1011137" cy="730767"/>
          </a:xfrm>
        </p:grpSpPr>
        <p:sp>
          <p:nvSpPr>
            <p:cNvPr id="118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0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24" name="LegendMoons" hidden="1"/>
          <p:cNvGrpSpPr/>
          <p:nvPr/>
        </p:nvGrpSpPr>
        <p:grpSpPr bwMode="auto">
          <a:xfrm>
            <a:off x="8145782" y="250828"/>
            <a:ext cx="769838" cy="1306516"/>
            <a:chOff x="7769225" y="250825"/>
            <a:chExt cx="769838" cy="1306516"/>
          </a:xfrm>
        </p:grpSpPr>
        <p:grpSp>
          <p:nvGrpSpPr>
            <p:cNvPr id="125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43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4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4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7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3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8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37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8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9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135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30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1" name="Legend2"/>
            <p:cNvSpPr>
              <a:spLocks noChangeArrowheads="1"/>
            </p:cNvSpPr>
            <p:nvPr/>
          </p:nvSpPr>
          <p:spPr bwMode="auto">
            <a:xfrm>
              <a:off x="8089901" y="538163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2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3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4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79174">
                <a:buClr>
                  <a:srgbClr val="000000"/>
                </a:buClr>
              </a:pPr>
              <a:r>
                <a:rPr lang="en-GB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sp>
        <p:nvSpPr>
          <p:cNvPr id="145" name="Slide Number"/>
          <p:cNvSpPr txBox="1">
            <a:spLocks/>
          </p:cNvSpPr>
          <p:nvPr/>
        </p:nvSpPr>
        <p:spPr bwMode="auto">
          <a:xfrm>
            <a:off x="8742246" y="6624807"/>
            <a:ext cx="12182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GB" sz="800" smtClean="0">
                <a:solidFill>
                  <a:srgbClr val="808080"/>
                </a:solidFill>
              </a:rPr>
              <a:pPr algn="r"/>
              <a:t>‹#›</a:t>
            </a:fld>
            <a:endParaRPr lang="en-GB" sz="800" dirty="0">
              <a:solidFill>
                <a:srgbClr val="808080"/>
              </a:solidFill>
            </a:endParaRPr>
          </a:p>
        </p:txBody>
      </p:sp>
      <p:pic>
        <p:nvPicPr>
          <p:cNvPr id="59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1898" y="6462822"/>
            <a:ext cx="940642" cy="3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</p:sldLayoutIdLst>
  <p:txStyles>
    <p:titleStyle>
      <a:lvl1pPr algn="l" defTabSz="897016" rtl="0" eaLnBrk="1" fontAlgn="base" hangingPunct="1">
        <a:spcBef>
          <a:spcPct val="0"/>
        </a:spcBef>
        <a:spcAft>
          <a:spcPct val="0"/>
        </a:spcAft>
        <a:tabLst>
          <a:tab pos="270383" algn="l"/>
        </a:tabLst>
        <a:defRPr sz="20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8000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6095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4154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32209" algn="l" defTabSz="89701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4038" indent="-192451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8000" indent="-262431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5510" indent="-155866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51209" indent="-130419" algn="l" defTabSz="89701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GB"/>
      </a:defPPr>
      <a:lvl1pPr marL="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00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095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154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2209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262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8317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6370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4422" algn="l" defTabSz="916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1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dirty="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234864"/>
            <a:ext cx="8794113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21493" y="77303"/>
            <a:ext cx="3783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dirty="0">
                <a:solidFill>
                  <a:srgbClr val="808080"/>
                </a:solidFill>
                <a:latin typeface="Calibri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21489" y="566144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Calibri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auto">
          <a:xfrm>
            <a:off x="121493" y="6469809"/>
            <a:ext cx="72639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9850" indent="-69850">
              <a:defRPr/>
            </a:pPr>
            <a:r>
              <a:rPr lang="en-US" sz="800" dirty="0">
                <a:solidFill>
                  <a:srgbClr val="808080"/>
                </a:solidFill>
                <a:latin typeface="Calibri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auto">
          <a:xfrm>
            <a:off x="121493" y="6624755"/>
            <a:ext cx="726390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384175" indent="-384175" defTabSz="913526"/>
            <a:r>
              <a:rPr lang="en-US" sz="800" dirty="0">
                <a:solidFill>
                  <a:srgbClr val="808080"/>
                </a:solidFill>
                <a:latin typeface="Calibri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2156" y="1991016"/>
            <a:ext cx="4389768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291401"/>
            <a:ext cx="4350892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alibri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Calibri"/>
                </a:rPr>
                <a:t>Unit of measure</a:t>
              </a:r>
            </a:p>
          </p:txBody>
        </p: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16" dirty="0">
              <a:solidFill>
                <a:srgbClr val="808080"/>
              </a:solidFill>
              <a:latin typeface="Calibri"/>
            </a:endParaRPr>
          </a:p>
        </p:txBody>
      </p:sp>
      <p:grpSp>
        <p:nvGrpSpPr>
          <p:cNvPr id="104" name="Sticker" hidden="1"/>
          <p:cNvGrpSpPr/>
          <p:nvPr/>
        </p:nvGrpSpPr>
        <p:grpSpPr bwMode="auto">
          <a:xfrm>
            <a:off x="8552896" y="285758"/>
            <a:ext cx="362728" cy="150811"/>
            <a:chOff x="8378047" y="285750"/>
            <a:chExt cx="362728" cy="150811"/>
          </a:xfrm>
        </p:grpSpPr>
        <p:sp>
          <p:nvSpPr>
            <p:cNvPr id="105" name="StickerRectangle"/>
            <p:cNvSpPr>
              <a:spLocks noChangeArrowheads="1"/>
            </p:cNvSpPr>
            <p:nvPr/>
          </p:nvSpPr>
          <p:spPr bwMode="auto">
            <a:xfrm>
              <a:off x="8378047" y="285750"/>
              <a:ext cx="362728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  <a:latin typeface="Calibri"/>
                </a:rPr>
                <a:t>STICKER</a:t>
              </a:r>
            </a:p>
          </p:txBody>
        </p:sp>
        <p:cxnSp>
          <p:nvCxnSpPr>
            <p:cNvPr id="106" name="AutoShape 31"/>
            <p:cNvCxnSpPr>
              <a:cxnSpLocks noChangeShapeType="1"/>
              <a:stCxn id="105" idx="2"/>
              <a:endCxn id="105" idx="4"/>
            </p:cNvCxnSpPr>
            <p:nvPr/>
          </p:nvCxnSpPr>
          <p:spPr bwMode="auto">
            <a:xfrm>
              <a:off x="8378047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32"/>
            <p:cNvCxnSpPr>
              <a:cxnSpLocks noChangeShapeType="1"/>
              <a:stCxn id="105" idx="4"/>
              <a:endCxn id="105" idx="6"/>
            </p:cNvCxnSpPr>
            <p:nvPr/>
          </p:nvCxnSpPr>
          <p:spPr bwMode="auto">
            <a:xfrm>
              <a:off x="8378047" y="436561"/>
              <a:ext cx="362728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" name="LegendBoxes" hidden="1"/>
          <p:cNvGrpSpPr/>
          <p:nvPr/>
        </p:nvGrpSpPr>
        <p:grpSpPr bwMode="auto">
          <a:xfrm>
            <a:off x="8212453" y="279405"/>
            <a:ext cx="703162" cy="997467"/>
            <a:chOff x="7835905" y="279400"/>
            <a:chExt cx="703162" cy="997467"/>
          </a:xfrm>
        </p:grpSpPr>
        <p:sp>
          <p:nvSpPr>
            <p:cNvPr id="109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3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4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5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16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17" name="LegendLines" hidden="1"/>
          <p:cNvGrpSpPr/>
          <p:nvPr/>
        </p:nvGrpSpPr>
        <p:grpSpPr bwMode="auto">
          <a:xfrm>
            <a:off x="7904475" y="279400"/>
            <a:ext cx="1011137" cy="730767"/>
            <a:chOff x="7540629" y="279400"/>
            <a:chExt cx="1011137" cy="730767"/>
          </a:xfrm>
        </p:grpSpPr>
        <p:sp>
          <p:nvSpPr>
            <p:cNvPr id="118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0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2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23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grpSp>
        <p:nvGrpSpPr>
          <p:cNvPr id="124" name="LegendMoons" hidden="1"/>
          <p:cNvGrpSpPr/>
          <p:nvPr/>
        </p:nvGrpSpPr>
        <p:grpSpPr bwMode="auto">
          <a:xfrm>
            <a:off x="8145778" y="250825"/>
            <a:ext cx="769837" cy="1306516"/>
            <a:chOff x="7769225" y="250825"/>
            <a:chExt cx="769837" cy="1306516"/>
          </a:xfrm>
        </p:grpSpPr>
        <p:grpSp>
          <p:nvGrpSpPr>
            <p:cNvPr id="125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43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4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6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4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7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139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40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8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137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8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9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135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dirty="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30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1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2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3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  <p:sp>
          <p:nvSpPr>
            <p:cNvPr id="134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449162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Legend</a:t>
              </a:r>
            </a:p>
          </p:txBody>
        </p:sp>
      </p:grpSp>
      <p:sp>
        <p:nvSpPr>
          <p:cNvPr id="145" name="Slide Number"/>
          <p:cNvSpPr txBox="1">
            <a:spLocks/>
          </p:cNvSpPr>
          <p:nvPr/>
        </p:nvSpPr>
        <p:spPr bwMode="auto">
          <a:xfrm>
            <a:off x="8742246" y="6624791"/>
            <a:ext cx="12182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GB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smtClean="0">
                <a:solidFill>
                  <a:srgbClr val="808080"/>
                </a:solidFill>
              </a:rPr>
              <a:pPr algn="r"/>
              <a:t>‹#›</a:t>
            </a:fld>
            <a:endParaRPr lang="en-US" sz="800" dirty="0">
              <a:solidFill>
                <a:srgbClr val="808080"/>
              </a:solidFill>
            </a:endParaRPr>
          </a:p>
        </p:txBody>
      </p:sp>
      <p:pic>
        <p:nvPicPr>
          <p:cNvPr id="59" name="Picture 4" descr="Image result for world health organisation logo png"/>
          <p:cNvPicPr>
            <a:picLocks noChangeAspect="1" noChangeArrowheads="1"/>
          </p:cNvPicPr>
          <p:nvPr/>
        </p:nvPicPr>
        <p:blipFill rotWithShape="1">
          <a:blip r:embed="rId2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1898" y="6462822"/>
            <a:ext cx="940642" cy="3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9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</p:sldLayoutIdLst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2000" b="0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GB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downloads.unmultimedia.org/photo/medium/397/397932.jpg" TargetMode="External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520"/>
            <a:ext cx="9154423" cy="16660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ct val="80000"/>
            </a:pPr>
            <a:r>
              <a:rPr lang="en-US" sz="3600" b="1" dirty="0">
                <a:solidFill>
                  <a:srgbClr val="183C5C">
                    <a:lumMod val="40000"/>
                    <a:lumOff val="60000"/>
                  </a:srgbClr>
                </a:solidFill>
                <a:latin typeface="Ebrima"/>
              </a:rPr>
              <a:t>WHO QualityRights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ct val="80000"/>
            </a:pPr>
            <a:r>
              <a:rPr lang="en-US" sz="2400" b="1" i="1" dirty="0">
                <a:solidFill>
                  <a:srgbClr val="F79646">
                    <a:lumMod val="40000"/>
                    <a:lumOff val="60000"/>
                  </a:srgbClr>
                </a:solidFill>
              </a:rPr>
              <a:t>Transforming services &amp;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ct val="80000"/>
            </a:pPr>
            <a:r>
              <a:rPr lang="en-US" sz="2400" b="1" i="1" dirty="0">
                <a:solidFill>
                  <a:srgbClr val="F79646">
                    <a:lumMod val="40000"/>
                    <a:lumOff val="60000"/>
                  </a:srgbClr>
                </a:solidFill>
              </a:rPr>
              <a:t>promoting rights in mental health</a:t>
            </a: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7" name="Picture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r="99500" b="97590"/>
          <a:stretch/>
        </p:blipFill>
        <p:spPr>
          <a:xfrm>
            <a:off x="0" y="0"/>
            <a:ext cx="45719" cy="457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2" descr="WHO_053923 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r="11310"/>
          <a:stretch>
            <a:fillRect/>
          </a:stretch>
        </p:blipFill>
        <p:spPr bwMode="auto">
          <a:xfrm>
            <a:off x="6948264" y="2304860"/>
            <a:ext cx="1949767" cy="18482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Mental Health &amp; Dev COVER PDFX1a_im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4860"/>
            <a:ext cx="1901465" cy="18288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 descr="Mental Health &amp; Dev COVER PDFX1a_img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9" b="19159"/>
          <a:stretch>
            <a:fillRect/>
          </a:stretch>
        </p:blipFill>
        <p:spPr bwMode="auto">
          <a:xfrm>
            <a:off x="4716016" y="2253434"/>
            <a:ext cx="1981869" cy="191315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9" name="Picture 5" descr="http://downloads.unmultimedia.org/photo/medium/397/397932.jpg"/>
          <p:cNvPicPr>
            <a:picLocks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7" y="2304861"/>
            <a:ext cx="1893527" cy="18288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6010" y="4537230"/>
            <a:ext cx="69272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GB" altLang="en-US" sz="2800" dirty="0">
                <a:solidFill>
                  <a:srgbClr val="0070C0"/>
                </a:solidFill>
              </a:rPr>
              <a:t>Dr Michelle Funk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2200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Policy, Law and Human Rights (PLR)</a:t>
            </a:r>
          </a:p>
          <a:p>
            <a:pPr algn="ctr"/>
            <a:r>
              <a:rPr lang="en-US" sz="2200" dirty="0">
                <a:solidFill>
                  <a:srgbClr val="0070C0"/>
                </a:solidFill>
              </a:rPr>
              <a:t>Department of Mental Health &amp; Substance Use,  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World Health Organization </a:t>
            </a:r>
          </a:p>
          <a:p>
            <a:pPr algn="ctr" defTabSz="914400"/>
            <a:endParaRPr lang="en-US" dirty="0">
              <a:solidFill>
                <a:prstClr val="black"/>
              </a:solidFill>
            </a:endParaRPr>
          </a:p>
          <a:p>
            <a:pPr algn="ctr"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7085421" y="7955"/>
            <a:ext cx="2069002" cy="87729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B3DA4CA0-4625-4F82-835C-17FDA8AF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6" y="78377"/>
            <a:ext cx="1061884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A219C4-26AB-4710-97FC-4780200D318A}"/>
              </a:ext>
            </a:extLst>
          </p:cNvPr>
          <p:cNvSpPr/>
          <p:nvPr/>
        </p:nvSpPr>
        <p:spPr>
          <a:xfrm>
            <a:off x="7315200" y="6268065"/>
            <a:ext cx="1582831" cy="57841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3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0210-B87A-4579-8DFB-B673210E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894DE-BA23-4670-A18F-E7A9DAE8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B3278-631C-41C2-AF33-9CD77602E6D6}" type="slidenum">
              <a:rPr lang="en-GB" smtClean="0"/>
              <a:t>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05818-CFA5-4C68-919A-D8DC39EF319E}"/>
              </a:ext>
            </a:extLst>
          </p:cNvPr>
          <p:cNvSpPr>
            <a:spLocks/>
          </p:cNvSpPr>
          <p:nvPr/>
        </p:nvSpPr>
        <p:spPr>
          <a:xfrm>
            <a:off x="0" y="-6522"/>
            <a:ext cx="9143461" cy="1371055"/>
          </a:xfrm>
          <a:prstGeom prst="rect">
            <a:avLst/>
          </a:prstGeom>
          <a:solidFill>
            <a:srgbClr val="004A99"/>
          </a:solidFill>
          <a:ln w="9525"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D0721-6749-436C-903B-238064AE5335}"/>
              </a:ext>
            </a:extLst>
          </p:cNvPr>
          <p:cNvSpPr txBox="1"/>
          <p:nvPr/>
        </p:nvSpPr>
        <p:spPr>
          <a:xfrm>
            <a:off x="126610" y="119924"/>
            <a:ext cx="9016852" cy="1508105"/>
          </a:xfrm>
          <a:prstGeom prst="rect">
            <a:avLst/>
          </a:prstGeom>
          <a:solidFill>
            <a:srgbClr val="004A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WHO Guidance and technical packs on rights-based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community mental health services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Aims and objectives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C6C7D-1ECC-4A80-A424-7414D9DF5C2C}"/>
              </a:ext>
            </a:extLst>
          </p:cNvPr>
          <p:cNvSpPr txBox="1"/>
          <p:nvPr/>
        </p:nvSpPr>
        <p:spPr>
          <a:xfrm>
            <a:off x="177301" y="1957612"/>
            <a:ext cx="47712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lvl="0" indent="-517525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Inform all stakeholders of benefits of community mental health services that respect rights &amp; focus on recovery</a:t>
            </a:r>
          </a:p>
          <a:p>
            <a:pPr marL="517525" lvl="0" indent="-517525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endParaRPr lang="en-US" sz="2400" dirty="0">
              <a:latin typeface="+mn-lt"/>
            </a:endParaRPr>
          </a:p>
          <a:p>
            <a:pPr marL="517525" lvl="0" indent="-517525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Demonstrate that it is possible to develop these services and achieve good health outcomes</a:t>
            </a:r>
          </a:p>
          <a:p>
            <a:pPr marL="517525" lvl="0" indent="-517525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endParaRPr lang="en-US" sz="2400" dirty="0">
              <a:latin typeface="+mn-lt"/>
            </a:endParaRPr>
          </a:p>
          <a:p>
            <a:pPr marL="517525" lvl="0" indent="-517525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latin typeface="+mn-lt"/>
              </a:rPr>
              <a:t>Inspire countries to develop or scale-up these services and provide required know-how 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18AE4-CDB1-43C3-9ED6-5F2BDB18A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64" y="1628029"/>
            <a:ext cx="3426090" cy="4760710"/>
          </a:xfrm>
          <a:prstGeom prst="rect">
            <a:avLst/>
          </a:prstGeom>
          <a:ln w="3175">
            <a:solidFill>
              <a:sysClr val="windowText" lastClr="00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69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0C9077-9ACF-42E0-BDA2-F3CF377ADA1D}"/>
              </a:ext>
            </a:extLst>
          </p:cNvPr>
          <p:cNvSpPr txBox="1"/>
          <p:nvPr/>
        </p:nvSpPr>
        <p:spPr>
          <a:xfrm>
            <a:off x="4290646" y="1523888"/>
            <a:ext cx="48528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Global context </a:t>
            </a:r>
          </a:p>
          <a:p>
            <a:pPr>
              <a:buClr>
                <a:srgbClr val="004A99"/>
              </a:buClr>
              <a:buSzPct val="120000"/>
            </a:pPr>
            <a:endParaRPr lang="en-US" sz="2200" dirty="0">
              <a:latin typeface="+mn-lt"/>
            </a:endParaRP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International human rights standards and recovery approach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endParaRPr lang="en-US" sz="2200" dirty="0">
              <a:latin typeface="+mn-lt"/>
            </a:endParaRP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Summary good practice services promoting rights and recovery 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endParaRPr lang="en-US" sz="2200" dirty="0">
              <a:latin typeface="+mn-lt"/>
            </a:endParaRP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Steps to move to holistic services that link with housing, education, employment &amp; social protection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endParaRPr lang="en-US" sz="2200" dirty="0">
              <a:latin typeface="+mn-lt"/>
            </a:endParaRP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Recommendations and action steps for integrating </a:t>
            </a:r>
            <a:r>
              <a:rPr lang="en-GB" sz="2200" dirty="0">
                <a:latin typeface="+mn-lt"/>
              </a:rPr>
              <a:t>good practices into health and social sectors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CC9AC-76EE-461C-A640-20C3DCE9CAFC}"/>
              </a:ext>
            </a:extLst>
          </p:cNvPr>
          <p:cNvSpPr>
            <a:spLocks/>
          </p:cNvSpPr>
          <p:nvPr/>
        </p:nvSpPr>
        <p:spPr>
          <a:xfrm>
            <a:off x="0" y="-6522"/>
            <a:ext cx="9143461" cy="1388330"/>
          </a:xfrm>
          <a:prstGeom prst="rect">
            <a:avLst/>
          </a:prstGeom>
          <a:solidFill>
            <a:srgbClr val="004A99"/>
          </a:solidFill>
          <a:ln w="9525"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6BF79-C2B2-4EDD-99F4-9F42DAC1C999}"/>
              </a:ext>
            </a:extLst>
          </p:cNvPr>
          <p:cNvSpPr txBox="1"/>
          <p:nvPr/>
        </p:nvSpPr>
        <p:spPr>
          <a:xfrm>
            <a:off x="126610" y="119924"/>
            <a:ext cx="9016852" cy="1261884"/>
          </a:xfrm>
          <a:prstGeom prst="rect">
            <a:avLst/>
          </a:prstGeom>
          <a:solidFill>
            <a:srgbClr val="004A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+mn-lt"/>
              </a:rPr>
              <a:t>WHO </a:t>
            </a:r>
            <a:r>
              <a:rPr lang="en-US" sz="2600" b="1" u="sng" dirty="0">
                <a:solidFill>
                  <a:schemeClr val="bg1"/>
                </a:solidFill>
                <a:latin typeface="+mn-lt"/>
              </a:rPr>
              <a:t>Guidance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 on good practice community-based services: Promoting person-</a:t>
            </a:r>
            <a:r>
              <a:rPr lang="en-US" sz="2600" b="1" dirty="0" err="1">
                <a:solidFill>
                  <a:schemeClr val="bg1"/>
                </a:solidFill>
                <a:latin typeface="+mn-lt"/>
              </a:rPr>
              <a:t>centred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, rights-based approaches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1C3F8E-7510-41B7-88F2-552311875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98" y="6232913"/>
            <a:ext cx="1087593" cy="342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B8B20-9913-4DCE-ABB2-4EB2112FF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47" y="1672738"/>
            <a:ext cx="3426090" cy="4785727"/>
          </a:xfrm>
          <a:prstGeom prst="rect">
            <a:avLst/>
          </a:prstGeom>
          <a:ln w="3175">
            <a:solidFill>
              <a:sysClr val="windowText" lastClr="00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26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C3D33B-087F-428B-9C72-2FEF844ABBDE}"/>
              </a:ext>
            </a:extLst>
          </p:cNvPr>
          <p:cNvSpPr txBox="1"/>
          <p:nvPr/>
        </p:nvSpPr>
        <p:spPr>
          <a:xfrm>
            <a:off x="5922680" y="1560372"/>
            <a:ext cx="3065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Detailed description of services and how they operate</a:t>
            </a:r>
          </a:p>
          <a:p>
            <a:pPr marL="285750" indent="-28575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endParaRPr lang="en-US" dirty="0">
              <a:latin typeface="+mn-lt"/>
            </a:endParaRPr>
          </a:p>
          <a:p>
            <a:pPr marL="285750" indent="-28575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Challenges and solutions to overcome them</a:t>
            </a:r>
          </a:p>
          <a:p>
            <a:pPr marL="285750" indent="-28575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endParaRPr lang="en-US" dirty="0">
              <a:latin typeface="+mn-lt"/>
            </a:endParaRPr>
          </a:p>
          <a:p>
            <a:pPr marL="285750" indent="-28575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Practical action steps for setting up good practice services</a:t>
            </a:r>
            <a:endParaRPr lang="en-GB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7EEC5-69EC-457E-A8BE-D202FE3F5331}"/>
              </a:ext>
            </a:extLst>
          </p:cNvPr>
          <p:cNvSpPr>
            <a:spLocks/>
          </p:cNvSpPr>
          <p:nvPr/>
        </p:nvSpPr>
        <p:spPr>
          <a:xfrm>
            <a:off x="0" y="-2301"/>
            <a:ext cx="9158451" cy="1355236"/>
          </a:xfrm>
          <a:prstGeom prst="rect">
            <a:avLst/>
          </a:prstGeom>
          <a:solidFill>
            <a:srgbClr val="004A99"/>
          </a:solidFill>
          <a:ln w="9525"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0" noProof="0" dirty="0" err="1">
              <a:ln>
                <a:noFill/>
              </a:ln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F8D433-B8F3-4DB6-AE63-5230788C11AB}"/>
              </a:ext>
            </a:extLst>
          </p:cNvPr>
          <p:cNvSpPr txBox="1"/>
          <p:nvPr/>
        </p:nvSpPr>
        <p:spPr>
          <a:xfrm>
            <a:off x="0" y="153526"/>
            <a:ext cx="9212263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600" b="1" u="sng" dirty="0">
                <a:solidFill>
                  <a:schemeClr val="bg1"/>
                </a:solidFill>
                <a:latin typeface="+mn-lt"/>
              </a:rPr>
              <a:t>Seven technical packages 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on good practice community-based services: Promoting person-</a:t>
            </a:r>
            <a:r>
              <a:rPr lang="en-US" sz="2600" b="1" dirty="0" err="1">
                <a:solidFill>
                  <a:schemeClr val="bg1"/>
                </a:solidFill>
                <a:latin typeface="+mn-lt"/>
              </a:rPr>
              <a:t>centred</a:t>
            </a:r>
            <a:r>
              <a:rPr lang="en-US" sz="2600" b="1" dirty="0">
                <a:solidFill>
                  <a:schemeClr val="bg1"/>
                </a:solidFill>
                <a:latin typeface="+mn-lt"/>
              </a:rPr>
              <a:t>, rights-based approaches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1301083-2B61-46A1-8B22-292FF9AC7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09" y="6203244"/>
            <a:ext cx="1087593" cy="3428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8DA604-F62B-47CC-8571-CC3DA7BD7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21" y="1519128"/>
            <a:ext cx="1773936" cy="243254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44F781-D005-4628-864D-A90628641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963" y="1519373"/>
            <a:ext cx="1722253" cy="24323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A680F2-7366-4EA8-A528-6B7ACB31B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004" y="1519373"/>
            <a:ext cx="1726635" cy="24323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26CB62-ACD2-4FEE-9CF5-1E347FB51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90" y="4119717"/>
            <a:ext cx="1733017" cy="24323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165F69-C380-462E-ADD4-19A559185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744" y="4119717"/>
            <a:ext cx="1715576" cy="24323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0C0D8E-0731-4192-AD85-782FE7D7C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6465" y="4119717"/>
            <a:ext cx="1707146" cy="24323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9A79F8-828A-4C07-913A-509127E816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4339" y="4119717"/>
            <a:ext cx="1733016" cy="24323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68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1301083-2B61-46A1-8B22-292FF9AC7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09" y="6203244"/>
            <a:ext cx="1087593" cy="3428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8DA604-F62B-47CC-8571-CC3DA7BD7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8" y="136842"/>
            <a:ext cx="1291385" cy="177084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44F781-D005-4628-864D-A90628641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780" y="149492"/>
            <a:ext cx="1280652" cy="180864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A680F2-7366-4EA8-A528-6B7ACB31B0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441" y="104984"/>
            <a:ext cx="1326091" cy="186805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26CB62-ACD2-4FEE-9CF5-1E347FB51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09" y="2290581"/>
            <a:ext cx="1261725" cy="177084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165F69-C380-462E-ADD4-19A559185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807" y="2070343"/>
            <a:ext cx="1397057" cy="198071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0C0D8E-0731-4192-AD85-782FE7D7C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09" y="4408026"/>
            <a:ext cx="1380304" cy="196662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9A79F8-828A-4C07-913A-509127E816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6591" y="4468003"/>
            <a:ext cx="1411258" cy="198071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2700000" sx="101000" sy="101000" algn="ctr" rotWithShape="0">
              <a:prstClr val="black">
                <a:alpha val="41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EC125-F46F-4578-A71B-2612624D4DF4}"/>
              </a:ext>
            </a:extLst>
          </p:cNvPr>
          <p:cNvSpPr txBox="1"/>
          <p:nvPr/>
        </p:nvSpPr>
        <p:spPr>
          <a:xfrm>
            <a:off x="1351153" y="197172"/>
            <a:ext cx="1630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 err="1">
                <a:latin typeface="+mn-lt"/>
              </a:rPr>
              <a:t>Afiya</a:t>
            </a:r>
            <a:r>
              <a:rPr lang="en-US" sz="1400" b="1" dirty="0">
                <a:latin typeface="+mn-lt"/>
              </a:rPr>
              <a:t> House, </a:t>
            </a:r>
            <a:r>
              <a:rPr lang="en-US" sz="1400" dirty="0">
                <a:latin typeface="+mn-lt"/>
              </a:rPr>
              <a:t>USA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>
                <a:latin typeface="+mn-lt"/>
              </a:rPr>
              <a:t>Link House, </a:t>
            </a:r>
            <a:r>
              <a:rPr lang="en-US" sz="1400" dirty="0">
                <a:latin typeface="+mn-lt"/>
              </a:rPr>
              <a:t>UK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>
                <a:latin typeface="+mn-lt"/>
              </a:rPr>
              <a:t>Open Dialogue</a:t>
            </a:r>
            <a:r>
              <a:rPr lang="en-US" sz="1400" dirty="0">
                <a:latin typeface="+mn-lt"/>
              </a:rPr>
              <a:t>, Finland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 err="1">
                <a:latin typeface="+mn-lt"/>
              </a:rPr>
              <a:t>Tupu</a:t>
            </a:r>
            <a:r>
              <a:rPr lang="en-US" sz="1400" b="1" dirty="0">
                <a:latin typeface="+mn-lt"/>
              </a:rPr>
              <a:t> Ake, </a:t>
            </a:r>
            <a:r>
              <a:rPr lang="en-US" sz="1400" dirty="0">
                <a:latin typeface="+mn-lt"/>
              </a:rPr>
              <a:t>NZ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B7017-3E15-4C2C-8A3E-CCAF58E5B409}"/>
              </a:ext>
            </a:extLst>
          </p:cNvPr>
          <p:cNvSpPr txBox="1"/>
          <p:nvPr/>
        </p:nvSpPr>
        <p:spPr>
          <a:xfrm>
            <a:off x="4194917" y="153630"/>
            <a:ext cx="18465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>
                <a:latin typeface="+mn-lt"/>
              </a:rPr>
              <a:t>BET Unit, </a:t>
            </a:r>
            <a:r>
              <a:rPr lang="en-US" sz="1400" b="1" dirty="0" err="1">
                <a:latin typeface="+mn-lt"/>
              </a:rPr>
              <a:t>Blakstad</a:t>
            </a:r>
            <a:r>
              <a:rPr lang="en-US" sz="1400" b="1" dirty="0">
                <a:latin typeface="+mn-lt"/>
              </a:rPr>
              <a:t> Hospital</a:t>
            </a:r>
            <a:r>
              <a:rPr lang="en-US" sz="1400" dirty="0">
                <a:latin typeface="+mn-lt"/>
              </a:rPr>
              <a:t>, Norway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 err="1">
                <a:latin typeface="+mn-lt"/>
              </a:rPr>
              <a:t>Kliniken</a:t>
            </a:r>
            <a:r>
              <a:rPr lang="en-US" sz="1400" b="1" dirty="0">
                <a:latin typeface="+mn-lt"/>
              </a:rPr>
              <a:t> Landkreis </a:t>
            </a:r>
            <a:r>
              <a:rPr lang="en-US" sz="1400" b="1" dirty="0" err="1">
                <a:latin typeface="+mn-lt"/>
              </a:rPr>
              <a:t>Heidenheim</a:t>
            </a:r>
            <a:r>
              <a:rPr lang="en-US" sz="1400" dirty="0">
                <a:latin typeface="+mn-lt"/>
              </a:rPr>
              <a:t>, Germany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 err="1">
                <a:latin typeface="+mn-lt"/>
              </a:rPr>
              <a:t>Soteria</a:t>
            </a:r>
            <a:r>
              <a:rPr lang="en-US" sz="1400" b="1" dirty="0">
                <a:latin typeface="+mn-lt"/>
              </a:rPr>
              <a:t> Berne</a:t>
            </a:r>
            <a:r>
              <a:rPr lang="en-US" sz="1400" dirty="0">
                <a:latin typeface="+mn-lt"/>
              </a:rPr>
              <a:t>, Switzerland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15FF4-3475-4096-971C-C37C7FA45EFE}"/>
              </a:ext>
            </a:extLst>
          </p:cNvPr>
          <p:cNvSpPr txBox="1"/>
          <p:nvPr/>
        </p:nvSpPr>
        <p:spPr>
          <a:xfrm>
            <a:off x="7351051" y="216760"/>
            <a:ext cx="19040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>
                <a:latin typeface="+mn-lt"/>
              </a:rPr>
              <a:t>CAPS III – </a:t>
            </a:r>
            <a:r>
              <a:rPr lang="en-US" sz="1400" b="1" dirty="0" err="1">
                <a:latin typeface="+mn-lt"/>
              </a:rPr>
              <a:t>Brasilândia</a:t>
            </a:r>
            <a:r>
              <a:rPr lang="en-US" sz="1400" b="1" dirty="0">
                <a:latin typeface="+mn-lt"/>
              </a:rPr>
              <a:t>,</a:t>
            </a:r>
            <a:r>
              <a:rPr lang="en-US" sz="1400" dirty="0">
                <a:latin typeface="+mn-lt"/>
              </a:rPr>
              <a:t> Brazil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>
                <a:latin typeface="+mn-lt"/>
              </a:rPr>
              <a:t>Aung Clinic</a:t>
            </a:r>
            <a:r>
              <a:rPr lang="en-US" sz="1400" dirty="0">
                <a:latin typeface="+mn-lt"/>
              </a:rPr>
              <a:t>, Myanmar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b="1" dirty="0">
                <a:latin typeface="+mn-lt"/>
              </a:rPr>
              <a:t>Phoenix Clubhouse</a:t>
            </a:r>
            <a:r>
              <a:rPr lang="en-US" sz="1400" dirty="0">
                <a:latin typeface="+mn-lt"/>
              </a:rPr>
              <a:t>, China,  Hong Kong SAR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BE5795-70FC-46AD-A821-2C6B2348A7B6}"/>
              </a:ext>
            </a:extLst>
          </p:cNvPr>
          <p:cNvSpPr txBox="1"/>
          <p:nvPr/>
        </p:nvSpPr>
        <p:spPr>
          <a:xfrm>
            <a:off x="1474528" y="2275139"/>
            <a:ext cx="2284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Calibri" panose="020F0502020204030204" pitchFamily="34" charset="0"/>
              <a:buChar char="−"/>
              <a:defRPr>
                <a:latin typeface="+mn-lt"/>
              </a:defRPr>
            </a:lvl1pPr>
          </a:lstStyle>
          <a:p>
            <a:r>
              <a:rPr lang="en-US" sz="1400" b="1" dirty="0"/>
              <a:t>Hearing Voices support groups</a:t>
            </a:r>
          </a:p>
          <a:p>
            <a:r>
              <a:rPr lang="en-US" sz="1400" b="1" dirty="0"/>
              <a:t>Nairobi Mind Empowerment Peer Support Group</a:t>
            </a:r>
            <a:r>
              <a:rPr lang="en-US" sz="1400" dirty="0"/>
              <a:t>, Kenya</a:t>
            </a:r>
          </a:p>
          <a:p>
            <a:r>
              <a:rPr lang="en-US" sz="1400" b="1" dirty="0"/>
              <a:t>Peer Support South East Ontario</a:t>
            </a:r>
            <a:r>
              <a:rPr lang="en-US" sz="1400" dirty="0"/>
              <a:t>, Canada</a:t>
            </a:r>
          </a:p>
          <a:p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4F53C-F23B-47A4-B14A-378AB0DAF091}"/>
              </a:ext>
            </a:extLst>
          </p:cNvPr>
          <p:cNvSpPr txBox="1"/>
          <p:nvPr/>
        </p:nvSpPr>
        <p:spPr>
          <a:xfrm>
            <a:off x="6012413" y="2368202"/>
            <a:ext cx="2795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Calibri" panose="020F0502020204030204" pitchFamily="34" charset="0"/>
              <a:buChar char="−"/>
              <a:defRPr sz="1400" b="1">
                <a:latin typeface="+mn-lt"/>
              </a:defRPr>
            </a:lvl1pPr>
          </a:lstStyle>
          <a:p>
            <a:r>
              <a:rPr lang="en-US" dirty="0" err="1"/>
              <a:t>Atmiyata</a:t>
            </a:r>
            <a:r>
              <a:rPr lang="en-US" dirty="0"/>
              <a:t>, </a:t>
            </a:r>
            <a:r>
              <a:rPr lang="en-US" b="0" dirty="0"/>
              <a:t>India</a:t>
            </a:r>
          </a:p>
          <a:p>
            <a:r>
              <a:rPr lang="en-US" dirty="0"/>
              <a:t>Friendship Bench, </a:t>
            </a:r>
            <a:r>
              <a:rPr lang="en-US" b="0" dirty="0"/>
              <a:t>Zimbabwe</a:t>
            </a:r>
          </a:p>
          <a:p>
            <a:r>
              <a:rPr lang="en-US" dirty="0"/>
              <a:t>Home Focus, </a:t>
            </a:r>
            <a:r>
              <a:rPr lang="en-US" b="0" dirty="0"/>
              <a:t>Ireland</a:t>
            </a:r>
            <a:r>
              <a:rPr lang="en-US" dirty="0"/>
              <a:t>	</a:t>
            </a:r>
          </a:p>
          <a:p>
            <a:r>
              <a:rPr lang="en-US" dirty="0" err="1"/>
              <a:t>Naya</a:t>
            </a:r>
            <a:r>
              <a:rPr lang="en-US" dirty="0"/>
              <a:t> </a:t>
            </a:r>
            <a:r>
              <a:rPr lang="en-US" dirty="0" err="1"/>
              <a:t>Daur</a:t>
            </a:r>
            <a:r>
              <a:rPr lang="en-US" dirty="0"/>
              <a:t>, </a:t>
            </a:r>
            <a:r>
              <a:rPr lang="en-US" b="0" dirty="0"/>
              <a:t>India</a:t>
            </a:r>
          </a:p>
          <a:p>
            <a:r>
              <a:rPr lang="en-US" dirty="0"/>
              <a:t>Personal Ombudsman, </a:t>
            </a:r>
            <a:r>
              <a:rPr lang="en-US" b="0" dirty="0"/>
              <a:t>Sweden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AEFBA-D3D6-4F1E-AF69-C65FD96B5212}"/>
              </a:ext>
            </a:extLst>
          </p:cNvPr>
          <p:cNvSpPr txBox="1"/>
          <p:nvPr/>
        </p:nvSpPr>
        <p:spPr>
          <a:xfrm>
            <a:off x="1720232" y="4558771"/>
            <a:ext cx="2038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Calibri" panose="020F0502020204030204" pitchFamily="34" charset="0"/>
              <a:buChar char="−"/>
              <a:defRPr sz="1400" b="1">
                <a:latin typeface="+mn-lt"/>
              </a:defRPr>
            </a:lvl1pPr>
          </a:lstStyle>
          <a:p>
            <a:r>
              <a:rPr lang="en-US" dirty="0"/>
              <a:t>Hand in Hand supported living, </a:t>
            </a:r>
            <a:r>
              <a:rPr lang="en-US" b="0" dirty="0"/>
              <a:t>Georgia</a:t>
            </a:r>
          </a:p>
          <a:p>
            <a:r>
              <a:rPr lang="en-US" dirty="0"/>
              <a:t>Home Again, </a:t>
            </a:r>
            <a:r>
              <a:rPr lang="en-US" b="0" dirty="0"/>
              <a:t>India</a:t>
            </a:r>
          </a:p>
          <a:p>
            <a:r>
              <a:rPr lang="en-US" dirty="0" err="1"/>
              <a:t>KeyRing</a:t>
            </a:r>
            <a:r>
              <a:rPr lang="en-US" dirty="0"/>
              <a:t> Living Support Networks</a:t>
            </a:r>
          </a:p>
          <a:p>
            <a:r>
              <a:rPr lang="en-US" dirty="0"/>
              <a:t>Shared Lives, </a:t>
            </a:r>
            <a:r>
              <a:rPr lang="en-US" b="0" dirty="0"/>
              <a:t>UK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ADFA5-AABA-4108-82F1-C5FD4BC4F35E}"/>
              </a:ext>
            </a:extLst>
          </p:cNvPr>
          <p:cNvSpPr txBox="1"/>
          <p:nvPr/>
        </p:nvSpPr>
        <p:spPr>
          <a:xfrm>
            <a:off x="6012413" y="4558771"/>
            <a:ext cx="25074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Calibri" panose="020F0502020204030204" pitchFamily="34" charset="0"/>
              <a:buChar char="−"/>
              <a:defRPr sz="1400" b="1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Mental health networks: </a:t>
            </a:r>
          </a:p>
          <a:p>
            <a:r>
              <a:rPr lang="en-US" b="0" dirty="0"/>
              <a:t>Campinas, Brazil	</a:t>
            </a:r>
          </a:p>
          <a:p>
            <a:r>
              <a:rPr lang="en-US" b="0" dirty="0"/>
              <a:t>East Lille, France 	 </a:t>
            </a:r>
          </a:p>
          <a:p>
            <a:r>
              <a:rPr lang="en-US" b="0" dirty="0"/>
              <a:t>Trieste, Italy</a:t>
            </a:r>
          </a:p>
          <a:p>
            <a:r>
              <a:rPr lang="en-US" b="0" dirty="0"/>
              <a:t>Peru 	</a:t>
            </a:r>
          </a:p>
          <a:p>
            <a:r>
              <a:rPr lang="en-US" b="0" dirty="0"/>
              <a:t>Bosnia &amp; Herzegovina</a:t>
            </a:r>
          </a:p>
          <a:p>
            <a:r>
              <a:rPr lang="en-US" b="0" dirty="0"/>
              <a:t>Lebanon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9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61C3F8E-7510-41B7-88F2-552311875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98" y="6232913"/>
            <a:ext cx="1087593" cy="342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EF797-5819-45D7-AF27-6B373225AAB6}"/>
              </a:ext>
            </a:extLst>
          </p:cNvPr>
          <p:cNvSpPr txBox="1"/>
          <p:nvPr/>
        </p:nvSpPr>
        <p:spPr>
          <a:xfrm>
            <a:off x="554635" y="1474244"/>
            <a:ext cx="832645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4A99"/>
              </a:buClr>
              <a:buSzPct val="120000"/>
            </a:pPr>
            <a:endParaRPr lang="en-GB" sz="2200" dirty="0">
              <a:latin typeface="+mn-lt"/>
            </a:endParaRPr>
          </a:p>
          <a:p>
            <a:pPr>
              <a:buClr>
                <a:srgbClr val="004A99"/>
              </a:buClr>
              <a:buSzPct val="120000"/>
            </a:pPr>
            <a:r>
              <a:rPr lang="en-GB" sz="2800" dirty="0">
                <a:latin typeface="+mn-lt"/>
              </a:rPr>
              <a:t>Rights-based community mental health services that:</a:t>
            </a:r>
          </a:p>
          <a:p>
            <a:pPr>
              <a:buClr>
                <a:srgbClr val="004A99"/>
              </a:buClr>
              <a:buSzPct val="120000"/>
            </a:pPr>
            <a:endParaRPr lang="en-US" sz="1000" dirty="0">
              <a:latin typeface="+mn-lt"/>
            </a:endParaRP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Respect people’s legal capacity - choice and decisions in treatment, care &amp; support</a:t>
            </a:r>
          </a:p>
          <a:p>
            <a:pPr marL="342900" lvl="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Implement strategies to end coercion – seclusion, restraint, physical, sexual &amp; emotional abuse 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Involve and include people with lived experience in running of services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Link people to relevant community services and supports - social protection and disability benefits, housing, employment opportunities etc.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latin typeface="+mn-lt"/>
              </a:rPr>
              <a:t>Provide person-centered holistic care addressing relationships, work, family, and education – not just diagnosis, medication and symptom reduction</a:t>
            </a:r>
          </a:p>
          <a:p>
            <a:pPr marL="342900" lvl="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endParaRPr lang="en-US" sz="2200" dirty="0">
              <a:latin typeface="+mn-lt"/>
            </a:endParaRP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0C3FC7-3FEF-4C82-BA5B-762E9CDE1288}"/>
              </a:ext>
            </a:extLst>
          </p:cNvPr>
          <p:cNvSpPr>
            <a:spLocks/>
          </p:cNvSpPr>
          <p:nvPr/>
        </p:nvSpPr>
        <p:spPr>
          <a:xfrm>
            <a:off x="0" y="-6522"/>
            <a:ext cx="9143461" cy="1371055"/>
          </a:xfrm>
          <a:prstGeom prst="rect">
            <a:avLst/>
          </a:prstGeom>
          <a:solidFill>
            <a:srgbClr val="004A99"/>
          </a:solidFill>
          <a:ln w="9525"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F2E64-CEA7-40DF-B130-5F902CDF1C13}"/>
              </a:ext>
            </a:extLst>
          </p:cNvPr>
          <p:cNvSpPr txBox="1"/>
          <p:nvPr/>
        </p:nvSpPr>
        <p:spPr>
          <a:xfrm>
            <a:off x="126610" y="119924"/>
            <a:ext cx="9016852" cy="1200329"/>
          </a:xfrm>
          <a:prstGeom prst="rect">
            <a:avLst/>
          </a:prstGeom>
          <a:solidFill>
            <a:srgbClr val="004A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WHO Guidance on rights-based community mental health services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Key service selection criteria</a:t>
            </a:r>
          </a:p>
        </p:txBody>
      </p:sp>
    </p:spTree>
    <p:extLst>
      <p:ext uri="{BB962C8B-B14F-4D97-AF65-F5344CB8AC3E}">
        <p14:creationId xmlns:p14="http://schemas.microsoft.com/office/powerpoint/2010/main" val="330378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1F56EB-E39D-43CC-89A2-4DDAC3F2FCF4}"/>
              </a:ext>
            </a:extLst>
          </p:cNvPr>
          <p:cNvSpPr>
            <a:spLocks/>
          </p:cNvSpPr>
          <p:nvPr/>
        </p:nvSpPr>
        <p:spPr>
          <a:xfrm>
            <a:off x="0" y="-6522"/>
            <a:ext cx="9143461" cy="1371055"/>
          </a:xfrm>
          <a:prstGeom prst="rect">
            <a:avLst/>
          </a:prstGeom>
          <a:solidFill>
            <a:srgbClr val="004A99"/>
          </a:solidFill>
          <a:ln w="9525"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CF3A2-CC64-4D82-98B2-4D59D022378D}"/>
              </a:ext>
            </a:extLst>
          </p:cNvPr>
          <p:cNvSpPr txBox="1"/>
          <p:nvPr/>
        </p:nvSpPr>
        <p:spPr>
          <a:xfrm>
            <a:off x="126610" y="119924"/>
            <a:ext cx="9016852" cy="1200329"/>
          </a:xfrm>
          <a:prstGeom prst="rect">
            <a:avLst/>
          </a:prstGeom>
          <a:solidFill>
            <a:srgbClr val="004A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</a:rPr>
              <a:t>WHO Guidance on rights-based community mental health services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</a:rPr>
              <a:t>Recommendations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C3716-529B-49D8-A9BC-EB63F802C632}"/>
              </a:ext>
            </a:extLst>
          </p:cNvPr>
          <p:cNvSpPr txBox="1"/>
          <p:nvPr/>
        </p:nvSpPr>
        <p:spPr>
          <a:xfrm>
            <a:off x="315097" y="1656318"/>
            <a:ext cx="80082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897016" eaLnBrk="0" hangingPunct="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en-GB" sz="2000" dirty="0">
                <a:latin typeface="+mn-lt"/>
              </a:rPr>
              <a:t>Increasing funding to develop/scale up rights- based services</a:t>
            </a:r>
            <a:endParaRPr lang="en-US" sz="2000" dirty="0">
              <a:latin typeface="+mn-lt"/>
            </a:endParaRP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Establishing legal and policy frameworks that align with human rights standards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Establishing a comprehensive rights based network of community mental health services that interface with a strong social sector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Widescale capacity building on mental health, human rights and disability for all stakeholder groups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2000" dirty="0">
                <a:latin typeface="+mn-lt"/>
              </a:rPr>
              <a:t>Integrating training on rights, disability and person centred, recovery-oriented approaches undergraduate and graduate course curricula</a:t>
            </a: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000" dirty="0">
                <a:latin typeface="+mn-lt"/>
              </a:rPr>
              <a:t>Collecting </a:t>
            </a:r>
            <a:r>
              <a:rPr lang="en-GB" sz="2000" dirty="0">
                <a:latin typeface="+mn-lt"/>
              </a:rPr>
              <a:t>data on health and social outcomes for people using rights-oriented services</a:t>
            </a:r>
            <a:endParaRPr lang="en-US" sz="2000" dirty="0">
              <a:latin typeface="+mn-lt"/>
            </a:endParaRP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2000" dirty="0">
                <a:latin typeface="+mn-lt"/>
              </a:rPr>
              <a:t>Increasing funding for research on services using a rights-based approach</a:t>
            </a:r>
            <a:endParaRPr lang="en-US" sz="2000" dirty="0">
              <a:latin typeface="+mn-lt"/>
            </a:endParaRPr>
          </a:p>
          <a:p>
            <a:pPr marL="342900" indent="-342900">
              <a:buClr>
                <a:srgbClr val="004A99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2000" dirty="0">
                <a:latin typeface="+mn-lt"/>
              </a:rPr>
              <a:t>Engaging organizations of people psychosocial disabilities as advisors on policy, planning, law and service development</a:t>
            </a:r>
            <a:endParaRPr lang="en-US" sz="2000" dirty="0">
              <a:latin typeface="+mn-lt"/>
            </a:endParaRPr>
          </a:p>
          <a:p>
            <a:pPr>
              <a:buClr>
                <a:srgbClr val="004A99"/>
              </a:buClr>
              <a:buSzPct val="120000"/>
            </a:pP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95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21F275-7B62-4B47-8593-91A42D777753}"/>
              </a:ext>
            </a:extLst>
          </p:cNvPr>
          <p:cNvSpPr txBox="1"/>
          <p:nvPr/>
        </p:nvSpPr>
        <p:spPr>
          <a:xfrm>
            <a:off x="1452271" y="2761129"/>
            <a:ext cx="5629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n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52707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9"/>
  <p:tag name="ISNEWSLIDENUMBER" val="True"/>
  <p:tag name="NEWNAMES" val="True"/>
  <p:tag name="THINKCELLPRESENTATIONDONOTDELETE" val="&lt;?xml version=&quot;1.0&quot; encoding=&quot;UTF-16&quot; standalone=&quot;yes&quot;?&gt;&lt;root reqver=&quot;23045&quot;&gt;&lt;version val=&quot;2516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4&quot;&gt;&lt;elem m_fUsage=&quot;3.07044100000000019790E+00&quot;&gt;&lt;m_msothmcolidx val=&quot;0&quot;/&gt;&lt;m_rgb r=&quot;66&quot; g=&quot;66&quot; b=&quot;66&quot;/&gt;&lt;m_nBrightness val=&quot;0&quot;/&gt;&lt;/elem&gt;&lt;elem m_fUsage=&quot;9.00000000000000022204E-01&quot;&gt;&lt;m_msothmcolidx val=&quot;0&quot;/&gt;&lt;m_rgb r=&quot;F2&quot; g=&quot;7F&quot; b=&quot;00&quot;/&gt;&lt;m_nBrightness val=&quot;0&quot;/&gt;&lt;/elem&gt;&lt;elem m_fUsage=&quot;6.56100000000000127542E-01&quot;&gt;&lt;m_msothmcolidx val=&quot;0&quot;/&gt;&lt;m_rgb r=&quot;CD&quot; g=&quot;20&quot; b=&quot;2C&quot;/&gt;&lt;m_nBrightness val=&quot;0&quot;/&gt;&lt;/elem&gt;&lt;elem m_fUsage=&quot;5.90490000000000181402E-01&quot;&gt;&lt;m_msothmcolidx val=&quot;0&quot;/&gt;&lt;m_rgb r=&quot;A3&quot; g=&quot;B3&quot; b=&quot;0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MTBTACCENT" val="Accent3"/>
  <p:tag name="PREVIOUSNAME" val="C:\Users\Rebecca David\Desktop\WIP\20180613_HQ_Director_workshop_v12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UvYPeUS9eLZq2CoCffk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KJpnchQIO6ibmkBRqgV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deRa2aQTGZ6p3qeDs5T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pcY.XMRnu_dXH9Hg5I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UvYPeUS9eLZq2CoCffk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KJpnchQIO6ibmkBRqgV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deRa2aQTGZ6p3qeDs5T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YD1sS0S8K49BVJkqy0T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WHO_CF_WHO046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DDAF3"/>
      </a:accent1>
      <a:accent2>
        <a:srgbClr val="018ECB"/>
      </a:accent2>
      <a:accent3>
        <a:srgbClr val="004A99"/>
      </a:accent3>
      <a:accent4>
        <a:srgbClr val="00244C"/>
      </a:accent4>
      <a:accent5>
        <a:srgbClr val="696969"/>
      </a:accent5>
      <a:accent6>
        <a:srgbClr val="808080"/>
      </a:accent6>
      <a:hlink>
        <a:srgbClr val="004A99"/>
      </a:hlink>
      <a:folHlink>
        <a:srgbClr val="00244C"/>
      </a:folHlink>
    </a:clrScheme>
    <a:fontScheme name="Custom 13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DDAF3"/>
        </a:accent1>
        <a:accent2>
          <a:srgbClr val="018ECB"/>
        </a:accent2>
        <a:accent3>
          <a:srgbClr val="004A99"/>
        </a:accent3>
        <a:accent4>
          <a:srgbClr val="00244C"/>
        </a:accent4>
        <a:accent5>
          <a:srgbClr val="696969"/>
        </a:accent5>
        <a:accent6>
          <a:srgbClr val="808080"/>
        </a:accent6>
        <a:hlink>
          <a:srgbClr val="004A99"/>
        </a:hlink>
        <a:folHlink>
          <a:srgbClr val="002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HO_CF_WHO046.potx" id="{496379C6-2F34-4EBD-901E-6AFDD3B5A6CD}" vid="{98F5942D-0DB9-42C9-AA2F-BC75655673CC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_WHO_CF_WHO046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DDAF3"/>
      </a:accent1>
      <a:accent2>
        <a:srgbClr val="018ECB"/>
      </a:accent2>
      <a:accent3>
        <a:srgbClr val="004A99"/>
      </a:accent3>
      <a:accent4>
        <a:srgbClr val="00244C"/>
      </a:accent4>
      <a:accent5>
        <a:srgbClr val="696969"/>
      </a:accent5>
      <a:accent6>
        <a:srgbClr val="808080"/>
      </a:accent6>
      <a:hlink>
        <a:srgbClr val="004A99"/>
      </a:hlink>
      <a:folHlink>
        <a:srgbClr val="00244C"/>
      </a:folHlink>
    </a:clrScheme>
    <a:fontScheme name="Custom 13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DDAF3"/>
        </a:accent1>
        <a:accent2>
          <a:srgbClr val="018ECB"/>
        </a:accent2>
        <a:accent3>
          <a:srgbClr val="004A99"/>
        </a:accent3>
        <a:accent4>
          <a:srgbClr val="00244C"/>
        </a:accent4>
        <a:accent5>
          <a:srgbClr val="696969"/>
        </a:accent5>
        <a:accent6>
          <a:srgbClr val="808080"/>
        </a:accent6>
        <a:hlink>
          <a:srgbClr val="004A99"/>
        </a:hlink>
        <a:folHlink>
          <a:srgbClr val="002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HO_CF_WHO046.potx" id="{496379C6-2F34-4EBD-901E-6AFDD3B5A6CD}" vid="{98F5942D-0DB9-42C9-AA2F-BC75655673C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F_GV0191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DDAF3"/>
      </a:accent1>
      <a:accent2>
        <a:srgbClr val="018ECB"/>
      </a:accent2>
      <a:accent3>
        <a:srgbClr val="004A99"/>
      </a:accent3>
      <a:accent4>
        <a:srgbClr val="00244C"/>
      </a:accent4>
      <a:accent5>
        <a:srgbClr val="696969"/>
      </a:accent5>
      <a:accent6>
        <a:srgbClr val="808080"/>
      </a:accent6>
      <a:hlink>
        <a:srgbClr val="004A99"/>
      </a:hlink>
      <a:folHlink>
        <a:srgbClr val="00244C"/>
      </a:folHlink>
    </a:clrScheme>
    <a:fontScheme name="Custom 13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DDAF3"/>
        </a:accent1>
        <a:accent2>
          <a:srgbClr val="018ECB"/>
        </a:accent2>
        <a:accent3>
          <a:srgbClr val="004A99"/>
        </a:accent3>
        <a:accent4>
          <a:srgbClr val="00244C"/>
        </a:accent4>
        <a:accent5>
          <a:srgbClr val="696969"/>
        </a:accent5>
        <a:accent6>
          <a:srgbClr val="808080"/>
        </a:accent6>
        <a:hlink>
          <a:srgbClr val="004A99"/>
        </a:hlink>
        <a:folHlink>
          <a:srgbClr val="002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F_GV0191.potx" id="{3497A333-2CE4-42D4-9EF3-8C7248B5A7D2}" vid="{C0E7AAFF-72E8-46B3-8DB3-9D8465DBE258}"/>
    </a:ext>
  </a:extLst>
</a:theme>
</file>

<file path=ppt/theme/theme5.xml><?xml version="1.0" encoding="utf-8"?>
<a:theme xmlns:a="http://schemas.openxmlformats.org/drawingml/2006/main" name="101_WHO_CF_WHO046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DDAF3"/>
      </a:accent1>
      <a:accent2>
        <a:srgbClr val="018ECB"/>
      </a:accent2>
      <a:accent3>
        <a:srgbClr val="004A99"/>
      </a:accent3>
      <a:accent4>
        <a:srgbClr val="00244C"/>
      </a:accent4>
      <a:accent5>
        <a:srgbClr val="696969"/>
      </a:accent5>
      <a:accent6>
        <a:srgbClr val="808080"/>
      </a:accent6>
      <a:hlink>
        <a:srgbClr val="004A99"/>
      </a:hlink>
      <a:folHlink>
        <a:srgbClr val="00244C"/>
      </a:folHlink>
    </a:clrScheme>
    <a:fontScheme name="Custom 13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DDAF3"/>
        </a:accent1>
        <a:accent2>
          <a:srgbClr val="018ECB"/>
        </a:accent2>
        <a:accent3>
          <a:srgbClr val="004A99"/>
        </a:accent3>
        <a:accent4>
          <a:srgbClr val="00244C"/>
        </a:accent4>
        <a:accent5>
          <a:srgbClr val="696969"/>
        </a:accent5>
        <a:accent6>
          <a:srgbClr val="808080"/>
        </a:accent6>
        <a:hlink>
          <a:srgbClr val="004A99"/>
        </a:hlink>
        <a:folHlink>
          <a:srgbClr val="002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HO_CF_WHO046.potx" id="{496379C6-2F34-4EBD-901E-6AFDD3B5A6CD}" vid="{98F5942D-0DB9-42C9-AA2F-BC75655673CC}"/>
    </a:ext>
  </a:extLst>
</a:theme>
</file>

<file path=ppt/theme/theme6.xml><?xml version="1.0" encoding="utf-8"?>
<a:theme xmlns:a="http://schemas.openxmlformats.org/drawingml/2006/main" name="4_WHO Grid A4">
  <a:themeElements>
    <a:clrScheme name="WHO">
      <a:dk1>
        <a:srgbClr val="000000"/>
      </a:dk1>
      <a:lt1>
        <a:sysClr val="window" lastClr="FFFFFF"/>
      </a:lt1>
      <a:dk2>
        <a:srgbClr val="04A4EC"/>
      </a:dk2>
      <a:lt2>
        <a:srgbClr val="F2F2F2"/>
      </a:lt2>
      <a:accent1>
        <a:srgbClr val="00244C"/>
      </a:accent1>
      <a:accent2>
        <a:srgbClr val="0373A5"/>
      </a:accent2>
      <a:accent3>
        <a:srgbClr val="FFFF00"/>
      </a:accent3>
      <a:accent4>
        <a:srgbClr val="60CCFC"/>
      </a:accent4>
      <a:accent5>
        <a:srgbClr val="6E6F73"/>
      </a:accent5>
      <a:accent6>
        <a:srgbClr val="8064A2"/>
      </a:accent6>
      <a:hlink>
        <a:srgbClr val="C0504D"/>
      </a:hlink>
      <a:folHlink>
        <a:srgbClr val="C96765"/>
      </a:folHlink>
    </a:clrScheme>
    <a:fontScheme name="WH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4A4EC"/>
        </a:solidFill>
        <a:ln w="9525" cap="rnd" cmpd="sng" algn="ctr">
          <a:solidFill>
            <a:srgbClr val="04A4EC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err="1" smtClean="0">
            <a:solidFill>
              <a:srgbClr val="000000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7.xml><?xml version="1.0" encoding="utf-8"?>
<a:theme xmlns:a="http://schemas.openxmlformats.org/drawingml/2006/main" name="102_WHO_CF_WHO046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DDAF3"/>
      </a:accent1>
      <a:accent2>
        <a:srgbClr val="018ECB"/>
      </a:accent2>
      <a:accent3>
        <a:srgbClr val="004A99"/>
      </a:accent3>
      <a:accent4>
        <a:srgbClr val="00244C"/>
      </a:accent4>
      <a:accent5>
        <a:srgbClr val="696969"/>
      </a:accent5>
      <a:accent6>
        <a:srgbClr val="808080"/>
      </a:accent6>
      <a:hlink>
        <a:srgbClr val="004A99"/>
      </a:hlink>
      <a:folHlink>
        <a:srgbClr val="00244C"/>
      </a:folHlink>
    </a:clrScheme>
    <a:fontScheme name="Custom 13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DDAF3"/>
        </a:accent1>
        <a:accent2>
          <a:srgbClr val="018ECB"/>
        </a:accent2>
        <a:accent3>
          <a:srgbClr val="004A99"/>
        </a:accent3>
        <a:accent4>
          <a:srgbClr val="00244C"/>
        </a:accent4>
        <a:accent5>
          <a:srgbClr val="696969"/>
        </a:accent5>
        <a:accent6>
          <a:srgbClr val="808080"/>
        </a:accent6>
        <a:hlink>
          <a:srgbClr val="004A99"/>
        </a:hlink>
        <a:folHlink>
          <a:srgbClr val="002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HO_CF_WHO046.potx" id="{496379C6-2F34-4EBD-901E-6AFDD3B5A6CD}" vid="{98F5942D-0DB9-42C9-AA2F-BC75655673CC}"/>
    </a:ext>
  </a:extLst>
</a:theme>
</file>

<file path=ppt/theme/theme8.xml><?xml version="1.0" encoding="utf-8"?>
<a:theme xmlns:a="http://schemas.openxmlformats.org/drawingml/2006/main" name="4_CF_GV0191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DDAF3"/>
      </a:accent1>
      <a:accent2>
        <a:srgbClr val="018ECB"/>
      </a:accent2>
      <a:accent3>
        <a:srgbClr val="004A99"/>
      </a:accent3>
      <a:accent4>
        <a:srgbClr val="00244C"/>
      </a:accent4>
      <a:accent5>
        <a:srgbClr val="696969"/>
      </a:accent5>
      <a:accent6>
        <a:srgbClr val="808080"/>
      </a:accent6>
      <a:hlink>
        <a:srgbClr val="004A99"/>
      </a:hlink>
      <a:folHlink>
        <a:srgbClr val="00244C"/>
      </a:folHlink>
    </a:clrScheme>
    <a:fontScheme name="Custom 13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DDAF3"/>
        </a:accent1>
        <a:accent2>
          <a:srgbClr val="018ECB"/>
        </a:accent2>
        <a:accent3>
          <a:srgbClr val="004A99"/>
        </a:accent3>
        <a:accent4>
          <a:srgbClr val="00244C"/>
        </a:accent4>
        <a:accent5>
          <a:srgbClr val="696969"/>
        </a:accent5>
        <a:accent6>
          <a:srgbClr val="808080"/>
        </a:accent6>
        <a:hlink>
          <a:srgbClr val="004A99"/>
        </a:hlink>
        <a:folHlink>
          <a:srgbClr val="0024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F_GV0191.potx" id="{3497A333-2CE4-42D4-9EF3-8C7248B5A7D2}" vid="{C0E7AAFF-72E8-46B3-8DB3-9D8465DBE258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3E3B195DDEC4DA3286754E5D2D861" ma:contentTypeVersion="14" ma:contentTypeDescription="Create a new document." ma:contentTypeScope="" ma:versionID="3ff348262d1e0f6e87e62d861bdb5556">
  <xsd:schema xmlns:xsd="http://www.w3.org/2001/XMLSchema" xmlns:xs="http://www.w3.org/2001/XMLSchema" xmlns:p="http://schemas.microsoft.com/office/2006/metadata/properties" xmlns:ns3="b4570ebe-0c37-4beb-883b-16e07b099dac" xmlns:ns4="f2f6d5af-f638-4f62-aa1e-f841ead3cdd3" targetNamespace="http://schemas.microsoft.com/office/2006/metadata/properties" ma:root="true" ma:fieldsID="b95cf5247289000d387c46af5791a010" ns3:_="" ns4:_="">
    <xsd:import namespace="b4570ebe-0c37-4beb-883b-16e07b099dac"/>
    <xsd:import namespace="f2f6d5af-f638-4f62-aa1e-f841ead3cd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70ebe-0c37-4beb-883b-16e07b099d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6d5af-f638-4f62-aa1e-f841ead3c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5BE82-BD7B-4F01-94DC-351F430E7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570ebe-0c37-4beb-883b-16e07b099dac"/>
    <ds:schemaRef ds:uri="f2f6d5af-f638-4f62-aa1e-f841ead3c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882A5-9928-4FF2-81FA-F6BEF01A6E34}">
  <ds:schemaRefs>
    <ds:schemaRef ds:uri="http://schemas.microsoft.com/office/infopath/2007/PartnerControls"/>
    <ds:schemaRef ds:uri="f2f6d5af-f638-4f62-aa1e-f841ead3cdd3"/>
    <ds:schemaRef ds:uri="http://purl.org/dc/terms/"/>
    <ds:schemaRef ds:uri="http://schemas.microsoft.com/office/2006/documentManagement/types"/>
    <ds:schemaRef ds:uri="b4570ebe-0c37-4beb-883b-16e07b099da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BC5DC5-D243-4E24-8239-2E03ECBD9B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Microsoft Office PowerPoint</Application>
  <PresentationFormat>On-screen Show (4:3)</PresentationFormat>
  <Paragraphs>180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Calibri Light</vt:lpstr>
      <vt:lpstr>Times New Roman</vt:lpstr>
      <vt:lpstr>Calibri</vt:lpstr>
      <vt:lpstr>Wingdings</vt:lpstr>
      <vt:lpstr>Ebrima</vt:lpstr>
      <vt:lpstr>Trebuchet MS</vt:lpstr>
      <vt:lpstr>WHO_CF_WHO046</vt:lpstr>
      <vt:lpstr>43_WHO_CF_WHO046</vt:lpstr>
      <vt:lpstr>1_Office Theme</vt:lpstr>
      <vt:lpstr>1_CF_GV0191</vt:lpstr>
      <vt:lpstr>101_WHO_CF_WHO046</vt:lpstr>
      <vt:lpstr>4_WHO Grid A4</vt:lpstr>
      <vt:lpstr>102_WHO_CF_WHO046</vt:lpstr>
      <vt:lpstr>4_CF_GV0191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2021-05-28T11:24:57Z</dcterms:created>
  <dcterms:modified xsi:type="dcterms:W3CDTF">2021-11-09T15:37:06Z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0x010100D773E3B195DDEC4DA3286754E5D2D861</vt:lpwstr>
  </property>
</Properties>
</file>