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008" r:id="rId4"/>
  </p:sldMasterIdLst>
  <p:notesMasterIdLst>
    <p:notesMasterId r:id="rId6"/>
  </p:notesMasterIdLst>
  <p:sldIdLst>
    <p:sldId id="456" r:id="rId5"/>
  </p:sldIdLst>
  <p:sldSz cx="12192000" cy="6858000"/>
  <p:notesSz cx="7010400" cy="92964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17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tou Camara Houel" initials="FCH" lastIdx="46" clrIdx="0">
    <p:extLst>
      <p:ext uri="{19B8F6BF-5375-455C-9EA6-DF929625EA0E}">
        <p15:presenceInfo xmlns:p15="http://schemas.microsoft.com/office/powerpoint/2012/main" userId="Fatou Camara Hou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8F8"/>
    <a:srgbClr val="FFE0C1"/>
    <a:srgbClr val="FFCC99"/>
    <a:srgbClr val="99CCFF"/>
    <a:srgbClr val="E7F3FF"/>
    <a:srgbClr val="D60093"/>
    <a:srgbClr val="FFE7FF"/>
    <a:srgbClr val="DFB7EB"/>
    <a:srgbClr val="E6FAF9"/>
    <a:srgbClr val="FDE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6400" autoAdjust="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>
        <p:guide orient="horz" pos="2137"/>
        <p:guide pos="3817"/>
        <p:guide orient="horz" pos="17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EC3D41-69DB-425E-8009-3B8793DC5548}" type="datetimeFigureOut">
              <a:rPr lang="it-IT" smtClean="0"/>
              <a:t>20/12/2021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B3D605-A13C-4879-91EE-2C776705835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38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B3D605-A13C-4879-91EE-2C776705835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51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2B7C-8FD5-4CA1-AC64-6823541DDB48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2AA-607A-4105-8264-14C3EEA5AA22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94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3F8B-CBBD-43BF-8F15-E379250CA382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7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7382-57D7-408D-896B-4545CCA785F3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6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BE47-BA39-4E5F-A363-F16AA41D354C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5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DA58-AEA7-4909-AD64-86A4A0EA32B7}" type="datetime1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3E96-208F-4A8C-9710-EF078682290C}" type="datetime1">
              <a:rPr lang="en-GB" smtClean="0"/>
              <a:t>20/12/2021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3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F03-B48B-4C99-8855-5BDB339D0488}" type="datetime1">
              <a:rPr lang="en-GB" smtClean="0"/>
              <a:t>20/12/2021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1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2399-16F6-495D-884C-6D29A4701758}" type="datetime1">
              <a:rPr lang="en-GB" smtClean="0"/>
              <a:t>20/12/2021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1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5EBC-D254-469D-92DD-9EA02445187B}" type="datetime1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7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5573-5BD7-4FA6-9F81-9F891F560745}" type="datetime1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5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AE271-56B9-4C74-BF44-C5B88D3244D0}" type="datetime1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FCH LDCs/SIDS Trust Fund November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FFAB-ED91-488B-A3E9-52CA2BBF9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8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3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n 29" descr="Una montaña con nieve&#10;&#10;Descripción generada automáticamente con confianza baja">
            <a:extLst>
              <a:ext uri="{FF2B5EF4-FFF2-40B4-BE49-F238E27FC236}">
                <a16:creationId xmlns:a16="http://schemas.microsoft.com/office/drawing/2014/main" id="{97B828B8-B0CE-4A30-B9CD-28AD8954F26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68" r="2743"/>
          <a:stretch/>
        </p:blipFill>
        <p:spPr>
          <a:xfrm>
            <a:off x="29061" y="-53373"/>
            <a:ext cx="12192000" cy="6858000"/>
          </a:xfrm>
          <a:prstGeom prst="rect">
            <a:avLst/>
          </a:prstGeom>
        </p:spPr>
      </p:pic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7857D-BB56-4450-86DB-AF6F7F95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97FC6B81-7796-4368-BCDF-A7932E2B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4803" y="6322980"/>
            <a:ext cx="388470" cy="398496"/>
          </a:xfrm>
        </p:spPr>
        <p:txBody>
          <a:bodyPr/>
          <a:lstStyle/>
          <a:p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Marcador de número de diapositiva 4">
            <a:extLst>
              <a:ext uri="{FF2B5EF4-FFF2-40B4-BE49-F238E27FC236}">
                <a16:creationId xmlns:a16="http://schemas.microsoft.com/office/drawing/2014/main" id="{4BB46089-9E1B-47D2-97B2-2F2A1A6AB9AC}"/>
              </a:ext>
            </a:extLst>
          </p:cNvPr>
          <p:cNvSpPr txBox="1">
            <a:spLocks/>
          </p:cNvSpPr>
          <p:nvPr/>
        </p:nvSpPr>
        <p:spPr>
          <a:xfrm>
            <a:off x="11067121" y="6336894"/>
            <a:ext cx="505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12C319C-0933-4A2E-93CE-888DFADF3C91}"/>
              </a:ext>
            </a:extLst>
          </p:cNvPr>
          <p:cNvCxnSpPr>
            <a:cxnSpLocks/>
            <a:endCxn id="67" idx="3"/>
          </p:cNvCxnSpPr>
          <p:nvPr/>
        </p:nvCxnSpPr>
        <p:spPr>
          <a:xfrm>
            <a:off x="714103" y="3429000"/>
            <a:ext cx="10505928" cy="5360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76BA419-D510-4111-89D5-DCF10E542BAE}"/>
              </a:ext>
            </a:extLst>
          </p:cNvPr>
          <p:cNvSpPr txBox="1"/>
          <p:nvPr/>
        </p:nvSpPr>
        <p:spPr>
          <a:xfrm>
            <a:off x="29061" y="2251009"/>
            <a:ext cx="1370082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Establishment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of the HRC</a:t>
            </a: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2006</a:t>
            </a:r>
            <a:endParaRPr lang="es-ES" sz="1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3B857EF-A576-4941-99B1-3824FD4EF9E2}"/>
              </a:ext>
            </a:extLst>
          </p:cNvPr>
          <p:cNvSpPr txBox="1"/>
          <p:nvPr/>
        </p:nvSpPr>
        <p:spPr>
          <a:xfrm>
            <a:off x="270235" y="3866047"/>
            <a:ext cx="1452925" cy="1384995"/>
          </a:xfrm>
          <a:prstGeom prst="rect">
            <a:avLst/>
          </a:prstGeom>
          <a:solidFill>
            <a:srgbClr val="E5F9D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2012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Establishment 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of the LDCs/SIDS </a:t>
            </a:r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Trust 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Fund (TF)</a:t>
            </a:r>
            <a:endParaRPr lang="en-U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r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es </a:t>
            </a:r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19/26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6" name="Gráfico 15" descr="Flecha: recto con relleno sólido">
            <a:extLst>
              <a:ext uri="{FF2B5EF4-FFF2-40B4-BE49-F238E27FC236}">
                <a16:creationId xmlns:a16="http://schemas.microsoft.com/office/drawing/2014/main" id="{35ACEAC8-392B-4BCC-A5C9-10059269C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5400000">
            <a:off x="511912" y="3024619"/>
            <a:ext cx="404381" cy="404381"/>
          </a:xfrm>
          <a:prstGeom prst="rect">
            <a:avLst/>
          </a:prstGeom>
        </p:spPr>
      </p:pic>
      <p:pic>
        <p:nvPicPr>
          <p:cNvPr id="43" name="Gráfico 42" descr="Flecha: recto con relleno sólido">
            <a:extLst>
              <a:ext uri="{FF2B5EF4-FFF2-40B4-BE49-F238E27FC236}">
                <a16:creationId xmlns:a16="http://schemas.microsoft.com/office/drawing/2014/main" id="{8C36D82A-2CC7-4527-9FF6-7B70EBBA16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839207" y="3414964"/>
            <a:ext cx="404381" cy="404381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82A77CE6-2332-4929-B1A3-019FE5CC1D14}"/>
              </a:ext>
            </a:extLst>
          </p:cNvPr>
          <p:cNvSpPr txBox="1"/>
          <p:nvPr/>
        </p:nvSpPr>
        <p:spPr>
          <a:xfrm>
            <a:off x="1899682" y="3865416"/>
            <a:ext cx="1433399" cy="1169551"/>
          </a:xfrm>
          <a:prstGeom prst="rect">
            <a:avLst/>
          </a:prstGeom>
          <a:solidFill>
            <a:srgbClr val="FDEDDF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2014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First 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delegates &amp; fellows </a:t>
            </a:r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supported by TF </a:t>
            </a:r>
            <a:endParaRPr lang="en-US" sz="1400" dirty="0" smtClean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HRC27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5" name="Gráfico 44" descr="Flecha: recto con relleno sólido">
            <a:extLst>
              <a:ext uri="{FF2B5EF4-FFF2-40B4-BE49-F238E27FC236}">
                <a16:creationId xmlns:a16="http://schemas.microsoft.com/office/drawing/2014/main" id="{9D6B7770-69B6-48BE-A4F7-C9EAD57312C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2395210" y="3426256"/>
            <a:ext cx="404381" cy="404381"/>
          </a:xfrm>
          <a:prstGeom prst="rect">
            <a:avLst/>
          </a:prstGeom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0708AEC3-3DA8-4A78-94BF-16CD3BEE63C6}"/>
              </a:ext>
            </a:extLst>
          </p:cNvPr>
          <p:cNvSpPr txBox="1"/>
          <p:nvPr/>
        </p:nvSpPr>
        <p:spPr>
          <a:xfrm>
            <a:off x="3410100" y="2008885"/>
            <a:ext cx="1457020" cy="954107"/>
          </a:xfrm>
          <a:prstGeom prst="rect">
            <a:avLst/>
          </a:prstGeom>
          <a:solidFill>
            <a:srgbClr val="E6FAF9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First 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universal session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HRC 32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2016</a:t>
            </a:r>
            <a:endParaRPr lang="es-ES" sz="14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7" name="Gráfico 46" descr="Flecha: recto con relleno sólido">
            <a:extLst>
              <a:ext uri="{FF2B5EF4-FFF2-40B4-BE49-F238E27FC236}">
                <a16:creationId xmlns:a16="http://schemas.microsoft.com/office/drawing/2014/main" id="{7E945E86-434F-42AE-B9E4-4484D6605A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5400000">
            <a:off x="3940695" y="3046710"/>
            <a:ext cx="404381" cy="404381"/>
          </a:xfrm>
          <a:prstGeom prst="rect">
            <a:avLst/>
          </a:prstGeom>
        </p:spPr>
      </p:pic>
      <p:pic>
        <p:nvPicPr>
          <p:cNvPr id="48" name="Gráfico 47" descr="Flecha: recto con relleno sólido">
            <a:extLst>
              <a:ext uri="{FF2B5EF4-FFF2-40B4-BE49-F238E27FC236}">
                <a16:creationId xmlns:a16="http://schemas.microsoft.com/office/drawing/2014/main" id="{A3702574-C839-4EDC-98B0-F5DB8BE5B8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3940694" y="3451091"/>
            <a:ext cx="404381" cy="404381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74EDE478-CEE1-4F2B-B7B3-8F15953687B0}"/>
              </a:ext>
            </a:extLst>
          </p:cNvPr>
          <p:cNvSpPr txBox="1"/>
          <p:nvPr/>
        </p:nvSpPr>
        <p:spPr>
          <a:xfrm>
            <a:off x="3495669" y="3853978"/>
            <a:ext cx="1374211" cy="954107"/>
          </a:xfrm>
          <a:prstGeom prst="rect">
            <a:avLst/>
          </a:prstGeom>
          <a:solidFill>
            <a:srgbClr val="E6FAF9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2016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Launch of TF </a:t>
            </a:r>
            <a:endParaRPr lang="en-US" sz="1400" dirty="0" smtClean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e-learning course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52" name="Gráfico 51" descr="Flecha: recto con relleno sólido">
            <a:extLst>
              <a:ext uri="{FF2B5EF4-FFF2-40B4-BE49-F238E27FC236}">
                <a16:creationId xmlns:a16="http://schemas.microsoft.com/office/drawing/2014/main" id="{2649C7AF-D8D6-49A3-95B1-8788F70C1A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5472736" y="3427750"/>
            <a:ext cx="404381" cy="404381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9B4B7AA6-0C55-4FFF-B0FC-262D50AFD201}"/>
              </a:ext>
            </a:extLst>
          </p:cNvPr>
          <p:cNvSpPr txBox="1"/>
          <p:nvPr/>
        </p:nvSpPr>
        <p:spPr>
          <a:xfrm>
            <a:off x="4982284" y="3853978"/>
            <a:ext cx="1331327" cy="954107"/>
          </a:xfrm>
          <a:prstGeom prst="rect">
            <a:avLst/>
          </a:prstGeom>
          <a:solidFill>
            <a:srgbClr val="F4E8F8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2017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trengthened</a:t>
            </a:r>
            <a:endParaRPr lang="en-U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TF mandate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res 34/40 </a:t>
            </a:r>
          </a:p>
        </p:txBody>
      </p:sp>
      <p:pic>
        <p:nvPicPr>
          <p:cNvPr id="54" name="Gráfico 53" descr="Flecha: recto con relleno sólido">
            <a:extLst>
              <a:ext uri="{FF2B5EF4-FFF2-40B4-BE49-F238E27FC236}">
                <a16:creationId xmlns:a16="http://schemas.microsoft.com/office/drawing/2014/main" id="{BFF4CD65-2CB4-4C81-A906-8D891751FD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7119206" y="3429418"/>
            <a:ext cx="404381" cy="404381"/>
          </a:xfrm>
          <a:prstGeom prst="rect">
            <a:avLst/>
          </a:prstGeom>
        </p:spPr>
      </p:pic>
      <p:sp>
        <p:nvSpPr>
          <p:cNvPr id="55" name="CuadroTexto 54">
            <a:extLst>
              <a:ext uri="{FF2B5EF4-FFF2-40B4-BE49-F238E27FC236}">
                <a16:creationId xmlns:a16="http://schemas.microsoft.com/office/drawing/2014/main" id="{C0845417-FACB-423E-A481-9AFB4283C477}"/>
              </a:ext>
            </a:extLst>
          </p:cNvPr>
          <p:cNvSpPr txBox="1"/>
          <p:nvPr/>
        </p:nvSpPr>
        <p:spPr>
          <a:xfrm>
            <a:off x="6468403" y="3848788"/>
            <a:ext cx="1554527" cy="954107"/>
          </a:xfrm>
          <a:prstGeom prst="rect">
            <a:avLst/>
          </a:prstGeom>
          <a:solidFill>
            <a:srgbClr val="FFE7FF"/>
          </a:solidFill>
          <a:ln>
            <a:solidFill>
              <a:srgbClr val="D600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D6009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2018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100</a:t>
            </a:r>
            <a:r>
              <a:rPr lang="en-US" sz="1400" baseline="300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th</a:t>
            </a:r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Beneficiary delegate 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HRC 38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007362C5-3E9E-485E-A2BD-BC2818148255}"/>
              </a:ext>
            </a:extLst>
          </p:cNvPr>
          <p:cNvSpPr txBox="1"/>
          <p:nvPr/>
        </p:nvSpPr>
        <p:spPr>
          <a:xfrm>
            <a:off x="6696717" y="2085711"/>
            <a:ext cx="1249358" cy="954107"/>
          </a:xfrm>
          <a:prstGeom prst="rect">
            <a:avLst/>
          </a:prstGeom>
          <a:solidFill>
            <a:srgbClr val="FFE7FF"/>
          </a:solidFill>
          <a:ln>
            <a:solidFill>
              <a:srgbClr val="D600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Regional workshop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Caribbean</a:t>
            </a:r>
          </a:p>
          <a:p>
            <a:pPr algn="ctr"/>
            <a:r>
              <a:rPr lang="en-US" sz="1400" b="1" dirty="0">
                <a:solidFill>
                  <a:srgbClr val="D60093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2018</a:t>
            </a:r>
            <a:endParaRPr lang="es-ES" sz="1400" dirty="0">
              <a:solidFill>
                <a:srgbClr val="D60093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57" name="Gráfico 56" descr="Flecha: recto con relleno sólido">
            <a:extLst>
              <a:ext uri="{FF2B5EF4-FFF2-40B4-BE49-F238E27FC236}">
                <a16:creationId xmlns:a16="http://schemas.microsoft.com/office/drawing/2014/main" id="{269E87AF-37A7-4ACB-B578-9633374BCA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5400000">
            <a:off x="7119530" y="3046836"/>
            <a:ext cx="404381" cy="404381"/>
          </a:xfrm>
          <a:prstGeom prst="rect">
            <a:avLst/>
          </a:prstGeom>
        </p:spPr>
      </p:pic>
      <p:sp>
        <p:nvSpPr>
          <p:cNvPr id="58" name="CuadroTexto 57">
            <a:extLst>
              <a:ext uri="{FF2B5EF4-FFF2-40B4-BE49-F238E27FC236}">
                <a16:creationId xmlns:a16="http://schemas.microsoft.com/office/drawing/2014/main" id="{A940F629-881D-4DC1-BB49-DE3F9481DA1E}"/>
              </a:ext>
            </a:extLst>
          </p:cNvPr>
          <p:cNvSpPr txBox="1"/>
          <p:nvPr/>
        </p:nvSpPr>
        <p:spPr>
          <a:xfrm>
            <a:off x="8095860" y="2074812"/>
            <a:ext cx="1249358" cy="954107"/>
          </a:xfrm>
          <a:prstGeom prst="rect">
            <a:avLst/>
          </a:prstGeom>
          <a:solidFill>
            <a:srgbClr val="E7F3FF"/>
          </a:solidFill>
          <a:ln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Training at national level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Vanuatu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2019</a:t>
            </a:r>
            <a:endParaRPr lang="es-ES" sz="1400" dirty="0">
              <a:solidFill>
                <a:schemeClr val="accent6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9" name="Gráfico 58" descr="Flecha: recto con relleno sólido">
            <a:extLst>
              <a:ext uri="{FF2B5EF4-FFF2-40B4-BE49-F238E27FC236}">
                <a16:creationId xmlns:a16="http://schemas.microsoft.com/office/drawing/2014/main" id="{E223946E-A76B-4625-ACCF-1C4341D681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5400000">
            <a:off x="8546758" y="3046710"/>
            <a:ext cx="404381" cy="404381"/>
          </a:xfrm>
          <a:prstGeom prst="rect">
            <a:avLst/>
          </a:prstGeom>
        </p:spPr>
      </p:pic>
      <p:pic>
        <p:nvPicPr>
          <p:cNvPr id="60" name="Gráfico 59" descr="Flecha: recto con relleno sólido">
            <a:extLst>
              <a:ext uri="{FF2B5EF4-FFF2-40B4-BE49-F238E27FC236}">
                <a16:creationId xmlns:a16="http://schemas.microsoft.com/office/drawing/2014/main" id="{32EC96AC-6988-4F3A-A05D-B05C8805B6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8546758" y="3442205"/>
            <a:ext cx="404381" cy="404381"/>
          </a:xfrm>
          <a:prstGeom prst="rect">
            <a:avLst/>
          </a:prstGeom>
        </p:spPr>
      </p:pic>
      <p:sp>
        <p:nvSpPr>
          <p:cNvPr id="61" name="CuadroTexto 60">
            <a:extLst>
              <a:ext uri="{FF2B5EF4-FFF2-40B4-BE49-F238E27FC236}">
                <a16:creationId xmlns:a16="http://schemas.microsoft.com/office/drawing/2014/main" id="{E6CEF389-DEFE-4F53-8015-DB38A94E2012}"/>
              </a:ext>
            </a:extLst>
          </p:cNvPr>
          <p:cNvSpPr txBox="1"/>
          <p:nvPr/>
        </p:nvSpPr>
        <p:spPr>
          <a:xfrm>
            <a:off x="8112497" y="3845092"/>
            <a:ext cx="1232721" cy="954107"/>
          </a:xfrm>
          <a:prstGeom prst="rect">
            <a:avLst/>
          </a:prstGeom>
          <a:solidFill>
            <a:srgbClr val="E7F3FF"/>
          </a:solidFill>
          <a:ln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2019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Regional workshop 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Pacific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62" name="Gráfico 61" descr="Flecha: recto con relleno sólido">
            <a:extLst>
              <a:ext uri="{FF2B5EF4-FFF2-40B4-BE49-F238E27FC236}">
                <a16:creationId xmlns:a16="http://schemas.microsoft.com/office/drawing/2014/main" id="{862E8F47-7A07-4F4D-982C-96964AD853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9821816" y="3449597"/>
            <a:ext cx="404381" cy="404381"/>
          </a:xfrm>
          <a:prstGeom prst="rect">
            <a:avLst/>
          </a:prstGeom>
        </p:spPr>
      </p:pic>
      <p:sp>
        <p:nvSpPr>
          <p:cNvPr id="63" name="CuadroTexto 62">
            <a:extLst>
              <a:ext uri="{FF2B5EF4-FFF2-40B4-BE49-F238E27FC236}">
                <a16:creationId xmlns:a16="http://schemas.microsoft.com/office/drawing/2014/main" id="{07C6D5A9-C66E-467D-9133-31E55C2CF093}"/>
              </a:ext>
            </a:extLst>
          </p:cNvPr>
          <p:cNvSpPr txBox="1"/>
          <p:nvPr/>
        </p:nvSpPr>
        <p:spPr>
          <a:xfrm>
            <a:off x="9474967" y="3852484"/>
            <a:ext cx="1113272" cy="954107"/>
          </a:xfrm>
          <a:prstGeom prst="rect">
            <a:avLst/>
          </a:prstGeom>
          <a:solidFill>
            <a:srgbClr val="FFE0C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2020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First virtual induction 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course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64" name="Gráfico 63" descr="Flecha: recto con relleno sólido">
            <a:extLst>
              <a:ext uri="{FF2B5EF4-FFF2-40B4-BE49-F238E27FC236}">
                <a16:creationId xmlns:a16="http://schemas.microsoft.com/office/drawing/2014/main" id="{6F40389C-E4B8-4808-8108-8F268DCE19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6200000">
            <a:off x="11026699" y="3436393"/>
            <a:ext cx="404381" cy="404381"/>
          </a:xfrm>
          <a:prstGeom prst="rect">
            <a:avLst/>
          </a:prstGeom>
        </p:spPr>
      </p:pic>
      <p:sp>
        <p:nvSpPr>
          <p:cNvPr id="65" name="CuadroTexto 64">
            <a:extLst>
              <a:ext uri="{FF2B5EF4-FFF2-40B4-BE49-F238E27FC236}">
                <a16:creationId xmlns:a16="http://schemas.microsoft.com/office/drawing/2014/main" id="{F92E149D-F180-4F09-91A7-F9C09FCF6251}"/>
              </a:ext>
            </a:extLst>
          </p:cNvPr>
          <p:cNvSpPr txBox="1"/>
          <p:nvPr/>
        </p:nvSpPr>
        <p:spPr>
          <a:xfrm>
            <a:off x="10684943" y="3856372"/>
            <a:ext cx="1296644" cy="954107"/>
          </a:xfrm>
          <a:prstGeom prst="rect">
            <a:avLst/>
          </a:prstGeom>
          <a:solidFill>
            <a:srgbClr val="F4E8F8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2021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Regional 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workshops </a:t>
            </a:r>
            <a:endParaRPr lang="en-U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Africa &amp; Asia</a:t>
            </a:r>
            <a:endParaRPr lang="es-E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181BA0AE-D8A1-443E-B9A7-93791AAE1AD7}"/>
              </a:ext>
            </a:extLst>
          </p:cNvPr>
          <p:cNvSpPr txBox="1"/>
          <p:nvPr/>
        </p:nvSpPr>
        <p:spPr>
          <a:xfrm>
            <a:off x="10337278" y="2039662"/>
            <a:ext cx="1563519" cy="892552"/>
          </a:xfrm>
          <a:prstGeom prst="rect">
            <a:avLst/>
          </a:prstGeom>
          <a:solidFill>
            <a:srgbClr val="F4E8F8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Decision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A/HRC/DEC/46/115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160 </a:t>
            </a:r>
            <a:r>
              <a:rPr lang="en-US" sz="1400" dirty="0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Co-sponsors</a:t>
            </a:r>
            <a:endParaRPr lang="en-US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rgbClr val="7030A0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2021</a:t>
            </a:r>
            <a:endParaRPr lang="es-ES" sz="1400" dirty="0">
              <a:solidFill>
                <a:srgbClr val="7030A0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67" name="Gráfico 66" descr="Flecha: recto con relleno sólido">
            <a:extLst>
              <a:ext uri="{FF2B5EF4-FFF2-40B4-BE49-F238E27FC236}">
                <a16:creationId xmlns:a16="http://schemas.microsoft.com/office/drawing/2014/main" id="{C6E691E7-F431-406F-A752-A66DEEE232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5400000">
            <a:off x="11017841" y="3078221"/>
            <a:ext cx="404381" cy="4043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78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ioMcnNbR"/>
  <p:tag name="ARTICULATE_SLIDE_COUNT" val="3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8F8A"/>
      </a:accent1>
      <a:accent2>
        <a:srgbClr val="DA7010"/>
      </a:accent2>
      <a:accent3>
        <a:srgbClr val="3CA420"/>
      </a:accent3>
      <a:accent4>
        <a:srgbClr val="FFC000"/>
      </a:accent4>
      <a:accent5>
        <a:srgbClr val="FFD965"/>
      </a:accent5>
      <a:accent6>
        <a:srgbClr val="00B0F0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EAFEF-6EF2-4E4E-A1C6-894E1B04CFB7}"/>
</file>

<file path=customXml/itemProps2.xml><?xml version="1.0" encoding="utf-8"?>
<ds:datastoreItem xmlns:ds="http://schemas.openxmlformats.org/officeDocument/2006/customXml" ds:itemID="{526BF50F-D987-4885-8598-61747377DFED}">
  <ds:schemaRefs>
    <ds:schemaRef ds:uri="http://purl.org/dc/elements/1.1/"/>
    <ds:schemaRef ds:uri="http://schemas.microsoft.com/office/2006/documentManagement/types"/>
    <ds:schemaRef ds:uri="e8d5c792-8f3f-49ce-9015-66d6ee6936f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ee90979-f4ea-4be3-9be9-f8e86085f13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40ED41-E2D4-444B-9750-0C0E91B3FD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14291</TotalTime>
  <Words>82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</vt:vector>
  </TitlesOfParts>
  <Company>OHCHR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HOUEL Fatou Camara</dc:creator>
  <cp:lastModifiedBy>Fatou Camara Houel</cp:lastModifiedBy>
  <cp:revision>797</cp:revision>
  <cp:lastPrinted>2021-10-27T16:35:18Z</cp:lastPrinted>
  <dcterms:created xsi:type="dcterms:W3CDTF">2020-12-05T16:53:08Z</dcterms:created>
  <dcterms:modified xsi:type="dcterms:W3CDTF">2021-12-20T08:54:31Z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  <property fmtid="{D5CDD505-2E9C-101B-9397-08002B2CF9AE}" pid="3" name="ArticulateGUID">
    <vt:lpwstr>AC3C66A3-9B34-4EB0-A363-ED21D46AC0E5</vt:lpwstr>
  </property>
  <property fmtid="{D5CDD505-2E9C-101B-9397-08002B2CF9AE}" pid="4" name="ArticulatePath">
    <vt:lpwstr>PTT 1 LDCs SIDS Trust Fund  activities 2021 and forecast 2022 ICC to format as of 11 Nov 2022 FCH _</vt:lpwstr>
  </property>
</Properties>
</file>