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661" r:id="rId5"/>
  </p:sldMasterIdLst>
  <p:notesMasterIdLst>
    <p:notesMasterId r:id="rId12"/>
  </p:notesMasterIdLst>
  <p:handoutMasterIdLst>
    <p:handoutMasterId r:id="rId13"/>
  </p:handoutMasterIdLst>
  <p:sldIdLst>
    <p:sldId id="340" r:id="rId6"/>
    <p:sldId id="258" r:id="rId7"/>
    <p:sldId id="417" r:id="rId8"/>
    <p:sldId id="418" r:id="rId9"/>
    <p:sldId id="419" r:id="rId10"/>
    <p:sldId id="421" r:id="rId11"/>
  </p:sldIdLst>
  <p:sldSz cx="10693400" cy="7561263"/>
  <p:notesSz cx="6808788" cy="9940925"/>
  <p:defaultTextStyle>
    <a:defPPr>
      <a:defRPr lang="en-US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FB8"/>
    <a:srgbClr val="000066"/>
    <a:srgbClr val="CDE7F7"/>
    <a:srgbClr val="72BBE8"/>
    <a:srgbClr val="C4DAF4"/>
    <a:srgbClr val="66FF33"/>
    <a:srgbClr val="96CCEE"/>
    <a:srgbClr val="418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CBE9B-13BA-4AB0-9A1D-F005C17BAFE7}" v="49" dt="2022-02-14T09:33:02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5" autoAdjust="0"/>
    <p:restoredTop sz="83158" autoAdjust="0"/>
  </p:normalViewPr>
  <p:slideViewPr>
    <p:cSldViewPr snapToGrid="0">
      <p:cViewPr varScale="1">
        <p:scale>
          <a:sx n="83" d="100"/>
          <a:sy n="83" d="100"/>
        </p:scale>
        <p:origin x="2190" y="84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E, David" userId="a5773d35-ab5c-4aab-81b8-7b7ab0ebb929" providerId="ADAL" clId="{1F0CBE9B-13BA-4AB0-9A1D-F005C17BAFE7}"/>
    <pc:docChg chg="undo custSel addSld delSld modSld sldOrd modMainMaster">
      <pc:chgData name="CLARKE, David" userId="a5773d35-ab5c-4aab-81b8-7b7ab0ebb929" providerId="ADAL" clId="{1F0CBE9B-13BA-4AB0-9A1D-F005C17BAFE7}" dt="2022-02-14T09:33:02.908" v="404" actId="313"/>
      <pc:docMkLst>
        <pc:docMk/>
      </pc:docMkLst>
      <pc:sldChg chg="modSp add del mod">
        <pc:chgData name="CLARKE, David" userId="a5773d35-ab5c-4aab-81b8-7b7ab0ebb929" providerId="ADAL" clId="{1F0CBE9B-13BA-4AB0-9A1D-F005C17BAFE7}" dt="2022-02-14T09:30:43.301" v="293" actId="47"/>
        <pc:sldMkLst>
          <pc:docMk/>
          <pc:sldMk cId="2234798330" sldId="286"/>
        </pc:sldMkLst>
        <pc:spChg chg="mod">
          <ac:chgData name="CLARKE, David" userId="a5773d35-ab5c-4aab-81b8-7b7ab0ebb929" providerId="ADAL" clId="{1F0CBE9B-13BA-4AB0-9A1D-F005C17BAFE7}" dt="2022-02-14T09:30:14.358" v="288" actId="20577"/>
          <ac:spMkLst>
            <pc:docMk/>
            <pc:sldMk cId="2234798330" sldId="286"/>
            <ac:spMk id="2" creationId="{00000000-0000-0000-0000-000000000000}"/>
          </ac:spMkLst>
        </pc:spChg>
      </pc:sldChg>
      <pc:sldChg chg="modSp mod">
        <pc:chgData name="CLARKE, David" userId="a5773d35-ab5c-4aab-81b8-7b7ab0ebb929" providerId="ADAL" clId="{1F0CBE9B-13BA-4AB0-9A1D-F005C17BAFE7}" dt="2022-02-14T09:27:19.140" v="253" actId="255"/>
        <pc:sldMkLst>
          <pc:docMk/>
          <pc:sldMk cId="0" sldId="340"/>
        </pc:sldMkLst>
        <pc:spChg chg="mod">
          <ac:chgData name="CLARKE, David" userId="a5773d35-ab5c-4aab-81b8-7b7ab0ebb929" providerId="ADAL" clId="{1F0CBE9B-13BA-4AB0-9A1D-F005C17BAFE7}" dt="2022-02-14T09:27:19.140" v="253" actId="255"/>
          <ac:spMkLst>
            <pc:docMk/>
            <pc:sldMk cId="0" sldId="340"/>
            <ac:spMk id="246792" creationId="{00000000-0000-0000-0000-000000000000}"/>
          </ac:spMkLst>
        </pc:spChg>
      </pc:sldChg>
      <pc:sldChg chg="modSp del mod">
        <pc:chgData name="CLARKE, David" userId="a5773d35-ab5c-4aab-81b8-7b7ab0ebb929" providerId="ADAL" clId="{1F0CBE9B-13BA-4AB0-9A1D-F005C17BAFE7}" dt="2022-02-14T09:27:08.469" v="252" actId="2696"/>
        <pc:sldMkLst>
          <pc:docMk/>
          <pc:sldMk cId="476543046" sldId="403"/>
        </pc:sldMkLst>
        <pc:spChg chg="mod">
          <ac:chgData name="CLARKE, David" userId="a5773d35-ab5c-4aab-81b8-7b7ab0ebb929" providerId="ADAL" clId="{1F0CBE9B-13BA-4AB0-9A1D-F005C17BAFE7}" dt="2022-02-14T09:26:57.438" v="251" actId="20577"/>
          <ac:spMkLst>
            <pc:docMk/>
            <pc:sldMk cId="476543046" sldId="403"/>
            <ac:spMk id="11" creationId="{0F1E9A73-EBA4-485A-9BD6-D1CE8F53926E}"/>
          </ac:spMkLst>
        </pc:spChg>
      </pc:sldChg>
      <pc:sldChg chg="modSp new mod">
        <pc:chgData name="CLARKE, David" userId="a5773d35-ab5c-4aab-81b8-7b7ab0ebb929" providerId="ADAL" clId="{1F0CBE9B-13BA-4AB0-9A1D-F005C17BAFE7}" dt="2022-02-14T09:23:45.218" v="146" actId="115"/>
        <pc:sldMkLst>
          <pc:docMk/>
          <pc:sldMk cId="2627110875" sldId="418"/>
        </pc:sldMkLst>
        <pc:spChg chg="mod">
          <ac:chgData name="CLARKE, David" userId="a5773d35-ab5c-4aab-81b8-7b7ab0ebb929" providerId="ADAL" clId="{1F0CBE9B-13BA-4AB0-9A1D-F005C17BAFE7}" dt="2022-02-14T09:23:45.218" v="146" actId="115"/>
          <ac:spMkLst>
            <pc:docMk/>
            <pc:sldMk cId="2627110875" sldId="418"/>
            <ac:spMk id="2" creationId="{A7DA217B-0CDE-456F-A3FE-34F5697975C4}"/>
          </ac:spMkLst>
        </pc:spChg>
        <pc:spChg chg="mod">
          <ac:chgData name="CLARKE, David" userId="a5773d35-ab5c-4aab-81b8-7b7ab0ebb929" providerId="ADAL" clId="{1F0CBE9B-13BA-4AB0-9A1D-F005C17BAFE7}" dt="2022-02-14T09:22:48.471" v="131" actId="20577"/>
          <ac:spMkLst>
            <pc:docMk/>
            <pc:sldMk cId="2627110875" sldId="418"/>
            <ac:spMk id="3" creationId="{0E335787-398D-4CB3-BF15-D7AD3EFF74BE}"/>
          </ac:spMkLst>
        </pc:spChg>
      </pc:sldChg>
      <pc:sldChg chg="addSp delSp modSp new mod">
        <pc:chgData name="CLARKE, David" userId="a5773d35-ab5c-4aab-81b8-7b7ab0ebb929" providerId="ADAL" clId="{1F0CBE9B-13BA-4AB0-9A1D-F005C17BAFE7}" dt="2022-02-14T09:29:47.030" v="260"/>
        <pc:sldMkLst>
          <pc:docMk/>
          <pc:sldMk cId="3986881463" sldId="419"/>
        </pc:sldMkLst>
        <pc:spChg chg="mod">
          <ac:chgData name="CLARKE, David" userId="a5773d35-ab5c-4aab-81b8-7b7ab0ebb929" providerId="ADAL" clId="{1F0CBE9B-13BA-4AB0-9A1D-F005C17BAFE7}" dt="2022-02-14T09:26:10.666" v="196" actId="11"/>
          <ac:spMkLst>
            <pc:docMk/>
            <pc:sldMk cId="3986881463" sldId="419"/>
            <ac:spMk id="2" creationId="{40EEB5B8-F1B1-4B4D-AFF6-2358F61112AB}"/>
          </ac:spMkLst>
        </pc:spChg>
        <pc:spChg chg="mod">
          <ac:chgData name="CLARKE, David" userId="a5773d35-ab5c-4aab-81b8-7b7ab0ebb929" providerId="ADAL" clId="{1F0CBE9B-13BA-4AB0-9A1D-F005C17BAFE7}" dt="2022-02-14T09:23:55.427" v="163" actId="20577"/>
          <ac:spMkLst>
            <pc:docMk/>
            <pc:sldMk cId="3986881463" sldId="419"/>
            <ac:spMk id="3" creationId="{8E9DD83A-8E2E-4B55-8864-8628052EEEDC}"/>
          </ac:spMkLst>
        </pc:spChg>
        <pc:picChg chg="del">
          <ac:chgData name="CLARKE, David" userId="a5773d35-ab5c-4aab-81b8-7b7ab0ebb929" providerId="ADAL" clId="{1F0CBE9B-13BA-4AB0-9A1D-F005C17BAFE7}" dt="2022-02-14T09:29:23.132" v="255" actId="21"/>
          <ac:picMkLst>
            <pc:docMk/>
            <pc:sldMk cId="3986881463" sldId="419"/>
            <ac:picMk id="4" creationId="{18D00560-2398-4B4C-99BA-FC703DF1CD9B}"/>
          </ac:picMkLst>
        </pc:picChg>
        <pc:picChg chg="del">
          <ac:chgData name="CLARKE, David" userId="a5773d35-ab5c-4aab-81b8-7b7ab0ebb929" providerId="ADAL" clId="{1F0CBE9B-13BA-4AB0-9A1D-F005C17BAFE7}" dt="2022-02-14T09:29:28.497" v="256"/>
          <ac:picMkLst>
            <pc:docMk/>
            <pc:sldMk cId="3986881463" sldId="419"/>
            <ac:picMk id="5" creationId="{04BA2851-9011-492A-BC65-93F3A40F1B6D}"/>
          </ac:picMkLst>
        </pc:picChg>
        <pc:picChg chg="add del mod">
          <ac:chgData name="CLARKE, David" userId="a5773d35-ab5c-4aab-81b8-7b7ab0ebb929" providerId="ADAL" clId="{1F0CBE9B-13BA-4AB0-9A1D-F005C17BAFE7}" dt="2022-02-14T09:29:47.030" v="260"/>
          <ac:picMkLst>
            <pc:docMk/>
            <pc:sldMk cId="3986881463" sldId="419"/>
            <ac:picMk id="6" creationId="{4457DC41-3E58-4D61-B9A3-E99C009987E6}"/>
          </ac:picMkLst>
        </pc:picChg>
      </pc:sldChg>
      <pc:sldChg chg="new del">
        <pc:chgData name="CLARKE, David" userId="a5773d35-ab5c-4aab-81b8-7b7ab0ebb929" providerId="ADAL" clId="{1F0CBE9B-13BA-4AB0-9A1D-F005C17BAFE7}" dt="2022-02-14T09:30:41.486" v="292" actId="47"/>
        <pc:sldMkLst>
          <pc:docMk/>
          <pc:sldMk cId="1072534731" sldId="420"/>
        </pc:sldMkLst>
      </pc:sldChg>
      <pc:sldChg chg="modSp add mod ord">
        <pc:chgData name="CLARKE, David" userId="a5773d35-ab5c-4aab-81b8-7b7ab0ebb929" providerId="ADAL" clId="{1F0CBE9B-13BA-4AB0-9A1D-F005C17BAFE7}" dt="2022-02-14T09:33:02.908" v="404" actId="313"/>
        <pc:sldMkLst>
          <pc:docMk/>
          <pc:sldMk cId="922861513" sldId="421"/>
        </pc:sldMkLst>
        <pc:spChg chg="mod">
          <ac:chgData name="CLARKE, David" userId="a5773d35-ab5c-4aab-81b8-7b7ab0ebb929" providerId="ADAL" clId="{1F0CBE9B-13BA-4AB0-9A1D-F005C17BAFE7}" dt="2022-02-14T09:31:05.817" v="359" actId="20577"/>
          <ac:spMkLst>
            <pc:docMk/>
            <pc:sldMk cId="922861513" sldId="421"/>
            <ac:spMk id="2" creationId="{00000000-0000-0000-0000-000000000000}"/>
          </ac:spMkLst>
        </pc:spChg>
        <pc:spChg chg="mod">
          <ac:chgData name="CLARKE, David" userId="a5773d35-ab5c-4aab-81b8-7b7ab0ebb929" providerId="ADAL" clId="{1F0CBE9B-13BA-4AB0-9A1D-F005C17BAFE7}" dt="2022-02-14T09:33:02.908" v="404" actId="313"/>
          <ac:spMkLst>
            <pc:docMk/>
            <pc:sldMk cId="922861513" sldId="421"/>
            <ac:spMk id="11" creationId="{00000000-0000-0000-0000-000000000000}"/>
          </ac:spMkLst>
        </pc:spChg>
        <pc:grpChg chg="mod">
          <ac:chgData name="CLARKE, David" userId="a5773d35-ab5c-4aab-81b8-7b7ab0ebb929" providerId="ADAL" clId="{1F0CBE9B-13BA-4AB0-9A1D-F005C17BAFE7}" dt="2022-02-14T09:32:16.307" v="368" actId="1076"/>
          <ac:grpSpMkLst>
            <pc:docMk/>
            <pc:sldMk cId="922861513" sldId="421"/>
            <ac:grpSpMk id="3" creationId="{5863480E-F18E-4266-B71B-45B1AC5F3460}"/>
          </ac:grpSpMkLst>
        </pc:grpChg>
      </pc:sldChg>
      <pc:sldMasterChg chg="modSldLayout">
        <pc:chgData name="CLARKE, David" userId="a5773d35-ab5c-4aab-81b8-7b7ab0ebb929" providerId="ADAL" clId="{1F0CBE9B-13BA-4AB0-9A1D-F005C17BAFE7}" dt="2022-02-14T09:31:38.570" v="362" actId="478"/>
        <pc:sldMasterMkLst>
          <pc:docMk/>
          <pc:sldMasterMk cId="1578780149" sldId="2147483661"/>
        </pc:sldMasterMkLst>
        <pc:sldLayoutChg chg="delSp mod">
          <pc:chgData name="CLARKE, David" userId="a5773d35-ab5c-4aab-81b8-7b7ab0ebb929" providerId="ADAL" clId="{1F0CBE9B-13BA-4AB0-9A1D-F005C17BAFE7}" dt="2022-02-14T09:31:38.570" v="362" actId="478"/>
          <pc:sldLayoutMkLst>
            <pc:docMk/>
            <pc:sldMasterMk cId="1578780149" sldId="2147483661"/>
            <pc:sldLayoutMk cId="3788134259" sldId="2147483663"/>
          </pc:sldLayoutMkLst>
          <pc:picChg chg="del">
            <ac:chgData name="CLARKE, David" userId="a5773d35-ab5c-4aab-81b8-7b7ab0ebb929" providerId="ADAL" clId="{1F0CBE9B-13BA-4AB0-9A1D-F005C17BAFE7}" dt="2022-02-14T09:31:37.466" v="361" actId="478"/>
            <ac:picMkLst>
              <pc:docMk/>
              <pc:sldMasterMk cId="1578780149" sldId="2147483661"/>
              <pc:sldLayoutMk cId="3788134259" sldId="2147483663"/>
              <ac:picMk id="8" creationId="{5C7398AA-B22D-8A40-A227-8D84FD1A4179}"/>
            </ac:picMkLst>
          </pc:picChg>
          <pc:picChg chg="del">
            <ac:chgData name="CLARKE, David" userId="a5773d35-ab5c-4aab-81b8-7b7ab0ebb929" providerId="ADAL" clId="{1F0CBE9B-13BA-4AB0-9A1D-F005C17BAFE7}" dt="2022-02-14T09:31:36.264" v="360" actId="478"/>
            <ac:picMkLst>
              <pc:docMk/>
              <pc:sldMasterMk cId="1578780149" sldId="2147483661"/>
              <pc:sldLayoutMk cId="3788134259" sldId="2147483663"/>
              <ac:picMk id="9" creationId="{AFACD83A-D805-C04F-B197-D42D68399A96}"/>
            </ac:picMkLst>
          </pc:picChg>
          <pc:picChg chg="del">
            <ac:chgData name="CLARKE, David" userId="a5773d35-ab5c-4aab-81b8-7b7ab0ebb929" providerId="ADAL" clId="{1F0CBE9B-13BA-4AB0-9A1D-F005C17BAFE7}" dt="2022-02-14T09:31:38.570" v="362" actId="478"/>
            <ac:picMkLst>
              <pc:docMk/>
              <pc:sldMasterMk cId="1578780149" sldId="2147483661"/>
              <pc:sldLayoutMk cId="3788134259" sldId="2147483663"/>
              <ac:picMk id="10" creationId="{331B9367-41C2-CB47-A2A8-446505BB68D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04" y="0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9A90B940-3521-447F-A313-203FDF4B6E6A}" type="datetime3">
              <a:rPr lang="en-US" altLang="en-US" smtClean="0"/>
              <a:t>14 February 2022</a:t>
            </a:fld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793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04" y="9441793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988874B-408C-4004-9CC4-DCA5F8EEF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3486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04" y="0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15D148F1-A5BB-4653-B109-C94649C7690B}" type="datetime3">
              <a:rPr lang="en-US" altLang="en-US" smtClean="0"/>
              <a:t>14 February 2022</a:t>
            </a:fld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6125"/>
            <a:ext cx="52720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66" y="4721699"/>
            <a:ext cx="5446057" cy="44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93"/>
            <a:ext cx="2950962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04" y="9441793"/>
            <a:ext cx="2950961" cy="49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9" tIns="46420" rIns="92839" bIns="464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CF6DD1F-ABAD-4F0A-BB76-EE21B85FF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092324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CFB707-D1B1-4191-A81A-ED7B46F92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7C8AC9C1-8AF7-4C4F-8754-1D94CE71172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en-US"/>
              <a:t>World Health Organization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5FAAE-21EC-4AC8-9B25-41DE162E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5529166-669E-4495-BEF7-D1DCA6010F72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en-US"/>
              <a:t>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77242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Mostafa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C3BE6-14D5-4287-B727-EDE526BB2E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86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21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0312" y="7014298"/>
            <a:ext cx="2406015" cy="402567"/>
          </a:xfrm>
        </p:spPr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398AA-B22D-8A40-A227-8D84FD1A4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63911" y="6078144"/>
            <a:ext cx="669635" cy="1483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CD83A-D805-C04F-B197-D42D68399A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876" y="6397965"/>
            <a:ext cx="1728992" cy="684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1B9367-41C2-CB47-A2A8-446505BB68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91320" y="6064052"/>
            <a:ext cx="1102000" cy="13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0"/>
            <a:ext cx="9223058" cy="1461495"/>
          </a:xfrm>
        </p:spPr>
        <p:txBody>
          <a:bodyPr>
            <a:normAutofit/>
          </a:bodyPr>
          <a:lstStyle>
            <a:lvl1pPr>
              <a:defRPr sz="3508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090312" y="7014298"/>
            <a:ext cx="2406015" cy="402567"/>
          </a:xfrm>
          <a:prstGeom prst="rect">
            <a:avLst/>
          </a:prstGeom>
        </p:spPr>
        <p:txBody>
          <a:bodyPr vert="horz" lIns="80201" tIns="40100" rIns="80201" bIns="401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4378F-94C2-4DC7-B2C5-CE6164246DC9}" type="slidenum">
              <a:rPr lang="en-GB" sz="1053" smtClean="0"/>
              <a:pPr/>
              <a:t>‹#›</a:t>
            </a:fld>
            <a:endParaRPr lang="en-GB" sz="1053"/>
          </a:p>
        </p:txBody>
      </p:sp>
    </p:spTree>
    <p:extLst>
      <p:ext uri="{BB962C8B-B14F-4D97-AF65-F5344CB8AC3E}">
        <p14:creationId xmlns:p14="http://schemas.microsoft.com/office/powerpoint/2010/main" val="3788134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32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1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91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69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1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522413"/>
            <a:ext cx="9696450" cy="508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F4F199-4E22-4717-A79D-E1ED443B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234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81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4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2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38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29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39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85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34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05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63" y="7085013"/>
            <a:ext cx="49672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/>
            <a:r>
              <a:rPr lang="en-US" altLang="en-US" sz="1400">
                <a:solidFill>
                  <a:srgbClr val="96CCEE"/>
                </a:solidFill>
                <a:latin typeface="Arial Narrow" pitchFamily="34" charset="0"/>
              </a:rPr>
              <a:t>TITLE from VIEW and SLIDE MASTER</a:t>
            </a:r>
            <a:r>
              <a:rPr lang="en-US" altLang="en-US" sz="14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140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baseline="12000">
                <a:solidFill>
                  <a:schemeClr val="bg1"/>
                </a:solidFill>
                <a:latin typeface="Arial Narrow" pitchFamily="34" charset="0"/>
              </a:rPr>
              <a:t>|</a:t>
            </a:r>
            <a:r>
              <a:rPr lang="en-US" altLang="en-US" sz="1400">
                <a:solidFill>
                  <a:srgbClr val="96CCEE"/>
                </a:solidFill>
                <a:latin typeface="Arial Narrow" pitchFamily="34" charset="0"/>
              </a:rPr>
              <a:t>  </a:t>
            </a:r>
            <a:fld id="{E4EB2098-4DEE-45FE-ACAD-F2E73D549392}" type="datetime4">
              <a:rPr lang="en-US" altLang="en-US" sz="1400" b="0">
                <a:solidFill>
                  <a:srgbClr val="96CCEE"/>
                </a:solidFill>
                <a:latin typeface="Arial Narrow" pitchFamily="34" charset="0"/>
              </a:rPr>
              <a:pPr algn="l" rtl="0"/>
              <a:t>February 14, 2022</a:t>
            </a:fld>
            <a:endParaRPr lang="en-US" altLang="en-US" sz="140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0700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3688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/>
            <a:fld id="{B53E6CFE-D6DB-4066-8541-4D6B852D8EA7}" type="slidenum">
              <a:rPr lang="ar-SA" altLang="en-US" sz="1700">
                <a:solidFill>
                  <a:srgbClr val="72BBE8"/>
                </a:solidFill>
                <a:latin typeface="Arial Narrow" pitchFamily="34" charset="0"/>
              </a:rPr>
              <a:pPr rtl="0"/>
              <a:t>‹#›</a:t>
            </a:fld>
            <a:r>
              <a:rPr lang="en-US" altLang="en-US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A7E5-C63E-4F99-B549-BA8F49532E55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378F-94C2-4DC7-B2C5-CE6164246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787/9789264201385-3-en" TargetMode="External"/><Relationship Id="rId2" Type="http://schemas.openxmlformats.org/officeDocument/2006/relationships/hyperlink" Target="http://ti-health.org/content/the-ignored-pandemic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578475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779463" y="1249363"/>
            <a:ext cx="9134475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defTabSz="1042988" rtl="0"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defTabSz="1042988" fontAlgn="base">
              <a:spcBef>
                <a:spcPct val="0"/>
              </a:spcBef>
              <a:spcAft>
                <a:spcPct val="0"/>
              </a:spcAft>
              <a:defRPr sz="50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0" dirty="0"/>
              <a:t> </a:t>
            </a:r>
            <a:r>
              <a:rPr lang="en-US" altLang="en-US" sz="4000" b="0" dirty="0"/>
              <a:t>Anti-Corruption, Transparency and Accountability (ACTA) in health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07" y="302304"/>
            <a:ext cx="9984586" cy="737807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Why ACTA in Health ?</a:t>
            </a:r>
            <a:endParaRPr lang="en-GB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9131399" y="798544"/>
            <a:ext cx="1492505" cy="1212232"/>
          </a:xfrm>
          <a:prstGeom prst="star10">
            <a:avLst/>
          </a:prstGeom>
          <a:solidFill>
            <a:srgbClr val="CDE7F7"/>
          </a:solidFill>
          <a:ln>
            <a:solidFill>
              <a:srgbClr val="CDE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6" dirty="0">
                <a:solidFill>
                  <a:prstClr val="black"/>
                </a:solidFill>
                <a:latin typeface="Calibri" panose="020F0502020204030204"/>
              </a:rPr>
              <a:t>SDGs</a:t>
            </a:r>
          </a:p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56" dirty="0">
                <a:solidFill>
                  <a:prstClr val="black"/>
                </a:solidFill>
                <a:latin typeface="Calibri" panose="020F0502020204030204"/>
              </a:rPr>
              <a:t>2030</a:t>
            </a:r>
            <a:endParaRPr lang="en-GB" sz="2456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34230" y="4850913"/>
            <a:ext cx="1457163" cy="67775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8505" y="4850911"/>
            <a:ext cx="420851" cy="338875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32044" y="4512037"/>
            <a:ext cx="1457163" cy="677751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49912" y="4517684"/>
            <a:ext cx="420851" cy="338875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348092" y="4173161"/>
            <a:ext cx="1457163" cy="677751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71159" y="4173160"/>
            <a:ext cx="449782" cy="359050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98794" y="3834285"/>
            <a:ext cx="1467853" cy="683399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44008" y="3834285"/>
            <a:ext cx="457060" cy="338472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305476" y="1682429"/>
            <a:ext cx="2084591" cy="2835254"/>
          </a:xfrm>
          <a:prstGeom prst="wedgeRectCallout">
            <a:avLst>
              <a:gd name="adj1" fmla="val 50761"/>
              <a:gd name="adj2" fmla="val 6232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79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9" dirty="0">
                <a:solidFill>
                  <a:prstClr val="black"/>
                </a:solidFill>
                <a:latin typeface="Calibri" panose="020F0502020204030204"/>
              </a:rPr>
              <a:t>Corruption Costs Lives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 estimated 140,000 child deaths per year are caused by corruption.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Bribery was correlated with higher death rates for women giving birth, even after adjusting for per capita income and share of total spending on health in 64 countries.</a:t>
            </a:r>
            <a:endParaRPr lang="en-US" sz="1403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marL="250631" indent="-250631" algn="ctr" defTabSz="802020" rt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579" b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4230" y="1525669"/>
            <a:ext cx="8397170" cy="4002995"/>
          </a:xfrm>
          <a:prstGeom prst="straightConnector1">
            <a:avLst/>
          </a:prstGeom>
          <a:ln>
            <a:solidFill>
              <a:srgbClr val="00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2532045" y="1691306"/>
            <a:ext cx="2508522" cy="2467328"/>
          </a:xfrm>
          <a:prstGeom prst="wedgeRectCallout">
            <a:avLst>
              <a:gd name="adj1" fmla="val 14836"/>
              <a:gd name="adj2" fmla="val 6801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79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9" dirty="0">
                <a:solidFill>
                  <a:prstClr val="black"/>
                </a:solidFill>
                <a:latin typeface="Calibri" panose="020F0502020204030204"/>
              </a:rPr>
              <a:t>Corruption Costs Resources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The global average annual losses from healthcare fraud and abuse are estimated to be 6.19% of total health expenditures.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An estimated 10-25% of public procurement costs for drugs are lost to corruption.</a:t>
            </a:r>
          </a:p>
          <a:p>
            <a:pPr algn="ctr" defTabSz="80202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57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5127497" y="1997748"/>
            <a:ext cx="4738797" cy="1593197"/>
          </a:xfrm>
          <a:prstGeom prst="wedgeRectCallout">
            <a:avLst>
              <a:gd name="adj1" fmla="val -33359"/>
              <a:gd name="adj2" fmla="val 8843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579" dirty="0">
                <a:solidFill>
                  <a:prstClr val="black"/>
                </a:solidFill>
                <a:latin typeface="Calibri" panose="020F0502020204030204"/>
              </a:rPr>
              <a:t>Corruption Weakens Systems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Substandard and falsified (SF) medical products enter markets in part due to regulatory failures connected to corruption. 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Recent World Bank Service Delivery Indicator Survey data from Africa show absent rates ranging from 14.3% of health facility staff in Tanzania, to 33.1% in Niger. 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070875" y="3064555"/>
            <a:ext cx="2213521" cy="1108605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/>
          <p:nvPr/>
        </p:nvSpPr>
        <p:spPr>
          <a:xfrm>
            <a:off x="6603022" y="4460481"/>
            <a:ext cx="4020882" cy="2150892"/>
          </a:xfrm>
          <a:prstGeom prst="wedgeRectCallout">
            <a:avLst>
              <a:gd name="adj1" fmla="val -21591"/>
              <a:gd name="adj2" fmla="val -72039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579" dirty="0">
                <a:solidFill>
                  <a:prstClr val="black"/>
                </a:solidFill>
                <a:latin typeface="Calibri" panose="020F0502020204030204"/>
              </a:rPr>
              <a:t>Corruption Exacerbates Inequalities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Income inequality within countries has been rising in recent decades, reaching unprecedented levels in the post-World War II period. </a:t>
            </a:r>
          </a:p>
          <a:p>
            <a:pPr defTabSz="802020" rtl="0"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en-US" sz="1403" b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 study of 33 African countries found that informal payments were concentrated among the poorest, i.e., regressive.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DCC32E-CFA1-46DB-9199-81941267932B}"/>
              </a:ext>
            </a:extLst>
          </p:cNvPr>
          <p:cNvSpPr/>
          <p:nvPr/>
        </p:nvSpPr>
        <p:spPr bwMode="auto">
          <a:xfrm>
            <a:off x="959005" y="6806126"/>
            <a:ext cx="4812154" cy="551194"/>
          </a:xfrm>
          <a:prstGeom prst="rect">
            <a:avLst/>
          </a:prstGeom>
          <a:solidFill>
            <a:srgbClr val="1E7FB8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0045C6-32FA-4A32-8823-7C0DE2490B18}"/>
              </a:ext>
            </a:extLst>
          </p:cNvPr>
          <p:cNvSpPr/>
          <p:nvPr/>
        </p:nvSpPr>
        <p:spPr bwMode="auto">
          <a:xfrm>
            <a:off x="534642" y="1346879"/>
            <a:ext cx="4025589" cy="1800921"/>
          </a:xfrm>
          <a:prstGeom prst="rect">
            <a:avLst/>
          </a:prstGeom>
          <a:solidFill>
            <a:srgbClr val="CDE7F7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Surveillance</a:t>
            </a:r>
            <a:endParaRPr lang="en-US" sz="1800" b="0" dirty="0"/>
          </a:p>
          <a:p>
            <a:pPr marR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dirty="0"/>
              <a:t>What are the problems?</a:t>
            </a:r>
          </a:p>
          <a:p>
            <a:pPr defTabSz="1042988"/>
            <a:r>
              <a:rPr lang="en-US" sz="1800" b="0" i="1" dirty="0"/>
              <a:t>Defined the problems through systematic data collection 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2BAF5-0823-4D19-9C3D-7FED8602EE4F}"/>
              </a:ext>
            </a:extLst>
          </p:cNvPr>
          <p:cNvSpPr/>
          <p:nvPr/>
        </p:nvSpPr>
        <p:spPr bwMode="auto">
          <a:xfrm>
            <a:off x="5854389" y="1346878"/>
            <a:ext cx="4025589" cy="1800921"/>
          </a:xfrm>
          <a:prstGeom prst="rect">
            <a:avLst/>
          </a:prstGeom>
          <a:solidFill>
            <a:srgbClr val="CDE7F7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Identif</a:t>
            </a:r>
            <a:r>
              <a:rPr lang="en-US" sz="1800" dirty="0"/>
              <a:t>y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defTabSz="1042988"/>
            <a:r>
              <a:rPr lang="en-US" sz="1800" b="0" dirty="0"/>
              <a:t>What are the causes?</a:t>
            </a:r>
          </a:p>
          <a:p>
            <a:pPr marR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0" i="1" dirty="0"/>
              <a:t>Identify risks and protective factors; c</a:t>
            </a: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onduct context specific research </a:t>
            </a:r>
            <a:r>
              <a:rPr lang="en-US" sz="1800" b="0" i="1" dirty="0"/>
              <a:t>to find out why corruption is happening and who it affects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62207-4905-48FC-9B69-1F26F45D54B6}"/>
              </a:ext>
            </a:extLst>
          </p:cNvPr>
          <p:cNvSpPr/>
          <p:nvPr/>
        </p:nvSpPr>
        <p:spPr bwMode="auto">
          <a:xfrm>
            <a:off x="534642" y="4031900"/>
            <a:ext cx="4025590" cy="1800553"/>
          </a:xfrm>
          <a:prstGeom prst="rect">
            <a:avLst/>
          </a:prstGeom>
          <a:solidFill>
            <a:srgbClr val="CDE7F7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Implementation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What can be done?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i="1" dirty="0"/>
              <a:t>Scale up effective policies and programs; s</a:t>
            </a: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cale up effective intervention; and evaluate impact and cost effectiveness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C6923-22AB-4CD4-9D3A-625BB0936C48}"/>
              </a:ext>
            </a:extLst>
          </p:cNvPr>
          <p:cNvSpPr/>
          <p:nvPr/>
        </p:nvSpPr>
        <p:spPr bwMode="auto">
          <a:xfrm>
            <a:off x="5854389" y="4031900"/>
            <a:ext cx="4025589" cy="1800553"/>
          </a:xfrm>
          <a:prstGeom prst="rect">
            <a:avLst/>
          </a:prstGeom>
          <a:solidFill>
            <a:srgbClr val="CDE7F7"/>
          </a:solidFill>
          <a:ln w="9525" cap="flat" cmpd="sng" algn="ctr">
            <a:solidFill>
              <a:srgbClr val="1E7F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Develop evaluation and intervention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/>
              <a:t>What works and for whom?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Design, </a:t>
            </a:r>
            <a:r>
              <a:rPr lang="en-US" sz="1800" b="0" i="1" dirty="0"/>
              <a:t>implement and evaluate interventions to see what works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5A49D-D19A-4105-B904-BE8012331F87}"/>
              </a:ext>
            </a:extLst>
          </p:cNvPr>
          <p:cNvSpPr txBox="1"/>
          <p:nvPr/>
        </p:nvSpPr>
        <p:spPr>
          <a:xfrm>
            <a:off x="1234356" y="273886"/>
            <a:ext cx="82246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Public Health Approach to Corruption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806ED-6D42-44C3-8091-E39830B729B6}"/>
              </a:ext>
            </a:extLst>
          </p:cNvPr>
          <p:cNvSpPr txBox="1"/>
          <p:nvPr/>
        </p:nvSpPr>
        <p:spPr>
          <a:xfrm>
            <a:off x="534642" y="6635895"/>
            <a:ext cx="95495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/>
              <a:t>Punitive                    </a:t>
            </a:r>
            <a:r>
              <a:rPr lang="en-US" sz="3500" i="1" dirty="0">
                <a:sym typeface="Wingdings" panose="05000000000000000000" pitchFamily="2" charset="2"/>
              </a:rPr>
              <a:t></a:t>
            </a:r>
            <a:r>
              <a:rPr lang="en-US" sz="3500" i="1" dirty="0"/>
              <a:t>                  prevention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E1B227-CFAC-47CE-B37E-D8F963214DDA}"/>
              </a:ext>
            </a:extLst>
          </p:cNvPr>
          <p:cNvCxnSpPr>
            <a:cxnSpLocks/>
          </p:cNvCxnSpPr>
          <p:nvPr/>
        </p:nvCxnSpPr>
        <p:spPr bwMode="auto">
          <a:xfrm>
            <a:off x="534642" y="6634133"/>
            <a:ext cx="9345336" cy="223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3E41B68-B6C7-45D9-A7D0-8E689A830E98}"/>
              </a:ext>
            </a:extLst>
          </p:cNvPr>
          <p:cNvSpPr/>
          <p:nvPr/>
        </p:nvSpPr>
        <p:spPr bwMode="auto">
          <a:xfrm>
            <a:off x="4671155" y="2029705"/>
            <a:ext cx="1072309" cy="435265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9E195-DCA5-4C7E-8004-81834D4997CF}"/>
              </a:ext>
            </a:extLst>
          </p:cNvPr>
          <p:cNvSpPr/>
          <p:nvPr/>
        </p:nvSpPr>
        <p:spPr bwMode="auto">
          <a:xfrm rot="5400000">
            <a:off x="7310196" y="3403510"/>
            <a:ext cx="725046" cy="388928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F03B292-131F-4C8F-B131-244DF838B448}"/>
              </a:ext>
            </a:extLst>
          </p:cNvPr>
          <p:cNvSpPr/>
          <p:nvPr/>
        </p:nvSpPr>
        <p:spPr bwMode="auto">
          <a:xfrm rot="16200000">
            <a:off x="2076556" y="3359531"/>
            <a:ext cx="725046" cy="388928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5C4E155-4197-4745-8631-080E6CE9CFA8}"/>
              </a:ext>
            </a:extLst>
          </p:cNvPr>
          <p:cNvSpPr/>
          <p:nvPr/>
        </p:nvSpPr>
        <p:spPr bwMode="auto">
          <a:xfrm rot="10800000">
            <a:off x="4671154" y="4673334"/>
            <a:ext cx="1072309" cy="435265"/>
          </a:xfrm>
          <a:prstGeom prst="right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DA217B-0CDE-456F-A3FE-34F56979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29" y="1701477"/>
            <a:ext cx="9696450" cy="3655631"/>
          </a:xfrm>
        </p:spPr>
        <p:txBody>
          <a:bodyPr/>
          <a:lstStyle/>
          <a:p>
            <a:pPr marL="0" indent="0" algn="ctr">
              <a:buNone/>
            </a:pPr>
            <a:r>
              <a:rPr lang="en-US" b="0" i="0" dirty="0">
                <a:solidFill>
                  <a:srgbClr val="0A0A0A"/>
                </a:solidFill>
                <a:effectLst/>
                <a:latin typeface="ProximaNova"/>
              </a:rPr>
              <a:t>Countries cannot ignore corruption during the COVID-19 response. Even in ordinary times, </a:t>
            </a:r>
            <a:r>
              <a:rPr lang="en-US" b="0" i="0" u="none" strike="noStrike" dirty="0">
                <a:effectLst/>
                <a:latin typeface="ProximaNova"/>
                <a:hlinkClick r:id="rId2"/>
              </a:rPr>
              <a:t>research has shown that</a:t>
            </a:r>
            <a:r>
              <a:rPr lang="en-US" b="0" i="0" dirty="0">
                <a:solidFill>
                  <a:srgbClr val="0A0A0A"/>
                </a:solidFill>
                <a:effectLst/>
                <a:latin typeface="ProximaNova"/>
              </a:rPr>
              <a:t> corruption in the health sector causes losses of US$455 billion per year and, according to OECD estimates</a:t>
            </a:r>
            <a:r>
              <a:rPr lang="en-US" b="1" i="0" dirty="0">
                <a:solidFill>
                  <a:srgbClr val="0A0A0A"/>
                </a:solidFill>
                <a:effectLst/>
                <a:latin typeface="ProximaNova"/>
              </a:rPr>
              <a:t>, </a:t>
            </a:r>
            <a:r>
              <a:rPr lang="en-US" b="0" i="0" u="none" strike="noStrike" dirty="0">
                <a:effectLst/>
                <a:latin typeface="ProximaNova"/>
                <a:hlinkClick r:id="rId3"/>
              </a:rPr>
              <a:t>up to US$2 trillion</a:t>
            </a:r>
            <a:r>
              <a:rPr lang="en-US" b="0" i="0" dirty="0">
                <a:solidFill>
                  <a:srgbClr val="0A0A0A"/>
                </a:solidFill>
                <a:effectLst/>
                <a:latin typeface="ProximaNova"/>
              </a:rPr>
              <a:t> of procurement costs could be lost to corruption.</a:t>
            </a:r>
          </a:p>
          <a:p>
            <a:pPr marL="0" indent="0" algn="ctr">
              <a:buNone/>
            </a:pPr>
            <a:r>
              <a:rPr lang="en-US" b="0" i="0" u="sng" dirty="0">
                <a:solidFill>
                  <a:srgbClr val="FF0000"/>
                </a:solidFill>
                <a:effectLst/>
                <a:latin typeface="ProximaNova"/>
              </a:rPr>
              <a:t>Challenge</a:t>
            </a:r>
            <a:r>
              <a:rPr lang="en-US" b="0" i="0" dirty="0">
                <a:solidFill>
                  <a:srgbClr val="FF0000"/>
                </a:solidFill>
                <a:effectLst/>
                <a:latin typeface="ProximaNova"/>
              </a:rPr>
              <a:t> How do we tackle corruption during a global pandemic, when there are increased opportunities for corruption to take place, while at the same time not compromising an effective public health response?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335787-398D-4CB3-BF15-D7AD3EFF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posed by Covid 19</a:t>
            </a:r>
          </a:p>
        </p:txBody>
      </p:sp>
    </p:spTree>
    <p:extLst>
      <p:ext uri="{BB962C8B-B14F-4D97-AF65-F5344CB8AC3E}">
        <p14:creationId xmlns:p14="http://schemas.microsoft.com/office/powerpoint/2010/main" val="262711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EEB5B8-F1B1-4B4D-AFF6-2358F6111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A0A0A"/>
                </a:solidFill>
                <a:effectLst/>
                <a:latin typeface="ProximaNova"/>
              </a:rPr>
              <a:t>Risk-based prioritization tailored to each context, the framework should determine which governance, transparency and accountability mechanisms must be integrated into all COVID-19 public health response planning and design. 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A0A0A"/>
                </a:solidFill>
                <a:effectLst/>
                <a:latin typeface="ProximaNova"/>
              </a:rPr>
              <a:t>Prioritize deterring those forms of corruption that stand to most severely undermine both the quality and speed of the public health response. </a:t>
            </a:r>
          </a:p>
          <a:p>
            <a:pPr marL="514350" indent="-514350"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A0A0A"/>
                </a:solidFill>
                <a:effectLst/>
                <a:latin typeface="ProximaNova"/>
              </a:rPr>
              <a:t>Adopt multi-stakeholder response  raise awareness, bridge the health and anti-corruption communities, promoting dialogue and cooperation and make the most of available resources.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DD83A-8E2E-4B55-8864-8628052E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98688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66" y="795233"/>
            <a:ext cx="9223058" cy="1162629"/>
          </a:xfrm>
        </p:spPr>
        <p:txBody>
          <a:bodyPr/>
          <a:lstStyle/>
          <a:p>
            <a:r>
              <a:rPr lang="en-US" dirty="0"/>
              <a:t>Tackling corruption as a collective action problem</a:t>
            </a:r>
            <a:endParaRPr lang="en-GB" dirty="0"/>
          </a:p>
        </p:txBody>
      </p:sp>
      <p:pic>
        <p:nvPicPr>
          <p:cNvPr id="5" name="Picture 4" descr="walking ma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2" r="28260"/>
          <a:stretch/>
        </p:blipFill>
        <p:spPr>
          <a:xfrm>
            <a:off x="2536648" y="1543306"/>
            <a:ext cx="557001" cy="878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113" y="2807278"/>
            <a:ext cx="1144109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Conceptual Confusion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2476" y="3630042"/>
            <a:ext cx="1645440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Nonconsolidated Evidence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0535" y="4601707"/>
            <a:ext cx="1133602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Poor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67639" y="4241766"/>
            <a:ext cx="1133602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Weak Capacities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5385" y="3870868"/>
            <a:ext cx="1266360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Lack of Political Will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4549" y="1597117"/>
            <a:ext cx="2977975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210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Anti </a:t>
            </a:r>
            <a:r>
              <a:rPr lang="en-US" sz="2105" b="0">
                <a:solidFill>
                  <a:prstClr val="black"/>
                </a:solidFill>
                <a:latin typeface="Calibri" panose="020F0502020204030204"/>
                <a:cs typeface="+mn-cs"/>
              </a:rPr>
              <a:t>corruption approaches</a:t>
            </a:r>
            <a:endParaRPr lang="en-US" sz="2105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573325" y="2530710"/>
            <a:ext cx="948406" cy="240828"/>
          </a:xfrm>
          <a:custGeom>
            <a:avLst/>
            <a:gdLst>
              <a:gd name="connsiteX0" fmla="*/ 0 w 1081318"/>
              <a:gd name="connsiteY0" fmla="*/ 0 h 274578"/>
              <a:gd name="connsiteX1" fmla="*/ 446258 w 1081318"/>
              <a:gd name="connsiteY1" fmla="*/ 205933 h 274578"/>
              <a:gd name="connsiteX2" fmla="*/ 1081318 w 1081318"/>
              <a:gd name="connsiteY2" fmla="*/ 274578 h 27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1318" h="274578">
                <a:moveTo>
                  <a:pt x="0" y="0"/>
                </a:moveTo>
                <a:cubicBezTo>
                  <a:pt x="133019" y="80085"/>
                  <a:pt x="266038" y="160170"/>
                  <a:pt x="446258" y="205933"/>
                </a:cubicBezTo>
                <a:cubicBezTo>
                  <a:pt x="626478" y="251696"/>
                  <a:pt x="853898" y="263137"/>
                  <a:pt x="1081318" y="27457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endParaRPr lang="en-US" sz="1579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12"/>
          <p:cNvSpPr/>
          <p:nvPr/>
        </p:nvSpPr>
        <p:spPr>
          <a:xfrm rot="20177729">
            <a:off x="1435546" y="2703212"/>
            <a:ext cx="1053785" cy="135539"/>
          </a:xfrm>
          <a:custGeom>
            <a:avLst/>
            <a:gdLst>
              <a:gd name="connsiteX0" fmla="*/ 0 w 1201465"/>
              <a:gd name="connsiteY0" fmla="*/ 0 h 154534"/>
              <a:gd name="connsiteX1" fmla="*/ 669388 w 1201465"/>
              <a:gd name="connsiteY1" fmla="*/ 154450 h 154534"/>
              <a:gd name="connsiteX2" fmla="*/ 1201465 w 1201465"/>
              <a:gd name="connsiteY2" fmla="*/ 17161 h 15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465" h="154534">
                <a:moveTo>
                  <a:pt x="0" y="0"/>
                </a:moveTo>
                <a:cubicBezTo>
                  <a:pt x="234572" y="75795"/>
                  <a:pt x="469144" y="151590"/>
                  <a:pt x="669388" y="154450"/>
                </a:cubicBezTo>
                <a:cubicBezTo>
                  <a:pt x="869632" y="157310"/>
                  <a:pt x="1035548" y="87235"/>
                  <a:pt x="1201465" y="171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endParaRPr lang="en-US" sz="1579" b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0640" y="2566451"/>
            <a:ext cx="1144109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Lack of Coordination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4327" y="3278860"/>
            <a:ext cx="1144109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Bad Strategic Choices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8416" y="2700120"/>
            <a:ext cx="1144109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r>
              <a:rPr lang="en-US" sz="1403" b="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Absence of Applicable Tools</a:t>
            </a:r>
          </a:p>
        </p:txBody>
      </p:sp>
      <p:sp>
        <p:nvSpPr>
          <p:cNvPr id="18" name="Freeform 17"/>
          <p:cNvSpPr/>
          <p:nvPr/>
        </p:nvSpPr>
        <p:spPr>
          <a:xfrm>
            <a:off x="2416215" y="2274831"/>
            <a:ext cx="6172164" cy="3229495"/>
          </a:xfrm>
          <a:custGeom>
            <a:avLst/>
            <a:gdLst>
              <a:gd name="connsiteX0" fmla="*/ 0 w 7037147"/>
              <a:gd name="connsiteY0" fmla="*/ 313715 h 4380961"/>
              <a:gd name="connsiteX1" fmla="*/ 1115646 w 7037147"/>
              <a:gd name="connsiteY1" fmla="*/ 416681 h 4380961"/>
              <a:gd name="connsiteX2" fmla="*/ 3707375 w 7037147"/>
              <a:gd name="connsiteY2" fmla="*/ 4380893 h 4380961"/>
              <a:gd name="connsiteX3" fmla="*/ 5938666 w 7037147"/>
              <a:gd name="connsiteY3" fmla="*/ 519648 h 4380961"/>
              <a:gd name="connsiteX4" fmla="*/ 7037147 w 7037147"/>
              <a:gd name="connsiteY4" fmla="*/ 365198 h 438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7147" h="4380961">
                <a:moveTo>
                  <a:pt x="0" y="313715"/>
                </a:moveTo>
                <a:cubicBezTo>
                  <a:pt x="248875" y="26266"/>
                  <a:pt x="497750" y="-261182"/>
                  <a:pt x="1115646" y="416681"/>
                </a:cubicBezTo>
                <a:cubicBezTo>
                  <a:pt x="1733542" y="1094544"/>
                  <a:pt x="2903538" y="4363732"/>
                  <a:pt x="3707375" y="4380893"/>
                </a:cubicBezTo>
                <a:cubicBezTo>
                  <a:pt x="4511212" y="4398054"/>
                  <a:pt x="5383704" y="1188930"/>
                  <a:pt x="5938666" y="519648"/>
                </a:cubicBezTo>
                <a:cubicBezTo>
                  <a:pt x="6493628" y="-149634"/>
                  <a:pt x="6765387" y="107782"/>
                  <a:pt x="7037147" y="36519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02020" rtl="0" fontAlgn="auto">
              <a:spcBef>
                <a:spcPts val="0"/>
              </a:spcBef>
              <a:spcAft>
                <a:spcPts val="0"/>
              </a:spcAft>
            </a:pPr>
            <a:endParaRPr lang="en-US" sz="1579" b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9758" y="2540446"/>
            <a:ext cx="140524" cy="1843320"/>
            <a:chOff x="7517732" y="3610352"/>
            <a:chExt cx="160217" cy="1808636"/>
          </a:xfrm>
          <a:pattFill prst="pct75">
            <a:fgClr>
              <a:schemeClr val="tx1"/>
            </a:fgClr>
            <a:bgClr>
              <a:schemeClr val="bg1"/>
            </a:bgClr>
          </a:pattFill>
        </p:grpSpPr>
        <p:sp>
          <p:nvSpPr>
            <p:cNvPr id="20" name="Rectangle 19"/>
            <p:cNvSpPr/>
            <p:nvPr/>
          </p:nvSpPr>
          <p:spPr>
            <a:xfrm>
              <a:off x="7517732" y="3610352"/>
              <a:ext cx="160217" cy="1493648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flipV="1">
              <a:off x="7517732" y="5108788"/>
              <a:ext cx="160217" cy="3102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4393280" y="2560815"/>
            <a:ext cx="140524" cy="1843320"/>
            <a:chOff x="7517732" y="3610352"/>
            <a:chExt cx="160217" cy="1808636"/>
          </a:xfrm>
          <a:pattFill prst="pct75">
            <a:fgClr>
              <a:schemeClr val="tx1"/>
            </a:fgClr>
            <a:bgClr>
              <a:schemeClr val="bg1"/>
            </a:bgClr>
          </a:pattFill>
        </p:grpSpPr>
        <p:sp>
          <p:nvSpPr>
            <p:cNvPr id="23" name="Rectangle 22"/>
            <p:cNvSpPr/>
            <p:nvPr/>
          </p:nvSpPr>
          <p:spPr>
            <a:xfrm>
              <a:off x="7517732" y="3610352"/>
              <a:ext cx="160217" cy="1493648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ight Triangle 23"/>
            <p:cNvSpPr/>
            <p:nvPr/>
          </p:nvSpPr>
          <p:spPr>
            <a:xfrm flipV="1">
              <a:off x="7517732" y="5108788"/>
              <a:ext cx="160217" cy="31020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2370" y="2531523"/>
            <a:ext cx="150631" cy="2648989"/>
            <a:chOff x="1951986" y="3289095"/>
            <a:chExt cx="171741" cy="3020225"/>
          </a:xfrm>
          <a:pattFill prst="pct75">
            <a:fgClr>
              <a:schemeClr val="tx1"/>
            </a:fgClr>
            <a:bgClr>
              <a:schemeClr val="bg1"/>
            </a:bgClr>
          </a:pattFill>
        </p:grpSpPr>
        <p:sp>
          <p:nvSpPr>
            <p:cNvPr id="26" name="Rectangle 25"/>
            <p:cNvSpPr/>
            <p:nvPr/>
          </p:nvSpPr>
          <p:spPr>
            <a:xfrm flipH="1">
              <a:off x="1962384" y="3289095"/>
              <a:ext cx="160217" cy="2716268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flipH="1" flipV="1">
              <a:off x="1951986" y="6005363"/>
              <a:ext cx="171741" cy="30395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6156598" y="2497108"/>
            <a:ext cx="150631" cy="2727957"/>
            <a:chOff x="1951986" y="3199060"/>
            <a:chExt cx="171741" cy="3110260"/>
          </a:xfrm>
          <a:pattFill prst="pct75">
            <a:fgClr>
              <a:schemeClr val="tx1"/>
            </a:fgClr>
            <a:bgClr>
              <a:schemeClr val="bg1"/>
            </a:bgClr>
          </a:pattFill>
        </p:grpSpPr>
        <p:sp>
          <p:nvSpPr>
            <p:cNvPr id="29" name="Rectangle 28"/>
            <p:cNvSpPr/>
            <p:nvPr/>
          </p:nvSpPr>
          <p:spPr>
            <a:xfrm flipH="1">
              <a:off x="1951986" y="3199060"/>
              <a:ext cx="170615" cy="2806303"/>
            </a:xfrm>
            <a:prstGeom prst="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flipH="1" flipV="1">
              <a:off x="1951986" y="6005363"/>
              <a:ext cx="171741" cy="30395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74045" y="2341458"/>
            <a:ext cx="4972387" cy="219358"/>
            <a:chOff x="1831338" y="2746852"/>
            <a:chExt cx="5669230" cy="250099"/>
          </a:xfrm>
          <a:pattFill prst="horzBrick">
            <a:fgClr>
              <a:schemeClr val="tx2">
                <a:lumMod val="75000"/>
              </a:schemeClr>
            </a:fgClr>
            <a:bgClr>
              <a:srgbClr val="D4A27A"/>
            </a:bgClr>
          </a:pattFill>
        </p:grpSpPr>
        <p:sp>
          <p:nvSpPr>
            <p:cNvPr id="32" name="Rectangle 31"/>
            <p:cNvSpPr/>
            <p:nvPr/>
          </p:nvSpPr>
          <p:spPr>
            <a:xfrm>
              <a:off x="2179798" y="2746852"/>
              <a:ext cx="4994663" cy="2500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b="0" dirty="0">
                  <a:solidFill>
                    <a:prstClr val="white"/>
                  </a:solidFill>
                  <a:latin typeface="Calibri" panose="020F0502020204030204"/>
                </a:rPr>
                <a:t>    </a:t>
              </a:r>
            </a:p>
          </p:txBody>
        </p:sp>
        <p:sp>
          <p:nvSpPr>
            <p:cNvPr id="33" name="Right Triangle 32"/>
            <p:cNvSpPr/>
            <p:nvPr/>
          </p:nvSpPr>
          <p:spPr>
            <a:xfrm flipH="1" flipV="1">
              <a:off x="1831338" y="2746852"/>
              <a:ext cx="348460" cy="2220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Right Triangle 33"/>
            <p:cNvSpPr/>
            <p:nvPr/>
          </p:nvSpPr>
          <p:spPr>
            <a:xfrm flipV="1">
              <a:off x="7152108" y="2746852"/>
              <a:ext cx="348460" cy="222017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63480E-F18E-4266-B71B-45B1AC5F3460}"/>
              </a:ext>
            </a:extLst>
          </p:cNvPr>
          <p:cNvGrpSpPr/>
          <p:nvPr/>
        </p:nvGrpSpPr>
        <p:grpSpPr>
          <a:xfrm>
            <a:off x="715005" y="3762385"/>
            <a:ext cx="3591847" cy="3003645"/>
            <a:chOff x="762707" y="2584492"/>
            <a:chExt cx="3337630" cy="313893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D14A8D-0317-4848-812B-F338228350E6}"/>
                </a:ext>
              </a:extLst>
            </p:cNvPr>
            <p:cNvSpPr/>
            <p:nvPr/>
          </p:nvSpPr>
          <p:spPr>
            <a:xfrm>
              <a:off x="2110814" y="2584492"/>
              <a:ext cx="1989523" cy="1934046"/>
            </a:xfrm>
            <a:prstGeom prst="ellipse">
              <a:avLst/>
            </a:prstGeom>
            <a:solidFill>
              <a:srgbClr val="9A5D82">
                <a:alpha val="5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84C967C-6BBD-4806-9A68-598D9A996BCF}"/>
                </a:ext>
              </a:extLst>
            </p:cNvPr>
            <p:cNvSpPr/>
            <p:nvPr/>
          </p:nvSpPr>
          <p:spPr>
            <a:xfrm>
              <a:off x="2095074" y="3780847"/>
              <a:ext cx="1989523" cy="1934046"/>
            </a:xfrm>
            <a:prstGeom prst="ellipse">
              <a:avLst/>
            </a:prstGeom>
            <a:solidFill>
              <a:srgbClr val="9A5D82">
                <a:alpha val="5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b="0" dirty="0">
                  <a:solidFill>
                    <a:prstClr val="white"/>
                  </a:solidFill>
                  <a:latin typeface="Calibri" panose="020F0502020204030204"/>
                </a:rPr>
                <a:t>    </a:t>
              </a:r>
            </a:p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b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</a:p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b="0" dirty="0">
                  <a:solidFill>
                    <a:prstClr val="white"/>
                  </a:solidFill>
                  <a:latin typeface="Calibri" panose="020F0502020204030204"/>
                </a:rPr>
                <a:t>         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F9461D6-1A5C-4A01-99E9-11E450EFDACE}"/>
                </a:ext>
              </a:extLst>
            </p:cNvPr>
            <p:cNvSpPr/>
            <p:nvPr/>
          </p:nvSpPr>
          <p:spPr>
            <a:xfrm>
              <a:off x="762707" y="2584492"/>
              <a:ext cx="1989523" cy="1934046"/>
            </a:xfrm>
            <a:prstGeom prst="ellipse">
              <a:avLst/>
            </a:prstGeom>
            <a:solidFill>
              <a:srgbClr val="9A5D82">
                <a:alpha val="5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72FF73-EB3E-4EF0-87C9-F8BC06D32385}"/>
                </a:ext>
              </a:extLst>
            </p:cNvPr>
            <p:cNvSpPr/>
            <p:nvPr/>
          </p:nvSpPr>
          <p:spPr>
            <a:xfrm>
              <a:off x="846411" y="3789380"/>
              <a:ext cx="1989523" cy="1934046"/>
            </a:xfrm>
            <a:prstGeom prst="ellipse">
              <a:avLst/>
            </a:prstGeom>
            <a:solidFill>
              <a:srgbClr val="9A5D82">
                <a:alpha val="50000"/>
              </a:srgb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endParaRPr lang="en-US" sz="1579" b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3AAD5-A523-415F-BD66-7F6D5FBA1F6C}"/>
                </a:ext>
              </a:extLst>
            </p:cNvPr>
            <p:cNvSpPr txBox="1"/>
            <p:nvPr/>
          </p:nvSpPr>
          <p:spPr>
            <a:xfrm>
              <a:off x="957192" y="3113867"/>
              <a:ext cx="1336071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Knowledge Sharing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A98780-4CB3-47BE-B4E6-5924935BBA92}"/>
                </a:ext>
              </a:extLst>
            </p:cNvPr>
            <p:cNvSpPr txBox="1"/>
            <p:nvPr/>
          </p:nvSpPr>
          <p:spPr>
            <a:xfrm>
              <a:off x="2577794" y="3104310"/>
              <a:ext cx="1450446" cy="65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Catalytic Partnerships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0E288A4-1738-4602-B23D-4F4CB64D9814}"/>
                </a:ext>
              </a:extLst>
            </p:cNvPr>
            <p:cNvSpPr txBox="1"/>
            <p:nvPr/>
          </p:nvSpPr>
          <p:spPr>
            <a:xfrm>
              <a:off x="942792" y="4514139"/>
              <a:ext cx="1544170" cy="936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Coordination/ Collective Action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755542-EE4C-4727-A0AA-0AB1EAC1DF0F}"/>
                </a:ext>
              </a:extLst>
            </p:cNvPr>
            <p:cNvSpPr txBox="1"/>
            <p:nvPr/>
          </p:nvSpPr>
          <p:spPr>
            <a:xfrm>
              <a:off x="2544911" y="4549918"/>
              <a:ext cx="1392652" cy="936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2020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9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Resource Mobilization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8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A25421584824F9BD6F8996586A88E" ma:contentTypeVersion="14" ma:contentTypeDescription="Create a new document." ma:contentTypeScope="" ma:versionID="9be05c424afa6811e554dc5e752e5d7b">
  <xsd:schema xmlns:xsd="http://www.w3.org/2001/XMLSchema" xmlns:xs="http://www.w3.org/2001/XMLSchema" xmlns:p="http://schemas.microsoft.com/office/2006/metadata/properties" xmlns:ns3="1f33b567-8934-4065-9424-365bd2493b30" xmlns:ns4="a9733e5a-5ef7-415c-80e3-a2618da45423" targetNamespace="http://schemas.microsoft.com/office/2006/metadata/properties" ma:root="true" ma:fieldsID="8bacb7c68130103f1e3cd91b2f0caa59" ns3:_="" ns4:_="">
    <xsd:import namespace="1f33b567-8934-4065-9424-365bd2493b30"/>
    <xsd:import namespace="a9733e5a-5ef7-415c-80e3-a2618da45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b567-8934-4065-9424-365bd2493b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33e5a-5ef7-415c-80e3-a2618da45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C248B-3315-4466-9762-163B9BDC7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3b567-8934-4065-9424-365bd2493b30"/>
    <ds:schemaRef ds:uri="a9733e5a-5ef7-415c-80e3-a2618da45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78EB65-C600-4036-B322-B83DA3960A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0AA9E-692A-4169-A6BD-C824FBA21F0A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9733e5a-5ef7-415c-80e3-a2618da45423"/>
    <ds:schemaRef ds:uri="1f33b567-8934-4065-9424-365bd2493b3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</TotalTime>
  <Words>522</Words>
  <Application>Microsoft Office PowerPoint</Application>
  <PresentationFormat>Custom</PresentationFormat>
  <Paragraphs>61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ProximaNova</vt:lpstr>
      <vt:lpstr>Wingdings</vt:lpstr>
      <vt:lpstr>master</vt:lpstr>
      <vt:lpstr>Office Theme</vt:lpstr>
      <vt:lpstr>PowerPoint Presentation</vt:lpstr>
      <vt:lpstr>Why ACTA in Health ?</vt:lpstr>
      <vt:lpstr>PowerPoint Presentation</vt:lpstr>
      <vt:lpstr>The challenge posed by Covid 19</vt:lpstr>
      <vt:lpstr>Solutions</vt:lpstr>
      <vt:lpstr>Tackling corruption as a collective action problem</vt:lpstr>
    </vt:vector>
  </TitlesOfParts>
  <Company>World Health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CLARKE, David</cp:lastModifiedBy>
  <cp:revision>161</cp:revision>
  <cp:lastPrinted>2019-01-14T10:13:41Z</cp:lastPrinted>
  <dcterms:created xsi:type="dcterms:W3CDTF">2005-03-01T08:26:43Z</dcterms:created>
  <dcterms:modified xsi:type="dcterms:W3CDTF">2022-02-14T09:33:06Z</dcterms:modified>
  <cp:category>Guidelines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0x010100C9AA25421584824F9BD6F8996586A88E</vt:lpwstr>
  </property>
</Properties>
</file>