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96" r:id="rId3"/>
    <p:sldId id="307" r:id="rId4"/>
    <p:sldId id="309" r:id="rId5"/>
    <p:sldId id="297" r:id="rId6"/>
    <p:sldId id="308" r:id="rId7"/>
    <p:sldId id="285" r:id="rId8"/>
    <p:sldId id="302" r:id="rId9"/>
    <p:sldId id="310" r:id="rId10"/>
    <p:sldId id="312" r:id="rId11"/>
    <p:sldId id="29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80"/>
  </p:normalViewPr>
  <p:slideViewPr>
    <p:cSldViewPr>
      <p:cViewPr varScale="1">
        <p:scale>
          <a:sx n="41" d="100"/>
          <a:sy n="41" d="100"/>
        </p:scale>
        <p:origin x="135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D771C3A-AAB2-4B5D-89F6-A83A901080F5}" type="datetimeFigureOut">
              <a:rPr lang="en-US" smtClean="0"/>
              <a:t>10/22/2019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DCCC77A-1F0A-4493-9254-B75460AAF2C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D771C3A-AAB2-4B5D-89F6-A83A901080F5}"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CCC77A-1F0A-4493-9254-B75460AAF2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D771C3A-AAB2-4B5D-89F6-A83A901080F5}"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CCC77A-1F0A-4493-9254-B75460AAF2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D771C3A-AAB2-4B5D-89F6-A83A901080F5}"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CCC77A-1F0A-4493-9254-B75460AAF2C6}" type="slidenum">
              <a:rPr lang="en-US" smtClean="0"/>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D771C3A-AAB2-4B5D-89F6-A83A901080F5}" type="datetimeFigureOut">
              <a:rPr lang="en-US" smtClean="0"/>
              <a:t>10/22/2019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CCC77A-1F0A-4493-9254-B75460AAF2C6}"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D771C3A-AAB2-4B5D-89F6-A83A901080F5}" type="datetimeFigureOut">
              <a:rPr lang="en-US" smtClean="0"/>
              <a:t>10/22/2019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CCC77A-1F0A-4493-9254-B75460AAF2C6}" type="slidenum">
              <a:rPr lang="en-US" smtClean="0"/>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D771C3A-AAB2-4B5D-89F6-A83A901080F5}" type="datetimeFigureOut">
              <a:rPr lang="en-US" smtClean="0"/>
              <a:t>10/22/2019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CCC77A-1F0A-4493-9254-B75460AAF2C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D771C3A-AAB2-4B5D-89F6-A83A901080F5}" type="datetimeFigureOut">
              <a:rPr lang="en-US" smtClean="0"/>
              <a:t>10/22/2019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CCC77A-1F0A-4493-9254-B75460AAF2C6}" type="slidenum">
              <a:rPr lang="en-US" smtClean="0"/>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771C3A-AAB2-4B5D-89F6-A83A901080F5}" type="datetimeFigureOut">
              <a:rPr lang="en-US" smtClean="0"/>
              <a:t>10/22/2019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CCC77A-1F0A-4493-9254-B75460AAF2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6D771C3A-AAB2-4B5D-89F6-A83A901080F5}" type="datetimeFigureOut">
              <a:rPr lang="en-US" smtClean="0"/>
              <a:t>10/22/2019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CCC77A-1F0A-4493-9254-B75460AAF2C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D771C3A-AAB2-4B5D-89F6-A83A901080F5}" type="datetimeFigureOut">
              <a:rPr lang="en-US" smtClean="0"/>
              <a:t>10/22/2019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DCCC77A-1F0A-4493-9254-B75460AAF2C6}"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D771C3A-AAB2-4B5D-89F6-A83A901080F5}" type="datetimeFigureOut">
              <a:rPr lang="en-US" smtClean="0"/>
              <a:t>10/22/2019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DCCC77A-1F0A-4493-9254-B75460AAF2C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34202" y="616528"/>
            <a:ext cx="7728798" cy="4565072"/>
          </a:xfrm>
        </p:spPr>
        <p:txBody>
          <a:bodyPr>
            <a:normAutofit/>
          </a:bodyPr>
          <a:lstStyle/>
          <a:p>
            <a:r>
              <a:rPr lang="en-US" sz="2800" dirty="0"/>
              <a:t>Ayalew Getachew Assefa</a:t>
            </a:r>
            <a:br>
              <a:rPr lang="en-US" sz="2800" dirty="0"/>
            </a:br>
            <a:r>
              <a:rPr lang="en-US" sz="2800" dirty="0"/>
              <a:t>Secretariat of the ACERWC</a:t>
            </a:r>
          </a:p>
        </p:txBody>
      </p:sp>
      <p:sp>
        <p:nvSpPr>
          <p:cNvPr id="3" name="Subtitle 2"/>
          <p:cNvSpPr>
            <a:spLocks noGrp="1"/>
          </p:cNvSpPr>
          <p:nvPr>
            <p:ph type="subTitle" idx="1"/>
          </p:nvPr>
        </p:nvSpPr>
        <p:spPr>
          <a:xfrm>
            <a:off x="685800" y="1143001"/>
            <a:ext cx="7772400" cy="2362200"/>
          </a:xfrm>
        </p:spPr>
        <p:txBody>
          <a:bodyPr/>
          <a:lstStyle/>
          <a:p>
            <a:endParaRPr lang="en-US" dirty="0">
              <a:solidFill>
                <a:schemeClr val="tx1"/>
              </a:solidFill>
            </a:endParaRPr>
          </a:p>
          <a:p>
            <a:endParaRPr lang="en-US" dirty="0">
              <a:solidFill>
                <a:schemeClr val="tx1"/>
              </a:solidFill>
            </a:endParaRPr>
          </a:p>
          <a:p>
            <a:r>
              <a:rPr lang="en-US" b="1" dirty="0">
                <a:solidFill>
                  <a:srgbClr val="0070C0"/>
                </a:solidFill>
              </a:rPr>
              <a:t>The Work of the ACERWC on children on the move</a:t>
            </a:r>
            <a:endParaRPr lang="en-US" b="1" dirty="0">
              <a:solidFill>
                <a:schemeClr val="tx1"/>
              </a:solidFill>
            </a:endParaRPr>
          </a:p>
        </p:txBody>
      </p:sp>
    </p:spTree>
    <p:extLst>
      <p:ext uri="{BB962C8B-B14F-4D97-AF65-F5344CB8AC3E}">
        <p14:creationId xmlns:p14="http://schemas.microsoft.com/office/powerpoint/2010/main" val="5159199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414114-3EAB-664C-B6CE-BE1063C9741D}"/>
              </a:ext>
            </a:extLst>
          </p:cNvPr>
          <p:cNvSpPr>
            <a:spLocks noGrp="1"/>
          </p:cNvSpPr>
          <p:nvPr>
            <p:ph idx="1"/>
          </p:nvPr>
        </p:nvSpPr>
        <p:spPr/>
        <p:txBody>
          <a:bodyPr>
            <a:normAutofit fontScale="55000" lnSpcReduction="20000"/>
          </a:bodyPr>
          <a:lstStyle/>
          <a:p>
            <a:pPr lvl="0"/>
            <a:r>
              <a:rPr lang="en-US" dirty="0"/>
              <a:t>Not all RECs are advanced with respect to regional protection mechanisms. Yet, this is necessary due to movement within regions. Furthermore, as children move across the borders of the RECs as defined by the AU, greater coordination is required. In particular, child protection information management systems can be linked across borders, and strengthen referral of critical child protection concerns across states to ensure a continuum of care for vulnerable children on the move. The Committee would be pre-disposed to facilitate discussions on coordination. </a:t>
            </a:r>
          </a:p>
          <a:p>
            <a:pPr lvl="0"/>
            <a:r>
              <a:rPr lang="en-US" dirty="0"/>
              <a:t>Coordination between the Committee and other African Union </a:t>
            </a:r>
            <a:r>
              <a:rPr lang="en-US" dirty="0" err="1"/>
              <a:t>programmes</a:t>
            </a:r>
            <a:r>
              <a:rPr lang="en-US" dirty="0"/>
              <a:t> and agencies could also be fruitful. Notably, coordination with the African Peer Review Mechanism (APRM) to integrate the child protection analysis in country-review process could help address some of the challenges related to data and information on country-specific frameworks. Similarly, coordination with the Pan-African Parliament (PAP) could help create awareness with respect to the challenges faced by children on the move. </a:t>
            </a:r>
          </a:p>
          <a:p>
            <a:r>
              <a:rPr lang="en-GB" b="1" dirty="0"/>
              <a:t>On data</a:t>
            </a:r>
            <a:endParaRPr lang="en-US" dirty="0"/>
          </a:p>
          <a:p>
            <a:pPr lvl="0"/>
            <a:r>
              <a:rPr lang="en-US" dirty="0"/>
              <a:t>The Committee notes that international agencies (e.g. IOM, the UNHCR and UNICEF) are increasingly recording children on the move in their statistics. While the Committee commends internationally agencies for these efforts, it notes that most of the data available is with respect to children moving outside of the continent; hence the Committee encourage international agencies to record data relevant to children on the move within the continent as well.  </a:t>
            </a:r>
          </a:p>
          <a:p>
            <a:endParaRPr lang="en-US" dirty="0"/>
          </a:p>
        </p:txBody>
      </p:sp>
      <p:sp>
        <p:nvSpPr>
          <p:cNvPr id="3" name="Title 2">
            <a:extLst>
              <a:ext uri="{FF2B5EF4-FFF2-40B4-BE49-F238E27FC236}">
                <a16:creationId xmlns:a16="http://schemas.microsoft.com/office/drawing/2014/main" id="{7BD0FCA8-B1FA-034D-BC2A-9C394B3308C5}"/>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2307919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B10D8DE-413B-9541-9794-AC815DBC700A}"/>
              </a:ext>
            </a:extLst>
          </p:cNvPr>
          <p:cNvSpPr>
            <a:spLocks noGrp="1"/>
          </p:cNvSpPr>
          <p:nvPr>
            <p:ph idx="1"/>
          </p:nvPr>
        </p:nvSpPr>
        <p:spPr/>
        <p:txBody>
          <a:bodyPr/>
          <a:lstStyle/>
          <a:p>
            <a:endParaRPr lang="en-US" dirty="0"/>
          </a:p>
          <a:p>
            <a:endParaRPr lang="en-US" dirty="0"/>
          </a:p>
          <a:p>
            <a:pPr marL="109728" indent="0" algn="ctr">
              <a:buNone/>
            </a:pPr>
            <a:r>
              <a:rPr lang="en-US" dirty="0"/>
              <a:t>Thank you!</a:t>
            </a:r>
          </a:p>
        </p:txBody>
      </p:sp>
      <p:sp>
        <p:nvSpPr>
          <p:cNvPr id="3" name="Title 2">
            <a:extLst>
              <a:ext uri="{FF2B5EF4-FFF2-40B4-BE49-F238E27FC236}">
                <a16:creationId xmlns:a16="http://schemas.microsoft.com/office/drawing/2014/main" id="{44E2ED13-EB5D-4C40-9F89-1E4BF1893508}"/>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3739729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A79BBAF-A1E9-C249-B78E-79738B74D84B}"/>
              </a:ext>
            </a:extLst>
          </p:cNvPr>
          <p:cNvSpPr>
            <a:spLocks noGrp="1"/>
          </p:cNvSpPr>
          <p:nvPr>
            <p:ph idx="1"/>
          </p:nvPr>
        </p:nvSpPr>
        <p:spPr/>
        <p:txBody>
          <a:bodyPr>
            <a:normAutofit fontScale="77500" lnSpcReduction="20000"/>
          </a:bodyPr>
          <a:lstStyle/>
          <a:p>
            <a:pPr algn="just"/>
            <a:r>
              <a:rPr lang="en-US" dirty="0"/>
              <a:t>The African Children’s Charter- </a:t>
            </a:r>
            <a:r>
              <a:rPr lang="en-US" b="1" dirty="0"/>
              <a:t>article 23- about legislative measures,</a:t>
            </a:r>
            <a:r>
              <a:rPr lang="en-US" dirty="0"/>
              <a:t> </a:t>
            </a:r>
            <a:r>
              <a:rPr lang="en-US" b="1" dirty="0">
                <a:solidFill>
                  <a:srgbClr val="00B0F0"/>
                </a:solidFill>
              </a:rPr>
              <a:t>family tracing and reunification,</a:t>
            </a:r>
            <a:r>
              <a:rPr lang="en-US" b="1" dirty="0"/>
              <a:t>  </a:t>
            </a:r>
            <a:r>
              <a:rPr lang="en-US" b="1" u="sng" dirty="0"/>
              <a:t>to accord same protection as any other child who has been derived of family environment,</a:t>
            </a:r>
            <a:r>
              <a:rPr lang="en-US" dirty="0"/>
              <a:t> </a:t>
            </a:r>
            <a:r>
              <a:rPr lang="en-US" dirty="0">
                <a:solidFill>
                  <a:schemeClr val="accent2"/>
                </a:solidFill>
              </a:rPr>
              <a:t>extension of protection to IDPs</a:t>
            </a:r>
          </a:p>
          <a:p>
            <a:pPr algn="just"/>
            <a:r>
              <a:rPr lang="en-US" dirty="0">
                <a:solidFill>
                  <a:schemeClr val="accent2"/>
                </a:solidFill>
              </a:rPr>
              <a:t>The African Charter on HPR</a:t>
            </a:r>
          </a:p>
          <a:p>
            <a:pPr algn="just"/>
            <a:r>
              <a:rPr lang="en-US" dirty="0">
                <a:solidFill>
                  <a:schemeClr val="accent2"/>
                </a:solidFill>
              </a:rPr>
              <a:t>The Protocol on Free movement of people </a:t>
            </a:r>
          </a:p>
          <a:p>
            <a:pPr algn="just"/>
            <a:r>
              <a:rPr lang="en-US" dirty="0"/>
              <a:t>OAU Refugee Convention (1969/1974)</a:t>
            </a:r>
          </a:p>
          <a:p>
            <a:pPr algn="just"/>
            <a:r>
              <a:rPr lang="en-US" dirty="0"/>
              <a:t>AU Convention for the Protection and Assistance of Internally Displaced Persons (2009/2012)</a:t>
            </a:r>
          </a:p>
          <a:p>
            <a:pPr marL="109728" indent="0" algn="just">
              <a:buNone/>
            </a:pPr>
            <a:r>
              <a:rPr lang="en-US" b="1" dirty="0"/>
              <a:t>Soft laws </a:t>
            </a:r>
          </a:p>
          <a:p>
            <a:pPr algn="just"/>
            <a:r>
              <a:rPr lang="en-US" dirty="0"/>
              <a:t>The Ouagadougou Action Plan to Combat Trafficking in Human Beings, Especially Women and Children</a:t>
            </a:r>
          </a:p>
          <a:p>
            <a:pPr algn="just"/>
            <a:r>
              <a:rPr lang="en-ZA" dirty="0"/>
              <a:t>Migration Policy Framework for Africa and Plan of Action (2018 – 2030)</a:t>
            </a:r>
            <a:endParaRPr lang="en-US" dirty="0"/>
          </a:p>
          <a:p>
            <a:pPr algn="just"/>
            <a:endParaRPr lang="en-US" dirty="0"/>
          </a:p>
          <a:p>
            <a:endParaRPr lang="en-US" b="1" dirty="0">
              <a:solidFill>
                <a:srgbClr val="FF0000"/>
              </a:solidFill>
            </a:endParaRPr>
          </a:p>
          <a:p>
            <a:endParaRPr lang="en-US" b="1" dirty="0">
              <a:solidFill>
                <a:srgbClr val="FF0000"/>
              </a:solidFill>
            </a:endParaRPr>
          </a:p>
          <a:p>
            <a:endParaRPr lang="en-US" dirty="0"/>
          </a:p>
        </p:txBody>
      </p:sp>
      <p:sp>
        <p:nvSpPr>
          <p:cNvPr id="3" name="Title 2">
            <a:extLst>
              <a:ext uri="{FF2B5EF4-FFF2-40B4-BE49-F238E27FC236}">
                <a16:creationId xmlns:a16="http://schemas.microsoft.com/office/drawing/2014/main" id="{90E63E61-4E10-104B-9209-856786987C41}"/>
              </a:ext>
            </a:extLst>
          </p:cNvPr>
          <p:cNvSpPr>
            <a:spLocks noGrp="1"/>
          </p:cNvSpPr>
          <p:nvPr>
            <p:ph type="title"/>
          </p:nvPr>
        </p:nvSpPr>
        <p:spPr/>
        <p:txBody>
          <a:bodyPr>
            <a:normAutofit/>
          </a:bodyPr>
          <a:lstStyle/>
          <a:p>
            <a:pPr algn="ctr"/>
            <a:r>
              <a:rPr lang="en-US" dirty="0"/>
              <a:t>Normative Framework </a:t>
            </a:r>
            <a:endParaRPr lang="en-US" dirty="0">
              <a:solidFill>
                <a:schemeClr val="tx1"/>
              </a:solidFill>
            </a:endParaRPr>
          </a:p>
        </p:txBody>
      </p:sp>
    </p:spTree>
    <p:extLst>
      <p:ext uri="{BB962C8B-B14F-4D97-AF65-F5344CB8AC3E}">
        <p14:creationId xmlns:p14="http://schemas.microsoft.com/office/powerpoint/2010/main" val="1616822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F30F851-F095-6D4D-B8C4-D1B12053BC9D}"/>
              </a:ext>
            </a:extLst>
          </p:cNvPr>
          <p:cNvSpPr>
            <a:spLocks noGrp="1"/>
          </p:cNvSpPr>
          <p:nvPr>
            <p:ph idx="1"/>
          </p:nvPr>
        </p:nvSpPr>
        <p:spPr/>
        <p:txBody>
          <a:bodyPr/>
          <a:lstStyle/>
          <a:p>
            <a:r>
              <a:rPr lang="en-US" dirty="0"/>
              <a:t>ACERWC</a:t>
            </a:r>
          </a:p>
          <a:p>
            <a:r>
              <a:rPr lang="en-US" dirty="0"/>
              <a:t>The ACHPR and its Special Mechanisms </a:t>
            </a:r>
          </a:p>
          <a:p>
            <a:r>
              <a:rPr lang="en-US" dirty="0"/>
              <a:t>The AUC- DSA and DPA</a:t>
            </a:r>
          </a:p>
          <a:p>
            <a:r>
              <a:rPr lang="en-US" dirty="0"/>
              <a:t>On Migration- Research/Observatory Centres in Mali, Sudan and Egypt - yet to be established</a:t>
            </a:r>
          </a:p>
          <a:p>
            <a:endParaRPr lang="en-US" dirty="0"/>
          </a:p>
        </p:txBody>
      </p:sp>
      <p:sp>
        <p:nvSpPr>
          <p:cNvPr id="3" name="Title 2">
            <a:extLst>
              <a:ext uri="{FF2B5EF4-FFF2-40B4-BE49-F238E27FC236}">
                <a16:creationId xmlns:a16="http://schemas.microsoft.com/office/drawing/2014/main" id="{13A1BE98-8FDD-DA46-81D0-C87BA9E39BD0}"/>
              </a:ext>
            </a:extLst>
          </p:cNvPr>
          <p:cNvSpPr>
            <a:spLocks noGrp="1"/>
          </p:cNvSpPr>
          <p:nvPr>
            <p:ph type="title"/>
          </p:nvPr>
        </p:nvSpPr>
        <p:spPr/>
        <p:txBody>
          <a:bodyPr/>
          <a:lstStyle/>
          <a:p>
            <a:r>
              <a:rPr lang="en-US" dirty="0"/>
              <a:t>Institutional Frameworks </a:t>
            </a:r>
          </a:p>
        </p:txBody>
      </p:sp>
    </p:spTree>
    <p:extLst>
      <p:ext uri="{BB962C8B-B14F-4D97-AF65-F5344CB8AC3E}">
        <p14:creationId xmlns:p14="http://schemas.microsoft.com/office/powerpoint/2010/main" val="3612784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6338EFB-58F4-DF42-AB52-F07CFE087D7B}"/>
              </a:ext>
            </a:extLst>
          </p:cNvPr>
          <p:cNvSpPr>
            <a:spLocks noGrp="1"/>
          </p:cNvSpPr>
          <p:nvPr>
            <p:ph idx="1"/>
          </p:nvPr>
        </p:nvSpPr>
        <p:spPr/>
        <p:txBody>
          <a:bodyPr>
            <a:normAutofit fontScale="77500" lnSpcReduction="20000"/>
          </a:bodyPr>
          <a:lstStyle/>
          <a:p>
            <a:pPr marL="109728" indent="0" algn="ctr">
              <a:buNone/>
            </a:pPr>
            <a:r>
              <a:rPr lang="en-US" b="1" u="sng" dirty="0"/>
              <a:t>The ACERWC sets standards on the following group of children</a:t>
            </a:r>
          </a:p>
          <a:p>
            <a:pPr algn="just"/>
            <a:r>
              <a:rPr lang="en-US" dirty="0"/>
              <a:t>Refugee children, Children born to refugee parents, internally displaced persons or asylum seekers</a:t>
            </a:r>
          </a:p>
          <a:p>
            <a:pPr algn="just"/>
            <a:r>
              <a:rPr lang="en-US" dirty="0"/>
              <a:t>Children of undocumented migration status: these include </a:t>
            </a:r>
          </a:p>
          <a:p>
            <a:pPr marL="937260" lvl="1" indent="-571500" algn="just">
              <a:buAutoNum type="romanLcPeriod"/>
            </a:pPr>
            <a:r>
              <a:rPr lang="en-US" dirty="0"/>
              <a:t>undocumented children, </a:t>
            </a:r>
          </a:p>
          <a:p>
            <a:pPr marL="937260" lvl="1" indent="-571500" algn="just">
              <a:buAutoNum type="romanLcPeriod"/>
            </a:pPr>
            <a:r>
              <a:rPr lang="en-US" dirty="0"/>
              <a:t>children born to undocumented parents, </a:t>
            </a:r>
          </a:p>
          <a:p>
            <a:pPr marL="937260" lvl="1" indent="-571500" algn="just">
              <a:buAutoNum type="romanLcPeriod"/>
            </a:pPr>
            <a:r>
              <a:rPr lang="en-US" dirty="0"/>
              <a:t>children whose migration status became irregular because their parents or caregivers overstayed their residence visas or permits in a given country, </a:t>
            </a:r>
          </a:p>
          <a:p>
            <a:pPr marL="937260" lvl="1" indent="-571500" algn="just">
              <a:buAutoNum type="romanLcPeriod"/>
            </a:pPr>
            <a:r>
              <a:rPr lang="en-US" dirty="0"/>
              <a:t>children in regular migration status (without necessarily being documented) but whose parents or caregivers are undocumented, or </a:t>
            </a:r>
          </a:p>
          <a:p>
            <a:pPr marL="937260" lvl="1" indent="-571500" algn="just">
              <a:buAutoNum type="romanLcPeriod"/>
            </a:pPr>
            <a:r>
              <a:rPr lang="en-US" dirty="0"/>
              <a:t>children born to parents whose deportation has been suspended due to circumstances justifiable under international law or international humanitarian law, but have not been issued any documentation.</a:t>
            </a:r>
          </a:p>
          <a:p>
            <a:pPr algn="just"/>
            <a:endParaRPr lang="en-US" dirty="0"/>
          </a:p>
          <a:p>
            <a:endParaRPr lang="en-US" dirty="0"/>
          </a:p>
          <a:p>
            <a:endParaRPr lang="en-US" dirty="0"/>
          </a:p>
        </p:txBody>
      </p:sp>
      <p:sp>
        <p:nvSpPr>
          <p:cNvPr id="3" name="Title 2">
            <a:extLst>
              <a:ext uri="{FF2B5EF4-FFF2-40B4-BE49-F238E27FC236}">
                <a16:creationId xmlns:a16="http://schemas.microsoft.com/office/drawing/2014/main" id="{69F10F9F-BE04-A54A-837D-D8BF6709466F}"/>
              </a:ext>
            </a:extLst>
          </p:cNvPr>
          <p:cNvSpPr>
            <a:spLocks noGrp="1"/>
          </p:cNvSpPr>
          <p:nvPr>
            <p:ph type="title"/>
          </p:nvPr>
        </p:nvSpPr>
        <p:spPr/>
        <p:txBody>
          <a:bodyPr>
            <a:normAutofit/>
          </a:bodyPr>
          <a:lstStyle/>
          <a:p>
            <a:r>
              <a:rPr lang="en-US" dirty="0"/>
              <a:t>The work of the ACERWC</a:t>
            </a:r>
          </a:p>
        </p:txBody>
      </p:sp>
    </p:spTree>
    <p:extLst>
      <p:ext uri="{BB962C8B-B14F-4D97-AF65-F5344CB8AC3E}">
        <p14:creationId xmlns:p14="http://schemas.microsoft.com/office/powerpoint/2010/main" val="476869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CD14D44-F589-3442-94A4-C05BFD0746D5}"/>
              </a:ext>
            </a:extLst>
          </p:cNvPr>
          <p:cNvSpPr>
            <a:spLocks noGrp="1"/>
          </p:cNvSpPr>
          <p:nvPr>
            <p:ph idx="1"/>
          </p:nvPr>
        </p:nvSpPr>
        <p:spPr/>
        <p:txBody>
          <a:bodyPr>
            <a:normAutofit fontScale="62500" lnSpcReduction="20000"/>
          </a:bodyPr>
          <a:lstStyle/>
          <a:p>
            <a:pPr marL="457200" indent="-457200" algn="just">
              <a:buFont typeface="Wingdings" pitchFamily="2" charset="2"/>
              <a:buChar char="Ø"/>
            </a:pPr>
            <a:r>
              <a:rPr lang="en-US" b="1" dirty="0"/>
              <a:t>Discrimination in refugee determination procedure-</a:t>
            </a:r>
            <a:r>
              <a:rPr lang="en-US" b="1" dirty="0">
                <a:solidFill>
                  <a:schemeClr val="accent2"/>
                </a:solidFill>
              </a:rPr>
              <a:t>Algeria</a:t>
            </a:r>
            <a:r>
              <a:rPr lang="en-US" dirty="0"/>
              <a:t>-</a:t>
            </a:r>
            <a:r>
              <a:rPr lang="en-US" b="1" dirty="0"/>
              <a:t> </a:t>
            </a:r>
            <a:r>
              <a:rPr lang="en-US" dirty="0"/>
              <a:t>refugees coming from the Sub-Saharan countries are denied of refugee status without fair hearing.</a:t>
            </a:r>
          </a:p>
          <a:p>
            <a:pPr marL="0" indent="0" algn="just">
              <a:buNone/>
            </a:pPr>
            <a:endParaRPr lang="en-US" dirty="0"/>
          </a:p>
          <a:p>
            <a:pPr marL="457200" indent="-457200" algn="just">
              <a:buFont typeface="Wingdings" pitchFamily="2" charset="2"/>
              <a:buChar char="Ø"/>
            </a:pPr>
            <a:r>
              <a:rPr lang="en-US" b="1" dirty="0"/>
              <a:t>No identification procedure in place for unaccompanied minors- Angola</a:t>
            </a:r>
          </a:p>
          <a:p>
            <a:pPr marL="0" indent="0" algn="just">
              <a:buNone/>
            </a:pPr>
            <a:endParaRPr lang="en-US" dirty="0"/>
          </a:p>
          <a:p>
            <a:pPr marL="457200" indent="-457200" algn="just">
              <a:buFont typeface="Wingdings" pitchFamily="2" charset="2"/>
              <a:buChar char="Ø"/>
            </a:pPr>
            <a:r>
              <a:rPr lang="en-US" b="1" dirty="0"/>
              <a:t>No psychosocial support and alternative care- </a:t>
            </a:r>
            <a:r>
              <a:rPr lang="en-US" b="1" dirty="0">
                <a:solidFill>
                  <a:schemeClr val="accent2"/>
                </a:solidFill>
              </a:rPr>
              <a:t>Gabon, Angola </a:t>
            </a:r>
          </a:p>
          <a:p>
            <a:pPr marL="457200" indent="-457200" algn="just">
              <a:buFont typeface="Wingdings" pitchFamily="2" charset="2"/>
              <a:buChar char="Ø"/>
            </a:pPr>
            <a:endParaRPr lang="en-US" b="1" dirty="0"/>
          </a:p>
          <a:p>
            <a:pPr marL="457200" indent="-457200" algn="just">
              <a:buFont typeface="Wingdings" pitchFamily="2" charset="2"/>
              <a:buChar char="Ø"/>
            </a:pPr>
            <a:r>
              <a:rPr lang="en-US" b="1" dirty="0"/>
              <a:t>Lack of case management with a child friendly procedure for documentation, registration, transmission and referral</a:t>
            </a:r>
            <a:r>
              <a:rPr lang="en-US" dirty="0"/>
              <a:t>- </a:t>
            </a:r>
            <a:r>
              <a:rPr lang="en-US" b="1" dirty="0">
                <a:solidFill>
                  <a:schemeClr val="accent2"/>
                </a:solidFill>
              </a:rPr>
              <a:t>in many countries</a:t>
            </a:r>
          </a:p>
          <a:p>
            <a:pPr marL="0" indent="0" algn="just">
              <a:buNone/>
            </a:pPr>
            <a:endParaRPr lang="en-US" dirty="0"/>
          </a:p>
          <a:p>
            <a:pPr marL="457200" indent="-457200" algn="just">
              <a:buFont typeface="Wingdings" pitchFamily="2" charset="2"/>
              <a:buChar char="Ø"/>
            </a:pPr>
            <a:r>
              <a:rPr lang="en-US" b="1" dirty="0"/>
              <a:t>Limited integration of refugee children into mainstream education and health- </a:t>
            </a:r>
            <a:r>
              <a:rPr lang="en-US" b="1" dirty="0">
                <a:solidFill>
                  <a:schemeClr val="accent2"/>
                </a:solidFill>
              </a:rPr>
              <a:t>South Africa, Angola </a:t>
            </a:r>
          </a:p>
          <a:p>
            <a:pPr marL="0" indent="0" algn="just">
              <a:buNone/>
            </a:pPr>
            <a:endParaRPr lang="en-US" b="1" dirty="0"/>
          </a:p>
          <a:p>
            <a:pPr marL="457200" indent="-457200" algn="just">
              <a:buFont typeface="Wingdings" pitchFamily="2" charset="2"/>
              <a:buChar char="Ø"/>
            </a:pPr>
            <a:r>
              <a:rPr lang="en-US" b="1" dirty="0"/>
              <a:t>Most camps do not have centers for children below school going age and limited child friendly spaces –</a:t>
            </a:r>
            <a:r>
              <a:rPr lang="en-US" b="1" dirty="0">
                <a:solidFill>
                  <a:schemeClr val="accent2"/>
                </a:solidFill>
              </a:rPr>
              <a:t>Burkina Faso</a:t>
            </a:r>
          </a:p>
          <a:p>
            <a:pPr marL="109728" indent="0">
              <a:buNone/>
            </a:pPr>
            <a:endParaRPr lang="en-US" dirty="0"/>
          </a:p>
        </p:txBody>
      </p:sp>
      <p:sp>
        <p:nvSpPr>
          <p:cNvPr id="3" name="Title 2">
            <a:extLst>
              <a:ext uri="{FF2B5EF4-FFF2-40B4-BE49-F238E27FC236}">
                <a16:creationId xmlns:a16="http://schemas.microsoft.com/office/drawing/2014/main" id="{DC5D1E4F-923E-F249-B4C5-04C49CBAD8E6}"/>
              </a:ext>
            </a:extLst>
          </p:cNvPr>
          <p:cNvSpPr>
            <a:spLocks noGrp="1"/>
          </p:cNvSpPr>
          <p:nvPr>
            <p:ph type="title"/>
          </p:nvPr>
        </p:nvSpPr>
        <p:spPr/>
        <p:txBody>
          <a:bodyPr>
            <a:normAutofit fontScale="90000"/>
          </a:bodyPr>
          <a:lstStyle/>
          <a:p>
            <a:pPr algn="ctr"/>
            <a:r>
              <a:rPr lang="en-US" dirty="0">
                <a:solidFill>
                  <a:schemeClr val="tx1"/>
                </a:solidFill>
              </a:rPr>
              <a:t>The ACERWC-Observation on Refugee/Migrant Children </a:t>
            </a:r>
          </a:p>
        </p:txBody>
      </p:sp>
    </p:spTree>
    <p:extLst>
      <p:ext uri="{BB962C8B-B14F-4D97-AF65-F5344CB8AC3E}">
        <p14:creationId xmlns:p14="http://schemas.microsoft.com/office/powerpoint/2010/main" val="2540399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C7AF0E9-C118-FA4B-A7C9-47D87012C803}"/>
              </a:ext>
            </a:extLst>
          </p:cNvPr>
          <p:cNvSpPr>
            <a:spLocks noGrp="1"/>
          </p:cNvSpPr>
          <p:nvPr>
            <p:ph idx="1"/>
          </p:nvPr>
        </p:nvSpPr>
        <p:spPr/>
        <p:txBody>
          <a:bodyPr>
            <a:normAutofit fontScale="92500" lnSpcReduction="10000"/>
          </a:bodyPr>
          <a:lstStyle/>
          <a:p>
            <a:pPr marL="457200" indent="-457200" algn="just">
              <a:buFont typeface="Wingdings" pitchFamily="2" charset="2"/>
              <a:buChar char="Ø"/>
            </a:pPr>
            <a:r>
              <a:rPr lang="en-US" b="1" dirty="0"/>
              <a:t>Limited procedure on family tracing and reunification</a:t>
            </a:r>
            <a:r>
              <a:rPr lang="en-US" dirty="0"/>
              <a:t>- explore durable solutions- </a:t>
            </a:r>
            <a:r>
              <a:rPr lang="en-US" dirty="0">
                <a:solidFill>
                  <a:srgbClr val="FF0000"/>
                </a:solidFill>
              </a:rPr>
              <a:t>Lesotho, Gabon</a:t>
            </a:r>
          </a:p>
          <a:p>
            <a:pPr marL="457200" indent="-457200" algn="just">
              <a:buFont typeface="Wingdings" pitchFamily="2" charset="2"/>
              <a:buChar char="Ø"/>
            </a:pPr>
            <a:r>
              <a:rPr lang="en-US" b="1" dirty="0"/>
              <a:t>Exploitation- </a:t>
            </a:r>
            <a:r>
              <a:rPr lang="en-US" dirty="0"/>
              <a:t>Some in mixed migration situation involved in hazardous works- </a:t>
            </a:r>
            <a:r>
              <a:rPr lang="en-US" dirty="0">
                <a:solidFill>
                  <a:srgbClr val="FF0000"/>
                </a:solidFill>
              </a:rPr>
              <a:t>Ghana</a:t>
            </a:r>
            <a:r>
              <a:rPr lang="en-US" dirty="0"/>
              <a:t> (as you as 6 years old working on the mining center)</a:t>
            </a:r>
          </a:p>
          <a:p>
            <a:pPr marL="457200" indent="-457200" algn="just">
              <a:buFont typeface="Wingdings" pitchFamily="2" charset="2"/>
              <a:buChar char="Ø"/>
            </a:pPr>
            <a:r>
              <a:rPr lang="en-US" b="1" dirty="0"/>
              <a:t>Sexual exploitation of children in refugee camps; early pregnancies in refugee camps</a:t>
            </a:r>
            <a:r>
              <a:rPr lang="en-US" dirty="0"/>
              <a:t>- </a:t>
            </a:r>
            <a:r>
              <a:rPr lang="en-US" dirty="0">
                <a:solidFill>
                  <a:srgbClr val="FF0000"/>
                </a:solidFill>
              </a:rPr>
              <a:t>Rwanda, Burkina Faso</a:t>
            </a:r>
          </a:p>
          <a:p>
            <a:pPr marL="457200" indent="-457200" algn="just">
              <a:buFont typeface="Wingdings" pitchFamily="2" charset="2"/>
              <a:buChar char="Ø"/>
            </a:pPr>
            <a:r>
              <a:rPr lang="en-US" b="1" dirty="0"/>
              <a:t>Specific challenges of Migrant children and children of foreign parents</a:t>
            </a:r>
            <a:r>
              <a:rPr lang="en-US" dirty="0"/>
              <a:t>- discrimination and xenophobia- </a:t>
            </a:r>
            <a:r>
              <a:rPr lang="en-US" dirty="0">
                <a:solidFill>
                  <a:srgbClr val="FF0000"/>
                </a:solidFill>
              </a:rPr>
              <a:t>South Africa</a:t>
            </a:r>
          </a:p>
          <a:p>
            <a:endParaRPr lang="en-US" dirty="0"/>
          </a:p>
        </p:txBody>
      </p:sp>
      <p:sp>
        <p:nvSpPr>
          <p:cNvPr id="3" name="Title 2">
            <a:extLst>
              <a:ext uri="{FF2B5EF4-FFF2-40B4-BE49-F238E27FC236}">
                <a16:creationId xmlns:a16="http://schemas.microsoft.com/office/drawing/2014/main" id="{4D986889-2C11-9646-921A-8BB637FABD44}"/>
              </a:ext>
            </a:extLst>
          </p:cNvPr>
          <p:cNvSpPr>
            <a:spLocks noGrp="1"/>
          </p:cNvSpPr>
          <p:nvPr>
            <p:ph type="title"/>
          </p:nvPr>
        </p:nvSpPr>
        <p:spPr/>
        <p:txBody>
          <a:bodyPr>
            <a:normAutofit fontScale="90000"/>
          </a:bodyPr>
          <a:lstStyle/>
          <a:p>
            <a:pPr algn="ctr"/>
            <a:r>
              <a:rPr lang="en-US" dirty="0">
                <a:solidFill>
                  <a:schemeClr val="tx1"/>
                </a:solidFill>
              </a:rPr>
              <a:t>The ACERWC-Observation on Refugee/Migrant Children </a:t>
            </a:r>
            <a:endParaRPr lang="en-US" dirty="0"/>
          </a:p>
        </p:txBody>
      </p:sp>
    </p:spTree>
    <p:extLst>
      <p:ext uri="{BB962C8B-B14F-4D97-AF65-F5344CB8AC3E}">
        <p14:creationId xmlns:p14="http://schemas.microsoft.com/office/powerpoint/2010/main" val="1985232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1B9F827-08BA-3043-A932-087C8EC94E5B}"/>
              </a:ext>
            </a:extLst>
          </p:cNvPr>
          <p:cNvSpPr>
            <a:spLocks noGrp="1"/>
          </p:cNvSpPr>
          <p:nvPr>
            <p:ph idx="1"/>
          </p:nvPr>
        </p:nvSpPr>
        <p:spPr/>
        <p:txBody>
          <a:bodyPr>
            <a:normAutofit/>
          </a:bodyPr>
          <a:lstStyle/>
          <a:p>
            <a:pPr marL="109728" indent="0" algn="just">
              <a:buNone/>
            </a:pPr>
            <a:endParaRPr lang="en-US" b="1" dirty="0"/>
          </a:p>
          <a:p>
            <a:pPr marL="0" indent="0">
              <a:buNone/>
            </a:pPr>
            <a:r>
              <a:rPr lang="en-US" dirty="0"/>
              <a:t>Three main routes namely</a:t>
            </a:r>
          </a:p>
          <a:p>
            <a:pPr marL="0" indent="0">
              <a:buNone/>
            </a:pPr>
            <a:endParaRPr lang="en-US" dirty="0"/>
          </a:p>
          <a:p>
            <a:pPr lvl="0"/>
            <a:r>
              <a:rPr lang="en-US" dirty="0"/>
              <a:t>Routes within the horn of Africa and out of the region, </a:t>
            </a:r>
          </a:p>
          <a:p>
            <a:pPr lvl="0"/>
            <a:r>
              <a:rPr lang="en-US" dirty="0"/>
              <a:t>Routes through the West and Central Africa into North Africa and </a:t>
            </a:r>
          </a:p>
          <a:p>
            <a:pPr lvl="0"/>
            <a:r>
              <a:rPr lang="en-US" dirty="0"/>
              <a:t>The West Africa routes. </a:t>
            </a:r>
          </a:p>
          <a:p>
            <a:pPr marL="109728" indent="0" algn="just">
              <a:buNone/>
            </a:pPr>
            <a:endParaRPr lang="en-US" dirty="0"/>
          </a:p>
          <a:p>
            <a:pPr marL="68580" indent="0" algn="just">
              <a:buNone/>
            </a:pPr>
            <a:endParaRPr lang="en-US" dirty="0"/>
          </a:p>
          <a:p>
            <a:endParaRPr lang="en-US" dirty="0"/>
          </a:p>
          <a:p>
            <a:endParaRPr lang="en-US" dirty="0"/>
          </a:p>
        </p:txBody>
      </p:sp>
      <p:sp>
        <p:nvSpPr>
          <p:cNvPr id="3" name="Title 2">
            <a:extLst>
              <a:ext uri="{FF2B5EF4-FFF2-40B4-BE49-F238E27FC236}">
                <a16:creationId xmlns:a16="http://schemas.microsoft.com/office/drawing/2014/main" id="{4D14B7B2-7D3A-8D47-98B3-D03FE988CA2B}"/>
              </a:ext>
            </a:extLst>
          </p:cNvPr>
          <p:cNvSpPr>
            <a:spLocks noGrp="1"/>
          </p:cNvSpPr>
          <p:nvPr>
            <p:ph type="title"/>
          </p:nvPr>
        </p:nvSpPr>
        <p:spPr>
          <a:xfrm>
            <a:off x="488430" y="357066"/>
            <a:ext cx="8229600" cy="1143000"/>
          </a:xfrm>
        </p:spPr>
        <p:txBody>
          <a:bodyPr>
            <a:noAutofit/>
          </a:bodyPr>
          <a:lstStyle/>
          <a:p>
            <a:pPr algn="ctr"/>
            <a:r>
              <a:rPr lang="en-US" sz="4000" dirty="0">
                <a:solidFill>
                  <a:schemeClr val="tx1"/>
                </a:solidFill>
              </a:rPr>
              <a:t/>
            </a:r>
            <a:br>
              <a:rPr lang="en-US" sz="4000" dirty="0">
                <a:solidFill>
                  <a:schemeClr val="tx1"/>
                </a:solidFill>
              </a:rPr>
            </a:br>
            <a:r>
              <a:rPr lang="en-US" sz="3200" dirty="0">
                <a:solidFill>
                  <a:schemeClr val="tx1"/>
                </a:solidFill>
              </a:rPr>
              <a:t>ACERWC Study on Children on the Move within Africa  </a:t>
            </a:r>
            <a:r>
              <a:rPr lang="en-US" sz="4000" dirty="0">
                <a:solidFill>
                  <a:schemeClr val="tx1"/>
                </a:solidFill>
              </a:rPr>
              <a:t/>
            </a:r>
            <a:br>
              <a:rPr lang="en-US" sz="4000" dirty="0">
                <a:solidFill>
                  <a:schemeClr val="tx1"/>
                </a:solidFill>
              </a:rPr>
            </a:br>
            <a:endParaRPr lang="en-US" sz="4000" dirty="0">
              <a:solidFill>
                <a:schemeClr val="tx1"/>
              </a:solidFill>
            </a:endParaRPr>
          </a:p>
        </p:txBody>
      </p:sp>
    </p:spTree>
    <p:extLst>
      <p:ext uri="{BB962C8B-B14F-4D97-AF65-F5344CB8AC3E}">
        <p14:creationId xmlns:p14="http://schemas.microsoft.com/office/powerpoint/2010/main" val="2298321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366E31-618D-0E4D-8418-D199CF5CECEC}"/>
              </a:ext>
            </a:extLst>
          </p:cNvPr>
          <p:cNvSpPr>
            <a:spLocks noGrp="1"/>
          </p:cNvSpPr>
          <p:nvPr>
            <p:ph idx="1"/>
          </p:nvPr>
        </p:nvSpPr>
        <p:spPr/>
        <p:txBody>
          <a:bodyPr>
            <a:normAutofit fontScale="77500" lnSpcReduction="20000"/>
          </a:bodyPr>
          <a:lstStyle/>
          <a:p>
            <a:pPr marL="109728" indent="0" algn="ctr">
              <a:buNone/>
            </a:pPr>
            <a:r>
              <a:rPr lang="en-US" b="1" dirty="0">
                <a:solidFill>
                  <a:srgbClr val="FF0000"/>
                </a:solidFill>
              </a:rPr>
              <a:t>Movements of children should be looked at a child protection matters </a:t>
            </a:r>
          </a:p>
          <a:p>
            <a:pPr algn="just"/>
            <a:endParaRPr lang="en-US" dirty="0"/>
          </a:p>
          <a:p>
            <a:pPr algn="just"/>
            <a:r>
              <a:rPr lang="en-US" dirty="0"/>
              <a:t>Weak or </a:t>
            </a:r>
            <a:r>
              <a:rPr lang="en-US" sz="2800" dirty="0"/>
              <a:t>lack of clear normative frameworks and no clear institutional positioning on the notion of children on the move</a:t>
            </a:r>
            <a:r>
              <a:rPr lang="en-US" dirty="0"/>
              <a:t> </a:t>
            </a:r>
          </a:p>
          <a:p>
            <a:pPr algn="just"/>
            <a:r>
              <a:rPr lang="en-US" sz="2800" dirty="0"/>
              <a:t>Lack of adequate systems to trace children on the move</a:t>
            </a:r>
            <a:endParaRPr lang="en-US" dirty="0"/>
          </a:p>
          <a:p>
            <a:pPr algn="just"/>
            <a:r>
              <a:rPr lang="en-US" sz="2800" dirty="0"/>
              <a:t>Lack of coordination between security services, child protection services, and other government bodies</a:t>
            </a:r>
          </a:p>
          <a:p>
            <a:pPr algn="just"/>
            <a:r>
              <a:rPr lang="en-US" sz="2800" dirty="0"/>
              <a:t>Lack of regional coordination (RECs level)- existence of largely a one size-fits-all approach in tackling mobility of children</a:t>
            </a:r>
          </a:p>
          <a:p>
            <a:pPr algn="just"/>
            <a:r>
              <a:rPr lang="en-US" sz="2800" dirty="0"/>
              <a:t>Inadequacy of documentation, data and statistics of children on the move</a:t>
            </a:r>
          </a:p>
          <a:p>
            <a:pPr marL="685800" lvl="2" indent="0" algn="just">
              <a:buNone/>
            </a:pPr>
            <a:endParaRPr lang="en-US" sz="1600" dirty="0"/>
          </a:p>
          <a:p>
            <a:pPr marL="109728" indent="0" algn="just">
              <a:buNone/>
            </a:pPr>
            <a:endParaRPr lang="en-US" dirty="0"/>
          </a:p>
          <a:p>
            <a:pPr algn="just"/>
            <a:endParaRPr lang="en-US" dirty="0"/>
          </a:p>
        </p:txBody>
      </p:sp>
      <p:sp>
        <p:nvSpPr>
          <p:cNvPr id="3" name="Title 2">
            <a:extLst>
              <a:ext uri="{FF2B5EF4-FFF2-40B4-BE49-F238E27FC236}">
                <a16:creationId xmlns:a16="http://schemas.microsoft.com/office/drawing/2014/main" id="{B1092D41-98EF-8743-B2E5-C7586B3211A5}"/>
              </a:ext>
            </a:extLst>
          </p:cNvPr>
          <p:cNvSpPr>
            <a:spLocks noGrp="1"/>
          </p:cNvSpPr>
          <p:nvPr>
            <p:ph type="title"/>
          </p:nvPr>
        </p:nvSpPr>
        <p:spPr/>
        <p:txBody>
          <a:bodyPr>
            <a:normAutofit fontScale="90000"/>
          </a:bodyPr>
          <a:lstStyle/>
          <a:p>
            <a:pPr algn="ctr"/>
            <a:r>
              <a:rPr lang="en-US" dirty="0">
                <a:solidFill>
                  <a:schemeClr val="tx1"/>
                </a:solidFill>
              </a:rPr>
              <a:t>Major findings of the ACERWC’s Study</a:t>
            </a:r>
          </a:p>
        </p:txBody>
      </p:sp>
    </p:spTree>
    <p:extLst>
      <p:ext uri="{BB962C8B-B14F-4D97-AF65-F5344CB8AC3E}">
        <p14:creationId xmlns:p14="http://schemas.microsoft.com/office/powerpoint/2010/main" val="792255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C051D7A-139B-5E4A-80FF-2D3BB7EA1CE4}"/>
              </a:ext>
            </a:extLst>
          </p:cNvPr>
          <p:cNvSpPr>
            <a:spLocks noGrp="1"/>
          </p:cNvSpPr>
          <p:nvPr>
            <p:ph idx="1"/>
          </p:nvPr>
        </p:nvSpPr>
        <p:spPr>
          <a:xfrm>
            <a:off x="457200" y="1481328"/>
            <a:ext cx="8229600" cy="4525963"/>
          </a:xfrm>
        </p:spPr>
        <p:txBody>
          <a:bodyPr>
            <a:normAutofit fontScale="62500" lnSpcReduction="20000"/>
          </a:bodyPr>
          <a:lstStyle/>
          <a:p>
            <a:pPr lvl="0" algn="just"/>
            <a:r>
              <a:rPr lang="en-US" dirty="0"/>
              <a:t>Working on the relevant UN Treaty Bodies for border control measures </a:t>
            </a:r>
            <a:r>
              <a:rPr lang="en-US" u="sng" dirty="0"/>
              <a:t>should not include detention, discrimination or torture</a:t>
            </a:r>
            <a:r>
              <a:rPr lang="en-US" dirty="0"/>
              <a:t>.</a:t>
            </a:r>
          </a:p>
          <a:p>
            <a:pPr lvl="0" algn="just"/>
            <a:endParaRPr lang="en-US" dirty="0"/>
          </a:p>
          <a:p>
            <a:pPr lvl="0" algn="just"/>
            <a:r>
              <a:rPr lang="en-US" dirty="0"/>
              <a:t>NHRIs </a:t>
            </a:r>
            <a:r>
              <a:rPr lang="en-US" b="1" dirty="0">
                <a:solidFill>
                  <a:schemeClr val="accent2"/>
                </a:solidFill>
              </a:rPr>
              <a:t>(ACERWC initiatives to be mentioned) </a:t>
            </a:r>
            <a:r>
              <a:rPr lang="en-US" dirty="0"/>
              <a:t>to ensure that the State Party reporting mechanism addresses issues related to children on the move- by providing briefings including on the legislative, institutional framework, disaggregated date, about all groups of children on the move, the challenges the children face</a:t>
            </a:r>
          </a:p>
          <a:p>
            <a:pPr marL="0" lvl="0" indent="0" algn="just">
              <a:buNone/>
            </a:pPr>
            <a:endParaRPr lang="en-US" dirty="0"/>
          </a:p>
          <a:p>
            <a:pPr lvl="0" algn="just"/>
            <a:r>
              <a:rPr lang="en-US" u="sng" dirty="0"/>
              <a:t>RECs </a:t>
            </a:r>
            <a:r>
              <a:rPr lang="en-US" b="1" u="sng" dirty="0">
                <a:solidFill>
                  <a:schemeClr val="accent2"/>
                </a:solidFill>
              </a:rPr>
              <a:t>(ACERWC initiatives to be mentioned) </a:t>
            </a:r>
            <a:r>
              <a:rPr lang="en-US" u="sng" dirty="0"/>
              <a:t>to establish Child protection information management systems </a:t>
            </a:r>
            <a:r>
              <a:rPr lang="en-US" dirty="0"/>
              <a:t>which can be linked across borders, and strengthen referral of critical child protection concerns across states to ensure a continuum of care for vulnerable children on the move. </a:t>
            </a:r>
          </a:p>
          <a:p>
            <a:pPr marL="0" lvl="0" indent="0" algn="just">
              <a:buNone/>
            </a:pPr>
            <a:endParaRPr lang="en-US" dirty="0"/>
          </a:p>
          <a:p>
            <a:pPr lvl="0" algn="just"/>
            <a:r>
              <a:rPr lang="en-US" dirty="0"/>
              <a:t>UN and International </a:t>
            </a:r>
            <a:r>
              <a:rPr lang="en-US" dirty="0" err="1"/>
              <a:t>Organsiations</a:t>
            </a:r>
            <a:r>
              <a:rPr lang="en-US" dirty="0"/>
              <a:t> </a:t>
            </a:r>
            <a:r>
              <a:rPr lang="en-US" u="sng" dirty="0"/>
              <a:t>to record data relevant to children on the move within the continent </a:t>
            </a:r>
            <a:r>
              <a:rPr lang="en-US" dirty="0"/>
              <a:t>as well.  </a:t>
            </a:r>
          </a:p>
          <a:p>
            <a:endParaRPr lang="en-US" dirty="0"/>
          </a:p>
        </p:txBody>
      </p:sp>
      <p:sp>
        <p:nvSpPr>
          <p:cNvPr id="3" name="Title 2">
            <a:extLst>
              <a:ext uri="{FF2B5EF4-FFF2-40B4-BE49-F238E27FC236}">
                <a16:creationId xmlns:a16="http://schemas.microsoft.com/office/drawing/2014/main" id="{CCCA3ED8-D691-4D44-856D-6452772AE56D}"/>
              </a:ext>
            </a:extLst>
          </p:cNvPr>
          <p:cNvSpPr>
            <a:spLocks noGrp="1"/>
          </p:cNvSpPr>
          <p:nvPr>
            <p:ph type="title"/>
          </p:nvPr>
        </p:nvSpPr>
        <p:spPr/>
        <p:txBody>
          <a:bodyPr/>
          <a:lstStyle/>
          <a:p>
            <a:pPr algn="ctr"/>
            <a:r>
              <a:rPr lang="en-US" dirty="0"/>
              <a:t>Recommendations </a:t>
            </a:r>
          </a:p>
        </p:txBody>
      </p:sp>
    </p:spTree>
    <p:extLst>
      <p:ext uri="{BB962C8B-B14F-4D97-AF65-F5344CB8AC3E}">
        <p14:creationId xmlns:p14="http://schemas.microsoft.com/office/powerpoint/2010/main" val="30309871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22B9E06671B54FA89F14538B9B0FEA" ma:contentTypeVersion="1" ma:contentTypeDescription="Create a new document." ma:contentTypeScope="" ma:versionID="362711686602768b23db736653e4ac1a">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B9B6D539-D466-4BE1-8665-E1963CDD2D85}"/>
</file>

<file path=customXml/itemProps2.xml><?xml version="1.0" encoding="utf-8"?>
<ds:datastoreItem xmlns:ds="http://schemas.openxmlformats.org/officeDocument/2006/customXml" ds:itemID="{BC43CC0E-FD12-4AB6-B751-BBB2E9BA42CF}"/>
</file>

<file path=customXml/itemProps3.xml><?xml version="1.0" encoding="utf-8"?>
<ds:datastoreItem xmlns:ds="http://schemas.openxmlformats.org/officeDocument/2006/customXml" ds:itemID="{1141F1D9-9BC3-4DF8-91D2-91E5BB9BBCAD}"/>
</file>

<file path=docProps/app.xml><?xml version="1.0" encoding="utf-8"?>
<Properties xmlns="http://schemas.openxmlformats.org/officeDocument/2006/extended-properties" xmlns:vt="http://schemas.openxmlformats.org/officeDocument/2006/docPropsVTypes">
  <Template>Concourse</Template>
  <TotalTime>5153</TotalTime>
  <Words>911</Words>
  <Application>Microsoft Office PowerPoint</Application>
  <PresentationFormat>On-screen Show (4:3)</PresentationFormat>
  <Paragraphs>80</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Lucida Sans Unicode</vt:lpstr>
      <vt:lpstr>Verdana</vt:lpstr>
      <vt:lpstr>Wingdings</vt:lpstr>
      <vt:lpstr>Wingdings 2</vt:lpstr>
      <vt:lpstr>Wingdings 3</vt:lpstr>
      <vt:lpstr>Concourse</vt:lpstr>
      <vt:lpstr>Ayalew Getachew Assefa Secretariat of the ACERWC</vt:lpstr>
      <vt:lpstr>Normative Framework </vt:lpstr>
      <vt:lpstr>Institutional Frameworks </vt:lpstr>
      <vt:lpstr>The work of the ACERWC</vt:lpstr>
      <vt:lpstr>The ACERWC-Observation on Refugee/Migrant Children </vt:lpstr>
      <vt:lpstr>The ACERWC-Observation on Refugee/Migrant Children </vt:lpstr>
      <vt:lpstr> ACERWC Study on Children on the Move within Africa   </vt:lpstr>
      <vt:lpstr>Major findings of the ACERWC’s Study</vt:lpstr>
      <vt:lpstr>Recommendations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ayalewgetachew</dc:creator>
  <cp:lastModifiedBy>PANUNCILLO Leselle</cp:lastModifiedBy>
  <cp:revision>99</cp:revision>
  <dcterms:created xsi:type="dcterms:W3CDTF">2015-08-05T21:13:38Z</dcterms:created>
  <dcterms:modified xsi:type="dcterms:W3CDTF">2019-10-22T15:17:41Z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0x0101008822B9E06671B54FA89F14538B9B0FEA</vt:lpwstr>
  </property>
</Properties>
</file>