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96" r:id="rId3"/>
    <p:sldId id="306" r:id="rId4"/>
    <p:sldId id="307" r:id="rId5"/>
    <p:sldId id="297" r:id="rId6"/>
    <p:sldId id="308" r:id="rId7"/>
    <p:sldId id="309" r:id="rId8"/>
    <p:sldId id="285" r:id="rId9"/>
    <p:sldId id="310" r:id="rId10"/>
    <p:sldId id="311" r:id="rId11"/>
    <p:sldId id="303" r:id="rId12"/>
    <p:sldId id="29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8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D771C3A-AAB2-4B5D-89F6-A83A901080F5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CCC77A-1F0A-4493-9254-B75460AAF2C6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1C3A-AAB2-4B5D-89F6-A83A901080F5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C77A-1F0A-4493-9254-B75460AAF2C6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1C3A-AAB2-4B5D-89F6-A83A901080F5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C77A-1F0A-4493-9254-B75460AAF2C6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1C3A-AAB2-4B5D-89F6-A83A901080F5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C77A-1F0A-4493-9254-B75460AAF2C6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1C3A-AAB2-4B5D-89F6-A83A901080F5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C77A-1F0A-4493-9254-B75460AAF2C6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1C3A-AAB2-4B5D-89F6-A83A901080F5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C77A-1F0A-4493-9254-B75460AAF2C6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1C3A-AAB2-4B5D-89F6-A83A901080F5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C77A-1F0A-4493-9254-B75460AAF2C6}" type="slidenum">
              <a:rPr lang="en-US" smtClean="0"/>
              <a:t>‹N°›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1C3A-AAB2-4B5D-89F6-A83A901080F5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C77A-1F0A-4493-9254-B75460AAF2C6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1C3A-AAB2-4B5D-89F6-A83A901080F5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C77A-1F0A-4493-9254-B75460AAF2C6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D771C3A-AAB2-4B5D-89F6-A83A901080F5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C77A-1F0A-4493-9254-B75460AAF2C6}" type="slidenum">
              <a:rPr lang="en-US" smtClean="0"/>
              <a:t>‹N°›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D771C3A-AAB2-4B5D-89F6-A83A901080F5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CCC77A-1F0A-4493-9254-B75460AAF2C6}" type="slidenum">
              <a:rPr lang="en-US" smtClean="0"/>
              <a:t>‹N°›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D771C3A-AAB2-4B5D-89F6-A83A901080F5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DCCC77A-1F0A-4493-9254-B75460AAF2C6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4202" y="616528"/>
            <a:ext cx="7728798" cy="4565072"/>
          </a:xfrm>
        </p:spPr>
        <p:txBody>
          <a:bodyPr>
            <a:normAutofit/>
          </a:bodyPr>
          <a:lstStyle/>
          <a:p>
            <a:r>
              <a:rPr lang="en-US" sz="2800" dirty="0"/>
              <a:t>Mrs. Marie-Christine Bocoum</a:t>
            </a:r>
            <a:br>
              <a:rPr lang="en-US" sz="2800" dirty="0"/>
            </a:br>
            <a:r>
              <a:rPr lang="en-US" sz="2800" dirty="0"/>
              <a:t>Deputy Chairperson of the ACERWC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143001"/>
            <a:ext cx="7772400" cy="2362200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The work of the ACERWC on matters of issues of racism, ethnic/religious discrimination and children’s rights</a:t>
            </a:r>
          </a:p>
        </p:txBody>
      </p:sp>
    </p:spTree>
    <p:extLst>
      <p:ext uri="{BB962C8B-B14F-4D97-AF65-F5344CB8AC3E}">
        <p14:creationId xmlns:p14="http://schemas.microsoft.com/office/powerpoint/2010/main" val="515919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3A8B05A4-FCD5-034A-B6BC-054D201C6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just">
              <a:buNone/>
            </a:pPr>
            <a:r>
              <a:rPr lang="en-GB" b="1" dirty="0">
                <a:solidFill>
                  <a:srgbClr val="FF0000"/>
                </a:solidFill>
              </a:rPr>
              <a:t>Minority Rights Group International and SOS-</a:t>
            </a:r>
            <a:r>
              <a:rPr lang="en-GB" b="1" dirty="0" err="1">
                <a:solidFill>
                  <a:srgbClr val="FF0000"/>
                </a:solidFill>
              </a:rPr>
              <a:t>Esclaves</a:t>
            </a:r>
            <a:r>
              <a:rPr lang="en-GB" b="1" dirty="0">
                <a:solidFill>
                  <a:srgbClr val="FF0000"/>
                </a:solidFill>
              </a:rPr>
              <a:t> on behalf of Said </a:t>
            </a:r>
            <a:r>
              <a:rPr lang="en-GB" b="1" dirty="0" err="1">
                <a:solidFill>
                  <a:srgbClr val="FF0000"/>
                </a:solidFill>
              </a:rPr>
              <a:t>Ould</a:t>
            </a:r>
            <a:r>
              <a:rPr lang="en-GB" b="1" dirty="0">
                <a:solidFill>
                  <a:srgbClr val="FF0000"/>
                </a:solidFill>
              </a:rPr>
              <a:t> Salem and </a:t>
            </a:r>
            <a:r>
              <a:rPr lang="en-GB" b="1" dirty="0" err="1">
                <a:solidFill>
                  <a:srgbClr val="FF0000"/>
                </a:solidFill>
              </a:rPr>
              <a:t>Yarg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err="1">
                <a:solidFill>
                  <a:srgbClr val="FF0000"/>
                </a:solidFill>
              </a:rPr>
              <a:t>Ould</a:t>
            </a:r>
            <a:r>
              <a:rPr lang="en-GB" b="1" dirty="0">
                <a:solidFill>
                  <a:srgbClr val="FF0000"/>
                </a:solidFill>
              </a:rPr>
              <a:t> Salem Vs The Republic of Mauritania- </a:t>
            </a:r>
            <a:r>
              <a:rPr lang="en-GB" dirty="0"/>
              <a:t>where the Committee concludes:</a:t>
            </a:r>
          </a:p>
          <a:p>
            <a:pPr marL="109728" indent="0" algn="just">
              <a:buNone/>
            </a:pPr>
            <a:endParaRPr lang="en-US" dirty="0"/>
          </a:p>
          <a:p>
            <a:pPr algn="just"/>
            <a:r>
              <a:rPr lang="en-US" dirty="0"/>
              <a:t>Slavery persists in Mauritania despite its abolition in 1980 and mostly affects the descendants of black Africans- The Committee notes that slavery is clearly prohibited under the national law of Mauritania and various international human rights laws and it amounts to discrimination under the Charter. </a:t>
            </a:r>
          </a:p>
          <a:p>
            <a:pPr algn="just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5F4AD696-102E-9B4D-8D8E-4A9489CA2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Communication Mechanism </a:t>
            </a:r>
          </a:p>
        </p:txBody>
      </p:sp>
    </p:spTree>
    <p:extLst>
      <p:ext uri="{BB962C8B-B14F-4D97-AF65-F5344CB8AC3E}">
        <p14:creationId xmlns:p14="http://schemas.microsoft.com/office/powerpoint/2010/main" val="204347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D36CEB5B-1621-C948-B006-B1FBC5CA5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dirty="0">
                <a:solidFill>
                  <a:srgbClr val="FF0000"/>
                </a:solidFill>
              </a:rPr>
              <a:t>UN Mechanisms</a:t>
            </a:r>
          </a:p>
          <a:p>
            <a:pPr marL="624078" indent="-514350" algn="just">
              <a:buAutoNum type="arabicPeriod"/>
            </a:pPr>
            <a:r>
              <a:rPr lang="en-US" b="1" dirty="0"/>
              <a:t>To do a joint follow up on implementation </a:t>
            </a:r>
          </a:p>
          <a:p>
            <a:pPr marL="624078" indent="-514350" algn="just">
              <a:buAutoNum type="arabicPeriod"/>
            </a:pPr>
            <a:r>
              <a:rPr lang="en-US" b="1" dirty="0"/>
              <a:t>To undertake joint studies on the impact of racism on children in Africa</a:t>
            </a:r>
          </a:p>
          <a:p>
            <a:pPr marL="109728" indent="0" algn="just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109728" indent="0" algn="just">
              <a:buNone/>
            </a:pPr>
            <a:r>
              <a:rPr lang="en-US" b="1" dirty="0">
                <a:solidFill>
                  <a:srgbClr val="FF0000"/>
                </a:solidFill>
              </a:rPr>
              <a:t>NHRIs and CSOs </a:t>
            </a:r>
          </a:p>
          <a:p>
            <a:pPr marL="624078" indent="-514350" algn="just">
              <a:buAutoNum type="arabicPeriod"/>
            </a:pPr>
            <a:r>
              <a:rPr lang="en-US" b="1" dirty="0"/>
              <a:t>Apply for an affiliate or Observer status before the ACERWC</a:t>
            </a:r>
          </a:p>
          <a:p>
            <a:pPr marL="624078" indent="-514350" algn="just">
              <a:buAutoNum type="arabicPeriod"/>
            </a:pPr>
            <a:r>
              <a:rPr lang="en-US" b="1" dirty="0"/>
              <a:t>Submit briefings to the ACERWC on matters related to racism, discrimination </a:t>
            </a:r>
            <a:r>
              <a:rPr lang="en-US" b="1" dirty="0" smtClean="0"/>
              <a:t>based on </a:t>
            </a:r>
            <a:r>
              <a:rPr lang="en-US" b="1" dirty="0"/>
              <a:t>ethnicity/religion, xenophobia and children’s rights in Africa </a:t>
            </a:r>
          </a:p>
          <a:p>
            <a:pPr marL="624078" indent="-514350" algn="just">
              <a:buAutoNum type="arabicPeriod"/>
            </a:pP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613A0DE1-5F7A-9D47-84A3-F08B326E4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The role of UN Mechanisms and NHRIs</a:t>
            </a:r>
          </a:p>
        </p:txBody>
      </p:sp>
    </p:spTree>
    <p:extLst>
      <p:ext uri="{BB962C8B-B14F-4D97-AF65-F5344CB8AC3E}">
        <p14:creationId xmlns:p14="http://schemas.microsoft.com/office/powerpoint/2010/main" val="3007047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1B10D8DE-413B-9541-9794-AC815DBC7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marL="109728" indent="0" algn="ctr">
              <a:buNone/>
            </a:pPr>
            <a:r>
              <a:rPr lang="en-US" dirty="0"/>
              <a:t>Thank you!</a:t>
            </a: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44E2ED13-EB5D-4C40-9F89-1E4BF1893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729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0A79BBAF-A1E9-C249-B78E-79738B74D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Adopted in 1990 and came into force in 1999</a:t>
            </a:r>
          </a:p>
          <a:p>
            <a:r>
              <a:rPr lang="en-US" dirty="0"/>
              <a:t>Ratified by 49 Countries </a:t>
            </a:r>
          </a:p>
          <a:p>
            <a:r>
              <a:rPr lang="en-US" dirty="0"/>
              <a:t>Not Ratified: DRC, SS, Somalia, SADR, Tunisia, and Morocco.</a:t>
            </a:r>
          </a:p>
          <a:p>
            <a:r>
              <a:rPr lang="en-US" dirty="0"/>
              <a:t>Reservations- Botswana, Mauritania, Egypt and Sudan</a:t>
            </a:r>
          </a:p>
          <a:p>
            <a:pPr marL="109728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90E63E61-4E10-104B-9209-856786987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African Charter on the Rights and Welfare of the Child</a:t>
            </a:r>
          </a:p>
        </p:txBody>
      </p:sp>
    </p:spTree>
    <p:extLst>
      <p:ext uri="{BB962C8B-B14F-4D97-AF65-F5344CB8AC3E}">
        <p14:creationId xmlns:p14="http://schemas.microsoft.com/office/powerpoint/2010/main" val="1616822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2FB6CAA8-F8D9-1144-823E-129429327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37260" lvl="1" indent="-571500" algn="just">
              <a:buFont typeface="+mj-lt"/>
              <a:buAutoNum type="romanLcPeriod"/>
            </a:pPr>
            <a:r>
              <a:rPr lang="en-US" sz="2400" b="1" dirty="0"/>
              <a:t>Non-discrimination</a:t>
            </a:r>
          </a:p>
          <a:p>
            <a:pPr marL="937260" lvl="1" indent="-571500" algn="just">
              <a:buFont typeface="+mj-lt"/>
              <a:buAutoNum type="romanLcPeriod"/>
            </a:pPr>
            <a:r>
              <a:rPr lang="en-US" sz="2800" b="1" dirty="0"/>
              <a:t>Best interest of the child</a:t>
            </a:r>
          </a:p>
          <a:p>
            <a:pPr marL="937260" lvl="1" indent="-571500" algn="just">
              <a:buFont typeface="+mj-lt"/>
              <a:buAutoNum type="romanLcPeriod"/>
            </a:pPr>
            <a:r>
              <a:rPr lang="en-US" sz="2800" b="1" dirty="0"/>
              <a:t>Life, survival and development</a:t>
            </a:r>
          </a:p>
          <a:p>
            <a:pPr marL="937260" lvl="1" indent="-571500" algn="just">
              <a:buFont typeface="+mj-lt"/>
              <a:buAutoNum type="romanLcPeriod"/>
            </a:pPr>
            <a:r>
              <a:rPr lang="en-US" sz="2800" b="1" dirty="0"/>
              <a:t>Participation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2D2368DB-01B6-1942-B4AE-C10601F70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400" dirty="0"/>
              <a:t>The four cardinal principles</a:t>
            </a:r>
          </a:p>
        </p:txBody>
      </p:sp>
    </p:spTree>
    <p:extLst>
      <p:ext uri="{BB962C8B-B14F-4D97-AF65-F5344CB8AC3E}">
        <p14:creationId xmlns:p14="http://schemas.microsoft.com/office/powerpoint/2010/main" val="3089346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9B290DAF-7404-6E4E-9898-FC8074792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b="1" dirty="0"/>
              <a:t>Article 3: Non-Discrimination</a:t>
            </a:r>
          </a:p>
          <a:p>
            <a:pPr marL="109728" indent="0">
              <a:buNone/>
            </a:pPr>
            <a:endParaRPr lang="en-US" dirty="0"/>
          </a:p>
          <a:p>
            <a:pPr algn="just"/>
            <a:r>
              <a:rPr lang="en-US" dirty="0"/>
              <a:t>Every child shall be entitled to the enjoyment of the rights and freedoms recognized and guaranteed in this Charter </a:t>
            </a:r>
            <a:r>
              <a:rPr lang="en-US" b="1" u="sng" dirty="0"/>
              <a:t>irrespective of the child’s or his/her parents’ or legal guardians’ race, ethnic group, colour,</a:t>
            </a:r>
            <a:r>
              <a:rPr lang="en-US" dirty="0"/>
              <a:t> sex, language, religion, political or other opinion, national and social origin, fortune, birth or other status.</a:t>
            </a:r>
          </a:p>
          <a:p>
            <a:pPr algn="just"/>
            <a:r>
              <a:rPr lang="en-US" dirty="0"/>
              <a:t>No discrimination- </a:t>
            </a:r>
            <a:r>
              <a:rPr lang="en-US" b="1" dirty="0">
                <a:solidFill>
                  <a:srgbClr val="FF0000"/>
                </a:solidFill>
              </a:rPr>
              <a:t>NOT ONLY BASED ON THE CHILD’S </a:t>
            </a:r>
            <a:r>
              <a:rPr lang="en-US" b="1" dirty="0" smtClean="0">
                <a:solidFill>
                  <a:srgbClr val="FF0000"/>
                </a:solidFill>
              </a:rPr>
              <a:t>RACE/ETNICITY </a:t>
            </a:r>
            <a:r>
              <a:rPr lang="en-US" b="1" dirty="0">
                <a:solidFill>
                  <a:srgbClr val="FF0000"/>
                </a:solidFill>
              </a:rPr>
              <a:t>BUT ALSO BASED ON HIS/HER </a:t>
            </a:r>
            <a:r>
              <a:rPr lang="en-US" b="1" dirty="0" smtClean="0">
                <a:solidFill>
                  <a:srgbClr val="FF0000"/>
                </a:solidFill>
              </a:rPr>
              <a:t>PARENTS/GUARDIANS </a:t>
            </a:r>
            <a:r>
              <a:rPr lang="en-US" b="1" dirty="0">
                <a:solidFill>
                  <a:srgbClr val="FF0000"/>
                </a:solidFill>
              </a:rPr>
              <a:t>STATUS.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45B338C2-C6BF-B14D-8637-1EB8CCD40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The principle of non-discrimination</a:t>
            </a:r>
          </a:p>
        </p:txBody>
      </p:sp>
    </p:spTree>
    <p:extLst>
      <p:ext uri="{BB962C8B-B14F-4D97-AF65-F5344CB8AC3E}">
        <p14:creationId xmlns:p14="http://schemas.microsoft.com/office/powerpoint/2010/main" val="2646100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7CD14D44-F589-3442-94A4-C05BFD074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/>
            <a:r>
              <a:rPr lang="en-US" dirty="0"/>
              <a:t>Established in 2001 to monitor the implementation of the ACRWC.</a:t>
            </a:r>
          </a:p>
          <a:p>
            <a:pPr marL="457200" indent="-457200" algn="just"/>
            <a:r>
              <a:rPr lang="en-US" dirty="0"/>
              <a:t>Functions</a:t>
            </a:r>
          </a:p>
          <a:p>
            <a:pPr marL="770382" lvl="1" indent="-514350" algn="just">
              <a:buAutoNum type="arabicPeriod"/>
            </a:pPr>
            <a:r>
              <a:rPr lang="en-US" dirty="0"/>
              <a:t>Consideration of State Part Reports- concluding observations</a:t>
            </a:r>
          </a:p>
          <a:p>
            <a:pPr marL="770382" lvl="1" indent="-514350" algn="just">
              <a:buAutoNum type="arabicPeriod"/>
            </a:pPr>
            <a:r>
              <a:rPr lang="en-US" dirty="0"/>
              <a:t>Complaint Mechanisms (Communication)</a:t>
            </a:r>
          </a:p>
          <a:p>
            <a:pPr marL="770382" lvl="1" indent="-514350" algn="just">
              <a:buAutoNum type="arabicPeriod"/>
            </a:pPr>
            <a:r>
              <a:rPr lang="en-US" dirty="0"/>
              <a:t>General Comments</a:t>
            </a:r>
          </a:p>
          <a:p>
            <a:pPr marL="770382" lvl="1" indent="-514350" algn="just">
              <a:buAutoNum type="arabicPeriod"/>
            </a:pPr>
            <a:r>
              <a:rPr lang="en-US" dirty="0"/>
              <a:t>Fact finding/investigation Missions</a:t>
            </a:r>
          </a:p>
          <a:p>
            <a:pPr marL="770382" lvl="1" indent="-514350" algn="just">
              <a:buAutoNum type="arabicPeriod"/>
            </a:pPr>
            <a:r>
              <a:rPr lang="en-US" dirty="0"/>
              <a:t>Research and studies</a:t>
            </a:r>
          </a:p>
          <a:p>
            <a:endParaRPr lang="en-US" dirty="0"/>
          </a:p>
          <a:p>
            <a:pPr marL="514350" indent="-514350" algn="just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DC5D1E4F-923E-F249-B4C5-04C49CBAD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ACERWC-Mandate and functions</a:t>
            </a:r>
          </a:p>
        </p:txBody>
      </p:sp>
    </p:spTree>
    <p:extLst>
      <p:ext uri="{BB962C8B-B14F-4D97-AF65-F5344CB8AC3E}">
        <p14:creationId xmlns:p14="http://schemas.microsoft.com/office/powerpoint/2010/main" val="2540399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23702873-6860-A243-9F12-F4DA39A1B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 algn="ctr">
              <a:buNone/>
            </a:pPr>
            <a:r>
              <a:rPr lang="en-US" b="1" u="sng" dirty="0">
                <a:solidFill>
                  <a:srgbClr val="FF0000"/>
                </a:solidFill>
              </a:rPr>
              <a:t>Using the State party reporting mechanism, the Committee engaged identified issues in the following countries</a:t>
            </a:r>
          </a:p>
          <a:p>
            <a:pPr marL="109728" indent="0" algn="just">
              <a:buNone/>
            </a:pPr>
            <a:endParaRPr lang="en-US" b="1" u="sng" dirty="0"/>
          </a:p>
          <a:p>
            <a:pPr algn="just"/>
            <a:r>
              <a:rPr lang="en-US" b="1" dirty="0"/>
              <a:t>Central Africa Regions- </a:t>
            </a:r>
            <a:r>
              <a:rPr lang="en-US" dirty="0"/>
              <a:t>Discrimination against children of  the so called Ethnic ‘Pygmy’ populations who suffer from racialized discrimination mostly from Bantu people.</a:t>
            </a:r>
          </a:p>
          <a:p>
            <a:pPr algn="just"/>
            <a:r>
              <a:rPr lang="en-US" b="1" dirty="0"/>
              <a:t>Liberia and Sierra Leone-</a:t>
            </a:r>
            <a:r>
              <a:rPr lang="en-US" dirty="0"/>
              <a:t> take the position that only those of ‘Negro’ or ‘Negro-African’ descent may be citizens from birth.</a:t>
            </a:r>
          </a:p>
          <a:p>
            <a:pPr algn="just"/>
            <a:r>
              <a:rPr lang="en-US" b="1" dirty="0"/>
              <a:t>Nigeria-</a:t>
            </a:r>
            <a:r>
              <a:rPr lang="en-US" dirty="0"/>
              <a:t>The Constitution provides citizenship by birth to be given to those born in Nigeria before the date of independence either of whose parents or any of whose grandparents belong to a community indigenous to Nigeria.</a:t>
            </a:r>
          </a:p>
          <a:p>
            <a:pPr algn="just"/>
            <a:r>
              <a:rPr lang="en-US" b="1" dirty="0"/>
              <a:t>Egypt</a:t>
            </a:r>
            <a:r>
              <a:rPr lang="en-US" dirty="0"/>
              <a:t>- In Egypt the rules on naturalisation and recognition or deprivation of nationality discriminate against non-Muslims as well as non-Arabs. </a:t>
            </a:r>
          </a:p>
          <a:p>
            <a:pPr algn="just"/>
            <a:r>
              <a:rPr lang="en-US" b="1" dirty="0"/>
              <a:t>Uganda</a:t>
            </a:r>
            <a:r>
              <a:rPr lang="en-US" dirty="0"/>
              <a:t>- Constitutional provisions on citizenship privilege those who are a member of any of the indigenous communities existing and residing within the borders of Uganda as at the first day of February, 1926.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BDF3AA58-8FCA-6E41-8BC1-7D3A74A75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State Party Reporting Mechanism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993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8EFFC3D7-F56B-1A47-B624-2633E7DCF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GB" b="1" dirty="0"/>
              <a:t>Burundi-</a:t>
            </a:r>
            <a:r>
              <a:rPr lang="en-GB" dirty="0"/>
              <a:t> Discrimination faced by the minority Batwa children who do not have access to basic services and are discriminated in schools and social arena. </a:t>
            </a:r>
          </a:p>
          <a:p>
            <a:pPr algn="just"/>
            <a:r>
              <a:rPr lang="en-US" b="1" dirty="0"/>
              <a:t>Zambia- </a:t>
            </a:r>
            <a:r>
              <a:rPr lang="en-GB" dirty="0"/>
              <a:t>children from Muslim background face discrimination in getting birth registration and nationality.</a:t>
            </a:r>
            <a:r>
              <a:rPr lang="en-US" dirty="0"/>
              <a:t> </a:t>
            </a:r>
          </a:p>
          <a:p>
            <a:pPr algn="just"/>
            <a:r>
              <a:rPr lang="en-GB" dirty="0"/>
              <a:t>Cameroon- discrimination against Children who belong to indigenous parents.</a:t>
            </a:r>
            <a:endParaRPr lang="en-US" dirty="0"/>
          </a:p>
          <a:p>
            <a:pPr algn="just"/>
            <a:r>
              <a:rPr lang="en-GB" b="1" dirty="0"/>
              <a:t>Namibia-</a:t>
            </a:r>
            <a:r>
              <a:rPr lang="en-GB" dirty="0"/>
              <a:t> Discrimination against </a:t>
            </a:r>
            <a:r>
              <a:rPr lang="en-US" dirty="0"/>
              <a:t>children from indigenous groups such as the San people who are excluded from accessing basic services.</a:t>
            </a:r>
          </a:p>
          <a:p>
            <a:pPr algn="just"/>
            <a:r>
              <a:rPr lang="en-US" b="1" dirty="0"/>
              <a:t>Children who belong to trans-boundary communities-</a:t>
            </a:r>
            <a:r>
              <a:rPr lang="en-US" dirty="0"/>
              <a:t> such as: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dirty="0"/>
              <a:t> The </a:t>
            </a:r>
            <a:r>
              <a:rPr lang="en-US" dirty="0" err="1"/>
              <a:t>Madi</a:t>
            </a:r>
            <a:r>
              <a:rPr lang="en-US" dirty="0"/>
              <a:t> and the Acholi in South Sudan who find themselves at the border with Uganda, 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dirty="0" err="1"/>
              <a:t>Azande</a:t>
            </a:r>
            <a:r>
              <a:rPr lang="en-US" dirty="0"/>
              <a:t> on the border with the Democratic Republic of Congo, 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dirty="0"/>
              <a:t>The </a:t>
            </a:r>
            <a:r>
              <a:rPr lang="en-US" dirty="0" err="1"/>
              <a:t>Ngok</a:t>
            </a:r>
            <a:r>
              <a:rPr lang="en-US" dirty="0"/>
              <a:t> Dinka of </a:t>
            </a:r>
            <a:r>
              <a:rPr lang="en-US" dirty="0" err="1"/>
              <a:t>Abyei</a:t>
            </a:r>
            <a:r>
              <a:rPr lang="en-US" dirty="0"/>
              <a:t>, 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dirty="0"/>
              <a:t>The </a:t>
            </a:r>
            <a:r>
              <a:rPr lang="en-US" dirty="0" err="1"/>
              <a:t>Kakwa</a:t>
            </a:r>
            <a:r>
              <a:rPr lang="en-US" dirty="0"/>
              <a:t> on the Ugandan border</a:t>
            </a: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81DC9770-A550-4B4F-84D7-5FC57FD08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State Party Reporting Mechanism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794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B1B9F827-08BA-3043-A932-087C8EC94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 algn="just"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 marL="109728" indent="0" algn="just">
              <a:buNone/>
            </a:pPr>
            <a:r>
              <a:rPr lang="en-US" b="1" dirty="0">
                <a:solidFill>
                  <a:schemeClr val="accent2"/>
                </a:solidFill>
              </a:rPr>
              <a:t>IHRDA and  Open Society Justice Initiative on behalf of Children of Nubian descent in Kenya Vs the Government of Kenya- </a:t>
            </a:r>
            <a:r>
              <a:rPr lang="en-US" b="1" dirty="0"/>
              <a:t>Where the Committee concludes-</a:t>
            </a:r>
          </a:p>
          <a:p>
            <a:pPr marL="109728" indent="0" algn="just">
              <a:buNone/>
            </a:pPr>
            <a:endParaRPr lang="en-US" b="1" dirty="0"/>
          </a:p>
          <a:p>
            <a:pPr algn="just"/>
            <a:r>
              <a:rPr lang="en-US" dirty="0"/>
              <a:t>Challenges related to registration and denying Nubian children Kenyan nationality amounted to making them stateless, which is against the best </a:t>
            </a:r>
            <a:r>
              <a:rPr lang="en-US" dirty="0" smtClean="0"/>
              <a:t>interest </a:t>
            </a:r>
            <a:r>
              <a:rPr lang="en-US" dirty="0"/>
              <a:t>of the child. </a:t>
            </a:r>
          </a:p>
          <a:p>
            <a:pPr marL="109728" indent="0" algn="just">
              <a:buNone/>
            </a:pPr>
            <a:endParaRPr lang="en-US" dirty="0"/>
          </a:p>
          <a:p>
            <a:pPr algn="just"/>
            <a:r>
              <a:rPr lang="en-US" dirty="0"/>
              <a:t> The vetting system put in place to decide who gets access to citizenship </a:t>
            </a:r>
            <a:r>
              <a:rPr lang="en-US" b="1" dirty="0"/>
              <a:t>“unlawfully discriminates”</a:t>
            </a:r>
            <a:r>
              <a:rPr lang="en-US" dirty="0"/>
              <a:t> </a:t>
            </a:r>
            <a:r>
              <a:rPr lang="en-US" b="1" dirty="0"/>
              <a:t>against Nubian children, </a:t>
            </a:r>
            <a:r>
              <a:rPr lang="en-US" dirty="0"/>
              <a:t>leaving them stateless or at risk of being stateless, which is a violation of Article 3 of the African Charter.</a:t>
            </a:r>
          </a:p>
          <a:p>
            <a:pPr marL="109728" indent="0" algn="just">
              <a:buNone/>
            </a:pPr>
            <a:endParaRPr lang="en-US" dirty="0"/>
          </a:p>
          <a:p>
            <a:pPr algn="just"/>
            <a:r>
              <a:rPr lang="en-US" b="1" dirty="0"/>
              <a:t>Effects of such discrimination-</a:t>
            </a:r>
            <a:r>
              <a:rPr lang="en-US" dirty="0"/>
              <a:t>Denied Nubians access to adequate health care and education was also found to be in breach of Articles 14 and 11 of the African Charter-</a:t>
            </a:r>
            <a:endParaRPr lang="en-US" b="1" dirty="0"/>
          </a:p>
          <a:p>
            <a:pPr algn="just">
              <a:buFont typeface="Wingdings" pitchFamily="2" charset="2"/>
              <a:buChar char="ü"/>
            </a:pPr>
            <a:endParaRPr lang="en-US" dirty="0"/>
          </a:p>
          <a:p>
            <a:pPr marL="68580" indent="0" algn="just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4D14B7B2-7D3A-8D47-98B3-D03FE988C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430" y="35706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Communication Mechanism</a:t>
            </a:r>
          </a:p>
        </p:txBody>
      </p:sp>
    </p:spTree>
    <p:extLst>
      <p:ext uri="{BB962C8B-B14F-4D97-AF65-F5344CB8AC3E}">
        <p14:creationId xmlns:p14="http://schemas.microsoft.com/office/powerpoint/2010/main" val="2298321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F9F57BC5-3076-9C44-8407-88F1DAFD3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728" indent="0" algn="just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African Centre of Justice and Peace Studies (ACJPS) and People’s Legal Aid Centre (PLACE) </a:t>
            </a:r>
            <a:r>
              <a:rPr lang="en-US" b="1" dirty="0" err="1" smtClean="0">
                <a:solidFill>
                  <a:srgbClr val="FF0000"/>
                </a:solidFill>
              </a:rPr>
              <a:t>Vs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the Republic of Sudan- </a:t>
            </a:r>
            <a:r>
              <a:rPr lang="en-US" b="1" dirty="0"/>
              <a:t>w</a:t>
            </a:r>
            <a:r>
              <a:rPr lang="en-US" dirty="0"/>
              <a:t>here the Committee concludes:</a:t>
            </a:r>
          </a:p>
          <a:p>
            <a:pPr marL="109728" indent="0" algn="just">
              <a:buNone/>
            </a:pPr>
            <a:endParaRPr lang="en-US" dirty="0"/>
          </a:p>
          <a:p>
            <a:pPr algn="just"/>
            <a:r>
              <a:rPr lang="en-US" dirty="0"/>
              <a:t>The Republic of the Sudan has violated its obligation under article 3 of the African Children’s Charter, by introducing a legislation which </a:t>
            </a:r>
            <a:r>
              <a:rPr lang="en-US" b="1" dirty="0"/>
              <a:t>arbitrarily deprives children of South Sudanese origin their Sudanese nationality on the basis of the national origin of their parents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3B71DA73-0464-844F-B6FC-5115352AC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 Mechanism </a:t>
            </a:r>
          </a:p>
        </p:txBody>
      </p:sp>
    </p:spTree>
    <p:extLst>
      <p:ext uri="{BB962C8B-B14F-4D97-AF65-F5344CB8AC3E}">
        <p14:creationId xmlns:p14="http://schemas.microsoft.com/office/powerpoint/2010/main" val="21800282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2B9E06671B54FA89F14538B9B0FEA" ma:contentTypeVersion="1" ma:contentTypeDescription="Create a new document." ma:contentTypeScope="" ma:versionID="362711686602768b23db736653e4ac1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E46F77C-3C94-4A41-9353-09EB256DE09A}"/>
</file>

<file path=customXml/itemProps2.xml><?xml version="1.0" encoding="utf-8"?>
<ds:datastoreItem xmlns:ds="http://schemas.openxmlformats.org/officeDocument/2006/customXml" ds:itemID="{6B929F48-033B-4F3A-A130-ED2E7D690179}"/>
</file>

<file path=customXml/itemProps3.xml><?xml version="1.0" encoding="utf-8"?>
<ds:datastoreItem xmlns:ds="http://schemas.openxmlformats.org/officeDocument/2006/customXml" ds:itemID="{BB338C4A-5067-4BA1-9EC6-23CCC8352053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3956</TotalTime>
  <Words>634</Words>
  <Application>Microsoft Office PowerPoint</Application>
  <PresentationFormat>Affichage à l'écran (4:3)</PresentationFormat>
  <Paragraphs>77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Lucida Sans Unicode</vt:lpstr>
      <vt:lpstr>Verdana</vt:lpstr>
      <vt:lpstr>Wingdings</vt:lpstr>
      <vt:lpstr>Wingdings 2</vt:lpstr>
      <vt:lpstr>Wingdings 3</vt:lpstr>
      <vt:lpstr>Concourse</vt:lpstr>
      <vt:lpstr>Mrs. Marie-Christine Bocoum Deputy Chairperson of the ACERWC</vt:lpstr>
      <vt:lpstr>The African Charter on the Rights and Welfare of the Child</vt:lpstr>
      <vt:lpstr>The four cardinal principles</vt:lpstr>
      <vt:lpstr>The principle of non-discrimination</vt:lpstr>
      <vt:lpstr>The ACERWC-Mandate and functions</vt:lpstr>
      <vt:lpstr>State Party Reporting Mechanism</vt:lpstr>
      <vt:lpstr>State Party Reporting Mechanism</vt:lpstr>
      <vt:lpstr>Communication Mechanism</vt:lpstr>
      <vt:lpstr>Communication Mechanism </vt:lpstr>
      <vt:lpstr>Communication Mechanism </vt:lpstr>
      <vt:lpstr>The role of UN Mechanisms and NHRIs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ayalewgetachew</dc:creator>
  <cp:lastModifiedBy>Dikere</cp:lastModifiedBy>
  <cp:revision>91</cp:revision>
  <dcterms:created xsi:type="dcterms:W3CDTF">2015-08-05T21:13:38Z</dcterms:created>
  <dcterms:modified xsi:type="dcterms:W3CDTF">2019-10-21T09:20:23Z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0x0101008822B9E06671B54FA89F14538B9B0FEA</vt:lpwstr>
  </property>
</Properties>
</file>