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759" r:id="rId5"/>
    <p:sldMasterId id="2147483820" r:id="rId6"/>
  </p:sldMasterIdLst>
  <p:notesMasterIdLst>
    <p:notesMasterId r:id="rId19"/>
  </p:notesMasterIdLst>
  <p:sldIdLst>
    <p:sldId id="278" r:id="rId7"/>
    <p:sldId id="374" r:id="rId8"/>
    <p:sldId id="379" r:id="rId9"/>
    <p:sldId id="375" r:id="rId10"/>
    <p:sldId id="370" r:id="rId11"/>
    <p:sldId id="373" r:id="rId12"/>
    <p:sldId id="371" r:id="rId13"/>
    <p:sldId id="372" r:id="rId14"/>
    <p:sldId id="376" r:id="rId15"/>
    <p:sldId id="377" r:id="rId16"/>
    <p:sldId id="378" r:id="rId17"/>
    <p:sldId id="367" r:id="rId18"/>
  </p:sldIdLst>
  <p:sldSz cx="9144000" cy="6858000" type="screen4x3"/>
  <p:notesSz cx="6888163" cy="10018713"/>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 O'Keefe" initials="EO"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DCDDE"/>
    <a:srgbClr val="365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0818" autoAdjust="0"/>
  </p:normalViewPr>
  <p:slideViewPr>
    <p:cSldViewPr>
      <p:cViewPr varScale="1">
        <p:scale>
          <a:sx n="45" d="100"/>
          <a:sy n="45" d="100"/>
        </p:scale>
        <p:origin x="968"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6" tIns="48303" rIns="96606" bIns="48303" numCol="1" anchor="t" anchorCtr="0" compatLnSpc="1">
            <a:prstTxWarp prst="textNoShape">
              <a:avLst/>
            </a:prstTxWarp>
          </a:bodyPr>
          <a:lstStyle>
            <a:lvl1pPr eaLnBrk="1" hangingPunct="1">
              <a:defRPr sz="1300">
                <a:latin typeface="Arial" pitchFamily="34" charset="0"/>
              </a:defRPr>
            </a:lvl1pPr>
          </a:lstStyle>
          <a:p>
            <a:pPr>
              <a:defRPr/>
            </a:pPr>
            <a:endParaRPr lang="en-US"/>
          </a:p>
        </p:txBody>
      </p:sp>
      <p:sp>
        <p:nvSpPr>
          <p:cNvPr id="21507" name="Rectangle 3"/>
          <p:cNvSpPr>
            <a:spLocks noGrp="1" noChangeArrowheads="1"/>
          </p:cNvSpPr>
          <p:nvPr>
            <p:ph type="dt" idx="1"/>
          </p:nvPr>
        </p:nvSpPr>
        <p:spPr bwMode="auto">
          <a:xfrm>
            <a:off x="3902075" y="0"/>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6" tIns="48303" rIns="96606" bIns="48303" numCol="1" anchor="t" anchorCtr="0" compatLnSpc="1">
            <a:prstTxWarp prst="textNoShape">
              <a:avLst/>
            </a:prstTxWarp>
          </a:bodyPr>
          <a:lstStyle>
            <a:lvl1pPr algn="r" eaLnBrk="1" hangingPunct="1">
              <a:defRPr sz="1300">
                <a:latin typeface="Arial" pitchFamily="34"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8975" y="4759325"/>
            <a:ext cx="5510213"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6" tIns="48303" rIns="96606" bIns="4830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515475"/>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6" tIns="48303" rIns="96606" bIns="48303" numCol="1" anchor="b" anchorCtr="0" compatLnSpc="1">
            <a:prstTxWarp prst="textNoShape">
              <a:avLst/>
            </a:prstTxWarp>
          </a:bodyPr>
          <a:lstStyle>
            <a:lvl1pPr eaLnBrk="1" hangingPunct="1">
              <a:defRPr sz="1300">
                <a:latin typeface="Arial" pitchFamily="34" charset="0"/>
              </a:defRPr>
            </a:lvl1pPr>
          </a:lstStyle>
          <a:p>
            <a:pPr>
              <a:defRPr/>
            </a:pPr>
            <a:endParaRPr lang="en-US"/>
          </a:p>
        </p:txBody>
      </p:sp>
      <p:sp>
        <p:nvSpPr>
          <p:cNvPr id="21511" name="Rectangle 7"/>
          <p:cNvSpPr>
            <a:spLocks noGrp="1" noChangeArrowheads="1"/>
          </p:cNvSpPr>
          <p:nvPr>
            <p:ph type="sldNum" sz="quarter" idx="5"/>
          </p:nvPr>
        </p:nvSpPr>
        <p:spPr bwMode="auto">
          <a:xfrm>
            <a:off x="3902075" y="9515475"/>
            <a:ext cx="29845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06" tIns="48303" rIns="96606" bIns="48303" numCol="1" anchor="b" anchorCtr="0" compatLnSpc="1">
            <a:prstTxWarp prst="textNoShape">
              <a:avLst/>
            </a:prstTxWarp>
          </a:bodyPr>
          <a:lstStyle>
            <a:lvl1pPr algn="r" eaLnBrk="1" hangingPunct="1">
              <a:defRPr sz="1300">
                <a:latin typeface="Arial" pitchFamily="34" charset="0"/>
              </a:defRPr>
            </a:lvl1pPr>
          </a:lstStyle>
          <a:p>
            <a:pPr>
              <a:defRPr/>
            </a:pPr>
            <a:fld id="{264ACCB9-5BF7-4FCB-A7CE-6CB8FB7B600A}" type="slidenum">
              <a:rPr lang="en-US"/>
              <a:pPr>
                <a:defRPr/>
              </a:pPr>
              <a:t>‹#›</a:t>
            </a:fld>
            <a:endParaRPr lang="en-US"/>
          </a:p>
        </p:txBody>
      </p:sp>
    </p:spTree>
    <p:extLst>
      <p:ext uri="{BB962C8B-B14F-4D97-AF65-F5344CB8AC3E}">
        <p14:creationId xmlns:p14="http://schemas.microsoft.com/office/powerpoint/2010/main" val="3504755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fld id="{0C0D3EB0-9D78-4F54-86FC-9842DB17B554}" type="slidenum">
              <a:rPr lang="en-US" sz="1300" smtClean="0">
                <a:latin typeface="Arial" charset="0"/>
              </a:rPr>
              <a:pPr/>
              <a:t>1</a:t>
            </a:fld>
            <a:endParaRPr lang="en-US" sz="1300">
              <a:latin typeface="Arial" charset="0"/>
            </a:endParaRPr>
          </a:p>
        </p:txBody>
      </p:sp>
      <p:sp>
        <p:nvSpPr>
          <p:cNvPr id="24579" name="Rectangle 7"/>
          <p:cNvSpPr txBox="1">
            <a:spLocks noGrp="1" noChangeArrowheads="1"/>
          </p:cNvSpPr>
          <p:nvPr/>
        </p:nvSpPr>
        <p:spPr bwMode="auto">
          <a:xfrm>
            <a:off x="3902075" y="9515475"/>
            <a:ext cx="29845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06" tIns="48303" rIns="96606" bIns="48303" anchor="b"/>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eaLnBrk="1" hangingPunct="1"/>
            <a:fld id="{D515E454-45BE-4C8A-B092-D3FF0B3EF8DD}" type="slidenum">
              <a:rPr lang="en-US" sz="1300">
                <a:latin typeface="Arial" charset="0"/>
              </a:rPr>
              <a:pPr algn="r" eaLnBrk="1" hangingPunct="1"/>
              <a:t>1</a:t>
            </a:fld>
            <a:endParaRPr lang="en-US" sz="1300">
              <a:latin typeface="Arial"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p:spPr>
        <p:txBody>
          <a:bodyPr/>
          <a:lstStyle/>
          <a:p>
            <a:pPr eaLnBrk="1" hangingPunct="1"/>
            <a:endParaRPr lang="en-GB">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 requires engagement with broad range of institutions, organisations, groups and individuals that have an interest in, understanding of, or potential influence over, the management of a given ecosystem.</a:t>
            </a:r>
          </a:p>
          <a:p>
            <a:endParaRPr lang="en-GB" dirty="0"/>
          </a:p>
          <a:p>
            <a:r>
              <a:rPr lang="en-GB" dirty="0"/>
              <a:t>In other words, we need to understand what benefits people derive from and ecosystem so that we can monitor those aspects with the correct resolution (spatial and temporal).  This might mean weekly water quality sampling and seasonal fish diversity surveys, for example.</a:t>
            </a:r>
          </a:p>
          <a:p>
            <a:endParaRPr lang="en-GB" dirty="0"/>
          </a:p>
          <a:p>
            <a:r>
              <a:rPr lang="en-GB" sz="1200" kern="1200" dirty="0">
                <a:solidFill>
                  <a:schemeClr val="tx1"/>
                </a:solidFill>
                <a:effectLst/>
                <a:latin typeface="Arial" pitchFamily="34" charset="0"/>
                <a:ea typeface="+mn-ea"/>
                <a:cs typeface="+mn-cs"/>
              </a:rPr>
              <a:t>EA makes explicit links between the status of natural resource systems and ecosystem services (ES) that support human well-being The Convention on Biological Diversity (CBD) describes EA as “a strategy for the integrated management of land, water and living resources that promotes conservation and sustainable use in an equitable way” </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By adopting an approach that considered the provision of ecosystem services (as would be required when adopting an ecosystems approach) indirect impacts of a project can be more easily assessed.</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10</a:t>
            </a:fld>
            <a:endParaRPr lang="en-US"/>
          </a:p>
        </p:txBody>
      </p:sp>
    </p:spTree>
    <p:extLst>
      <p:ext uri="{BB962C8B-B14F-4D97-AF65-F5344CB8AC3E}">
        <p14:creationId xmlns:p14="http://schemas.microsoft.com/office/powerpoint/2010/main" val="3971754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a:t>
            </a:r>
            <a:r>
              <a:rPr lang="en-GB" dirty="0"/>
              <a:t>the impacts of alternative decisions on ES can be assessed</a:t>
            </a:r>
          </a:p>
          <a:p>
            <a:endParaRPr lang="en-GB" dirty="0"/>
          </a:p>
          <a:p>
            <a:r>
              <a:rPr lang="en-GB" sz="1200" kern="1200" dirty="0">
                <a:solidFill>
                  <a:schemeClr val="tx1"/>
                </a:solidFill>
                <a:effectLst/>
                <a:latin typeface="Arial" pitchFamily="34" charset="0"/>
                <a:ea typeface="+mn-ea"/>
                <a:cs typeface="+mn-cs"/>
              </a:rPr>
              <a:t>Ecosystem services are the advantages that community receives from healthy functioning ecosystem </a:t>
            </a:r>
          </a:p>
          <a:p>
            <a:endParaRPr lang="en-GB" sz="1200" kern="1200" dirty="0">
              <a:solidFill>
                <a:schemeClr val="tx1"/>
              </a:solidFill>
              <a:effectLst/>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itchFamily="34" charset="0"/>
                <a:ea typeface="+mn-ea"/>
                <a:cs typeface="+mn-cs"/>
              </a:rPr>
              <a:t>EA seeks to maintain the integrity and functioning of ecosystems as a whole to avoid undesirable ecological change.  EA goes beyond limiting assessment to ecosystems themselves and includes social, cultural and economic factors that are fully interdependent with biodiversity and ecosystem services.  This requires open and explicit choices to be made between alternative stable ecosystem states and levels of benefits they deliver.</a:t>
            </a:r>
          </a:p>
          <a:p>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11</a:t>
            </a:fld>
            <a:endParaRPr lang="en-US"/>
          </a:p>
        </p:txBody>
      </p:sp>
    </p:spTree>
    <p:extLst>
      <p:ext uri="{BB962C8B-B14F-4D97-AF65-F5344CB8AC3E}">
        <p14:creationId xmlns:p14="http://schemas.microsoft.com/office/powerpoint/2010/main" val="200612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The majority of health problems reported in mining regions are caused by air and water pollution and accidents at sites </a:t>
            </a:r>
          </a:p>
          <a:p>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Physical hazards</a:t>
            </a:r>
          </a:p>
          <a:p>
            <a:pPr lvl="1"/>
            <a:r>
              <a:rPr lang="en-GB" sz="1200" kern="1200" dirty="0">
                <a:solidFill>
                  <a:schemeClr val="tx1"/>
                </a:solidFill>
                <a:effectLst/>
                <a:latin typeface="Arial" pitchFamily="34" charset="0"/>
                <a:ea typeface="+mn-ea"/>
                <a:cs typeface="+mn-cs"/>
              </a:rPr>
              <a:t>noise</a:t>
            </a:r>
          </a:p>
          <a:p>
            <a:pPr lvl="1"/>
            <a:r>
              <a:rPr lang="en-GB" sz="1200" kern="1200" dirty="0">
                <a:solidFill>
                  <a:schemeClr val="tx1"/>
                </a:solidFill>
                <a:effectLst/>
                <a:latin typeface="Arial" pitchFamily="34" charset="0"/>
                <a:ea typeface="+mn-ea"/>
                <a:cs typeface="+mn-cs"/>
              </a:rPr>
              <a:t>accidents that trap and sometimes kill mineworkers.  In addition to death and debilitation arising from silicosis and lung cancer, cave-ins, explosions, floods and other accidents may be fatal</a:t>
            </a:r>
          </a:p>
          <a:p>
            <a:r>
              <a:rPr lang="en-GB" sz="1200" kern="1200" dirty="0">
                <a:solidFill>
                  <a:schemeClr val="tx1"/>
                </a:solidFill>
                <a:effectLst/>
                <a:latin typeface="Arial" pitchFamily="34" charset="0"/>
                <a:ea typeface="+mn-ea"/>
                <a:cs typeface="+mn-cs"/>
              </a:rPr>
              <a:t>Because their bodies are still growing and developing, children working in mining are at greater risk of being injured</a:t>
            </a:r>
          </a:p>
          <a:p>
            <a:r>
              <a:rPr lang="en-GB" sz="1200" kern="1200" dirty="0">
                <a:solidFill>
                  <a:schemeClr val="tx1"/>
                </a:solidFill>
                <a:effectLst/>
                <a:latin typeface="Arial" pitchFamily="34" charset="0"/>
                <a:ea typeface="+mn-ea"/>
                <a:cs typeface="+mn-cs"/>
              </a:rPr>
              <a:t>Children may not necessarily be able to read warning signs and may not have the experience to know how to deal with hazardous conditions or falling ill than adult workers </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Hg example</a:t>
            </a:r>
          </a:p>
          <a:p>
            <a:r>
              <a:rPr lang="en-GB" sz="1200" kern="1200" dirty="0">
                <a:solidFill>
                  <a:schemeClr val="tx1"/>
                </a:solidFill>
                <a:effectLst/>
                <a:latin typeface="Arial" pitchFamily="34" charset="0"/>
                <a:ea typeface="+mn-ea"/>
                <a:cs typeface="+mn-cs"/>
              </a:rPr>
              <a:t>toxic levels of arsenic, cadmium, chromium and lead are present in coal-fuelled power plant waste</a:t>
            </a:r>
          </a:p>
          <a:p>
            <a:r>
              <a:rPr lang="en-GB" sz="1200" kern="1200" dirty="0">
                <a:solidFill>
                  <a:schemeClr val="tx1"/>
                </a:solidFill>
                <a:effectLst/>
                <a:latin typeface="Arial" pitchFamily="34" charset="0"/>
                <a:ea typeface="+mn-ea"/>
                <a:cs typeface="+mn-cs"/>
              </a:rPr>
              <a:t>The threshold limit value (TLV) for lead corresponds to a concentration of 30 </a:t>
            </a:r>
            <a:r>
              <a:rPr lang="en-GB" sz="1200" kern="1200" dirty="0" err="1">
                <a:solidFill>
                  <a:schemeClr val="tx1"/>
                </a:solidFill>
                <a:effectLst/>
                <a:latin typeface="Arial" pitchFamily="34" charset="0"/>
                <a:ea typeface="+mn-ea"/>
                <a:cs typeface="+mn-cs"/>
              </a:rPr>
              <a:t>μg</a:t>
            </a:r>
            <a:r>
              <a:rPr lang="en-GB" sz="1200" kern="1200" dirty="0">
                <a:solidFill>
                  <a:schemeClr val="tx1"/>
                </a:solidFill>
                <a:effectLst/>
                <a:latin typeface="Arial" pitchFamily="34" charset="0"/>
                <a:ea typeface="+mn-ea"/>
                <a:cs typeface="+mn-cs"/>
              </a:rPr>
              <a:t>/</a:t>
            </a:r>
            <a:r>
              <a:rPr lang="en-GB" sz="1200" kern="1200" dirty="0" err="1">
                <a:solidFill>
                  <a:schemeClr val="tx1"/>
                </a:solidFill>
                <a:effectLst/>
                <a:latin typeface="Arial" pitchFamily="34" charset="0"/>
                <a:ea typeface="+mn-ea"/>
                <a:cs typeface="+mn-cs"/>
              </a:rPr>
              <a:t>dL</a:t>
            </a:r>
            <a:r>
              <a:rPr lang="en-GB" sz="1200" kern="1200" dirty="0">
                <a:solidFill>
                  <a:schemeClr val="tx1"/>
                </a:solidFill>
                <a:effectLst/>
                <a:latin typeface="Arial" pitchFamily="34" charset="0"/>
                <a:ea typeface="+mn-ea"/>
                <a:cs typeface="+mn-cs"/>
              </a:rPr>
              <a:t> in blood for adults and 10 for children</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Women and children are potentially vulnerable to respiratory diseases as they may be more exposed to indoor pollution through cooking </a:t>
            </a:r>
          </a:p>
          <a:p>
            <a:r>
              <a:rPr lang="en-GB" sz="1200" kern="1200" dirty="0">
                <a:solidFill>
                  <a:schemeClr val="tx1"/>
                </a:solidFill>
                <a:effectLst/>
                <a:latin typeface="Arial" pitchFamily="34" charset="0"/>
                <a:ea typeface="+mn-ea"/>
                <a:cs typeface="+mn-cs"/>
              </a:rPr>
              <a:t>air pollution affects agriculture in several ways and has the potential to reduce both the yield and the nutritional quality of crop plants </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Mining uses a significant volume of water: in water stressed regions this can result in water scarcity and shortages for communities, making agriculture and livestock production difficult or impossible; drinking and cooking water become scarce.  This may necessitate longer walks to water sources.  Children may miss a greater proportion of the school day and may lose time for their education </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Mining may cause massive deforestation and forest degradation which is a major source of greenhouse gas emissions that cause climate change.  Also the impact of climate change on rehab to be considered.</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Diseases</a:t>
            </a:r>
          </a:p>
          <a:p>
            <a:r>
              <a:rPr lang="en-GB" sz="1200" kern="1200" dirty="0">
                <a:solidFill>
                  <a:schemeClr val="tx1"/>
                </a:solidFill>
                <a:effectLst/>
                <a:latin typeface="Arial" pitchFamily="34" charset="0"/>
                <a:ea typeface="+mn-ea"/>
                <a:cs typeface="+mn-cs"/>
              </a:rPr>
              <a:t>Waterborne diseases, including skin diseases and conditions that present as joint pain, were recorded at several mining sites in India </a:t>
            </a:r>
          </a:p>
          <a:p>
            <a:r>
              <a:rPr lang="en-GB" sz="1200" kern="1200" dirty="0">
                <a:solidFill>
                  <a:schemeClr val="tx1"/>
                </a:solidFill>
                <a:effectLst/>
                <a:latin typeface="Arial" pitchFamily="34" charset="0"/>
                <a:ea typeface="+mn-ea"/>
                <a:cs typeface="+mn-cs"/>
              </a:rPr>
              <a:t>The majority of diseases are airborne: respiratory diseases (tuberculosis – TB, coughs and colds), gastric problems and eye problems (especially acute conjunctivitis).  Diseases of the skin and eyes are thought to be related to the high incidence of particulate matter (PM) in mining areas </a:t>
            </a:r>
          </a:p>
          <a:p>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Livelihoods and food security</a:t>
            </a:r>
          </a:p>
          <a:p>
            <a:r>
              <a:rPr lang="en-GB" sz="1200" kern="1200" dirty="0">
                <a:solidFill>
                  <a:schemeClr val="tx1"/>
                </a:solidFill>
                <a:effectLst/>
                <a:latin typeface="Arial" pitchFamily="34" charset="0"/>
                <a:ea typeface="+mn-ea"/>
                <a:cs typeface="+mn-cs"/>
              </a:rPr>
              <a:t>the loss of cropland in the drying up of water resources can lead to decreased food supply, malnutrition and cultural disruption </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2</a:t>
            </a:fld>
            <a:endParaRPr lang="en-US"/>
          </a:p>
        </p:txBody>
      </p:sp>
    </p:spTree>
    <p:extLst>
      <p:ext uri="{BB962C8B-B14F-4D97-AF65-F5344CB8AC3E}">
        <p14:creationId xmlns:p14="http://schemas.microsoft.com/office/powerpoint/2010/main" val="107467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Arial" pitchFamily="34" charset="0"/>
                <a:ea typeface="+mn-ea"/>
                <a:cs typeface="+mn-cs"/>
              </a:rPr>
              <a:t>Children take in more air per-unit bodyweight – and more air pollution – at a given level of exertion than adults.  </a:t>
            </a:r>
          </a:p>
          <a:p>
            <a:pPr lvl="0"/>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Children do not necessarily respond to air pollution in the same way as adults.  Adults exposed to low levels of pollution will experience symptoms such as coughing, soreness in their chests, sore throats and sometimes headaches.  Children may not feel the same symptoms or at least they do not acknowledge them when asked by researchers. Children may have losses in lung function even when they don’t cough or feel discomfort.  </a:t>
            </a:r>
          </a:p>
          <a:p>
            <a:pPr lvl="0"/>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Children are more vulnerable to environmental stressors than adults and have less control over their environment.  Although evidence indicating impacts on child’s development is growing, understanding of environmental risks to children remains limited.  Environmental stressors may affect children with different vulnerability, at different stages (foetal, infancy, early childhood, adolescence) or even in the preconception period (possibly via epigenetic mechanisms).  </a:t>
            </a:r>
          </a:p>
          <a:p>
            <a:pPr lvl="0"/>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Health impacts are mostly non-specific and non-acute.  The time lag between exposure and effect may take decades and ultimate health outcomes may be modified by other factors.</a:t>
            </a:r>
          </a:p>
          <a:p>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3</a:t>
            </a:fld>
            <a:endParaRPr lang="en-US"/>
          </a:p>
        </p:txBody>
      </p:sp>
    </p:spTree>
    <p:extLst>
      <p:ext uri="{BB962C8B-B14F-4D97-AF65-F5344CB8AC3E}">
        <p14:creationId xmlns:p14="http://schemas.microsoft.com/office/powerpoint/2010/main" val="3692221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EQP </a:t>
            </a:r>
            <a:r>
              <a:rPr lang="en-GB" sz="1200" kern="1200" dirty="0">
                <a:solidFill>
                  <a:schemeClr val="tx1"/>
                </a:solidFill>
                <a:effectLst/>
                <a:latin typeface="Arial" pitchFamily="34" charset="0"/>
                <a:ea typeface="+mn-ea"/>
                <a:cs typeface="+mn-cs"/>
              </a:rPr>
              <a:t>human rights due diligence shall be included in the ESIA, protection of human health, protection of human rights and community health, safety and security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Arial" pitchFamily="34" charset="0"/>
                <a:ea typeface="+mn-ea"/>
                <a:cs typeface="+mn-cs"/>
              </a:rPr>
              <a:t>IFC 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kern="1200" dirty="0">
                <a:solidFill>
                  <a:schemeClr val="tx1"/>
                </a:solidFill>
                <a:effectLst/>
                <a:latin typeface="Arial" pitchFamily="34" charset="0"/>
                <a:ea typeface="+mn-ea"/>
                <a:cs typeface="+mn-cs"/>
              </a:rPr>
              <a:t>PS 1: Social and Environmental Assessment and Management Systems - </a:t>
            </a:r>
            <a:r>
              <a:rPr lang="en-GB" sz="1200" kern="1200" dirty="0">
                <a:solidFill>
                  <a:schemeClr val="tx1"/>
                </a:solidFill>
                <a:effectLst/>
                <a:latin typeface="Arial" pitchFamily="34" charset="0"/>
                <a:ea typeface="+mn-ea"/>
                <a:cs typeface="+mn-cs"/>
              </a:rPr>
              <a:t>evaluates a project’s potential environmental and social risks and impacts in its area of influence,</a:t>
            </a:r>
          </a:p>
          <a:p>
            <a:pPr lvl="0"/>
            <a:r>
              <a:rPr lang="en-GB" sz="1200" kern="1200" dirty="0">
                <a:solidFill>
                  <a:schemeClr val="tx1"/>
                </a:solidFill>
                <a:effectLst/>
                <a:latin typeface="Arial" pitchFamily="34" charset="0"/>
                <a:ea typeface="+mn-ea"/>
                <a:cs typeface="+mn-cs"/>
              </a:rPr>
              <a:t>examines project alternatives,</a:t>
            </a:r>
          </a:p>
          <a:p>
            <a:pPr lvl="0"/>
            <a:r>
              <a:rPr lang="en-GB" sz="1200" kern="1200" dirty="0">
                <a:solidFill>
                  <a:schemeClr val="tx1"/>
                </a:solidFill>
                <a:effectLst/>
                <a:latin typeface="Arial" pitchFamily="34" charset="0"/>
                <a:ea typeface="+mn-ea"/>
                <a:cs typeface="+mn-cs"/>
              </a:rPr>
              <a:t>identifies ways of improving project selection, siting, planning, design and implementation by preventing, minimising, mitigating or compensating for adverse environmental and social impacts and enhancing positive impacts, and</a:t>
            </a:r>
          </a:p>
          <a:p>
            <a:pPr lvl="0"/>
            <a:r>
              <a:rPr lang="en-GB" sz="1200" kern="1200" dirty="0">
                <a:solidFill>
                  <a:schemeClr val="tx1"/>
                </a:solidFill>
                <a:effectLst/>
                <a:latin typeface="Arial" pitchFamily="34" charset="0"/>
                <a:ea typeface="+mn-ea"/>
                <a:cs typeface="+mn-cs"/>
              </a:rPr>
              <a:t>includes the process of mitigating and managing adverse environmental and social impacts throughout project implementation.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PS 2 Labour and Working Conditions – particular emphasis is placed on fair treatment, health and safety of workers;</a:t>
            </a:r>
          </a:p>
          <a:p>
            <a:pPr lvl="0"/>
            <a:r>
              <a:rPr lang="en-GB" sz="1200" kern="1200" dirty="0">
                <a:solidFill>
                  <a:schemeClr val="tx1"/>
                </a:solidFill>
                <a:effectLst/>
                <a:latin typeface="Arial" pitchFamily="34" charset="0"/>
                <a:ea typeface="+mn-ea"/>
                <a:cs typeface="+mn-cs"/>
              </a:rPr>
              <a:t>PS 3 Resource Efficiency and Pollution Prevention – provides guidance on preventing or minimising pollution risks;</a:t>
            </a:r>
          </a:p>
          <a:p>
            <a:pPr lvl="0"/>
            <a:r>
              <a:rPr lang="en-GB" sz="1200" kern="1200" dirty="0">
                <a:solidFill>
                  <a:schemeClr val="tx1"/>
                </a:solidFill>
                <a:effectLst/>
                <a:latin typeface="Arial" pitchFamily="34" charset="0"/>
                <a:ea typeface="+mn-ea"/>
                <a:cs typeface="+mn-cs"/>
              </a:rPr>
              <a:t>PS 4 Community Health, Safety and Security – covers project-related activities such as infrastructure and equipment safety, environmental and natural resource issues and emergency preparedness and response in case of the broader community;</a:t>
            </a:r>
          </a:p>
          <a:p>
            <a:pPr lvl="0"/>
            <a:r>
              <a:rPr lang="en-GB" sz="1200" kern="1200" dirty="0">
                <a:solidFill>
                  <a:schemeClr val="tx1"/>
                </a:solidFill>
                <a:effectLst/>
                <a:latin typeface="Arial" pitchFamily="34" charset="0"/>
                <a:ea typeface="+mn-ea"/>
                <a:cs typeface="+mn-cs"/>
              </a:rPr>
              <a:t>PS 5 Land Acquisition and Involuntary Resettlement – covers compensation and benefits for displaced persons, community consultation, grievance mechanisms, resettlement planning and implementation to ensure appropriate displacement of people where required in collaboration with governments;</a:t>
            </a:r>
          </a:p>
          <a:p>
            <a:pPr lvl="0"/>
            <a:r>
              <a:rPr lang="en-GB" sz="1200" kern="1200" dirty="0">
                <a:solidFill>
                  <a:schemeClr val="tx1"/>
                </a:solidFill>
                <a:effectLst/>
                <a:latin typeface="Arial" pitchFamily="34" charset="0"/>
                <a:ea typeface="+mn-ea"/>
                <a:cs typeface="+mn-cs"/>
              </a:rPr>
              <a:t>PS 6 Biodiversity Conservation and Sustainable Management of Living Natural Resources – provides guidance on the avoidance of adverse impacts on biodiversity and ecosystem services.  Any conversion or degradation should be mitigated with the aim of managing renewable natural resources in a sustainable manner;</a:t>
            </a:r>
          </a:p>
          <a:p>
            <a:pPr lvl="0"/>
            <a:r>
              <a:rPr lang="en-GB" sz="1200" kern="1200" dirty="0">
                <a:solidFill>
                  <a:schemeClr val="tx1"/>
                </a:solidFill>
                <a:effectLst/>
                <a:latin typeface="Arial" pitchFamily="34" charset="0"/>
                <a:ea typeface="+mn-ea"/>
                <a:cs typeface="+mn-cs"/>
              </a:rPr>
              <a:t>PS 7 Indigenous Peoples – provides guidance on the avoidance of adverse impacts on indigenous communities and promotes effective communication; and</a:t>
            </a:r>
          </a:p>
          <a:p>
            <a:r>
              <a:rPr lang="en-GB" sz="1200" kern="1200" dirty="0">
                <a:solidFill>
                  <a:schemeClr val="tx1"/>
                </a:solidFill>
                <a:effectLst/>
                <a:latin typeface="Arial" pitchFamily="34" charset="0"/>
                <a:ea typeface="+mn-ea"/>
                <a:cs typeface="+mn-cs"/>
              </a:rPr>
              <a:t>PS 8 Cultural Heritage – protects cultural heritage and supports its preservation.</a:t>
            </a:r>
          </a:p>
          <a:p>
            <a:endParaRPr lang="en-GB" sz="1200" kern="1200" dirty="0">
              <a:solidFill>
                <a:schemeClr val="tx1"/>
              </a:solidFill>
              <a:effectLst/>
              <a:latin typeface="Arial" pitchFamily="34" charset="0"/>
              <a:ea typeface="+mn-ea"/>
              <a:cs typeface="+mn-cs"/>
            </a:endParaRPr>
          </a:p>
          <a:p>
            <a:r>
              <a:rPr lang="en-GB" sz="1200" kern="1200" dirty="0">
                <a:solidFill>
                  <a:schemeClr val="tx1"/>
                </a:solidFill>
                <a:effectLst/>
                <a:latin typeface="Arial" pitchFamily="34" charset="0"/>
                <a:ea typeface="+mn-ea"/>
                <a:cs typeface="+mn-cs"/>
              </a:rPr>
              <a:t>A deficiency in the definition of </a:t>
            </a:r>
            <a:r>
              <a:rPr lang="en-GB" sz="1200" i="1" kern="1200" dirty="0">
                <a:solidFill>
                  <a:schemeClr val="tx1"/>
                </a:solidFill>
                <a:effectLst/>
                <a:latin typeface="Arial" pitchFamily="34" charset="0"/>
                <a:ea typeface="+mn-ea"/>
                <a:cs typeface="+mn-cs"/>
              </a:rPr>
              <a:t>environmental effect</a:t>
            </a:r>
            <a:r>
              <a:rPr lang="en-GB" sz="1200" kern="1200" dirty="0">
                <a:solidFill>
                  <a:schemeClr val="tx1"/>
                </a:solidFill>
                <a:effectLst/>
                <a:latin typeface="Arial" pitchFamily="34" charset="0"/>
                <a:ea typeface="+mn-ea"/>
                <a:cs typeface="+mn-cs"/>
              </a:rPr>
              <a:t> is that it focusses primarily on the implications of project developments for the physical environment, addressing human or health impacts only when these are caused by environmental changes directly due to project actions.  Social, economic and other human environmental effects are examined where relevant, but their inclusion is often indirect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4</a:t>
            </a:fld>
            <a:endParaRPr lang="en-US"/>
          </a:p>
        </p:txBody>
      </p:sp>
    </p:spTree>
    <p:extLst>
      <p:ext uri="{BB962C8B-B14F-4D97-AF65-F5344CB8AC3E}">
        <p14:creationId xmlns:p14="http://schemas.microsoft.com/office/powerpoint/2010/main" val="2306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necessary to identify and effectively prevent such risks, characterise uncertainties, and stimulate research and development of preventative alternatives</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5</a:t>
            </a:fld>
            <a:endParaRPr lang="en-US"/>
          </a:p>
        </p:txBody>
      </p:sp>
    </p:spTree>
    <p:extLst>
      <p:ext uri="{BB962C8B-B14F-4D97-AF65-F5344CB8AC3E}">
        <p14:creationId xmlns:p14="http://schemas.microsoft.com/office/powerpoint/2010/main" val="255523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Poor and marginalised people have the least capacity to adapt to environmental, economic and social changes or to protect themselves from environmental hazards</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6</a:t>
            </a:fld>
            <a:endParaRPr lang="en-US"/>
          </a:p>
        </p:txBody>
      </p:sp>
    </p:spTree>
    <p:extLst>
      <p:ext uri="{BB962C8B-B14F-4D97-AF65-F5344CB8AC3E}">
        <p14:creationId xmlns:p14="http://schemas.microsoft.com/office/powerpoint/2010/main" val="113535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Assessments must consider the extent to which proposed activities infringe on the enjoyment of human rights by others. </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7</a:t>
            </a:fld>
            <a:endParaRPr lang="en-US"/>
          </a:p>
        </p:txBody>
      </p:sp>
    </p:spTree>
    <p:extLst>
      <p:ext uri="{BB962C8B-B14F-4D97-AF65-F5344CB8AC3E}">
        <p14:creationId xmlns:p14="http://schemas.microsoft.com/office/powerpoint/2010/main" val="7443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Data collected as part of baseline surveys should be disaggregated by age and gender. </a:t>
            </a:r>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8</a:t>
            </a:fld>
            <a:endParaRPr lang="en-US"/>
          </a:p>
        </p:txBody>
      </p:sp>
    </p:spTree>
    <p:extLst>
      <p:ext uri="{BB962C8B-B14F-4D97-AF65-F5344CB8AC3E}">
        <p14:creationId xmlns:p14="http://schemas.microsoft.com/office/powerpoint/2010/main" val="197742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pitchFamily="34" charset="0"/>
                <a:ea typeface="+mn-ea"/>
                <a:cs typeface="+mn-cs"/>
              </a:rPr>
              <a:t>Human health problems from degraded ecosystems:</a:t>
            </a:r>
            <a:r>
              <a:rPr lang="en-GB" sz="1200" kern="1200" baseline="0" dirty="0">
                <a:solidFill>
                  <a:schemeClr val="tx1"/>
                </a:solidFill>
                <a:effectLst/>
                <a:latin typeface="Arial" pitchFamily="34" charset="0"/>
                <a:ea typeface="+mn-ea"/>
                <a:cs typeface="+mn-cs"/>
              </a:rPr>
              <a:t> </a:t>
            </a:r>
            <a:r>
              <a:rPr lang="en-GB" sz="1200" kern="1200" dirty="0">
                <a:solidFill>
                  <a:schemeClr val="tx1"/>
                </a:solidFill>
                <a:effectLst/>
                <a:latin typeface="Arial" pitchFamily="34" charset="0"/>
                <a:ea typeface="+mn-ea"/>
                <a:cs typeface="+mn-cs"/>
              </a:rPr>
              <a:t>dust, erosion, adverse effects on ecology and biodiversity, and the contamination of soil, ground and surface water by chemicals  </a:t>
            </a:r>
          </a:p>
          <a:p>
            <a:endParaRPr lang="en-GB" sz="1200" kern="1200" dirty="0">
              <a:solidFill>
                <a:schemeClr val="tx1"/>
              </a:solidFill>
              <a:effectLst/>
              <a:latin typeface="Arial" pitchFamily="34" charset="0"/>
              <a:ea typeface="+mn-ea"/>
              <a:cs typeface="+mn-cs"/>
            </a:endParaRPr>
          </a:p>
          <a:p>
            <a:pPr lvl="0"/>
            <a:r>
              <a:rPr lang="en-GB" sz="1200" kern="1200" dirty="0">
                <a:solidFill>
                  <a:schemeClr val="tx1"/>
                </a:solidFill>
                <a:effectLst/>
                <a:latin typeface="Arial" pitchFamily="34" charset="0"/>
                <a:ea typeface="+mn-ea"/>
                <a:cs typeface="+mn-cs"/>
              </a:rPr>
              <a:t>Integrating health into ESIA requires a more inclusive consideration of both physical and social health impacts based on the recognition that human health and social and environmental well-being are inextricably linked.</a:t>
            </a:r>
          </a:p>
          <a:p>
            <a:pPr lvl="1"/>
            <a:r>
              <a:rPr lang="en-GB" sz="1200" kern="1200" dirty="0">
                <a:solidFill>
                  <a:schemeClr val="tx1"/>
                </a:solidFill>
                <a:effectLst/>
                <a:latin typeface="Arial" pitchFamily="34" charset="0"/>
                <a:ea typeface="+mn-ea"/>
                <a:cs typeface="+mn-cs"/>
              </a:rPr>
              <a:t>The complexity of the relationships between environmental change and health make the construction of models that successfully quantify and predict the impacts of a project on human health challenging.  Consequently, predicting social health impacts pose a significant challenge as the linkages between aspects, environmental change and health outcomes are often difficult to establish.  There may be substantial time lags, feedback and an absence of known cause and effect relationships.  One solution is to assess the determinants of health rather than the health impacts.  </a:t>
            </a:r>
          </a:p>
          <a:p>
            <a:endParaRPr lang="en-US" dirty="0"/>
          </a:p>
        </p:txBody>
      </p:sp>
      <p:sp>
        <p:nvSpPr>
          <p:cNvPr id="4" name="Slide Number Placeholder 3"/>
          <p:cNvSpPr>
            <a:spLocks noGrp="1"/>
          </p:cNvSpPr>
          <p:nvPr>
            <p:ph type="sldNum" sz="quarter" idx="10"/>
          </p:nvPr>
        </p:nvSpPr>
        <p:spPr/>
        <p:txBody>
          <a:bodyPr/>
          <a:lstStyle/>
          <a:p>
            <a:pPr>
              <a:defRPr/>
            </a:pPr>
            <a:fld id="{264ACCB9-5BF7-4FCB-A7CE-6CB8FB7B600A}" type="slidenum">
              <a:rPr lang="en-US" smtClean="0"/>
              <a:pPr>
                <a:defRPr/>
              </a:pPr>
              <a:t>9</a:t>
            </a:fld>
            <a:endParaRPr lang="en-US"/>
          </a:p>
        </p:txBody>
      </p:sp>
    </p:spTree>
    <p:extLst>
      <p:ext uri="{BB962C8B-B14F-4D97-AF65-F5344CB8AC3E}">
        <p14:creationId xmlns:p14="http://schemas.microsoft.com/office/powerpoint/2010/main" val="2617245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95400"/>
            <a:ext cx="9144000" cy="5562600"/>
          </a:xfrm>
          <a:prstGeom prst="rect">
            <a:avLst/>
          </a:prstGeom>
          <a:solidFill>
            <a:srgbClr val="97AA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 name="Rectangle 3"/>
          <p:cNvSpPr>
            <a:spLocks noChangeArrowheads="1"/>
          </p:cNvSpPr>
          <p:nvPr/>
        </p:nvSpPr>
        <p:spPr bwMode="auto">
          <a:xfrm>
            <a:off x="0" y="0"/>
            <a:ext cx="9144000" cy="1600200"/>
          </a:xfrm>
          <a:prstGeom prst="rect">
            <a:avLst/>
          </a:prstGeom>
          <a:solidFill>
            <a:srgbClr val="4068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Rectangle 4"/>
          <p:cNvSpPr>
            <a:spLocks noChangeArrowheads="1"/>
          </p:cNvSpPr>
          <p:nvPr/>
        </p:nvSpPr>
        <p:spPr bwMode="auto">
          <a:xfrm>
            <a:off x="0" y="1316038"/>
            <a:ext cx="9144000" cy="3048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 name="Rectangle 8"/>
          <p:cNvSpPr>
            <a:spLocks noChangeArrowheads="1"/>
          </p:cNvSpPr>
          <p:nvPr/>
        </p:nvSpPr>
        <p:spPr bwMode="auto">
          <a:xfrm>
            <a:off x="0" y="0"/>
            <a:ext cx="1949450" cy="68580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264275"/>
            <a:ext cx="1511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subTitle" idx="1"/>
          </p:nvPr>
        </p:nvSpPr>
        <p:spPr>
          <a:xfrm>
            <a:off x="1979613" y="2286000"/>
            <a:ext cx="6707187" cy="3519488"/>
          </a:xfrm>
        </p:spPr>
        <p:txBody>
          <a:bodyPr/>
          <a:lstStyle>
            <a:lvl1pPr marL="0" indent="0">
              <a:buFontTx/>
              <a:buNone/>
              <a:defRPr sz="3600" b="1">
                <a:solidFill>
                  <a:schemeClr val="bg1"/>
                </a:solidFill>
              </a:defRPr>
            </a:lvl1pPr>
          </a:lstStyle>
          <a:p>
            <a:pPr lvl="0"/>
            <a:r>
              <a:rPr lang="en-US" noProof="0"/>
              <a:t>Click to edit Master subtitle style</a:t>
            </a:r>
            <a:endParaRPr lang="en-GB" noProof="0"/>
          </a:p>
        </p:txBody>
      </p:sp>
      <p:sp>
        <p:nvSpPr>
          <p:cNvPr id="15366" name="Rectangle 6"/>
          <p:cNvSpPr>
            <a:spLocks noGrp="1" noChangeArrowheads="1"/>
          </p:cNvSpPr>
          <p:nvPr>
            <p:ph type="ctrTitle"/>
          </p:nvPr>
        </p:nvSpPr>
        <p:spPr>
          <a:xfrm>
            <a:off x="1943100" y="533400"/>
            <a:ext cx="7200900" cy="762000"/>
          </a:xfrm>
        </p:spPr>
        <p:txBody>
          <a:bodyPr/>
          <a:lstStyle>
            <a:lvl1pPr>
              <a:defRPr/>
            </a:lvl1pPr>
          </a:lstStyle>
          <a:p>
            <a:pPr lvl="0"/>
            <a:r>
              <a:rPr lang="en-US" noProof="0"/>
              <a:t>Click to edit Master title style</a:t>
            </a:r>
            <a:endParaRPr lang="en-GB" noProof="0"/>
          </a:p>
        </p:txBody>
      </p:sp>
      <p:sp>
        <p:nvSpPr>
          <p:cNvPr id="9" name="Rectangle 7"/>
          <p:cNvSpPr>
            <a:spLocks noGrp="1" noChangeArrowheads="1"/>
          </p:cNvSpPr>
          <p:nvPr>
            <p:ph type="ftr" sz="quarter" idx="10"/>
          </p:nvPr>
        </p:nvSpPr>
        <p:spPr bwMode="auto">
          <a:xfrm>
            <a:off x="1941513" y="6248400"/>
            <a:ext cx="5257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200">
                <a:solidFill>
                  <a:srgbClr val="4068A3"/>
                </a:solidFill>
                <a:latin typeface="+mn-lt"/>
              </a:defRPr>
            </a:lvl1pPr>
          </a:lstStyle>
          <a:p>
            <a:pPr>
              <a:defRPr/>
            </a:pPr>
            <a:endParaRPr lang="en-GB"/>
          </a:p>
        </p:txBody>
      </p:sp>
    </p:spTree>
    <p:extLst>
      <p:ext uri="{BB962C8B-B14F-4D97-AF65-F5344CB8AC3E}">
        <p14:creationId xmlns:p14="http://schemas.microsoft.com/office/powerpoint/2010/main" val="172051899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83526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381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0"/>
            <a:ext cx="6076950" cy="638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79036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2708199B-238B-42CF-8F79-471A84B33271}" type="datetimeFigureOut">
              <a:rPr lang="en-GB"/>
              <a:pPr>
                <a:defRPr/>
              </a:pPr>
              <a:t>16/09/2016</a:t>
            </a:fld>
            <a:endParaRPr lang="en-GB"/>
          </a:p>
        </p:txBody>
      </p:sp>
      <p:sp>
        <p:nvSpPr>
          <p:cNvPr id="3"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4"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0CCF5402-AC19-49C2-84F6-2E91E6A18AF9}" type="slidenum">
              <a:rPr lang="en-GB"/>
              <a:pPr>
                <a:defRPr/>
              </a:pPr>
              <a:t>‹#›</a:t>
            </a:fld>
            <a:endParaRPr lang="en-GB"/>
          </a:p>
        </p:txBody>
      </p:sp>
    </p:spTree>
    <p:extLst>
      <p:ext uri="{BB962C8B-B14F-4D97-AF65-F5344CB8AC3E}">
        <p14:creationId xmlns:p14="http://schemas.microsoft.com/office/powerpoint/2010/main" val="3928308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5" descr="IMG_154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33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39974" y="404664"/>
            <a:ext cx="6804025" cy="1944216"/>
          </a:xfrm>
        </p:spPr>
        <p:txBody>
          <a:bodyPr/>
          <a:lstStyle>
            <a:lvl1pPr>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339975" y="4293096"/>
            <a:ext cx="6400800" cy="1752600"/>
          </a:xfrm>
        </p:spPr>
        <p:txBody>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a:p>
            <a:r>
              <a:rPr lang="en-GB" dirty="0"/>
              <a:t>Katie Watson, Consultant</a:t>
            </a:r>
          </a:p>
          <a:p>
            <a:r>
              <a:rPr lang="en-GB" dirty="0"/>
              <a:t>Synergy Global Consulting Ltd</a:t>
            </a:r>
          </a:p>
          <a:p>
            <a:r>
              <a:rPr lang="en-GB" dirty="0"/>
              <a:t>kwatson@synergy-global.net</a:t>
            </a:r>
          </a:p>
          <a:p>
            <a:r>
              <a:rPr lang="en-GB" dirty="0"/>
              <a:t>www.synergy-global.net</a:t>
            </a:r>
          </a:p>
        </p:txBody>
      </p:sp>
      <p:sp>
        <p:nvSpPr>
          <p:cNvPr id="5"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6C686271-DADD-4221-A525-84E28B3F955A}" type="datetimeFigureOut">
              <a:rPr lang="en-GB"/>
              <a:pPr>
                <a:defRPr/>
              </a:pPr>
              <a:t>16/09/2016</a:t>
            </a:fld>
            <a:endParaRPr lang="en-GB"/>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7"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180C3C90-2224-49BC-9E42-ADF123D72825}" type="slidenum">
              <a:rPr lang="en-GB"/>
              <a:pPr>
                <a:defRPr/>
              </a:pPr>
              <a:t>‹#›</a:t>
            </a:fld>
            <a:endParaRPr lang="en-GB"/>
          </a:p>
        </p:txBody>
      </p:sp>
    </p:spTree>
    <p:extLst>
      <p:ext uri="{BB962C8B-B14F-4D97-AF65-F5344CB8AC3E}">
        <p14:creationId xmlns:p14="http://schemas.microsoft.com/office/powerpoint/2010/main" val="728610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accent1">
                    <a:lumMod val="40000"/>
                    <a:lumOff val="60000"/>
                  </a:schemeClr>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lang="en-GB" sz="2000" b="1" smtClean="0">
                <a:solidFill>
                  <a:schemeClr val="bg1"/>
                </a:solidFill>
                <a:effectLst/>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r>
              <a:rPr lang="en-GB" dirty="0"/>
              <a:t>Synergy Heading 1</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4095CCAF-DB23-458C-BA97-12F36CAB0530}" type="datetimeFigureOut">
              <a:rPr lang="en-GB"/>
              <a:pPr>
                <a:defRPr/>
              </a:pPr>
              <a:t>16/09/2016</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818674FB-6578-47FA-B87F-BDF60D391757}" type="slidenum">
              <a:rPr lang="en-GB"/>
              <a:pPr>
                <a:defRPr/>
              </a:pPr>
              <a:t>‹#›</a:t>
            </a:fld>
            <a:endParaRPr lang="en-GB" dirty="0"/>
          </a:p>
        </p:txBody>
      </p:sp>
    </p:spTree>
    <p:extLst>
      <p:ext uri="{BB962C8B-B14F-4D97-AF65-F5344CB8AC3E}">
        <p14:creationId xmlns:p14="http://schemas.microsoft.com/office/powerpoint/2010/main" val="3234929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1473F1D4-4FD5-47D8-BA08-541B6423CE4F}" type="datetimeFigureOut">
              <a:rPr lang="en-GB"/>
              <a:pPr>
                <a:defRPr/>
              </a:pPr>
              <a:t>16/09/2016</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19C14F4B-C7FB-4783-A91F-7EA276CAEBA0}" type="slidenum">
              <a:rPr lang="en-GB"/>
              <a:pPr>
                <a:defRPr/>
              </a:pPr>
              <a:t>‹#›</a:t>
            </a:fld>
            <a:endParaRPr lang="en-GB"/>
          </a:p>
        </p:txBody>
      </p:sp>
    </p:spTree>
    <p:extLst>
      <p:ext uri="{BB962C8B-B14F-4D97-AF65-F5344CB8AC3E}">
        <p14:creationId xmlns:p14="http://schemas.microsoft.com/office/powerpoint/2010/main" val="3674361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7795230C-7CDD-41EA-88E1-938B56B48F38}" type="datetimeFigureOut">
              <a:rPr lang="en-GB"/>
              <a:pPr>
                <a:defRPr/>
              </a:pPr>
              <a:t>16/09/2016</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FC234103-7DF4-47B9-8B81-D5B6405EF232}" type="slidenum">
              <a:rPr lang="en-GB"/>
              <a:pPr>
                <a:defRPr/>
              </a:pPr>
              <a:t>‹#›</a:t>
            </a:fld>
            <a:endParaRPr lang="en-GB"/>
          </a:p>
        </p:txBody>
      </p:sp>
    </p:spTree>
    <p:extLst>
      <p:ext uri="{BB962C8B-B14F-4D97-AF65-F5344CB8AC3E}">
        <p14:creationId xmlns:p14="http://schemas.microsoft.com/office/powerpoint/2010/main" val="270701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4BC8E92D-CC57-4FB3-B841-B73A371E9A9A}" type="datetimeFigureOut">
              <a:rPr lang="en-GB"/>
              <a:pPr>
                <a:defRPr/>
              </a:pPr>
              <a:t>16/09/2016</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7E0B3EF8-4B4A-4D2F-9407-2A83D3C98E97}" type="slidenum">
              <a:rPr lang="en-GB"/>
              <a:pPr>
                <a:defRPr/>
              </a:pPr>
              <a:t>‹#›</a:t>
            </a:fld>
            <a:endParaRPr lang="en-GB"/>
          </a:p>
        </p:txBody>
      </p:sp>
    </p:spTree>
    <p:extLst>
      <p:ext uri="{BB962C8B-B14F-4D97-AF65-F5344CB8AC3E}">
        <p14:creationId xmlns:p14="http://schemas.microsoft.com/office/powerpoint/2010/main" val="274113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2E10F0B1-B65C-4127-B453-0B6536AF9DCE}" type="datetimeFigureOut">
              <a:rPr lang="en-GB"/>
              <a:pPr>
                <a:defRPr/>
              </a:pPr>
              <a:t>16/09/2016</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04DBF98F-DBF3-4488-986F-B83EFBB53E2C}" type="slidenum">
              <a:rPr lang="en-GB"/>
              <a:pPr>
                <a:defRPr/>
              </a:pPr>
              <a:t>‹#›</a:t>
            </a:fld>
            <a:endParaRPr lang="en-GB"/>
          </a:p>
        </p:txBody>
      </p:sp>
    </p:spTree>
    <p:extLst>
      <p:ext uri="{BB962C8B-B14F-4D97-AF65-F5344CB8AC3E}">
        <p14:creationId xmlns:p14="http://schemas.microsoft.com/office/powerpoint/2010/main" val="3633465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A616820A-20AD-4E20-B499-DBAB02C12BAA}" type="datetimeFigureOut">
              <a:rPr lang="en-GB"/>
              <a:pPr>
                <a:defRPr/>
              </a:pPr>
              <a:t>16/09/2016</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1234C0BE-05B3-4E2D-8153-72347E92521F}" type="slidenum">
              <a:rPr lang="en-GB"/>
              <a:pPr>
                <a:defRPr/>
              </a:pPr>
              <a:t>‹#›</a:t>
            </a:fld>
            <a:endParaRPr lang="en-GB"/>
          </a:p>
        </p:txBody>
      </p:sp>
    </p:spTree>
    <p:extLst>
      <p:ext uri="{BB962C8B-B14F-4D97-AF65-F5344CB8AC3E}">
        <p14:creationId xmlns:p14="http://schemas.microsoft.com/office/powerpoint/2010/main" val="103986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021361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995D1AFF-E4B1-4B08-9635-212B02264BC5}" type="datetimeFigureOut">
              <a:rPr lang="en-GB"/>
              <a:pPr>
                <a:defRPr/>
              </a:pPr>
              <a:t>16/09/2016</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FF57E3A6-A5E9-48D2-B1BC-8C330787851A}" type="slidenum">
              <a:rPr lang="en-GB"/>
              <a:pPr>
                <a:defRPr/>
              </a:pPr>
              <a:t>‹#›</a:t>
            </a:fld>
            <a:endParaRPr lang="en-GB"/>
          </a:p>
        </p:txBody>
      </p:sp>
    </p:spTree>
    <p:extLst>
      <p:ext uri="{BB962C8B-B14F-4D97-AF65-F5344CB8AC3E}">
        <p14:creationId xmlns:p14="http://schemas.microsoft.com/office/powerpoint/2010/main" val="467064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F14AD2CB-D9F6-4374-9CF1-5CF3A35DC942}" type="datetimeFigureOut">
              <a:rPr lang="en-GB"/>
              <a:pPr>
                <a:defRPr/>
              </a:pPr>
              <a:t>16/09/2016</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6D91267C-06F6-4635-BA51-CE199949B7BC}" type="slidenum">
              <a:rPr lang="en-GB"/>
              <a:pPr>
                <a:defRPr/>
              </a:pPr>
              <a:t>‹#›</a:t>
            </a:fld>
            <a:endParaRPr lang="en-GB"/>
          </a:p>
        </p:txBody>
      </p:sp>
    </p:spTree>
    <p:extLst>
      <p:ext uri="{BB962C8B-B14F-4D97-AF65-F5344CB8AC3E}">
        <p14:creationId xmlns:p14="http://schemas.microsoft.com/office/powerpoint/2010/main" val="2799008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E60F7EF4-D772-43D5-9626-3311C324D1C6}" type="datetimeFigureOut">
              <a:rPr lang="en-GB"/>
              <a:pPr>
                <a:defRPr/>
              </a:pPr>
              <a:t>16/09/2016</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239A7D1D-6649-40B4-820C-6AED03C808F2}" type="slidenum">
              <a:rPr lang="en-GB"/>
              <a:pPr>
                <a:defRPr/>
              </a:pPr>
              <a:t>‹#›</a:t>
            </a:fld>
            <a:endParaRPr lang="en-GB"/>
          </a:p>
        </p:txBody>
      </p:sp>
    </p:spTree>
    <p:extLst>
      <p:ext uri="{BB962C8B-B14F-4D97-AF65-F5344CB8AC3E}">
        <p14:creationId xmlns:p14="http://schemas.microsoft.com/office/powerpoint/2010/main" val="331929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charset="0"/>
              </a:defRPr>
            </a:lvl1pPr>
          </a:lstStyle>
          <a:p>
            <a:pPr>
              <a:defRPr/>
            </a:pPr>
            <a:fld id="{0ED58092-6739-42C1-ACBB-40916DDECB47}" type="datetimeFigureOut">
              <a:rPr lang="en-GB"/>
              <a:pPr>
                <a:defRPr/>
              </a:pPr>
              <a:t>16/09/2016</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charset="0"/>
              </a:defRPr>
            </a:lvl1pPr>
          </a:lstStyle>
          <a:p>
            <a:pPr>
              <a:defRPr/>
            </a:pPr>
            <a:fld id="{A34DADB4-47AE-45C6-B886-9E15A4CFE282}" type="slidenum">
              <a:rPr lang="en-GB"/>
              <a:pPr>
                <a:defRPr/>
              </a:pPr>
              <a:t>‹#›</a:t>
            </a:fld>
            <a:endParaRPr lang="en-GB"/>
          </a:p>
        </p:txBody>
      </p:sp>
    </p:spTree>
    <p:extLst>
      <p:ext uri="{BB962C8B-B14F-4D97-AF65-F5344CB8AC3E}">
        <p14:creationId xmlns:p14="http://schemas.microsoft.com/office/powerpoint/2010/main" val="35097118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295400"/>
            <a:ext cx="9144000" cy="5562600"/>
          </a:xfrm>
          <a:prstGeom prst="rect">
            <a:avLst/>
          </a:prstGeom>
          <a:solidFill>
            <a:srgbClr val="97AAC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5" name="Rectangle 3"/>
          <p:cNvSpPr>
            <a:spLocks noChangeArrowheads="1"/>
          </p:cNvSpPr>
          <p:nvPr/>
        </p:nvSpPr>
        <p:spPr bwMode="auto">
          <a:xfrm>
            <a:off x="0" y="0"/>
            <a:ext cx="9144000" cy="1600200"/>
          </a:xfrm>
          <a:prstGeom prst="rect">
            <a:avLst/>
          </a:prstGeom>
          <a:solidFill>
            <a:srgbClr val="4068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6" name="Rectangle 4"/>
          <p:cNvSpPr>
            <a:spLocks noChangeArrowheads="1"/>
          </p:cNvSpPr>
          <p:nvPr/>
        </p:nvSpPr>
        <p:spPr bwMode="auto">
          <a:xfrm>
            <a:off x="0" y="1316038"/>
            <a:ext cx="9144000" cy="3048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7" name="Rectangle 8"/>
          <p:cNvSpPr>
            <a:spLocks noChangeArrowheads="1"/>
          </p:cNvSpPr>
          <p:nvPr/>
        </p:nvSpPr>
        <p:spPr bwMode="auto">
          <a:xfrm>
            <a:off x="0" y="0"/>
            <a:ext cx="1949450" cy="68580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6264275"/>
            <a:ext cx="1511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Grp="1" noChangeArrowheads="1"/>
          </p:cNvSpPr>
          <p:nvPr>
            <p:ph type="subTitle" idx="1"/>
          </p:nvPr>
        </p:nvSpPr>
        <p:spPr>
          <a:xfrm>
            <a:off x="1979613" y="2286000"/>
            <a:ext cx="6707187" cy="3519488"/>
          </a:xfrm>
        </p:spPr>
        <p:txBody>
          <a:bodyPr/>
          <a:lstStyle>
            <a:lvl1pPr marL="0" indent="0">
              <a:buFontTx/>
              <a:buNone/>
              <a:defRPr sz="3600" b="1">
                <a:solidFill>
                  <a:schemeClr val="bg1"/>
                </a:solidFill>
              </a:defRPr>
            </a:lvl1pPr>
          </a:lstStyle>
          <a:p>
            <a:pPr lvl="0"/>
            <a:r>
              <a:rPr lang="en-GB" noProof="0"/>
              <a:t>Click to edit Master subtitle style</a:t>
            </a:r>
          </a:p>
        </p:txBody>
      </p:sp>
      <p:sp>
        <p:nvSpPr>
          <p:cNvPr id="15366" name="Rectangle 6"/>
          <p:cNvSpPr>
            <a:spLocks noGrp="1" noChangeArrowheads="1"/>
          </p:cNvSpPr>
          <p:nvPr>
            <p:ph type="ctrTitle"/>
          </p:nvPr>
        </p:nvSpPr>
        <p:spPr>
          <a:xfrm>
            <a:off x="1943100" y="533400"/>
            <a:ext cx="7200900" cy="762000"/>
          </a:xfrm>
        </p:spPr>
        <p:txBody>
          <a:bodyPr/>
          <a:lstStyle>
            <a:lvl1pPr>
              <a:defRPr/>
            </a:lvl1pPr>
          </a:lstStyle>
          <a:p>
            <a:pPr lvl="0"/>
            <a:r>
              <a:rPr lang="en-GB" noProof="0"/>
              <a:t>Click to edit Master title style</a:t>
            </a:r>
          </a:p>
        </p:txBody>
      </p:sp>
      <p:sp>
        <p:nvSpPr>
          <p:cNvPr id="9" name="Rectangle 7"/>
          <p:cNvSpPr>
            <a:spLocks noGrp="1" noChangeArrowheads="1"/>
          </p:cNvSpPr>
          <p:nvPr>
            <p:ph type="ftr" sz="quarter" idx="10"/>
          </p:nvPr>
        </p:nvSpPr>
        <p:spPr bwMode="auto">
          <a:xfrm>
            <a:off x="1941513" y="6248400"/>
            <a:ext cx="5257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a:defRPr sz="1200">
                <a:solidFill>
                  <a:srgbClr val="4068A3"/>
                </a:solidFill>
                <a:latin typeface="+mn-lt"/>
              </a:defRPr>
            </a:lvl1pPr>
          </a:lstStyle>
          <a:p>
            <a:pPr>
              <a:defRPr/>
            </a:pPr>
            <a:endParaRPr lang="en-GB"/>
          </a:p>
        </p:txBody>
      </p:sp>
    </p:spTree>
    <p:extLst>
      <p:ext uri="{BB962C8B-B14F-4D97-AF65-F5344CB8AC3E}">
        <p14:creationId xmlns:p14="http://schemas.microsoft.com/office/powerpoint/2010/main" val="20027757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5932903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052675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981075"/>
            <a:ext cx="40767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67300" y="981075"/>
            <a:ext cx="40767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920011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309536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481598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86162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82886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000032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880857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638407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0"/>
            <a:ext cx="2076450" cy="63817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0"/>
            <a:ext cx="6076950" cy="6381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840137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981075"/>
            <a:ext cx="40767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67300" y="981075"/>
            <a:ext cx="4076700"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51191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34660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884428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795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101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523180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838200" y="6381750"/>
            <a:ext cx="8305800" cy="4762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1" name="Rectangle 3"/>
          <p:cNvSpPr>
            <a:spLocks noChangeArrowheads="1"/>
          </p:cNvSpPr>
          <p:nvPr/>
        </p:nvSpPr>
        <p:spPr bwMode="auto">
          <a:xfrm>
            <a:off x="838200" y="0"/>
            <a:ext cx="8305800" cy="908050"/>
          </a:xfrm>
          <a:prstGeom prst="rect">
            <a:avLst/>
          </a:prstGeom>
          <a:solidFill>
            <a:srgbClr val="4068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2" name="Rectangle 4"/>
          <p:cNvSpPr>
            <a:spLocks noChangeArrowheads="1"/>
          </p:cNvSpPr>
          <p:nvPr/>
        </p:nvSpPr>
        <p:spPr bwMode="auto">
          <a:xfrm>
            <a:off x="0" y="0"/>
            <a:ext cx="838200" cy="68580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 name="Rectangle 5"/>
          <p:cNvSpPr>
            <a:spLocks noGrp="1" noChangeArrowheads="1"/>
          </p:cNvSpPr>
          <p:nvPr>
            <p:ph type="body" idx="1"/>
          </p:nvPr>
        </p:nvSpPr>
        <p:spPr bwMode="auto">
          <a:xfrm>
            <a:off x="838200" y="981075"/>
            <a:ext cx="83058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title"/>
          </p:nvPr>
        </p:nvSpPr>
        <p:spPr bwMode="auto">
          <a:xfrm>
            <a:off x="838200" y="0"/>
            <a:ext cx="83058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2055"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7775" y="184150"/>
            <a:ext cx="1511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13">
            <a:extLst>
              <a:ext uri="{28A0092B-C50C-407E-A947-70E740481C1C}">
                <a14:useLocalDpi xmlns:a14="http://schemas.microsoft.com/office/drawing/2010/main" val="0"/>
              </a:ext>
            </a:extLst>
          </a:blip>
          <a:srcRect r="72772"/>
          <a:stretch>
            <a:fillRect/>
          </a:stretch>
        </p:blipFill>
        <p:spPr bwMode="auto">
          <a:xfrm>
            <a:off x="73025" y="5949950"/>
            <a:ext cx="6429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021388" y="6618288"/>
            <a:ext cx="31480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defRPr/>
            </a:pPr>
            <a:r>
              <a:rPr lang="en-GB" sz="800" dirty="0">
                <a:solidFill>
                  <a:srgbClr val="4068A3"/>
                </a:solidFill>
                <a:latin typeface="Arial" charset="0"/>
              </a:rPr>
              <a:t>© Synergy Global Consulting Ltd</a:t>
            </a:r>
            <a:endParaRPr lang="en-US" sz="800" dirty="0">
              <a:latin typeface="Arial" charset="0"/>
            </a:endParaRPr>
          </a:p>
        </p:txBody>
      </p:sp>
    </p:spTree>
  </p:cSld>
  <p:clrMap bg1="lt1" tx1="dk1" bg2="lt2" tx2="dk2" accent1="accent1" accent2="accent2" accent3="accent3" accent4="accent4" accent5="accent5" accent6="accent6" hlink="hlink" folHlink="folHlink"/>
  <p:sldLayoutIdLst>
    <p:sldLayoutId id="2147484358"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ransition/>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itchFamily="34" charset="0"/>
        </a:defRPr>
      </a:lvl2pPr>
      <a:lvl3pPr algn="l" rtl="0" eaLnBrk="1" fontAlgn="base" hangingPunct="1">
        <a:spcBef>
          <a:spcPct val="0"/>
        </a:spcBef>
        <a:spcAft>
          <a:spcPct val="0"/>
        </a:spcAft>
        <a:defRPr sz="2800" b="1">
          <a:solidFill>
            <a:schemeClr val="bg1"/>
          </a:solidFill>
          <a:latin typeface="Arial" pitchFamily="34" charset="0"/>
        </a:defRPr>
      </a:lvl3pPr>
      <a:lvl4pPr algn="l" rtl="0" eaLnBrk="1" fontAlgn="base" hangingPunct="1">
        <a:spcBef>
          <a:spcPct val="0"/>
        </a:spcBef>
        <a:spcAft>
          <a:spcPct val="0"/>
        </a:spcAft>
        <a:defRPr sz="2800" b="1">
          <a:solidFill>
            <a:schemeClr val="bg1"/>
          </a:solidFill>
          <a:latin typeface="Arial" pitchFamily="34" charset="0"/>
        </a:defRPr>
      </a:lvl4pPr>
      <a:lvl5pPr algn="l" rtl="0" eaLnBrk="1" fontAlgn="base" hangingPunct="1">
        <a:spcBef>
          <a:spcPct val="0"/>
        </a:spcBef>
        <a:spcAft>
          <a:spcPct val="0"/>
        </a:spcAft>
        <a:defRPr sz="2800" b="1">
          <a:solidFill>
            <a:schemeClr val="bg1"/>
          </a:solidFill>
          <a:latin typeface="Arial" pitchFamily="34" charset="0"/>
        </a:defRPr>
      </a:lvl5pPr>
      <a:lvl6pPr marL="457200" algn="l" rtl="0" eaLnBrk="1" fontAlgn="base" hangingPunct="1">
        <a:spcBef>
          <a:spcPct val="0"/>
        </a:spcBef>
        <a:spcAft>
          <a:spcPct val="0"/>
        </a:spcAft>
        <a:defRPr sz="2800" b="1">
          <a:solidFill>
            <a:schemeClr val="bg1"/>
          </a:solidFill>
          <a:latin typeface="Arial" pitchFamily="34" charset="0"/>
        </a:defRPr>
      </a:lvl6pPr>
      <a:lvl7pPr marL="914400" algn="l" rtl="0" eaLnBrk="1" fontAlgn="base" hangingPunct="1">
        <a:spcBef>
          <a:spcPct val="0"/>
        </a:spcBef>
        <a:spcAft>
          <a:spcPct val="0"/>
        </a:spcAft>
        <a:defRPr sz="2800" b="1">
          <a:solidFill>
            <a:schemeClr val="bg1"/>
          </a:solidFill>
          <a:latin typeface="Arial" pitchFamily="34" charset="0"/>
        </a:defRPr>
      </a:lvl7pPr>
      <a:lvl8pPr marL="1371600" algn="l" rtl="0" eaLnBrk="1" fontAlgn="base" hangingPunct="1">
        <a:spcBef>
          <a:spcPct val="0"/>
        </a:spcBef>
        <a:spcAft>
          <a:spcPct val="0"/>
        </a:spcAft>
        <a:defRPr sz="2800" b="1">
          <a:solidFill>
            <a:schemeClr val="bg1"/>
          </a:solidFill>
          <a:latin typeface="Arial" pitchFamily="34" charset="0"/>
        </a:defRPr>
      </a:lvl8pPr>
      <a:lvl9pPr marL="1828800" algn="l" rtl="0" eaLnBrk="1" fontAlgn="base" hangingPunct="1">
        <a:spcBef>
          <a:spcPct val="0"/>
        </a:spcBef>
        <a:spcAft>
          <a:spcPct val="0"/>
        </a:spcAft>
        <a:defRPr sz="2800" b="1">
          <a:solidFill>
            <a:schemeClr val="bg1"/>
          </a:solidFill>
          <a:latin typeface="Arial" pitchFamily="34" charset="0"/>
        </a:defRPr>
      </a:lvl9pPr>
    </p:titleStyle>
    <p:bodyStyle>
      <a:lvl1pPr marL="342900" indent="-342900" algn="l" rtl="0" eaLnBrk="1" fontAlgn="base" hangingPunct="1">
        <a:spcBef>
          <a:spcPct val="20000"/>
        </a:spcBef>
        <a:spcAft>
          <a:spcPct val="0"/>
        </a:spcAft>
        <a:buChar char="•"/>
        <a:defRPr sz="28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a:solidFill>
            <a:srgbClr val="006699"/>
          </a:solidFill>
          <a:latin typeface="+mn-lt"/>
        </a:defRPr>
      </a:lvl2pPr>
      <a:lvl3pPr marL="1143000" indent="-228600" algn="l" rtl="0" eaLnBrk="1" fontAlgn="base" hangingPunct="1">
        <a:spcBef>
          <a:spcPct val="20000"/>
        </a:spcBef>
        <a:spcAft>
          <a:spcPct val="0"/>
        </a:spcAft>
        <a:buChar char="•"/>
        <a:defRPr sz="2400">
          <a:solidFill>
            <a:srgbClr val="0066CC"/>
          </a:solidFill>
          <a:latin typeface="+mn-lt"/>
        </a:defRPr>
      </a:lvl3pPr>
      <a:lvl4pPr marL="1600200" indent="-228600" algn="l" rtl="0" eaLnBrk="1" fontAlgn="base" hangingPunct="1">
        <a:spcBef>
          <a:spcPct val="20000"/>
        </a:spcBef>
        <a:spcAft>
          <a:spcPct val="0"/>
        </a:spcAft>
        <a:buChar char="–"/>
        <a:defRPr sz="2000">
          <a:solidFill>
            <a:srgbClr val="0066CC"/>
          </a:solidFill>
          <a:latin typeface="+mn-lt"/>
        </a:defRPr>
      </a:lvl4pPr>
      <a:lvl5pPr marL="2057400" indent="-228600" algn="l" rtl="0" eaLnBrk="1" fontAlgn="base" hangingPunct="1">
        <a:spcBef>
          <a:spcPct val="20000"/>
        </a:spcBef>
        <a:spcAft>
          <a:spcPct val="0"/>
        </a:spcAft>
        <a:buChar char="»"/>
        <a:defRPr sz="2000">
          <a:solidFill>
            <a:srgbClr val="0066CC"/>
          </a:solidFill>
          <a:latin typeface="+mn-lt"/>
        </a:defRPr>
      </a:lvl5pPr>
      <a:lvl6pPr marL="2514600" indent="-228600" algn="l" rtl="0" eaLnBrk="1" fontAlgn="base" hangingPunct="1">
        <a:spcBef>
          <a:spcPct val="20000"/>
        </a:spcBef>
        <a:spcAft>
          <a:spcPct val="0"/>
        </a:spcAft>
        <a:buChar char="»"/>
        <a:defRPr sz="2000">
          <a:solidFill>
            <a:srgbClr val="0066CC"/>
          </a:solidFill>
          <a:latin typeface="+mn-lt"/>
        </a:defRPr>
      </a:lvl6pPr>
      <a:lvl7pPr marL="2971800" indent="-228600" algn="l" rtl="0" eaLnBrk="1" fontAlgn="base" hangingPunct="1">
        <a:spcBef>
          <a:spcPct val="20000"/>
        </a:spcBef>
        <a:spcAft>
          <a:spcPct val="0"/>
        </a:spcAft>
        <a:buChar char="»"/>
        <a:defRPr sz="2000">
          <a:solidFill>
            <a:srgbClr val="0066CC"/>
          </a:solidFill>
          <a:latin typeface="+mn-lt"/>
        </a:defRPr>
      </a:lvl7pPr>
      <a:lvl8pPr marL="3429000" indent="-228600" algn="l" rtl="0" eaLnBrk="1" fontAlgn="base" hangingPunct="1">
        <a:spcBef>
          <a:spcPct val="20000"/>
        </a:spcBef>
        <a:spcAft>
          <a:spcPct val="0"/>
        </a:spcAft>
        <a:buChar char="»"/>
        <a:defRPr sz="2000">
          <a:solidFill>
            <a:srgbClr val="0066CC"/>
          </a:solidFill>
          <a:latin typeface="+mn-lt"/>
        </a:defRPr>
      </a:lvl8pPr>
      <a:lvl9pPr marL="3886200" indent="-228600" algn="l" rtl="0" eaLnBrk="1" fontAlgn="base" hangingPunct="1">
        <a:spcBef>
          <a:spcPct val="20000"/>
        </a:spcBef>
        <a:spcAft>
          <a:spcPct val="0"/>
        </a:spcAft>
        <a:buChar char="»"/>
        <a:defRPr sz="2000">
          <a:solidFill>
            <a:srgbClr val="006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9410C67A-C920-4F5D-A1AC-EEF0523D98C5}" type="datetimeFigureOut">
              <a:rPr lang="en-GB"/>
              <a:pPr>
                <a:defRPr/>
              </a:pPr>
              <a:t>16/09/2016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08BD3EDD-0DAF-4DA6-9D49-2B609098387B}" type="slidenum">
              <a:rPr lang="en-GB"/>
              <a:pPr>
                <a:defRPr/>
              </a:pPr>
              <a:t>‹#›</a:t>
            </a:fld>
            <a:endParaRPr lang="en-GB"/>
          </a:p>
        </p:txBody>
      </p:sp>
      <p:pic>
        <p:nvPicPr>
          <p:cNvPr id="3079" name="Picture 2" descr="S:\Administration\Stationery and Logos\Synergy Logo\Synergy Logos - Post 2004\Synergy_Blue.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111125"/>
            <a:ext cx="132556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 id="2147484370" r:id="rId12"/>
  </p:sldLayoutIdLst>
  <p:txStyles>
    <p:titleStyle>
      <a:lvl1pPr algn="ctr" rtl="0" eaLnBrk="0" fontAlgn="base" hangingPunct="0">
        <a:spcBef>
          <a:spcPct val="0"/>
        </a:spcBef>
        <a:spcAft>
          <a:spcPct val="0"/>
        </a:spcAft>
        <a:defRPr sz="4400" kern="1200">
          <a:solidFill>
            <a:srgbClr val="B9CDE5"/>
          </a:solidFill>
          <a:latin typeface="+mj-lt"/>
          <a:ea typeface="+mj-ea"/>
          <a:cs typeface="+mj-cs"/>
        </a:defRPr>
      </a:lvl1pPr>
      <a:lvl2pPr algn="ctr" rtl="0" eaLnBrk="0" fontAlgn="base" hangingPunct="0">
        <a:spcBef>
          <a:spcPct val="0"/>
        </a:spcBef>
        <a:spcAft>
          <a:spcPct val="0"/>
        </a:spcAft>
        <a:defRPr sz="4400">
          <a:solidFill>
            <a:srgbClr val="B9CDE5"/>
          </a:solidFill>
          <a:latin typeface="Calibri" pitchFamily="34" charset="0"/>
        </a:defRPr>
      </a:lvl2pPr>
      <a:lvl3pPr algn="ctr" rtl="0" eaLnBrk="0" fontAlgn="base" hangingPunct="0">
        <a:spcBef>
          <a:spcPct val="0"/>
        </a:spcBef>
        <a:spcAft>
          <a:spcPct val="0"/>
        </a:spcAft>
        <a:defRPr sz="4400">
          <a:solidFill>
            <a:srgbClr val="B9CDE5"/>
          </a:solidFill>
          <a:latin typeface="Calibri" pitchFamily="34" charset="0"/>
        </a:defRPr>
      </a:lvl3pPr>
      <a:lvl4pPr algn="ctr" rtl="0" eaLnBrk="0" fontAlgn="base" hangingPunct="0">
        <a:spcBef>
          <a:spcPct val="0"/>
        </a:spcBef>
        <a:spcAft>
          <a:spcPct val="0"/>
        </a:spcAft>
        <a:defRPr sz="4400">
          <a:solidFill>
            <a:srgbClr val="B9CDE5"/>
          </a:solidFill>
          <a:latin typeface="Calibri" pitchFamily="34" charset="0"/>
        </a:defRPr>
      </a:lvl4pPr>
      <a:lvl5pPr algn="ctr" rtl="0" eaLnBrk="0" fontAlgn="base" hangingPunct="0">
        <a:spcBef>
          <a:spcPct val="0"/>
        </a:spcBef>
        <a:spcAft>
          <a:spcPct val="0"/>
        </a:spcAft>
        <a:defRPr sz="4400">
          <a:solidFill>
            <a:srgbClr val="B9CDE5"/>
          </a:solidFill>
          <a:latin typeface="Calibri" pitchFamily="34" charset="0"/>
        </a:defRPr>
      </a:lvl5pPr>
      <a:lvl6pPr marL="457200" algn="ctr" rtl="0" fontAlgn="base">
        <a:spcBef>
          <a:spcPct val="0"/>
        </a:spcBef>
        <a:spcAft>
          <a:spcPct val="0"/>
        </a:spcAft>
        <a:defRPr sz="4400">
          <a:solidFill>
            <a:srgbClr val="B9CDE5"/>
          </a:solidFill>
          <a:latin typeface="Calibri" pitchFamily="34" charset="0"/>
        </a:defRPr>
      </a:lvl6pPr>
      <a:lvl7pPr marL="914400" algn="ctr" rtl="0" fontAlgn="base">
        <a:spcBef>
          <a:spcPct val="0"/>
        </a:spcBef>
        <a:spcAft>
          <a:spcPct val="0"/>
        </a:spcAft>
        <a:defRPr sz="4400">
          <a:solidFill>
            <a:srgbClr val="B9CDE5"/>
          </a:solidFill>
          <a:latin typeface="Calibri" pitchFamily="34" charset="0"/>
        </a:defRPr>
      </a:lvl7pPr>
      <a:lvl8pPr marL="1371600" algn="ctr" rtl="0" fontAlgn="base">
        <a:spcBef>
          <a:spcPct val="0"/>
        </a:spcBef>
        <a:spcAft>
          <a:spcPct val="0"/>
        </a:spcAft>
        <a:defRPr sz="4400">
          <a:solidFill>
            <a:srgbClr val="B9CDE5"/>
          </a:solidFill>
          <a:latin typeface="Calibri" pitchFamily="34" charset="0"/>
        </a:defRPr>
      </a:lvl8pPr>
      <a:lvl9pPr marL="1828800" algn="ctr" rtl="0" fontAlgn="base">
        <a:spcBef>
          <a:spcPct val="0"/>
        </a:spcBef>
        <a:spcAft>
          <a:spcPct val="0"/>
        </a:spcAft>
        <a:defRPr sz="4400">
          <a:solidFill>
            <a:srgbClr val="B9CDE5"/>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38200" y="6381750"/>
            <a:ext cx="8305800" cy="476250"/>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4099" name="Rectangle 3"/>
          <p:cNvSpPr>
            <a:spLocks noChangeArrowheads="1"/>
          </p:cNvSpPr>
          <p:nvPr/>
        </p:nvSpPr>
        <p:spPr bwMode="auto">
          <a:xfrm>
            <a:off x="838200" y="0"/>
            <a:ext cx="8305800" cy="908050"/>
          </a:xfrm>
          <a:prstGeom prst="rect">
            <a:avLst/>
          </a:prstGeom>
          <a:solidFill>
            <a:srgbClr val="4068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4100" name="Rectangle 4"/>
          <p:cNvSpPr>
            <a:spLocks noChangeArrowheads="1"/>
          </p:cNvSpPr>
          <p:nvPr/>
        </p:nvSpPr>
        <p:spPr bwMode="auto">
          <a:xfrm>
            <a:off x="0" y="0"/>
            <a:ext cx="838200" cy="6858000"/>
          </a:xfrm>
          <a:prstGeom prst="rect">
            <a:avLst/>
          </a:prstGeom>
          <a:solidFill>
            <a:srgbClr val="003D9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solidFill>
                <a:srgbClr val="000000"/>
              </a:solidFill>
            </a:endParaRPr>
          </a:p>
        </p:txBody>
      </p:sp>
      <p:sp>
        <p:nvSpPr>
          <p:cNvPr id="4101" name="Rectangle 5"/>
          <p:cNvSpPr>
            <a:spLocks noGrp="1" noChangeArrowheads="1"/>
          </p:cNvSpPr>
          <p:nvPr>
            <p:ph type="body" idx="1"/>
          </p:nvPr>
        </p:nvSpPr>
        <p:spPr bwMode="auto">
          <a:xfrm>
            <a:off x="838200" y="981075"/>
            <a:ext cx="830580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title"/>
          </p:nvPr>
        </p:nvSpPr>
        <p:spPr bwMode="auto">
          <a:xfrm>
            <a:off x="838200" y="0"/>
            <a:ext cx="83058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pic>
        <p:nvPicPr>
          <p:cNvPr id="4103"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597775" y="184150"/>
            <a:ext cx="1511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p:cNvPicPr>
            <a:picLocks noChangeAspect="1" noChangeArrowheads="1"/>
          </p:cNvPicPr>
          <p:nvPr/>
        </p:nvPicPr>
        <p:blipFill>
          <a:blip r:embed="rId13">
            <a:extLst>
              <a:ext uri="{28A0092B-C50C-407E-A947-70E740481C1C}">
                <a14:useLocalDpi xmlns:a14="http://schemas.microsoft.com/office/drawing/2010/main" val="0"/>
              </a:ext>
            </a:extLst>
          </a:blip>
          <a:srcRect r="72772"/>
          <a:stretch>
            <a:fillRect/>
          </a:stretch>
        </p:blipFill>
        <p:spPr bwMode="auto">
          <a:xfrm>
            <a:off x="73025" y="5949950"/>
            <a:ext cx="64293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9"/>
          <p:cNvSpPr txBox="1">
            <a:spLocks noChangeArrowheads="1"/>
          </p:cNvSpPr>
          <p:nvPr/>
        </p:nvSpPr>
        <p:spPr bwMode="auto">
          <a:xfrm>
            <a:off x="6021388" y="6618288"/>
            <a:ext cx="3148012"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defRPr/>
            </a:pPr>
            <a:r>
              <a:rPr lang="en-GB" sz="800">
                <a:solidFill>
                  <a:srgbClr val="4068A3"/>
                </a:solidFill>
                <a:latin typeface="Arial" charset="0"/>
              </a:rPr>
              <a:t>© Synergy Global Consulting Ltd 2008</a:t>
            </a:r>
            <a:endParaRPr lang="en-US" sz="80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4371"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transition/>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defRPr>
      </a:lvl2pPr>
      <a:lvl3pPr algn="l" rtl="0" eaLnBrk="0" fontAlgn="base" hangingPunct="0">
        <a:spcBef>
          <a:spcPct val="0"/>
        </a:spcBef>
        <a:spcAft>
          <a:spcPct val="0"/>
        </a:spcAft>
        <a:defRPr sz="2800" b="1">
          <a:solidFill>
            <a:schemeClr val="bg1"/>
          </a:solidFill>
          <a:latin typeface="Arial" pitchFamily="34" charset="0"/>
        </a:defRPr>
      </a:lvl3pPr>
      <a:lvl4pPr algn="l" rtl="0" eaLnBrk="0" fontAlgn="base" hangingPunct="0">
        <a:spcBef>
          <a:spcPct val="0"/>
        </a:spcBef>
        <a:spcAft>
          <a:spcPct val="0"/>
        </a:spcAft>
        <a:defRPr sz="2800" b="1">
          <a:solidFill>
            <a:schemeClr val="bg1"/>
          </a:solidFill>
          <a:latin typeface="Arial" pitchFamily="34" charset="0"/>
        </a:defRPr>
      </a:lvl4pPr>
      <a:lvl5pPr algn="l" rtl="0" eaLnBrk="0" fontAlgn="base" hangingPunct="0">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99"/>
          </a:solidFill>
          <a:latin typeface="+mn-lt"/>
        </a:defRPr>
      </a:lvl2pPr>
      <a:lvl3pPr marL="1143000" indent="-228600" algn="l" rtl="0" eaLnBrk="0" fontAlgn="base" hangingPunct="0">
        <a:spcBef>
          <a:spcPct val="20000"/>
        </a:spcBef>
        <a:spcAft>
          <a:spcPct val="0"/>
        </a:spcAft>
        <a:buChar char="•"/>
        <a:defRPr sz="2400">
          <a:solidFill>
            <a:srgbClr val="0066CC"/>
          </a:solidFill>
          <a:latin typeface="+mn-lt"/>
        </a:defRPr>
      </a:lvl3pPr>
      <a:lvl4pPr marL="1600200" indent="-228600" algn="l" rtl="0" eaLnBrk="0" fontAlgn="base" hangingPunct="0">
        <a:spcBef>
          <a:spcPct val="20000"/>
        </a:spcBef>
        <a:spcAft>
          <a:spcPct val="0"/>
        </a:spcAft>
        <a:buChar char="–"/>
        <a:defRPr sz="2000">
          <a:solidFill>
            <a:srgbClr val="0066CC"/>
          </a:solidFill>
          <a:latin typeface="+mn-lt"/>
        </a:defRPr>
      </a:lvl4pPr>
      <a:lvl5pPr marL="2057400" indent="-228600" algn="l" rtl="0" eaLnBrk="0" fontAlgn="base" hangingPunct="0">
        <a:spcBef>
          <a:spcPct val="20000"/>
        </a:spcBef>
        <a:spcAft>
          <a:spcPct val="0"/>
        </a:spcAft>
        <a:buChar char="»"/>
        <a:defRPr sz="2000">
          <a:solidFill>
            <a:srgbClr val="0066CC"/>
          </a:solidFill>
          <a:latin typeface="+mn-lt"/>
        </a:defRPr>
      </a:lvl5pPr>
      <a:lvl6pPr marL="2514600" indent="-228600" algn="l" rtl="0" fontAlgn="base">
        <a:spcBef>
          <a:spcPct val="20000"/>
        </a:spcBef>
        <a:spcAft>
          <a:spcPct val="0"/>
        </a:spcAft>
        <a:buChar char="»"/>
        <a:defRPr sz="2000">
          <a:solidFill>
            <a:srgbClr val="0066CC"/>
          </a:solidFill>
          <a:latin typeface="+mn-lt"/>
        </a:defRPr>
      </a:lvl6pPr>
      <a:lvl7pPr marL="2971800" indent="-228600" algn="l" rtl="0" fontAlgn="base">
        <a:spcBef>
          <a:spcPct val="20000"/>
        </a:spcBef>
        <a:spcAft>
          <a:spcPct val="0"/>
        </a:spcAft>
        <a:buChar char="»"/>
        <a:defRPr sz="2000">
          <a:solidFill>
            <a:srgbClr val="0066CC"/>
          </a:solidFill>
          <a:latin typeface="+mn-lt"/>
        </a:defRPr>
      </a:lvl7pPr>
      <a:lvl8pPr marL="3429000" indent="-228600" algn="l" rtl="0" fontAlgn="base">
        <a:spcBef>
          <a:spcPct val="20000"/>
        </a:spcBef>
        <a:spcAft>
          <a:spcPct val="0"/>
        </a:spcAft>
        <a:buChar char="»"/>
        <a:defRPr sz="2000">
          <a:solidFill>
            <a:srgbClr val="0066CC"/>
          </a:solidFill>
          <a:latin typeface="+mn-lt"/>
        </a:defRPr>
      </a:lvl8pPr>
      <a:lvl9pPr marL="3886200" indent="-228600" algn="l" rtl="0" fontAlgn="base">
        <a:spcBef>
          <a:spcPct val="20000"/>
        </a:spcBef>
        <a:spcAft>
          <a:spcPct val="0"/>
        </a:spcAft>
        <a:buChar char="»"/>
        <a:defRPr sz="2000">
          <a:solidFill>
            <a:srgbClr val="0066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1.png"/><Relationship Id="rId10"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ChangeArrowheads="1"/>
          </p:cNvSpPr>
          <p:nvPr/>
        </p:nvSpPr>
        <p:spPr bwMode="auto">
          <a:xfrm>
            <a:off x="0" y="1316038"/>
            <a:ext cx="9144000" cy="2689225"/>
          </a:xfrm>
          <a:prstGeom prst="rect">
            <a:avLst/>
          </a:prstGeom>
          <a:solidFill>
            <a:srgbClr val="003D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atin typeface="Gill Sans MT" pitchFamily="34" charset="0"/>
            </a:endParaRPr>
          </a:p>
        </p:txBody>
      </p:sp>
      <p:sp>
        <p:nvSpPr>
          <p:cNvPr id="20483" name="Rectangle 6"/>
          <p:cNvSpPr>
            <a:spLocks noChangeArrowheads="1"/>
          </p:cNvSpPr>
          <p:nvPr/>
        </p:nvSpPr>
        <p:spPr bwMode="auto">
          <a:xfrm>
            <a:off x="34925" y="0"/>
            <a:ext cx="2449513" cy="6858000"/>
          </a:xfrm>
          <a:prstGeom prst="rect">
            <a:avLst/>
          </a:prstGeom>
          <a:solidFill>
            <a:srgbClr val="003D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latin typeface="Gill Sans MT" pitchFamily="34" charset="0"/>
            </a:endParaRPr>
          </a:p>
        </p:txBody>
      </p:sp>
      <p:sp>
        <p:nvSpPr>
          <p:cNvPr id="20484" name="Rectangle 4"/>
          <p:cNvSpPr>
            <a:spLocks noGrp="1" noChangeArrowheads="1"/>
          </p:cNvSpPr>
          <p:nvPr>
            <p:ph type="ctrTitle"/>
          </p:nvPr>
        </p:nvSpPr>
        <p:spPr>
          <a:xfrm>
            <a:off x="2459038" y="233363"/>
            <a:ext cx="6684962" cy="1062037"/>
          </a:xfrm>
        </p:spPr>
        <p:txBody>
          <a:bodyPr/>
          <a:lstStyle/>
          <a:p>
            <a:br>
              <a:rPr lang="en-US" dirty="0">
                <a:solidFill>
                  <a:schemeClr val="folHlink"/>
                </a:solidFill>
                <a:latin typeface="Calibri" pitchFamily="34" charset="0"/>
                <a:ea typeface="Calibri" pitchFamily="34" charset="0"/>
                <a:cs typeface="Calibri" pitchFamily="34" charset="0"/>
              </a:rPr>
            </a:br>
            <a:br>
              <a:rPr lang="en-US" dirty="0">
                <a:solidFill>
                  <a:schemeClr val="folHlink"/>
                </a:solidFill>
                <a:latin typeface="Calibri" pitchFamily="34" charset="0"/>
                <a:ea typeface="Calibri" pitchFamily="34" charset="0"/>
                <a:cs typeface="Calibri" pitchFamily="34" charset="0"/>
              </a:rPr>
            </a:br>
            <a:br>
              <a:rPr lang="en-US" dirty="0">
                <a:solidFill>
                  <a:schemeClr val="folHlink"/>
                </a:solidFill>
                <a:latin typeface="Calibri" pitchFamily="34" charset="0"/>
                <a:ea typeface="Calibri" pitchFamily="34" charset="0"/>
                <a:cs typeface="Calibri" pitchFamily="34" charset="0"/>
              </a:rPr>
            </a:br>
            <a:endParaRPr lang="en-US" sz="1600" b="0" dirty="0">
              <a:solidFill>
                <a:schemeClr val="folHlink"/>
              </a:solidFill>
              <a:latin typeface="Calibri" pitchFamily="34" charset="0"/>
              <a:ea typeface="Calibri" pitchFamily="34" charset="0"/>
              <a:cs typeface="Calibri" pitchFamily="34" charset="0"/>
            </a:endParaRPr>
          </a:p>
        </p:txBody>
      </p:sp>
      <p:pic>
        <p:nvPicPr>
          <p:cNvPr id="2048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2975" y="146050"/>
            <a:ext cx="167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4"/>
          <p:cNvSpPr txBox="1">
            <a:spLocks noChangeArrowheads="1"/>
          </p:cNvSpPr>
          <p:nvPr/>
        </p:nvSpPr>
        <p:spPr bwMode="auto">
          <a:xfrm>
            <a:off x="2463800" y="4030663"/>
            <a:ext cx="662305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r>
              <a:rPr lang="en-ZA" sz="2800" b="1" dirty="0">
                <a:solidFill>
                  <a:schemeClr val="bg1"/>
                </a:solidFill>
                <a:latin typeface="+mj-lt"/>
                <a:ea typeface="+mj-ea"/>
                <a:cs typeface="+mj-cs"/>
              </a:rPr>
              <a:t>Assessing Impacts Children in the Mining Sector</a:t>
            </a:r>
          </a:p>
          <a:p>
            <a:endParaRPr lang="en-GB" dirty="0">
              <a:solidFill>
                <a:schemeClr val="bg1"/>
              </a:solidFill>
              <a:latin typeface="Calibri" pitchFamily="34" charset="0"/>
              <a:ea typeface="Calibri" pitchFamily="34" charset="0"/>
              <a:cs typeface="Calibri" pitchFamily="34" charset="0"/>
            </a:endParaRPr>
          </a:p>
          <a:p>
            <a:r>
              <a:rPr lang="en-GB" dirty="0">
                <a:solidFill>
                  <a:schemeClr val="bg1"/>
                </a:solidFill>
                <a:latin typeface="Calibri" pitchFamily="34" charset="0"/>
                <a:ea typeface="Calibri" pitchFamily="34" charset="0"/>
                <a:cs typeface="Calibri" pitchFamily="34" charset="0"/>
              </a:rPr>
              <a:t>Daniel Limpitlaw</a:t>
            </a:r>
          </a:p>
          <a:p>
            <a:endParaRPr lang="en-GB" sz="1600" b="1" dirty="0">
              <a:solidFill>
                <a:schemeClr val="bg1"/>
              </a:solidFill>
              <a:latin typeface="Calibri" pitchFamily="34" charset="0"/>
              <a:ea typeface="Calibri" pitchFamily="34" charset="0"/>
              <a:cs typeface="Calibri" pitchFamily="34" charset="0"/>
            </a:endParaRPr>
          </a:p>
          <a:p>
            <a:r>
              <a:rPr lang="en-GB" sz="1600" dirty="0">
                <a:solidFill>
                  <a:schemeClr val="bg1"/>
                </a:solidFill>
                <a:latin typeface="Calibri" pitchFamily="34" charset="0"/>
                <a:ea typeface="Calibri" pitchFamily="34" charset="0"/>
                <a:cs typeface="Calibri" pitchFamily="34" charset="0"/>
              </a:rPr>
              <a:t>Synergy Global Consulting</a:t>
            </a:r>
          </a:p>
          <a:p>
            <a:r>
              <a:rPr lang="en-GB" sz="1600" dirty="0">
                <a:solidFill>
                  <a:schemeClr val="bg1"/>
                </a:solidFill>
                <a:latin typeface="Calibri" pitchFamily="34" charset="0"/>
                <a:ea typeface="Calibri" pitchFamily="34" charset="0"/>
                <a:cs typeface="Calibri" pitchFamily="34" charset="0"/>
              </a:rPr>
              <a:t>www.synergy-global.net</a:t>
            </a:r>
          </a:p>
        </p:txBody>
      </p:sp>
      <p:pic>
        <p:nvPicPr>
          <p:cNvPr id="11" name="Picture 4" descr="E:\Ma'aden Photos\JPEG\ALI M_9783.jpg"/>
          <p:cNvPicPr preferRelativeResize="0">
            <a:picLocks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228185" y="1316037"/>
            <a:ext cx="290937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C:\Users\shaikhaa\Desktop\Phosphate &amp; IM SBU Documents\Conference\Ma'aden Papers\Ma'aden Photos\JPEG\ALI M_131210_30.jpg"/>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0050" y="1316038"/>
            <a:ext cx="3218135" cy="26892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E:\Ma'aden Photos\JPEG\ALI M_0730_1.jpg"/>
          <p:cNvPicPr preferRelativeResize="0">
            <a:picLocks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0" y="1316036"/>
            <a:ext cx="301005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my documents\image\kabwe.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056" t="22134" r="11330" b="12028"/>
          <a:stretch/>
        </p:blipFill>
        <p:spPr bwMode="auto">
          <a:xfrm>
            <a:off x="-31263" y="1289229"/>
            <a:ext cx="4675270" cy="271126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10" cstate="print">
            <a:extLst>
              <a:ext uri="{28A0092B-C50C-407E-A947-70E740481C1C}">
                <a14:useLocalDpi xmlns:a14="http://schemas.microsoft.com/office/drawing/2010/main" val="0"/>
              </a:ext>
            </a:extLst>
          </a:blip>
          <a:srcRect t="1" b="16057"/>
          <a:stretch/>
        </p:blipFill>
        <p:spPr>
          <a:xfrm>
            <a:off x="4606543" y="1289229"/>
            <a:ext cx="4540679" cy="2711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An ecosystem approach makes explicit links between the status of natural resource systems and ecosystem services that support human well-being  </a:t>
            </a:r>
          </a:p>
          <a:p>
            <a:r>
              <a:rPr lang="en-GB" dirty="0"/>
              <a:t>Multidisciplinary assessment teams are key to the success of this approach </a:t>
            </a:r>
          </a:p>
          <a:p>
            <a:r>
              <a:rPr lang="en-GB" dirty="0"/>
              <a:t>Determination of the delivery of ecosystem benefits (quantity and quality) is necessary to determine the measurements required  </a:t>
            </a:r>
          </a:p>
          <a:p>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2998461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Understand the context of contrasting future scenarios which incorporate both the value of ecosystem services (ES) and the cost of actions affecting those ecosystems  </a:t>
            </a:r>
          </a:p>
          <a:p>
            <a:r>
              <a:rPr lang="en-GB" dirty="0"/>
              <a:t>Recognise that human health and social and environmental well-being are inextricably linked  </a:t>
            </a:r>
          </a:p>
          <a:p>
            <a:r>
              <a:rPr lang="en-GB" dirty="0"/>
              <a:t>A more inclusive definition of health to include physical, social and other cultural dimensions specific to the community in question is required  </a:t>
            </a:r>
          </a:p>
          <a:p>
            <a:r>
              <a:rPr lang="en-GB" dirty="0"/>
              <a:t>Assessments of health, ecological, social, economic and technological factors in affected communities should be combined</a:t>
            </a:r>
          </a:p>
          <a:p>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30145505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ChangeArrowheads="1"/>
          </p:cNvSpPr>
          <p:nvPr/>
        </p:nvSpPr>
        <p:spPr bwMode="auto">
          <a:xfrm>
            <a:off x="-55727" y="0"/>
            <a:ext cx="9199727" cy="6858000"/>
          </a:xfrm>
          <a:prstGeom prst="rect">
            <a:avLst/>
          </a:prstGeom>
          <a:solidFill>
            <a:srgbClr val="003D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grpSp>
        <p:nvGrpSpPr>
          <p:cNvPr id="22532" name="Group 10"/>
          <p:cNvGrpSpPr>
            <a:grpSpLocks/>
          </p:cNvGrpSpPr>
          <p:nvPr/>
        </p:nvGrpSpPr>
        <p:grpSpPr bwMode="auto">
          <a:xfrm>
            <a:off x="204938" y="271463"/>
            <a:ext cx="4533900" cy="6354762"/>
            <a:chOff x="172" y="177"/>
            <a:chExt cx="1615" cy="2281"/>
          </a:xfrm>
        </p:grpSpPr>
        <p:pic>
          <p:nvPicPr>
            <p:cNvPr id="225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 y="177"/>
              <a:ext cx="1615" cy="2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Rectangle 9"/>
            <p:cNvSpPr>
              <a:spLocks noChangeArrowheads="1"/>
            </p:cNvSpPr>
            <p:nvPr/>
          </p:nvSpPr>
          <p:spPr bwMode="auto">
            <a:xfrm>
              <a:off x="235" y="247"/>
              <a:ext cx="1530" cy="2061"/>
            </a:xfrm>
            <a:prstGeom prst="rect">
              <a:avLst/>
            </a:prstGeom>
            <a:solidFill>
              <a:srgbClr val="003D92">
                <a:alpha val="6117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a:p>
          </p:txBody>
        </p:sp>
      </p:grpSp>
      <p:sp>
        <p:nvSpPr>
          <p:cNvPr id="22533" name="TextBox 4"/>
          <p:cNvSpPr txBox="1">
            <a:spLocks noChangeArrowheads="1"/>
          </p:cNvSpPr>
          <p:nvPr/>
        </p:nvSpPr>
        <p:spPr bwMode="auto">
          <a:xfrm>
            <a:off x="4440238" y="5110163"/>
            <a:ext cx="4476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r"/>
            <a:r>
              <a:rPr lang="en-GB" dirty="0">
                <a:solidFill>
                  <a:schemeClr val="bg1"/>
                </a:solidFill>
                <a:latin typeface="Calibri" pitchFamily="34" charset="0"/>
              </a:rPr>
              <a:t>Synergy Global Consulting</a:t>
            </a:r>
          </a:p>
          <a:p>
            <a:pPr algn="r"/>
            <a:r>
              <a:rPr lang="en-GB" dirty="0">
                <a:solidFill>
                  <a:schemeClr val="bg1"/>
                </a:solidFill>
                <a:latin typeface="Calibri" pitchFamily="34" charset="0"/>
              </a:rPr>
              <a:t>www.synergy-global.net</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Physical hazards</a:t>
            </a:r>
          </a:p>
          <a:p>
            <a:r>
              <a:rPr lang="en-US" dirty="0"/>
              <a:t>Pollution</a:t>
            </a:r>
          </a:p>
          <a:p>
            <a:r>
              <a:rPr lang="en-US" dirty="0"/>
              <a:t>Water shortages</a:t>
            </a:r>
          </a:p>
          <a:p>
            <a:r>
              <a:rPr lang="en-US" dirty="0"/>
              <a:t>Climate Change</a:t>
            </a:r>
          </a:p>
          <a:p>
            <a:r>
              <a:rPr lang="en-US" dirty="0"/>
              <a:t>Diseases</a:t>
            </a:r>
          </a:p>
          <a:p>
            <a:r>
              <a:rPr lang="en-US" dirty="0"/>
              <a:t>Livelihoods and Food Security</a:t>
            </a:r>
          </a:p>
        </p:txBody>
      </p:sp>
      <p:sp>
        <p:nvSpPr>
          <p:cNvPr id="3" name="Title 2"/>
          <p:cNvSpPr>
            <a:spLocks noGrp="1"/>
          </p:cNvSpPr>
          <p:nvPr>
            <p:ph type="title"/>
          </p:nvPr>
        </p:nvSpPr>
        <p:spPr/>
        <p:txBody>
          <a:bodyPr/>
          <a:lstStyle/>
          <a:p>
            <a:r>
              <a:rPr lang="en-US" dirty="0"/>
              <a:t>Impacts on Children</a:t>
            </a:r>
          </a:p>
        </p:txBody>
      </p:sp>
    </p:spTree>
    <p:extLst>
      <p:ext uri="{BB962C8B-B14F-4D97-AF65-F5344CB8AC3E}">
        <p14:creationId xmlns:p14="http://schemas.microsoft.com/office/powerpoint/2010/main" val="199072905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dirty="0"/>
              <a:t>Physiology </a:t>
            </a:r>
          </a:p>
          <a:p>
            <a:pPr lvl="1"/>
            <a:r>
              <a:rPr lang="en-GB" dirty="0"/>
              <a:t>small body size, higher metabolism, more rapid breathing rate, less developed blood-brain barrier, developing organs</a:t>
            </a:r>
          </a:p>
          <a:p>
            <a:pPr lvl="0"/>
            <a:r>
              <a:rPr lang="en-GB" dirty="0"/>
              <a:t>Behaviour </a:t>
            </a:r>
          </a:p>
          <a:p>
            <a:pPr lvl="1"/>
            <a:r>
              <a:rPr lang="en-GB" dirty="0"/>
              <a:t>outdoor activity, hand to mouth habits</a:t>
            </a:r>
          </a:p>
          <a:p>
            <a:pPr lvl="0"/>
            <a:r>
              <a:rPr lang="en-GB" dirty="0"/>
              <a:t>Extended exposure to potentially hazardous environments </a:t>
            </a:r>
          </a:p>
          <a:p>
            <a:pPr lvl="1"/>
            <a:r>
              <a:rPr lang="en-GB" dirty="0"/>
              <a:t>many children live in environments polluted by mining rather than being exposed to those pollutants only for an eight-hour shift</a:t>
            </a:r>
          </a:p>
          <a:p>
            <a:endParaRPr lang="en-US" dirty="0"/>
          </a:p>
        </p:txBody>
      </p:sp>
      <p:sp>
        <p:nvSpPr>
          <p:cNvPr id="3" name="Title 2"/>
          <p:cNvSpPr>
            <a:spLocks noGrp="1"/>
          </p:cNvSpPr>
          <p:nvPr>
            <p:ph type="title"/>
          </p:nvPr>
        </p:nvSpPr>
        <p:spPr/>
        <p:txBody>
          <a:bodyPr/>
          <a:lstStyle/>
          <a:p>
            <a:r>
              <a:rPr lang="en-US" dirty="0"/>
              <a:t>Child Vulnerability</a:t>
            </a:r>
          </a:p>
        </p:txBody>
      </p:sp>
    </p:spTree>
    <p:extLst>
      <p:ext uri="{BB962C8B-B14F-4D97-AF65-F5344CB8AC3E}">
        <p14:creationId xmlns:p14="http://schemas.microsoft.com/office/powerpoint/2010/main" val="15940741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Good international industry practice is based on the IFC Performance Standards and references the Equator Principles</a:t>
            </a:r>
          </a:p>
          <a:p>
            <a:r>
              <a:rPr lang="en-US" dirty="0"/>
              <a:t>The ICMM guidance on human rights due diligence requires companies to address their impacts on rights</a:t>
            </a:r>
          </a:p>
          <a:p>
            <a:r>
              <a:rPr lang="en-US" dirty="0"/>
              <a:t>Child Rights are implicitly rather than explicitly considered </a:t>
            </a:r>
          </a:p>
          <a:p>
            <a:r>
              <a:rPr lang="en-US" dirty="0"/>
              <a:t>HR focus </a:t>
            </a:r>
            <a:r>
              <a:rPr lang="en-GB" dirty="0"/>
              <a:t>effectively bridges the gap between the biophysical environment and the social environment</a:t>
            </a:r>
            <a:endParaRPr lang="en-US" dirty="0"/>
          </a:p>
        </p:txBody>
      </p:sp>
      <p:sp>
        <p:nvSpPr>
          <p:cNvPr id="3" name="Title 2"/>
          <p:cNvSpPr>
            <a:spLocks noGrp="1"/>
          </p:cNvSpPr>
          <p:nvPr>
            <p:ph type="title"/>
          </p:nvPr>
        </p:nvSpPr>
        <p:spPr/>
        <p:txBody>
          <a:bodyPr/>
          <a:lstStyle/>
          <a:p>
            <a:r>
              <a:rPr lang="en-US" dirty="0"/>
              <a:t>Current Mining Sector ESIA Practice </a:t>
            </a:r>
          </a:p>
        </p:txBody>
      </p:sp>
    </p:spTree>
    <p:extLst>
      <p:ext uri="{BB962C8B-B14F-4D97-AF65-F5344CB8AC3E}">
        <p14:creationId xmlns:p14="http://schemas.microsoft.com/office/powerpoint/2010/main" val="28276925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Environmental risks to children’s health are both complex in nature and uncertain - apply the Precautionary Principle  </a:t>
            </a:r>
          </a:p>
          <a:p>
            <a:endParaRPr lang="en-GB" dirty="0"/>
          </a:p>
          <a:p>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15240265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Pay attention to impacts of vulnerable groups – explicit measurements of the condition and trends of biodiversity associated with relevant ecosystems are required  </a:t>
            </a:r>
          </a:p>
          <a:p>
            <a:r>
              <a:rPr lang="en-US" dirty="0"/>
              <a:t>Children should be explicitly identified as a vulnerable group (where appropriate)</a:t>
            </a:r>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40720642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Assessments must be built on multi-stakeholder consultation and participation  </a:t>
            </a:r>
          </a:p>
          <a:p>
            <a:pPr lvl="1"/>
            <a:r>
              <a:rPr lang="en-GB" dirty="0"/>
              <a:t>to encourage members of the community to participate in the investigative process and </a:t>
            </a:r>
          </a:p>
          <a:p>
            <a:pPr lvl="1"/>
            <a:r>
              <a:rPr lang="en-GB" dirty="0"/>
              <a:t>to use the information to analyse environmental aspects, identify impacts and execute and evaluate potential solutions.  </a:t>
            </a:r>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17089925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A broader social and community health assessment based on several determinants of health, including employment, income, education, housing, environment, lifestyle and traditional land-use activities is required to determine impacts on children</a:t>
            </a:r>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11323133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a:p>
            <a:r>
              <a:rPr lang="en-GB" dirty="0"/>
              <a:t>The determinants of health rather than the health impacts should be assessed – weigh the evidence for likely changes in health determinants and then outline whether the nett effect of these changes will be positive or negative for identified communities</a:t>
            </a:r>
            <a:endParaRPr lang="en-US" dirty="0"/>
          </a:p>
        </p:txBody>
      </p:sp>
      <p:sp>
        <p:nvSpPr>
          <p:cNvPr id="3" name="Title 2"/>
          <p:cNvSpPr>
            <a:spLocks noGrp="1"/>
          </p:cNvSpPr>
          <p:nvPr>
            <p:ph type="title"/>
          </p:nvPr>
        </p:nvSpPr>
        <p:spPr/>
        <p:txBody>
          <a:bodyPr/>
          <a:lstStyle/>
          <a:p>
            <a:r>
              <a:rPr lang="en-US" dirty="0"/>
              <a:t>Key Findings</a:t>
            </a:r>
          </a:p>
        </p:txBody>
      </p:sp>
    </p:spTree>
    <p:extLst>
      <p:ext uri="{BB962C8B-B14F-4D97-AF65-F5344CB8AC3E}">
        <p14:creationId xmlns:p14="http://schemas.microsoft.com/office/powerpoint/2010/main" val="53392760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_MK8_ovdEe_iggnE9K4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eAlPg6qG0uHy..7zeg6sA"/>
</p:tagLst>
</file>

<file path=ppt/theme/theme1.xml><?xml version="1.0" encoding="utf-8"?>
<a:theme xmlns:a="http://schemas.openxmlformats.org/drawingml/2006/main" name="Synergy Presentation Template Nov1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BE0E3"/>
      </a:hlink>
      <a:folHlink>
        <a:srgbClr val="BBE0E3"/>
      </a:folHlink>
    </a:clrScheme>
    <a:fontScheme name="1_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y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y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y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y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y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y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ynerg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y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y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y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y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y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ynergy">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BBE0E3"/>
      </a:hlink>
      <a:folHlink>
        <a:srgbClr val="BBE0E3"/>
      </a:folHlink>
    </a:clrScheme>
    <a:fontScheme name="1_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ynerg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ynerg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ynerg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ynerg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ynerg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ynerg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ynerg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ynerg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ynerg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ynerg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ynerg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ynerg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156504-6847-4E3B-8739-FEFE3F685C05}"/>
</file>

<file path=customXml/itemProps2.xml><?xml version="1.0" encoding="utf-8"?>
<ds:datastoreItem xmlns:ds="http://schemas.openxmlformats.org/officeDocument/2006/customXml" ds:itemID="{A0FEBC87-D8B2-42E3-ADB1-5CF7FE278BE8}"/>
</file>

<file path=customXml/itemProps3.xml><?xml version="1.0" encoding="utf-8"?>
<ds:datastoreItem xmlns:ds="http://schemas.openxmlformats.org/officeDocument/2006/customXml" ds:itemID="{33EEB4EF-5151-424E-BD1F-9B6A5BDDA72E}"/>
</file>

<file path=docProps/app.xml><?xml version="1.0" encoding="utf-8"?>
<Properties xmlns="http://schemas.openxmlformats.org/officeDocument/2006/extended-properties" xmlns:vt="http://schemas.openxmlformats.org/officeDocument/2006/docPropsVTypes">
  <Template>Synergy Presentation Template Nov12</Template>
  <TotalTime>2426</TotalTime>
  <Words>1919</Words>
  <Application>Microsoft Office PowerPoint</Application>
  <PresentationFormat>On-screen Show (4:3)</PresentationFormat>
  <Paragraphs>136</Paragraphs>
  <Slides>12</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Gill Sans MT</vt:lpstr>
      <vt:lpstr>Times</vt:lpstr>
      <vt:lpstr>Synergy Presentation Template Nov12</vt:lpstr>
      <vt:lpstr>1_Office Theme</vt:lpstr>
      <vt:lpstr>2_Synergy</vt:lpstr>
      <vt:lpstr>   </vt:lpstr>
      <vt:lpstr>Impacts on Children</vt:lpstr>
      <vt:lpstr>Child Vulnerability</vt:lpstr>
      <vt:lpstr>Current Mining Sector ESIA Practice </vt:lpstr>
      <vt:lpstr>Key Findings</vt:lpstr>
      <vt:lpstr>Key Findings</vt:lpstr>
      <vt:lpstr>Key Findings</vt:lpstr>
      <vt:lpstr>Key Findings</vt:lpstr>
      <vt:lpstr>Key Findings</vt:lpstr>
      <vt:lpstr>Key Findings</vt:lpstr>
      <vt:lpstr>Key 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Synergy Project Analysis November 2012</dc:title>
  <dc:creator>Katie Watson</dc:creator>
  <cp:lastModifiedBy>Daniel Limpitlaw</cp:lastModifiedBy>
  <cp:revision>105</cp:revision>
  <cp:lastPrinted>2012-09-25T12:43:30Z</cp:lastPrinted>
  <dcterms:created xsi:type="dcterms:W3CDTF">2012-11-28T11:47:36Z</dcterms:created>
  <dcterms:modified xsi:type="dcterms:W3CDTF">2016-09-16T15:22:37Z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