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1" r:id="rId4"/>
    <p:sldId id="264" r:id="rId5"/>
    <p:sldId id="265" r:id="rId6"/>
    <p:sldId id="258" r:id="rId7"/>
    <p:sldId id="266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BB5F8-9750-413A-A980-778151E6684D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50B-B413-43DE-9896-82EACCF95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4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9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1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4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6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21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3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B66B-88C0-403A-A7AE-575951947FA0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C108-1CE2-4158-B7C3-07896BA99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hewhy.com/wp-content/uploads/018-Homs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why.com/wp-content/uploads/019-Alepp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"/>
          <a:stretch/>
        </p:blipFill>
        <p:spPr bwMode="auto">
          <a:xfrm>
            <a:off x="-1" y="1"/>
            <a:ext cx="9144001" cy="6848994"/>
          </a:xfrm>
          <a:prstGeom prst="rect">
            <a:avLst/>
          </a:prstGeom>
          <a:solidFill>
            <a:srgbClr val="000000">
              <a:alpha val="38824"/>
            </a:srgbClr>
          </a:solidFill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-27384"/>
            <a:ext cx="648072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The use of barrel bombs and indiscriminate bombardment in Syria 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312" y="5949280"/>
            <a:ext cx="1256185" cy="432048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Aleppo city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m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" y="-439553"/>
            <a:ext cx="10120714" cy="72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Indiscriminate bombardment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229200"/>
            <a:ext cx="8784976" cy="1944216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Primary </a:t>
            </a:r>
            <a:r>
              <a:rPr lang="en-US" sz="2800" dirty="0">
                <a:solidFill>
                  <a:schemeClr val="bg1"/>
                </a:solidFill>
              </a:rPr>
              <a:t>cause of </a:t>
            </a:r>
            <a:r>
              <a:rPr lang="en-US" sz="2800" dirty="0" smtClean="0">
                <a:solidFill>
                  <a:schemeClr val="bg1"/>
                </a:solidFill>
              </a:rPr>
              <a:t>death, displacement and </a:t>
            </a:r>
            <a:r>
              <a:rPr lang="fr-CH" sz="2800" dirty="0" smtClean="0">
                <a:solidFill>
                  <a:schemeClr val="bg1"/>
                </a:solidFill>
              </a:rPr>
              <a:t>destruction</a:t>
            </a:r>
            <a:endParaRPr lang="en-GB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Perpetrated by all parties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But in considerably different scales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460433" y="5949280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Homs city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462864" cy="3784424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State forces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3871589"/>
            <a:ext cx="4248472" cy="25097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fr-CH" sz="2400" dirty="0" smtClean="0"/>
              <a:t>Part of </a:t>
            </a:r>
            <a:r>
              <a:rPr lang="fr-CH" sz="2400" dirty="0" err="1" smtClean="0"/>
              <a:t>their</a:t>
            </a:r>
            <a:r>
              <a:rPr lang="fr-CH" sz="2400" dirty="0" smtClean="0"/>
              <a:t> </a:t>
            </a:r>
            <a:r>
              <a:rPr lang="fr-CH" sz="2400" dirty="0" err="1" smtClean="0"/>
              <a:t>strategy</a:t>
            </a:r>
            <a:r>
              <a:rPr lang="fr-CH" sz="2400" dirty="0"/>
              <a:t> </a:t>
            </a:r>
            <a:endParaRPr lang="fr-CH" sz="2400" dirty="0" smtClean="0"/>
          </a:p>
          <a:p>
            <a:pPr>
              <a:lnSpc>
                <a:spcPct val="200000"/>
              </a:lnSpc>
            </a:pPr>
            <a:r>
              <a:rPr lang="en-GB" sz="2400" dirty="0" smtClean="0"/>
              <a:t>Area bombardment campaigns</a:t>
            </a:r>
            <a:endParaRPr lang="en-GB" sz="2400" dirty="0"/>
          </a:p>
          <a:p>
            <a:pPr>
              <a:lnSpc>
                <a:spcPct val="200000"/>
              </a:lnSpc>
            </a:pPr>
            <a:r>
              <a:rPr lang="en-GB" sz="2400" dirty="0" smtClean="0"/>
              <a:t>Extensive use of Air Force and unguided bombs </a:t>
            </a:r>
          </a:p>
        </p:txBody>
      </p:sp>
      <p:pic>
        <p:nvPicPr>
          <p:cNvPr id="2052" name="Picture 4" descr="A Syrian Air Force fighter jet launches missiles - Reuters - September 1, 2012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t="-1" b="3158"/>
          <a:stretch/>
        </p:blipFill>
        <p:spPr bwMode="auto">
          <a:xfrm>
            <a:off x="4462864" y="44624"/>
            <a:ext cx="4626590" cy="34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0461" y="188640"/>
            <a:ext cx="220035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Plane </a:t>
            </a:r>
            <a:r>
              <a:rPr lang="en-US" sz="1400" dirty="0">
                <a:solidFill>
                  <a:schemeClr val="bg1"/>
                </a:solidFill>
              </a:rPr>
              <a:t>fires a </a:t>
            </a:r>
            <a:r>
              <a:rPr lang="en-US" sz="1400" dirty="0" smtClean="0">
                <a:solidFill>
                  <a:schemeClr val="bg1"/>
                </a:solidFill>
              </a:rPr>
              <a:t>missile, Aleppo city, Sept 2012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4" t="4687" r="1" b="27344"/>
          <a:stretch/>
        </p:blipFill>
        <p:spPr bwMode="auto">
          <a:xfrm>
            <a:off x="54590" y="3784425"/>
            <a:ext cx="4517410" cy="30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332" y="3789040"/>
            <a:ext cx="220035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Unexploded “gravity bomb” in Aleppo, OFAB 100-120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4757620" cy="350100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3600" dirty="0" err="1" smtClean="0"/>
              <a:t>AGAGs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6406" r="57036" b="15625"/>
          <a:stretch/>
        </p:blipFill>
        <p:spPr bwMode="auto">
          <a:xfrm>
            <a:off x="4757621" y="188639"/>
            <a:ext cx="4206867" cy="33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79" y="3193231"/>
            <a:ext cx="316835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AGAGs shelling Damascus, Jan 2015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41031" r="72733" b="14844"/>
          <a:stretch/>
        </p:blipFill>
        <p:spPr bwMode="auto">
          <a:xfrm>
            <a:off x="8200" y="3501009"/>
            <a:ext cx="4749421" cy="33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2866" y="6453336"/>
            <a:ext cx="259228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AGAGs shelling </a:t>
            </a:r>
            <a:r>
              <a:rPr lang="en-US" sz="1400" dirty="0" err="1" smtClean="0">
                <a:solidFill>
                  <a:schemeClr val="bg1"/>
                </a:solidFill>
              </a:rPr>
              <a:t>Nubul</a:t>
            </a:r>
            <a:r>
              <a:rPr lang="en-US" sz="1400" dirty="0" smtClean="0">
                <a:solidFill>
                  <a:schemeClr val="bg1"/>
                </a:solidFill>
              </a:rPr>
              <a:t>, Jan 2015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621" y="3539660"/>
            <a:ext cx="4386379" cy="3318429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fr-CH" sz="2400" dirty="0" err="1" smtClean="0"/>
              <a:t>Matter</a:t>
            </a:r>
            <a:r>
              <a:rPr lang="fr-CH" sz="2400" dirty="0" smtClean="0"/>
              <a:t> of </a:t>
            </a:r>
            <a:r>
              <a:rPr lang="fr-CH" sz="2400" dirty="0" err="1" smtClean="0"/>
              <a:t>capabilities</a:t>
            </a:r>
            <a:endParaRPr lang="fr-CH" sz="2400" dirty="0"/>
          </a:p>
          <a:p>
            <a:pPr>
              <a:lnSpc>
                <a:spcPct val="300000"/>
              </a:lnSpc>
            </a:pPr>
            <a:r>
              <a:rPr lang="en-GB" sz="2400" dirty="0" smtClean="0"/>
              <a:t>Mortars</a:t>
            </a:r>
            <a:r>
              <a:rPr lang="en-GB" sz="2400" dirty="0"/>
              <a:t>, artillery </a:t>
            </a:r>
            <a:r>
              <a:rPr lang="en-GB" sz="2400" dirty="0" smtClean="0"/>
              <a:t>and IEDs </a:t>
            </a:r>
          </a:p>
        </p:txBody>
      </p:sp>
    </p:spTree>
    <p:extLst>
      <p:ext uri="{BB962C8B-B14F-4D97-AF65-F5344CB8AC3E}">
        <p14:creationId xmlns:p14="http://schemas.microsoft.com/office/powerpoint/2010/main" val="36497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7443" cy="342900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ISIS and </a:t>
            </a:r>
            <a:r>
              <a:rPr lang="fr-CH" sz="3600" dirty="0" err="1" smtClean="0"/>
              <a:t>Jabhat</a:t>
            </a:r>
            <a:r>
              <a:rPr lang="fr-CH" sz="3600" dirty="0" smtClean="0"/>
              <a:t> </a:t>
            </a:r>
            <a:br>
              <a:rPr lang="fr-CH" sz="3600" dirty="0" smtClean="0"/>
            </a:br>
            <a:r>
              <a:rPr lang="fr-CH" sz="3600" dirty="0" smtClean="0"/>
              <a:t>Al-</a:t>
            </a:r>
            <a:r>
              <a:rPr lang="fr-CH" sz="3600" dirty="0" err="1" smtClean="0"/>
              <a:t>Nusra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114" y="3429000"/>
            <a:ext cx="4473454" cy="3429000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n-GB" sz="2400" dirty="0" smtClean="0"/>
              <a:t>Shelling, part of tactical schemes </a:t>
            </a:r>
            <a:endParaRPr lang="en-GB" sz="2400" dirty="0"/>
          </a:p>
          <a:p>
            <a:pPr>
              <a:lnSpc>
                <a:spcPct val="250000"/>
              </a:lnSpc>
            </a:pPr>
            <a:r>
              <a:rPr lang="en-GB" sz="2400" dirty="0" smtClean="0"/>
              <a:t>Primarily suicide </a:t>
            </a:r>
            <a:r>
              <a:rPr lang="en-GB" sz="2400" dirty="0"/>
              <a:t>bombings and </a:t>
            </a:r>
            <a:r>
              <a:rPr lang="en-GB" sz="2400" dirty="0" smtClean="0"/>
              <a:t>VBIEDs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4262" r="28050" b="6250"/>
          <a:stretch/>
        </p:blipFill>
        <p:spPr bwMode="auto">
          <a:xfrm>
            <a:off x="3680" y="3429000"/>
            <a:ext cx="466243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46" y="6485235"/>
            <a:ext cx="248008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ISIS shelling </a:t>
            </a:r>
            <a:r>
              <a:rPr lang="en-US" sz="1400" dirty="0" err="1" smtClean="0">
                <a:solidFill>
                  <a:schemeClr val="bg1"/>
                </a:solidFill>
              </a:rPr>
              <a:t>Kobane</a:t>
            </a:r>
            <a:r>
              <a:rPr lang="en-US" sz="1400" dirty="0" smtClean="0">
                <a:solidFill>
                  <a:schemeClr val="bg1"/>
                </a:solidFill>
              </a:rPr>
              <a:t>, Jan 2015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.imgur.com/lA3Wc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r="10749"/>
          <a:stretch/>
        </p:blipFill>
        <p:spPr bwMode="auto">
          <a:xfrm>
            <a:off x="4417443" y="0"/>
            <a:ext cx="47221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7444" y="2852936"/>
            <a:ext cx="472212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Jabhat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Nusra</a:t>
            </a:r>
            <a:r>
              <a:rPr lang="en-US" sz="1400" dirty="0" smtClean="0">
                <a:solidFill>
                  <a:schemeClr val="bg1"/>
                </a:solidFill>
              </a:rPr>
              <a:t>, Aleppo countryside, 2014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.columbian.com/img/croppedphotos/2014/02/15/Mideast_Syria_Barrel_Bomb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/>
          <a:stretch/>
        </p:blipFill>
        <p:spPr bwMode="auto">
          <a:xfrm>
            <a:off x="4572000" y="3528272"/>
            <a:ext cx="4563157" cy="33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9" y="0"/>
            <a:ext cx="4563157" cy="352827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Barrel bombs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" y="3835571"/>
            <a:ext cx="4706531" cy="276178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Lethal and destructive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Disrupt normalcy under rebels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Cheaper for protracted campaigns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Allowed optimal </a:t>
            </a:r>
            <a:r>
              <a:rPr lang="en-US" sz="2000" dirty="0"/>
              <a:t>use of air </a:t>
            </a:r>
            <a:r>
              <a:rPr lang="en-US" sz="2000" dirty="0" smtClean="0"/>
              <a:t>assets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61098" y="6469521"/>
            <a:ext cx="368949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chemeClr val="bg1"/>
                </a:solidFill>
              </a:rPr>
              <a:t>Unexploded</a:t>
            </a:r>
            <a:r>
              <a:rPr lang="fr-CH" sz="1400" dirty="0" smtClean="0">
                <a:solidFill>
                  <a:schemeClr val="bg1"/>
                </a:solidFill>
              </a:rPr>
              <a:t> barrel </a:t>
            </a:r>
            <a:r>
              <a:rPr lang="fr-CH" sz="1400" dirty="0" err="1" smtClean="0">
                <a:solidFill>
                  <a:schemeClr val="bg1"/>
                </a:solidFill>
              </a:rPr>
              <a:t>bomb</a:t>
            </a:r>
            <a:r>
              <a:rPr lang="fr-CH" sz="1400" dirty="0" smtClean="0">
                <a:solidFill>
                  <a:schemeClr val="bg1"/>
                </a:solidFill>
              </a:rPr>
              <a:t> in </a:t>
            </a:r>
            <a:r>
              <a:rPr lang="fr-CH" sz="1400" dirty="0" err="1" smtClean="0">
                <a:solidFill>
                  <a:schemeClr val="bg1"/>
                </a:solidFill>
              </a:rPr>
              <a:t>Aleppo</a:t>
            </a:r>
            <a:r>
              <a:rPr lang="fr-CH" sz="1400" dirty="0" smtClean="0">
                <a:solidFill>
                  <a:schemeClr val="bg1"/>
                </a:solidFill>
              </a:rPr>
              <a:t> city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media.al-sharq.com/PortalImages/News/Large/138368_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/>
          <a:stretch/>
        </p:blipFill>
        <p:spPr bwMode="auto">
          <a:xfrm>
            <a:off x="-4163" y="-22061"/>
            <a:ext cx="4562515" cy="3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131676"/>
            <a:ext cx="302433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chemeClr val="bg1"/>
                </a:solidFill>
              </a:rPr>
              <a:t>Syrian</a:t>
            </a:r>
            <a:r>
              <a:rPr lang="fr-CH" sz="1400" dirty="0" smtClean="0">
                <a:solidFill>
                  <a:schemeClr val="bg1"/>
                </a:solidFill>
              </a:rPr>
              <a:t> </a:t>
            </a:r>
            <a:r>
              <a:rPr lang="fr-CH" sz="1400" dirty="0" err="1" smtClean="0">
                <a:solidFill>
                  <a:schemeClr val="bg1"/>
                </a:solidFill>
              </a:rPr>
              <a:t>helicopter</a:t>
            </a:r>
            <a:r>
              <a:rPr lang="fr-CH" sz="1400" dirty="0" smtClean="0">
                <a:solidFill>
                  <a:schemeClr val="bg1"/>
                </a:solidFill>
              </a:rPr>
              <a:t> </a:t>
            </a:r>
            <a:r>
              <a:rPr lang="fr-CH" sz="1400" dirty="0" err="1" smtClean="0">
                <a:solidFill>
                  <a:schemeClr val="bg1"/>
                </a:solidFill>
              </a:rPr>
              <a:t>dropping</a:t>
            </a:r>
            <a:r>
              <a:rPr lang="fr-CH" sz="1400" dirty="0" smtClean="0">
                <a:solidFill>
                  <a:schemeClr val="bg1"/>
                </a:solidFill>
              </a:rPr>
              <a:t> BB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214" y="0"/>
            <a:ext cx="3544786" cy="3284984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Impacts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57246"/>
            <a:ext cx="4420580" cy="343739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CH" sz="2400" dirty="0" err="1" smtClean="0"/>
              <a:t>Used</a:t>
            </a:r>
            <a:r>
              <a:rPr lang="fr-CH" sz="2400" dirty="0" smtClean="0"/>
              <a:t> in Area </a:t>
            </a:r>
            <a:r>
              <a:rPr lang="fr-CH" sz="2400" dirty="0" err="1" smtClean="0"/>
              <a:t>bombardment</a:t>
            </a:r>
            <a:endParaRPr lang="fr-CH" sz="2400" dirty="0" smtClean="0"/>
          </a:p>
          <a:p>
            <a:pPr>
              <a:lnSpc>
                <a:spcPct val="200000"/>
              </a:lnSpc>
            </a:pPr>
            <a:r>
              <a:rPr lang="fr-CH" sz="2400" dirty="0" err="1" smtClean="0"/>
              <a:t>Includes</a:t>
            </a:r>
            <a:r>
              <a:rPr lang="fr-CH" sz="2400" dirty="0" smtClean="0"/>
              <a:t> fragmentation or </a:t>
            </a:r>
            <a:r>
              <a:rPr lang="fr-CH" sz="2400" dirty="0" err="1" smtClean="0"/>
              <a:t>incendiary</a:t>
            </a:r>
            <a:r>
              <a:rPr lang="fr-CH" sz="2400" dirty="0" smtClean="0"/>
              <a:t> </a:t>
            </a:r>
            <a:r>
              <a:rPr lang="fr-CH" sz="2400" dirty="0" err="1" smtClean="0"/>
              <a:t>effect</a:t>
            </a:r>
            <a:endParaRPr lang="fr-CH" sz="2400" dirty="0" smtClean="0"/>
          </a:p>
          <a:p>
            <a:pPr>
              <a:lnSpc>
                <a:spcPct val="200000"/>
              </a:lnSpc>
            </a:pPr>
            <a:r>
              <a:rPr lang="fr-CH" sz="2400" dirty="0" err="1" smtClean="0"/>
              <a:t>Caused</a:t>
            </a:r>
            <a:r>
              <a:rPr lang="fr-CH" sz="2400" dirty="0" smtClean="0"/>
              <a:t> large </a:t>
            </a:r>
            <a:r>
              <a:rPr lang="fr-CH" sz="2400" dirty="0" err="1" smtClean="0"/>
              <a:t>displacements</a:t>
            </a:r>
            <a:endParaRPr lang="en-GB" sz="2400" dirty="0"/>
          </a:p>
        </p:txBody>
      </p:sp>
      <p:pic>
        <p:nvPicPr>
          <p:cNvPr id="4" name="Picture 2" descr="http://media.columbian.com/img/photos/2014/02/15/Mideast_Syria.JPEG-0c217_t770.jpg?14d6aa988ff86e4c07f5eb5afbea0f8176fedeb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0" b="6600"/>
          <a:stretch/>
        </p:blipFill>
        <p:spPr bwMode="auto">
          <a:xfrm>
            <a:off x="5076056" y="3284984"/>
            <a:ext cx="406794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6525344"/>
            <a:ext cx="295232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chemeClr val="bg1"/>
                </a:solidFill>
              </a:rPr>
              <a:t>Aerial</a:t>
            </a:r>
            <a:r>
              <a:rPr lang="fr-CH" sz="1400" dirty="0" smtClean="0">
                <a:solidFill>
                  <a:schemeClr val="bg1"/>
                </a:solidFill>
              </a:rPr>
              <a:t> </a:t>
            </a:r>
            <a:r>
              <a:rPr lang="fr-CH" sz="1400" dirty="0" err="1" smtClean="0">
                <a:solidFill>
                  <a:schemeClr val="bg1"/>
                </a:solidFill>
              </a:rPr>
              <a:t>bombardment</a:t>
            </a:r>
            <a:r>
              <a:rPr lang="fr-CH" sz="1400" dirty="0" smtClean="0">
                <a:solidFill>
                  <a:schemeClr val="bg1"/>
                </a:solidFill>
              </a:rPr>
              <a:t> in </a:t>
            </a:r>
            <a:r>
              <a:rPr lang="fr-CH" sz="1400" dirty="0" err="1" smtClean="0">
                <a:solidFill>
                  <a:schemeClr val="bg1"/>
                </a:solidFill>
              </a:rPr>
              <a:t>Aleppo</a:t>
            </a:r>
            <a:r>
              <a:rPr lang="fr-CH" sz="1400" dirty="0" smtClean="0">
                <a:solidFill>
                  <a:schemeClr val="bg1"/>
                </a:solidFill>
              </a:rPr>
              <a:t> city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metrouk2.files.wordpress.com/2013/08/ay_115795474.jpg?quality=80&amp;strip=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624"/>
            <a:ext cx="5535714" cy="31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3084" y="2833191"/>
            <a:ext cx="352839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Damage around the </a:t>
            </a:r>
            <a:r>
              <a:rPr lang="en-US" sz="1400" dirty="0">
                <a:solidFill>
                  <a:schemeClr val="bg1"/>
                </a:solidFill>
              </a:rPr>
              <a:t>Great Mosque of </a:t>
            </a:r>
            <a:r>
              <a:rPr lang="en-US" sz="1400" dirty="0" smtClean="0">
                <a:solidFill>
                  <a:schemeClr val="bg1"/>
                </a:solidFill>
              </a:rPr>
              <a:t>Aleppo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852E2D-8464-47B5-A26B-1EC754B5FE06}"/>
</file>

<file path=customXml/itemProps2.xml><?xml version="1.0" encoding="utf-8"?>
<ds:datastoreItem xmlns:ds="http://schemas.openxmlformats.org/officeDocument/2006/customXml" ds:itemID="{941F43E8-C0F6-41BC-8515-FC908D202472}"/>
</file>

<file path=customXml/itemProps3.xml><?xml version="1.0" encoding="utf-8"?>
<ds:datastoreItem xmlns:ds="http://schemas.openxmlformats.org/officeDocument/2006/customXml" ds:itemID="{97EF8BA5-6817-4A74-9B38-EF3F0AE6881D}"/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173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The use of barrel bombs and indiscriminate bombardment in Syria </vt:lpstr>
      <vt:lpstr>Indiscriminate bombardment</vt:lpstr>
      <vt:lpstr>State forces</vt:lpstr>
      <vt:lpstr>AGAGs</vt:lpstr>
      <vt:lpstr>ISIS and Jabhat  Al-Nusra</vt:lpstr>
      <vt:lpstr>Barrel bombs</vt:lpstr>
      <vt:lpstr>Impacts</vt:lpstr>
    </vt:vector>
  </TitlesOfParts>
  <Company>OHCHR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Ilias Lamdouar</cp:lastModifiedBy>
  <cp:revision>40</cp:revision>
  <cp:lastPrinted>2015-03-12T10:23:41Z</cp:lastPrinted>
  <dcterms:created xsi:type="dcterms:W3CDTF">2015-03-08T20:43:12Z</dcterms:created>
  <dcterms:modified xsi:type="dcterms:W3CDTF">2015-03-12T12:52:51Z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2809700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