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35.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30.xml" ContentType="application/vnd.openxmlformats-officedocument.presentationml.slide+xml"/>
  <Override PartName="/ppt/slides/slide19.xml" ContentType="application/vnd.openxmlformats-officedocument.presentationml.slide+xml"/>
  <Override PartName="/ppt/slides/slide29.xml" ContentType="application/vnd.openxmlformats-officedocument.presentationml.slide+xml"/>
  <Override PartName="/ppt/slides/slide34.xml" ContentType="application/vnd.openxmlformats-officedocument.presentationml.slide+xml"/>
  <Override PartName="/ppt/slides/slide20.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1.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12.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18.xml" ContentType="application/vnd.openxmlformats-officedocument.presentationml.notesSlide+xml"/>
  <Override PartName="/ppt/notesSlides/notesSlide13.xml" ContentType="application/vnd.openxmlformats-officedocument.presentationml.notesSlide+xml"/>
  <Override PartName="/ppt/notesSlides/notesSlide20.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27.xml" ContentType="application/vnd.openxmlformats-officedocument.presentationml.notesSlide+xml"/>
  <Override PartName="/ppt/notesSlides/notesSlide19.xml" ContentType="application/vnd.openxmlformats-officedocument.presentationml.notesSlide+xml"/>
  <Override PartName="/ppt/notesSlides/notesSlide25.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6.xml" ContentType="application/vnd.openxmlformats-officedocument.presentationml.notesSlide+xml"/>
  <Override PartName="/ppt/notesSlides/notesSlide24.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commentAuthors.xml" ContentType="application/vnd.openxmlformats-officedocument.presentationml.commentAuthors+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 id="2147483655" r:id="rId2"/>
  </p:sldMasterIdLst>
  <p:notesMasterIdLst>
    <p:notesMasterId r:id="rId38"/>
  </p:notesMasterIdLst>
  <p:sldIdLst>
    <p:sldId id="256" r:id="rId3"/>
    <p:sldId id="257" r:id="rId4"/>
    <p:sldId id="258" r:id="rId5"/>
    <p:sldId id="259" r:id="rId6"/>
    <p:sldId id="260" r:id="rId7"/>
    <p:sldId id="261" r:id="rId8"/>
    <p:sldId id="262" r:id="rId9"/>
    <p:sldId id="299" r:id="rId10"/>
    <p:sldId id="264" r:id="rId11"/>
    <p:sldId id="265" r:id="rId12"/>
    <p:sldId id="266" r:id="rId13"/>
    <p:sldId id="292" r:id="rId14"/>
    <p:sldId id="293" r:id="rId15"/>
    <p:sldId id="268" r:id="rId16"/>
    <p:sldId id="270" r:id="rId17"/>
    <p:sldId id="294" r:id="rId18"/>
    <p:sldId id="295" r:id="rId19"/>
    <p:sldId id="272" r:id="rId20"/>
    <p:sldId id="274" r:id="rId21"/>
    <p:sldId id="275" r:id="rId22"/>
    <p:sldId id="276" r:id="rId23"/>
    <p:sldId id="277" r:id="rId24"/>
    <p:sldId id="300" r:id="rId25"/>
    <p:sldId id="278" r:id="rId26"/>
    <p:sldId id="279" r:id="rId27"/>
    <p:sldId id="280" r:id="rId28"/>
    <p:sldId id="281" r:id="rId29"/>
    <p:sldId id="282" r:id="rId30"/>
    <p:sldId id="283" r:id="rId31"/>
    <p:sldId id="284" r:id="rId32"/>
    <p:sldId id="285" r:id="rId33"/>
    <p:sldId id="286" r:id="rId34"/>
    <p:sldId id="287" r:id="rId35"/>
    <p:sldId id="288" r:id="rId36"/>
    <p:sldId id="298" r:id="rId37"/>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4196">
          <p15:clr>
            <a:srgbClr val="000000"/>
          </p15:clr>
        </p15:guide>
        <p15:guide id="2" pos="3988">
          <p15:clr>
            <a:srgbClr val="000000"/>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E Victoria" initials="LV" lastIdx="2" clrIdx="0">
    <p:extLst>
      <p:ext uri="{19B8F6BF-5375-455C-9EA6-DF929625EA0E}">
        <p15:presenceInfo xmlns:p15="http://schemas.microsoft.com/office/powerpoint/2012/main" userId="S-1-5-21-3073366522-1976327825-2374869639-840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65" d="100"/>
          <a:sy n="65" d="100"/>
        </p:scale>
        <p:origin x="348" y="66"/>
      </p:cViewPr>
      <p:guideLst>
        <p:guide orient="horz" pos="4196"/>
        <p:guide pos="398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commentAuthors" Target="commentAuthor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45" Type="http://schemas.openxmlformats.org/officeDocument/2006/relationships/customXml" Target="../customXml/item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customXml" Target="../customXml/item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46" Type="http://schemas.openxmlformats.org/officeDocument/2006/relationships/customXml" Target="../customXml/item3.xml"/><Relationship Id="rId20" Type="http://schemas.openxmlformats.org/officeDocument/2006/relationships/slide" Target="slides/slide18.xml"/><Relationship Id="rId4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2" name="Google Shape;5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5" name="Google Shape;10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9da518b884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1" name="Google Shape;111;g9da518b884_0_7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9da518b884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1" name="Google Shape;111;g9da518b884_0_7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705184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ae8dbc8fae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2" name="Google Shape;122;gae8dbc8fae_0_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473115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ae8dbc8fae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2" name="Google Shape;122;gae8dbc8fae_0_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ae8dbc8fae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3" name="Google Shape;133;gae8dbc8fae_0_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ae8dbc8fae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3" name="Google Shape;133;gae8dbc8fae_0_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449090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ae8dbc8fae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4" name="Google Shape;144;gae8dbc8fae_0_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748612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ae8dbc8fae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4" name="Google Shape;144;gae8dbc8fae_0_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ae8dbc8fae_0_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ae8dbc8fae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9da518b884_0_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9da518b884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9da518b884_0_9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9da518b884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aecb716e59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aecb716e5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aecb716e59_0_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aecb716e59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ga82df15310_0_7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5" name="Google Shape;325;ga82df15310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938800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aecb716e59_0_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aecb716e59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a268183b05_1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5" name="Google Shape;185;ga268183b05_1_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9da518b884_0_9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9da518b884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9abae77d7f_3_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 name="Google Shape;197;g9abae77d7f_3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aecb716e59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aecb716e59_0_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aecb716e59_0_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aecb716e59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9da518b884_0_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9da518b88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af59e25f77_0_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 name="Google Shape;219;gaf59e25f77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af59e25f77_0_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af59e25f77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aecb716e59_0_4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aecb716e59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9abae77d7f_3_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9abae77d7f_3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9abae77d7f_3_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3" name="Google Shape;243;g9abae77d7f_3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6" name="Google Shape;266;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806540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9da518b884_0_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9da518b884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9da518b884_0_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9da518b884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9da518b884_0_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9da518b884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9da518b884_0_3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9da518b884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9da518b884_0_4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9da518b884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789287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9da518b884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0" name="Google Shape;100;g9da518b884_0_6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e de titre" type="title">
  <p:cSld name="TITLE">
    <p:spTree>
      <p:nvGrpSpPr>
        <p:cNvPr id="1" name="Shape 14"/>
        <p:cNvGrpSpPr/>
        <p:nvPr/>
      </p:nvGrpSpPr>
      <p:grpSpPr>
        <a:xfrm>
          <a:off x="0" y="0"/>
          <a:ext cx="0" cy="0"/>
          <a:chOff x="0" y="0"/>
          <a:chExt cx="0" cy="0"/>
        </a:xfrm>
      </p:grpSpPr>
      <p:sp>
        <p:nvSpPr>
          <p:cNvPr id="15" name="Google Shape;15;p2"/>
          <p:cNvSpPr txBox="1">
            <a:spLocks noGrp="1"/>
          </p:cNvSpPr>
          <p:nvPr>
            <p:ph type="ctrTitle"/>
          </p:nvPr>
        </p:nvSpPr>
        <p:spPr>
          <a:xfrm>
            <a:off x="723900" y="2041240"/>
            <a:ext cx="6590166" cy="1150263"/>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2800" b="1">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
          <p:cNvSpPr txBox="1">
            <a:spLocks noGrp="1"/>
          </p:cNvSpPr>
          <p:nvPr>
            <p:ph type="subTitle" idx="1"/>
          </p:nvPr>
        </p:nvSpPr>
        <p:spPr>
          <a:xfrm>
            <a:off x="723900" y="4248607"/>
            <a:ext cx="6590166" cy="978756"/>
          </a:xfrm>
          <a:prstGeom prst="rect">
            <a:avLst/>
          </a:prstGeom>
          <a:noFill/>
          <a:ln>
            <a:noFill/>
          </a:ln>
        </p:spPr>
        <p:txBody>
          <a:bodyPr spcFirstLastPara="1" wrap="square" lIns="91425" tIns="45700" rIns="91425" bIns="45700" anchor="t" anchorCtr="0">
            <a:noAutofit/>
          </a:bodyPr>
          <a:lstStyle>
            <a:lvl1pPr lvl="0" algn="l">
              <a:spcBef>
                <a:spcPts val="400"/>
              </a:spcBef>
              <a:spcAft>
                <a:spcPts val="0"/>
              </a:spcAft>
              <a:buSzPts val="2000"/>
              <a:buNone/>
              <a:defRPr sz="2000" i="1">
                <a:solidFill>
                  <a:srgbClr val="FFFFFF"/>
                </a:solidFill>
              </a:defRPr>
            </a:lvl1pPr>
            <a:lvl2pPr lvl="1" algn="ctr">
              <a:spcBef>
                <a:spcPts val="480"/>
              </a:spcBef>
              <a:spcAft>
                <a:spcPts val="0"/>
              </a:spcAft>
              <a:buSzPts val="2400"/>
              <a:buNone/>
              <a:defRPr>
                <a:solidFill>
                  <a:srgbClr val="8D8D8D"/>
                </a:solidFill>
              </a:defRPr>
            </a:lvl2pPr>
            <a:lvl3pPr lvl="2" algn="ctr">
              <a:spcBef>
                <a:spcPts val="440"/>
              </a:spcBef>
              <a:spcAft>
                <a:spcPts val="0"/>
              </a:spcAft>
              <a:buSzPts val="2200"/>
              <a:buNone/>
              <a:defRPr>
                <a:solidFill>
                  <a:srgbClr val="8D8D8D"/>
                </a:solidFill>
              </a:defRPr>
            </a:lvl3pPr>
            <a:lvl4pPr lvl="3" algn="ctr">
              <a:spcBef>
                <a:spcPts val="400"/>
              </a:spcBef>
              <a:spcAft>
                <a:spcPts val="0"/>
              </a:spcAft>
              <a:buSzPts val="2000"/>
              <a:buNone/>
              <a:defRPr>
                <a:solidFill>
                  <a:srgbClr val="8D8D8D"/>
                </a:solidFill>
              </a:defRPr>
            </a:lvl4pPr>
            <a:lvl5pPr lvl="4" algn="ctr">
              <a:spcBef>
                <a:spcPts val="400"/>
              </a:spcBef>
              <a:spcAft>
                <a:spcPts val="0"/>
              </a:spcAft>
              <a:buSzPts val="2000"/>
              <a:buNone/>
              <a:defRPr>
                <a:solidFill>
                  <a:srgbClr val="8D8D8D"/>
                </a:solidFill>
              </a:defRPr>
            </a:lvl5pPr>
            <a:lvl6pPr lvl="5" algn="ctr">
              <a:spcBef>
                <a:spcPts val="400"/>
              </a:spcBef>
              <a:spcAft>
                <a:spcPts val="0"/>
              </a:spcAft>
              <a:buClr>
                <a:srgbClr val="8D8D8D"/>
              </a:buClr>
              <a:buSzPts val="2000"/>
              <a:buNone/>
              <a:defRPr>
                <a:solidFill>
                  <a:srgbClr val="8D8D8D"/>
                </a:solidFill>
              </a:defRPr>
            </a:lvl6pPr>
            <a:lvl7pPr lvl="6" algn="ctr">
              <a:spcBef>
                <a:spcPts val="400"/>
              </a:spcBef>
              <a:spcAft>
                <a:spcPts val="0"/>
              </a:spcAft>
              <a:buClr>
                <a:srgbClr val="8D8D8D"/>
              </a:buClr>
              <a:buSzPts val="2000"/>
              <a:buNone/>
              <a:defRPr>
                <a:solidFill>
                  <a:srgbClr val="8D8D8D"/>
                </a:solidFill>
              </a:defRPr>
            </a:lvl7pPr>
            <a:lvl8pPr lvl="7" algn="ctr">
              <a:spcBef>
                <a:spcPts val="400"/>
              </a:spcBef>
              <a:spcAft>
                <a:spcPts val="0"/>
              </a:spcAft>
              <a:buClr>
                <a:srgbClr val="8D8D8D"/>
              </a:buClr>
              <a:buSzPts val="2000"/>
              <a:buNone/>
              <a:defRPr>
                <a:solidFill>
                  <a:srgbClr val="8D8D8D"/>
                </a:solidFill>
              </a:defRPr>
            </a:lvl8pPr>
            <a:lvl9pPr lvl="8" algn="ctr">
              <a:spcBef>
                <a:spcPts val="400"/>
              </a:spcBef>
              <a:spcAft>
                <a:spcPts val="0"/>
              </a:spcAft>
              <a:buClr>
                <a:srgbClr val="8D8D8D"/>
              </a:buClr>
              <a:buSzPts val="2000"/>
              <a:buNone/>
              <a:defRPr>
                <a:solidFill>
                  <a:srgbClr val="8D8D8D"/>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re et contenu" type="obj">
  <p:cSld name="OBJECT">
    <p:spTree>
      <p:nvGrpSpPr>
        <p:cNvPr id="1" name="Shape 24"/>
        <p:cNvGrpSpPr/>
        <p:nvPr/>
      </p:nvGrpSpPr>
      <p:grpSpPr>
        <a:xfrm>
          <a:off x="0" y="0"/>
          <a:ext cx="0" cy="0"/>
          <a:chOff x="0" y="0"/>
          <a:chExt cx="0" cy="0"/>
        </a:xfrm>
      </p:grpSpPr>
      <p:sp>
        <p:nvSpPr>
          <p:cNvPr id="25" name="Google Shape;25;p4"/>
          <p:cNvSpPr txBox="1">
            <a:spLocks noGrp="1"/>
          </p:cNvSpPr>
          <p:nvPr>
            <p:ph type="title"/>
          </p:nvPr>
        </p:nvSpPr>
        <p:spPr>
          <a:xfrm>
            <a:off x="741362" y="274637"/>
            <a:ext cx="7566025" cy="1090612"/>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
          <p:cNvSpPr txBox="1">
            <a:spLocks noGrp="1"/>
          </p:cNvSpPr>
          <p:nvPr>
            <p:ph type="body" idx="1"/>
          </p:nvPr>
        </p:nvSpPr>
        <p:spPr>
          <a:xfrm>
            <a:off x="740832" y="1498601"/>
            <a:ext cx="7567085" cy="4477698"/>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SzPts val="1800"/>
              <a:buChar char="▪"/>
              <a:defRPr/>
            </a:lvl1pPr>
            <a:lvl2pPr marL="914400" lvl="1" indent="-342900" algn="l">
              <a:spcBef>
                <a:spcPts val="360"/>
              </a:spcBef>
              <a:spcAft>
                <a:spcPts val="0"/>
              </a:spcAft>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7" name="Google Shape;27;p4"/>
          <p:cNvSpPr txBox="1">
            <a:spLocks noGrp="1"/>
          </p:cNvSpPr>
          <p:nvPr>
            <p:ph type="dt" idx="10"/>
          </p:nvPr>
        </p:nvSpPr>
        <p:spPr>
          <a:xfrm>
            <a:off x="741362" y="6356350"/>
            <a:ext cx="184943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474747"/>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4"/>
          <p:cNvSpPr txBox="1">
            <a:spLocks noGrp="1"/>
          </p:cNvSpPr>
          <p:nvPr>
            <p:ph type="ftr" idx="11"/>
          </p:nvPr>
        </p:nvSpPr>
        <p:spPr>
          <a:xfrm>
            <a:off x="2824162" y="6356350"/>
            <a:ext cx="32639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Vide" type="blank">
  <p:cSld name="BLANK">
    <p:spTree>
      <p:nvGrpSpPr>
        <p:cNvPr id="1" name="Shape 29"/>
        <p:cNvGrpSpPr/>
        <p:nvPr/>
      </p:nvGrpSpPr>
      <p:grpSpPr>
        <a:xfrm>
          <a:off x="0" y="0"/>
          <a:ext cx="0" cy="0"/>
          <a:chOff x="0" y="0"/>
          <a:chExt cx="0" cy="0"/>
        </a:xfrm>
      </p:grpSpPr>
      <p:sp>
        <p:nvSpPr>
          <p:cNvPr id="30" name="Google Shape;30;p5"/>
          <p:cNvSpPr txBox="1">
            <a:spLocks noGrp="1"/>
          </p:cNvSpPr>
          <p:nvPr>
            <p:ph type="dt" idx="10"/>
          </p:nvPr>
        </p:nvSpPr>
        <p:spPr>
          <a:xfrm>
            <a:off x="741362" y="6356350"/>
            <a:ext cx="184943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474747"/>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2824162" y="6356350"/>
            <a:ext cx="32639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re seul" type="titleOnly">
  <p:cSld name="TITLE_ONLY">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741362" y="274637"/>
            <a:ext cx="7566025" cy="1090612"/>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solidFill>
                  <a:srgbClr val="0076C0"/>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6"/>
          <p:cNvSpPr txBox="1">
            <a:spLocks noGrp="1"/>
          </p:cNvSpPr>
          <p:nvPr>
            <p:ph type="dt" idx="10"/>
          </p:nvPr>
        </p:nvSpPr>
        <p:spPr>
          <a:xfrm>
            <a:off x="741362" y="6356350"/>
            <a:ext cx="184943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474747"/>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6"/>
          <p:cNvSpPr txBox="1">
            <a:spLocks noGrp="1"/>
          </p:cNvSpPr>
          <p:nvPr>
            <p:ph type="ftr" idx="11"/>
          </p:nvPr>
        </p:nvSpPr>
        <p:spPr>
          <a:xfrm>
            <a:off x="2824162" y="6356350"/>
            <a:ext cx="32639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iso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741362" y="274637"/>
            <a:ext cx="7566025" cy="1090612"/>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solidFill>
                  <a:srgbClr val="0076C0"/>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740832" y="1498600"/>
            <a:ext cx="3756556" cy="676275"/>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SzPts val="2000"/>
              <a:buNone/>
              <a:defRPr sz="2000" b="1"/>
            </a:lvl1pPr>
            <a:lvl2pPr marL="914400" lvl="1" indent="-228600" algn="l">
              <a:spcBef>
                <a:spcPts val="400"/>
              </a:spcBef>
              <a:spcAft>
                <a:spcPts val="0"/>
              </a:spcAft>
              <a:buSzPts val="2000"/>
              <a:buNone/>
              <a:defRPr sz="2000" b="1"/>
            </a:lvl2pPr>
            <a:lvl3pPr marL="1371600" lvl="2" indent="-228600" algn="l">
              <a:spcBef>
                <a:spcPts val="360"/>
              </a:spcBef>
              <a:spcAft>
                <a:spcPts val="0"/>
              </a:spcAft>
              <a:buSzPts val="1800"/>
              <a:buNone/>
              <a:defRPr sz="1800" b="1"/>
            </a:lvl3pPr>
            <a:lvl4pPr marL="1828800" lvl="3" indent="-228600" algn="l">
              <a:spcBef>
                <a:spcPts val="320"/>
              </a:spcBef>
              <a:spcAft>
                <a:spcPts val="0"/>
              </a:spcAft>
              <a:buSzPts val="1600"/>
              <a:buNone/>
              <a:defRPr sz="1600" b="1"/>
            </a:lvl4pPr>
            <a:lvl5pPr marL="2286000" lvl="4" indent="-228600" algn="l">
              <a:spcBef>
                <a:spcPts val="320"/>
              </a:spcBef>
              <a:spcAft>
                <a:spcPts val="0"/>
              </a:spcAft>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9" name="Google Shape;39;p7"/>
          <p:cNvSpPr txBox="1">
            <a:spLocks noGrp="1"/>
          </p:cNvSpPr>
          <p:nvPr>
            <p:ph type="body" idx="2"/>
          </p:nvPr>
        </p:nvSpPr>
        <p:spPr>
          <a:xfrm>
            <a:off x="740832" y="2174875"/>
            <a:ext cx="3756556" cy="3801423"/>
          </a:xfrm>
          <a:prstGeom prst="rect">
            <a:avLst/>
          </a:prstGeom>
          <a:noFill/>
          <a:ln>
            <a:noFill/>
          </a:ln>
        </p:spPr>
        <p:txBody>
          <a:bodyPr spcFirstLastPara="1" wrap="square" lIns="91425" tIns="45700" rIns="91425" bIns="45700" anchor="t" anchorCtr="0">
            <a:noAutofit/>
          </a:bodyPr>
          <a:lstStyle>
            <a:lvl1pPr marL="457200" lvl="0" indent="-355600" algn="l">
              <a:spcBef>
                <a:spcPts val="400"/>
              </a:spcBef>
              <a:spcAft>
                <a:spcPts val="0"/>
              </a:spcAft>
              <a:buSzPts val="2000"/>
              <a:buChar char="▪"/>
              <a:defRPr sz="2000"/>
            </a:lvl1pPr>
            <a:lvl2pPr marL="914400" lvl="1" indent="-355600" algn="l">
              <a:spcBef>
                <a:spcPts val="400"/>
              </a:spcBef>
              <a:spcAft>
                <a:spcPts val="0"/>
              </a:spcAft>
              <a:buSzPts val="2000"/>
              <a:buChar char="▪"/>
              <a:defRPr sz="2000"/>
            </a:lvl2pPr>
            <a:lvl3pPr marL="1371600" lvl="2" indent="-355600" algn="l">
              <a:spcBef>
                <a:spcPts val="400"/>
              </a:spcBef>
              <a:spcAft>
                <a:spcPts val="0"/>
              </a:spcAft>
              <a:buSzPts val="2000"/>
              <a:buChar char="▪"/>
              <a:defRPr sz="2000"/>
            </a:lvl3pPr>
            <a:lvl4pPr marL="1828800" lvl="3" indent="-355600" algn="l">
              <a:spcBef>
                <a:spcPts val="400"/>
              </a:spcBef>
              <a:spcAft>
                <a:spcPts val="0"/>
              </a:spcAft>
              <a:buSzPts val="2000"/>
              <a:buChar char="▪"/>
              <a:defRPr sz="2000"/>
            </a:lvl4pPr>
            <a:lvl5pPr marL="2286000" lvl="4" indent="-355600" algn="l">
              <a:spcBef>
                <a:spcPts val="400"/>
              </a:spcBef>
              <a:spcAft>
                <a:spcPts val="0"/>
              </a:spcAft>
              <a:buSzPts val="2000"/>
              <a:buChar char="▪"/>
              <a:defRPr sz="20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0" name="Google Shape;40;p7"/>
          <p:cNvSpPr txBox="1">
            <a:spLocks noGrp="1"/>
          </p:cNvSpPr>
          <p:nvPr>
            <p:ph type="body" idx="3"/>
          </p:nvPr>
        </p:nvSpPr>
        <p:spPr>
          <a:xfrm>
            <a:off x="4645026" y="1498600"/>
            <a:ext cx="3662892" cy="676275"/>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SzPts val="2000"/>
              <a:buNone/>
              <a:defRPr sz="2000" b="1"/>
            </a:lvl1pPr>
            <a:lvl2pPr marL="914400" lvl="1" indent="-228600" algn="l">
              <a:spcBef>
                <a:spcPts val="400"/>
              </a:spcBef>
              <a:spcAft>
                <a:spcPts val="0"/>
              </a:spcAft>
              <a:buSzPts val="2000"/>
              <a:buNone/>
              <a:defRPr sz="2000" b="1"/>
            </a:lvl2pPr>
            <a:lvl3pPr marL="1371600" lvl="2" indent="-228600" algn="l">
              <a:spcBef>
                <a:spcPts val="360"/>
              </a:spcBef>
              <a:spcAft>
                <a:spcPts val="0"/>
              </a:spcAft>
              <a:buSzPts val="1800"/>
              <a:buNone/>
              <a:defRPr sz="1800" b="1"/>
            </a:lvl3pPr>
            <a:lvl4pPr marL="1828800" lvl="3" indent="-228600" algn="l">
              <a:spcBef>
                <a:spcPts val="320"/>
              </a:spcBef>
              <a:spcAft>
                <a:spcPts val="0"/>
              </a:spcAft>
              <a:buSzPts val="1600"/>
              <a:buNone/>
              <a:defRPr sz="1600" b="1"/>
            </a:lvl4pPr>
            <a:lvl5pPr marL="2286000" lvl="4" indent="-228600" algn="l">
              <a:spcBef>
                <a:spcPts val="320"/>
              </a:spcBef>
              <a:spcAft>
                <a:spcPts val="0"/>
              </a:spcAft>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1" name="Google Shape;41;p7"/>
          <p:cNvSpPr txBox="1">
            <a:spLocks noGrp="1"/>
          </p:cNvSpPr>
          <p:nvPr>
            <p:ph type="body" idx="4"/>
          </p:nvPr>
        </p:nvSpPr>
        <p:spPr>
          <a:xfrm>
            <a:off x="4645026" y="2174875"/>
            <a:ext cx="3662892" cy="3801423"/>
          </a:xfrm>
          <a:prstGeom prst="rect">
            <a:avLst/>
          </a:prstGeom>
          <a:noFill/>
          <a:ln>
            <a:noFill/>
          </a:ln>
        </p:spPr>
        <p:txBody>
          <a:bodyPr spcFirstLastPara="1" wrap="square" lIns="91425" tIns="45700" rIns="91425" bIns="45700" anchor="t" anchorCtr="0">
            <a:noAutofit/>
          </a:bodyPr>
          <a:lstStyle>
            <a:lvl1pPr marL="457200" lvl="0" indent="-355600" algn="l">
              <a:spcBef>
                <a:spcPts val="400"/>
              </a:spcBef>
              <a:spcAft>
                <a:spcPts val="0"/>
              </a:spcAft>
              <a:buSzPts val="2000"/>
              <a:buChar char="▪"/>
              <a:defRPr sz="2000"/>
            </a:lvl1pPr>
            <a:lvl2pPr marL="914400" lvl="1" indent="-355600" algn="l">
              <a:spcBef>
                <a:spcPts val="400"/>
              </a:spcBef>
              <a:spcAft>
                <a:spcPts val="0"/>
              </a:spcAft>
              <a:buSzPts val="2000"/>
              <a:buChar char="▪"/>
              <a:defRPr sz="2000"/>
            </a:lvl2pPr>
            <a:lvl3pPr marL="1371600" lvl="2" indent="-355600" algn="l">
              <a:spcBef>
                <a:spcPts val="400"/>
              </a:spcBef>
              <a:spcAft>
                <a:spcPts val="0"/>
              </a:spcAft>
              <a:buSzPts val="2000"/>
              <a:buChar char="▪"/>
              <a:defRPr sz="2000"/>
            </a:lvl3pPr>
            <a:lvl4pPr marL="1828800" lvl="3" indent="-355600" algn="l">
              <a:spcBef>
                <a:spcPts val="400"/>
              </a:spcBef>
              <a:spcAft>
                <a:spcPts val="0"/>
              </a:spcAft>
              <a:buSzPts val="2000"/>
              <a:buChar char="▪"/>
              <a:defRPr sz="2000"/>
            </a:lvl4pPr>
            <a:lvl5pPr marL="2286000" lvl="4" indent="-355600" algn="l">
              <a:spcBef>
                <a:spcPts val="400"/>
              </a:spcBef>
              <a:spcAft>
                <a:spcPts val="0"/>
              </a:spcAft>
              <a:buSzPts val="2000"/>
              <a:buChar char="▪"/>
              <a:defRPr sz="20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2" name="Google Shape;42;p7"/>
          <p:cNvSpPr txBox="1">
            <a:spLocks noGrp="1"/>
          </p:cNvSpPr>
          <p:nvPr>
            <p:ph type="dt" idx="10"/>
          </p:nvPr>
        </p:nvSpPr>
        <p:spPr>
          <a:xfrm>
            <a:off x="741362" y="6356350"/>
            <a:ext cx="184943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474747"/>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2824162" y="6356350"/>
            <a:ext cx="32639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Deux contenus" type="twoObj">
  <p:cSld name="TWO_OBJECTS">
    <p:spTree>
      <p:nvGrpSpPr>
        <p:cNvPr id="1" name="Shape 44"/>
        <p:cNvGrpSpPr/>
        <p:nvPr/>
      </p:nvGrpSpPr>
      <p:grpSpPr>
        <a:xfrm>
          <a:off x="0" y="0"/>
          <a:ext cx="0" cy="0"/>
          <a:chOff x="0" y="0"/>
          <a:chExt cx="0" cy="0"/>
        </a:xfrm>
      </p:grpSpPr>
      <p:sp>
        <p:nvSpPr>
          <p:cNvPr id="45" name="Google Shape;45;p8"/>
          <p:cNvSpPr txBox="1">
            <a:spLocks noGrp="1"/>
          </p:cNvSpPr>
          <p:nvPr>
            <p:ph type="title"/>
          </p:nvPr>
        </p:nvSpPr>
        <p:spPr>
          <a:xfrm>
            <a:off x="741362" y="274637"/>
            <a:ext cx="7566025" cy="1090612"/>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solidFill>
                  <a:srgbClr val="0076C0"/>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8"/>
          <p:cNvSpPr txBox="1">
            <a:spLocks noGrp="1"/>
          </p:cNvSpPr>
          <p:nvPr>
            <p:ph type="body" idx="1"/>
          </p:nvPr>
        </p:nvSpPr>
        <p:spPr>
          <a:xfrm>
            <a:off x="740832" y="1498601"/>
            <a:ext cx="3754968" cy="447769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SzPts val="2400"/>
              <a:buChar char="▪"/>
              <a:defRPr sz="2400"/>
            </a:lvl1pPr>
            <a:lvl2pPr marL="914400" lvl="1" indent="-368300" algn="l">
              <a:spcBef>
                <a:spcPts val="440"/>
              </a:spcBef>
              <a:spcAft>
                <a:spcPts val="0"/>
              </a:spcAft>
              <a:buSzPts val="2200"/>
              <a:buChar char="▪"/>
              <a:defRPr sz="2200"/>
            </a:lvl2pPr>
            <a:lvl3pPr marL="1371600" lvl="2" indent="-355600" algn="l">
              <a:spcBef>
                <a:spcPts val="400"/>
              </a:spcBef>
              <a:spcAft>
                <a:spcPts val="0"/>
              </a:spcAft>
              <a:buSzPts val="2000"/>
              <a:buChar char="▪"/>
              <a:defRPr sz="2000"/>
            </a:lvl3pPr>
            <a:lvl4pPr marL="1828800" lvl="3" indent="-355600" algn="l">
              <a:spcBef>
                <a:spcPts val="400"/>
              </a:spcBef>
              <a:spcAft>
                <a:spcPts val="0"/>
              </a:spcAft>
              <a:buSzPts val="2000"/>
              <a:buChar char="▪"/>
              <a:defRPr sz="2000"/>
            </a:lvl4pPr>
            <a:lvl5pPr marL="2286000" lvl="4" indent="-355600" algn="l">
              <a:spcBef>
                <a:spcPts val="400"/>
              </a:spcBef>
              <a:spcAft>
                <a:spcPts val="0"/>
              </a:spcAft>
              <a:buSzPts val="2000"/>
              <a:buChar char="▪"/>
              <a:defRPr sz="20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7" name="Google Shape;47;p8"/>
          <p:cNvSpPr txBox="1">
            <a:spLocks noGrp="1"/>
          </p:cNvSpPr>
          <p:nvPr>
            <p:ph type="body" idx="2"/>
          </p:nvPr>
        </p:nvSpPr>
        <p:spPr>
          <a:xfrm>
            <a:off x="4648200" y="1498601"/>
            <a:ext cx="3659717" cy="447769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SzPts val="2400"/>
              <a:buChar char="▪"/>
              <a:defRPr sz="2400"/>
            </a:lvl1pPr>
            <a:lvl2pPr marL="914400" lvl="1" indent="-368300" algn="l">
              <a:spcBef>
                <a:spcPts val="440"/>
              </a:spcBef>
              <a:spcAft>
                <a:spcPts val="0"/>
              </a:spcAft>
              <a:buSzPts val="2200"/>
              <a:buChar char="▪"/>
              <a:defRPr sz="2200"/>
            </a:lvl2pPr>
            <a:lvl3pPr marL="1371600" lvl="2" indent="-355600" algn="l">
              <a:spcBef>
                <a:spcPts val="400"/>
              </a:spcBef>
              <a:spcAft>
                <a:spcPts val="0"/>
              </a:spcAft>
              <a:buSzPts val="2000"/>
              <a:buChar char="▪"/>
              <a:defRPr sz="2000"/>
            </a:lvl3pPr>
            <a:lvl4pPr marL="1828800" lvl="3" indent="-355600" algn="l">
              <a:spcBef>
                <a:spcPts val="400"/>
              </a:spcBef>
              <a:spcAft>
                <a:spcPts val="0"/>
              </a:spcAft>
              <a:buSzPts val="2000"/>
              <a:buChar char="▪"/>
              <a:defRPr sz="2000"/>
            </a:lvl4pPr>
            <a:lvl5pPr marL="2286000" lvl="4" indent="-355600" algn="l">
              <a:spcBef>
                <a:spcPts val="400"/>
              </a:spcBef>
              <a:spcAft>
                <a:spcPts val="0"/>
              </a:spcAft>
              <a:buSzPts val="2000"/>
              <a:buChar char="▪"/>
              <a:defRPr sz="20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8" name="Google Shape;48;p8"/>
          <p:cNvSpPr txBox="1">
            <a:spLocks noGrp="1"/>
          </p:cNvSpPr>
          <p:nvPr>
            <p:ph type="dt" idx="10"/>
          </p:nvPr>
        </p:nvSpPr>
        <p:spPr>
          <a:xfrm>
            <a:off x="741362" y="6356350"/>
            <a:ext cx="184943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474747"/>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8"/>
          <p:cNvSpPr txBox="1">
            <a:spLocks noGrp="1"/>
          </p:cNvSpPr>
          <p:nvPr>
            <p:ph type="ftr" idx="11"/>
          </p:nvPr>
        </p:nvSpPr>
        <p:spPr>
          <a:xfrm>
            <a:off x="2824162" y="6356350"/>
            <a:ext cx="32639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g"/><Relationship Id="rId4" Type="http://schemas.openxmlformats.org/officeDocument/2006/relationships/image" Target="../media/image2.jp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5.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pic>
        <p:nvPicPr>
          <p:cNvPr id="6" name="Google Shape;6;p1" descr="OHCHR_logo_EN_blue.png"/>
          <p:cNvPicPr preferRelativeResize="0"/>
          <p:nvPr/>
        </p:nvPicPr>
        <p:blipFill rotWithShape="1">
          <a:blip r:embed="rId3">
            <a:alphaModFix/>
          </a:blip>
          <a:srcRect/>
          <a:stretch/>
        </p:blipFill>
        <p:spPr>
          <a:xfrm>
            <a:off x="7099300" y="6018212"/>
            <a:ext cx="1825625" cy="660400"/>
          </a:xfrm>
          <a:prstGeom prst="rect">
            <a:avLst/>
          </a:prstGeom>
          <a:noFill/>
          <a:ln>
            <a:noFill/>
          </a:ln>
        </p:spPr>
      </p:pic>
      <p:pic>
        <p:nvPicPr>
          <p:cNvPr id="7" name="Google Shape;7;p1" descr="UN_logo.jpg"/>
          <p:cNvPicPr preferRelativeResize="0"/>
          <p:nvPr/>
        </p:nvPicPr>
        <p:blipFill rotWithShape="1">
          <a:blip r:embed="rId4">
            <a:alphaModFix/>
          </a:blip>
          <a:srcRect/>
          <a:stretch/>
        </p:blipFill>
        <p:spPr>
          <a:xfrm>
            <a:off x="6308725" y="6188075"/>
            <a:ext cx="574675" cy="573087"/>
          </a:xfrm>
          <a:prstGeom prst="rect">
            <a:avLst/>
          </a:prstGeom>
          <a:noFill/>
          <a:ln>
            <a:noFill/>
          </a:ln>
        </p:spPr>
      </p:pic>
      <p:cxnSp>
        <p:nvCxnSpPr>
          <p:cNvPr id="8" name="Google Shape;8;p1"/>
          <p:cNvCxnSpPr/>
          <p:nvPr/>
        </p:nvCxnSpPr>
        <p:spPr>
          <a:xfrm rot="5400000">
            <a:off x="258762" y="328612"/>
            <a:ext cx="658812" cy="1587"/>
          </a:xfrm>
          <a:prstGeom prst="straightConnector1">
            <a:avLst/>
          </a:prstGeom>
          <a:noFill/>
          <a:ln w="25400" cap="flat" cmpd="sng">
            <a:solidFill>
              <a:schemeClr val="dk2"/>
            </a:solidFill>
            <a:prstDash val="solid"/>
            <a:miter lim="800000"/>
            <a:headEnd type="none" w="med" len="med"/>
            <a:tailEnd type="none" w="med" len="med"/>
          </a:ln>
        </p:spPr>
      </p:cxnSp>
      <p:pic>
        <p:nvPicPr>
          <p:cNvPr id="9" name="Google Shape;9;p1">
            <a:extLst>
              <a:ext uri="{C183D7F6-B498-43B3-948B-1728B52AA6E4}">
                <adec:decorative xmlns="" xmlns:adec="http://schemas.microsoft.com/office/drawing/2017/decorative" val="1"/>
              </a:ext>
            </a:extLst>
          </p:cNvPr>
          <p:cNvPicPr preferRelativeResize="0"/>
          <p:nvPr/>
        </p:nvPicPr>
        <p:blipFill rotWithShape="1">
          <a:blip r:embed="rId5">
            <a:alphaModFix/>
          </a:blip>
          <a:srcRect/>
          <a:stretch/>
        </p:blipFill>
        <p:spPr>
          <a:xfrm>
            <a:off x="-6350" y="0"/>
            <a:ext cx="9155112" cy="6865937"/>
          </a:xfrm>
          <a:prstGeom prst="rect">
            <a:avLst/>
          </a:prstGeom>
          <a:noFill/>
          <a:ln>
            <a:noFill/>
          </a:ln>
        </p:spPr>
      </p:pic>
      <p:cxnSp>
        <p:nvCxnSpPr>
          <p:cNvPr id="10" name="Google Shape;10;p1"/>
          <p:cNvCxnSpPr/>
          <p:nvPr/>
        </p:nvCxnSpPr>
        <p:spPr>
          <a:xfrm rot="5400000">
            <a:off x="-849312" y="1438275"/>
            <a:ext cx="2874962" cy="1587"/>
          </a:xfrm>
          <a:prstGeom prst="straightConnector1">
            <a:avLst/>
          </a:prstGeom>
          <a:noFill/>
          <a:ln w="25400" cap="flat" cmpd="sng">
            <a:solidFill>
              <a:schemeClr val="lt1"/>
            </a:solidFill>
            <a:prstDash val="solid"/>
            <a:miter lim="800000"/>
            <a:headEnd type="none" w="med" len="med"/>
            <a:tailEnd type="none" w="med" len="med"/>
          </a:ln>
        </p:spPr>
      </p:cxnSp>
      <p:pic>
        <p:nvPicPr>
          <p:cNvPr id="11" name="Google Shape;11;p1">
            <a:extLst>
              <a:ext uri="{C183D7F6-B498-43B3-948B-1728B52AA6E4}">
                <adec:decorative xmlns="" xmlns:adec="http://schemas.microsoft.com/office/drawing/2017/decorative" val="1"/>
              </a:ext>
            </a:extLst>
          </p:cNvPr>
          <p:cNvPicPr preferRelativeResize="0"/>
          <p:nvPr/>
        </p:nvPicPr>
        <p:blipFill rotWithShape="1">
          <a:blip r:embed="rId6">
            <a:alphaModFix/>
          </a:blip>
          <a:srcRect/>
          <a:stretch/>
        </p:blipFill>
        <p:spPr>
          <a:xfrm>
            <a:off x="4278312" y="5413375"/>
            <a:ext cx="4140200" cy="1150937"/>
          </a:xfrm>
          <a:prstGeom prst="rect">
            <a:avLst/>
          </a:prstGeom>
          <a:noFill/>
          <a:ln>
            <a:noFill/>
          </a:ln>
        </p:spPr>
      </p:pic>
      <p:sp>
        <p:nvSpPr>
          <p:cNvPr id="12" name="Google Shape;12;p1"/>
          <p:cNvSpPr txBox="1">
            <a:spLocks noGrp="1"/>
          </p:cNvSpPr>
          <p:nvPr>
            <p:ph type="title"/>
          </p:nvPr>
        </p:nvSpPr>
        <p:spPr>
          <a:xfrm>
            <a:off x="741362" y="274637"/>
            <a:ext cx="7566025" cy="1090612"/>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2600" b="1" i="0" u="none" strike="noStrike" cap="none">
                <a:solidFill>
                  <a:schemeClr val="dk2"/>
                </a:solidFill>
                <a:latin typeface="Arial"/>
                <a:ea typeface="Arial"/>
                <a:cs typeface="Arial"/>
                <a:sym typeface="Arial"/>
              </a:defRPr>
            </a:lvl1pPr>
            <a:lvl2pPr marR="0" lvl="1" algn="l" rtl="0">
              <a:spcBef>
                <a:spcPts val="0"/>
              </a:spcBef>
              <a:spcAft>
                <a:spcPts val="0"/>
              </a:spcAft>
              <a:buSzPts val="1400"/>
              <a:buNone/>
              <a:defRPr sz="2600" b="1" i="0" u="none" strike="noStrike" cap="none">
                <a:solidFill>
                  <a:schemeClr val="dk2"/>
                </a:solidFill>
                <a:latin typeface="Arial"/>
                <a:ea typeface="Arial"/>
                <a:cs typeface="Arial"/>
                <a:sym typeface="Arial"/>
              </a:defRPr>
            </a:lvl2pPr>
            <a:lvl3pPr marR="0" lvl="2" algn="l" rtl="0">
              <a:spcBef>
                <a:spcPts val="0"/>
              </a:spcBef>
              <a:spcAft>
                <a:spcPts val="0"/>
              </a:spcAft>
              <a:buSzPts val="1400"/>
              <a:buNone/>
              <a:defRPr sz="2600" b="1" i="0" u="none" strike="noStrike" cap="none">
                <a:solidFill>
                  <a:schemeClr val="dk2"/>
                </a:solidFill>
                <a:latin typeface="Arial"/>
                <a:ea typeface="Arial"/>
                <a:cs typeface="Arial"/>
                <a:sym typeface="Arial"/>
              </a:defRPr>
            </a:lvl3pPr>
            <a:lvl4pPr marR="0" lvl="3" algn="l" rtl="0">
              <a:spcBef>
                <a:spcPts val="0"/>
              </a:spcBef>
              <a:spcAft>
                <a:spcPts val="0"/>
              </a:spcAft>
              <a:buSzPts val="1400"/>
              <a:buNone/>
              <a:defRPr sz="2600" b="1" i="0" u="none" strike="noStrike" cap="none">
                <a:solidFill>
                  <a:schemeClr val="dk2"/>
                </a:solidFill>
                <a:latin typeface="Arial"/>
                <a:ea typeface="Arial"/>
                <a:cs typeface="Arial"/>
                <a:sym typeface="Arial"/>
              </a:defRPr>
            </a:lvl4pPr>
            <a:lvl5pPr marR="0" lvl="4" algn="l" rtl="0">
              <a:spcBef>
                <a:spcPts val="0"/>
              </a:spcBef>
              <a:spcAft>
                <a:spcPts val="0"/>
              </a:spcAft>
              <a:buSzPts val="1400"/>
              <a:buNone/>
              <a:defRPr sz="2600" b="1" i="0" u="none" strike="noStrike" cap="none">
                <a:solidFill>
                  <a:schemeClr val="dk2"/>
                </a:solidFill>
                <a:latin typeface="Arial"/>
                <a:ea typeface="Arial"/>
                <a:cs typeface="Arial"/>
                <a:sym typeface="Arial"/>
              </a:defRPr>
            </a:lvl5pPr>
            <a:lvl6pPr marR="0" lvl="5" algn="l" rtl="0">
              <a:spcBef>
                <a:spcPts val="0"/>
              </a:spcBef>
              <a:spcAft>
                <a:spcPts val="0"/>
              </a:spcAft>
              <a:buSzPts val="1400"/>
              <a:buNone/>
              <a:defRPr sz="2800" b="0" i="0" u="none" strike="noStrike" cap="none">
                <a:solidFill>
                  <a:schemeClr val="dk2"/>
                </a:solidFill>
                <a:latin typeface="Arial"/>
                <a:ea typeface="Arial"/>
                <a:cs typeface="Arial"/>
                <a:sym typeface="Arial"/>
              </a:defRPr>
            </a:lvl6pPr>
            <a:lvl7pPr marR="0" lvl="6" algn="l" rtl="0">
              <a:spcBef>
                <a:spcPts val="0"/>
              </a:spcBef>
              <a:spcAft>
                <a:spcPts val="0"/>
              </a:spcAft>
              <a:buSzPts val="1400"/>
              <a:buNone/>
              <a:defRPr sz="2800" b="0" i="0" u="none" strike="noStrike" cap="none">
                <a:solidFill>
                  <a:schemeClr val="dk2"/>
                </a:solidFill>
                <a:latin typeface="Arial"/>
                <a:ea typeface="Arial"/>
                <a:cs typeface="Arial"/>
                <a:sym typeface="Arial"/>
              </a:defRPr>
            </a:lvl7pPr>
            <a:lvl8pPr marR="0" lvl="7" algn="l" rtl="0">
              <a:spcBef>
                <a:spcPts val="0"/>
              </a:spcBef>
              <a:spcAft>
                <a:spcPts val="0"/>
              </a:spcAft>
              <a:buSzPts val="1400"/>
              <a:buNone/>
              <a:defRPr sz="2800" b="0" i="0" u="none" strike="noStrike" cap="none">
                <a:solidFill>
                  <a:schemeClr val="dk2"/>
                </a:solidFill>
                <a:latin typeface="Arial"/>
                <a:ea typeface="Arial"/>
                <a:cs typeface="Arial"/>
                <a:sym typeface="Arial"/>
              </a:defRPr>
            </a:lvl8pPr>
            <a:lvl9pPr marR="0" lvl="8" algn="l" rtl="0">
              <a:spcBef>
                <a:spcPts val="0"/>
              </a:spcBef>
              <a:spcAft>
                <a:spcPts val="0"/>
              </a:spcAft>
              <a:buSzPts val="1400"/>
              <a:buNone/>
              <a:defRPr sz="2800" b="0" i="0" u="none" strike="noStrike" cap="none">
                <a:solidFill>
                  <a:schemeClr val="dk2"/>
                </a:solidFill>
                <a:latin typeface="Arial"/>
                <a:ea typeface="Arial"/>
                <a:cs typeface="Arial"/>
                <a:sym typeface="Arial"/>
              </a:defRPr>
            </a:lvl9pPr>
          </a:lstStyle>
          <a:p>
            <a:endParaRPr/>
          </a:p>
        </p:txBody>
      </p:sp>
      <p:sp>
        <p:nvSpPr>
          <p:cNvPr id="13" name="Google Shape;13;p1"/>
          <p:cNvSpPr txBox="1">
            <a:spLocks noGrp="1"/>
          </p:cNvSpPr>
          <p:nvPr>
            <p:ph type="body" idx="1"/>
          </p:nvPr>
        </p:nvSpPr>
        <p:spPr>
          <a:xfrm>
            <a:off x="741362" y="1498600"/>
            <a:ext cx="7566025" cy="4421187"/>
          </a:xfrm>
          <a:prstGeom prst="rect">
            <a:avLst/>
          </a:prstGeom>
          <a:noFill/>
          <a:ln>
            <a:noFill/>
          </a:ln>
        </p:spPr>
        <p:txBody>
          <a:bodyPr spcFirstLastPara="1" wrap="square" lIns="91425" tIns="45700" rIns="91425" bIns="45700" anchor="t" anchorCtr="0">
            <a:noAutofit/>
          </a:bodyPr>
          <a:lstStyle>
            <a:lvl1pPr marL="457200" marR="0" lvl="0" indent="-393700" algn="l" rtl="0">
              <a:spcBef>
                <a:spcPts val="520"/>
              </a:spcBef>
              <a:spcAft>
                <a:spcPts val="0"/>
              </a:spcAft>
              <a:buClr>
                <a:schemeClr val="dk2"/>
              </a:buClr>
              <a:buSzPts val="2600"/>
              <a:buFont typeface="Noto Sans Symbols"/>
              <a:buChar char="▪"/>
              <a:defRPr sz="26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2"/>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368300" algn="l" rtl="0">
              <a:spcBef>
                <a:spcPts val="440"/>
              </a:spcBef>
              <a:spcAft>
                <a:spcPts val="0"/>
              </a:spcAft>
              <a:buClr>
                <a:schemeClr val="dk2"/>
              </a:buClr>
              <a:buSzPts val="2200"/>
              <a:buFont typeface="Noto Sans Symbols"/>
              <a:buChar char="▪"/>
              <a:defRPr sz="22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2"/>
              </a:buClr>
              <a:buSzPts val="2000"/>
              <a:buFont typeface="Noto Sans Symbols"/>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2"/>
              </a:buClr>
              <a:buSzPts val="2000"/>
              <a:buFont typeface="Noto Sans Symbols"/>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741362" y="274637"/>
            <a:ext cx="7566025" cy="1090612"/>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2600" b="1" i="0" u="none" strike="noStrike" cap="none">
                <a:solidFill>
                  <a:schemeClr val="dk2"/>
                </a:solidFill>
                <a:latin typeface="Arial"/>
                <a:ea typeface="Arial"/>
                <a:cs typeface="Arial"/>
                <a:sym typeface="Arial"/>
              </a:defRPr>
            </a:lvl1pPr>
            <a:lvl2pPr marR="0" lvl="1" algn="l" rtl="0">
              <a:spcBef>
                <a:spcPts val="0"/>
              </a:spcBef>
              <a:spcAft>
                <a:spcPts val="0"/>
              </a:spcAft>
              <a:buSzPts val="1400"/>
              <a:buNone/>
              <a:defRPr sz="2600" b="1" i="0" u="none" strike="noStrike" cap="none">
                <a:solidFill>
                  <a:schemeClr val="dk2"/>
                </a:solidFill>
                <a:latin typeface="Arial"/>
                <a:ea typeface="Arial"/>
                <a:cs typeface="Arial"/>
                <a:sym typeface="Arial"/>
              </a:defRPr>
            </a:lvl2pPr>
            <a:lvl3pPr marR="0" lvl="2" algn="l" rtl="0">
              <a:spcBef>
                <a:spcPts val="0"/>
              </a:spcBef>
              <a:spcAft>
                <a:spcPts val="0"/>
              </a:spcAft>
              <a:buSzPts val="1400"/>
              <a:buNone/>
              <a:defRPr sz="2600" b="1" i="0" u="none" strike="noStrike" cap="none">
                <a:solidFill>
                  <a:schemeClr val="dk2"/>
                </a:solidFill>
                <a:latin typeface="Arial"/>
                <a:ea typeface="Arial"/>
                <a:cs typeface="Arial"/>
                <a:sym typeface="Arial"/>
              </a:defRPr>
            </a:lvl3pPr>
            <a:lvl4pPr marR="0" lvl="3" algn="l" rtl="0">
              <a:spcBef>
                <a:spcPts val="0"/>
              </a:spcBef>
              <a:spcAft>
                <a:spcPts val="0"/>
              </a:spcAft>
              <a:buSzPts val="1400"/>
              <a:buNone/>
              <a:defRPr sz="2600" b="1" i="0" u="none" strike="noStrike" cap="none">
                <a:solidFill>
                  <a:schemeClr val="dk2"/>
                </a:solidFill>
                <a:latin typeface="Arial"/>
                <a:ea typeface="Arial"/>
                <a:cs typeface="Arial"/>
                <a:sym typeface="Arial"/>
              </a:defRPr>
            </a:lvl4pPr>
            <a:lvl5pPr marR="0" lvl="4" algn="l" rtl="0">
              <a:spcBef>
                <a:spcPts val="0"/>
              </a:spcBef>
              <a:spcAft>
                <a:spcPts val="0"/>
              </a:spcAft>
              <a:buSzPts val="1400"/>
              <a:buNone/>
              <a:defRPr sz="2600" b="1" i="0" u="none" strike="noStrike" cap="none">
                <a:solidFill>
                  <a:schemeClr val="dk2"/>
                </a:solidFill>
                <a:latin typeface="Arial"/>
                <a:ea typeface="Arial"/>
                <a:cs typeface="Arial"/>
                <a:sym typeface="Arial"/>
              </a:defRPr>
            </a:lvl5pPr>
            <a:lvl6pPr marR="0" lvl="5" algn="l" rtl="0">
              <a:spcBef>
                <a:spcPts val="0"/>
              </a:spcBef>
              <a:spcAft>
                <a:spcPts val="0"/>
              </a:spcAft>
              <a:buSzPts val="1400"/>
              <a:buNone/>
              <a:defRPr sz="2800" b="0" i="0" u="none" strike="noStrike" cap="none">
                <a:solidFill>
                  <a:schemeClr val="dk2"/>
                </a:solidFill>
                <a:latin typeface="Arial"/>
                <a:ea typeface="Arial"/>
                <a:cs typeface="Arial"/>
                <a:sym typeface="Arial"/>
              </a:defRPr>
            </a:lvl6pPr>
            <a:lvl7pPr marR="0" lvl="6" algn="l" rtl="0">
              <a:spcBef>
                <a:spcPts val="0"/>
              </a:spcBef>
              <a:spcAft>
                <a:spcPts val="0"/>
              </a:spcAft>
              <a:buSzPts val="1400"/>
              <a:buNone/>
              <a:defRPr sz="2800" b="0" i="0" u="none" strike="noStrike" cap="none">
                <a:solidFill>
                  <a:schemeClr val="dk2"/>
                </a:solidFill>
                <a:latin typeface="Arial"/>
                <a:ea typeface="Arial"/>
                <a:cs typeface="Arial"/>
                <a:sym typeface="Arial"/>
              </a:defRPr>
            </a:lvl7pPr>
            <a:lvl8pPr marR="0" lvl="7" algn="l" rtl="0">
              <a:spcBef>
                <a:spcPts val="0"/>
              </a:spcBef>
              <a:spcAft>
                <a:spcPts val="0"/>
              </a:spcAft>
              <a:buSzPts val="1400"/>
              <a:buNone/>
              <a:defRPr sz="2800" b="0" i="0" u="none" strike="noStrike" cap="none">
                <a:solidFill>
                  <a:schemeClr val="dk2"/>
                </a:solidFill>
                <a:latin typeface="Arial"/>
                <a:ea typeface="Arial"/>
                <a:cs typeface="Arial"/>
                <a:sym typeface="Arial"/>
              </a:defRPr>
            </a:lvl8pPr>
            <a:lvl9pPr marR="0" lvl="8" algn="l" rtl="0">
              <a:spcBef>
                <a:spcPts val="0"/>
              </a:spcBef>
              <a:spcAft>
                <a:spcPts val="0"/>
              </a:spcAft>
              <a:buSzPts val="1400"/>
              <a:buNone/>
              <a:defRPr sz="2800" b="0" i="0" u="none" strike="noStrike" cap="none">
                <a:solidFill>
                  <a:schemeClr val="dk2"/>
                </a:solidFill>
                <a:latin typeface="Arial"/>
                <a:ea typeface="Arial"/>
                <a:cs typeface="Arial"/>
                <a:sym typeface="Arial"/>
              </a:defRPr>
            </a:lvl9pPr>
          </a:lstStyle>
          <a:p>
            <a:endParaRPr/>
          </a:p>
        </p:txBody>
      </p:sp>
      <p:sp>
        <p:nvSpPr>
          <p:cNvPr id="19" name="Google Shape;19;p3"/>
          <p:cNvSpPr txBox="1">
            <a:spLocks noGrp="1"/>
          </p:cNvSpPr>
          <p:nvPr>
            <p:ph type="body" idx="1"/>
          </p:nvPr>
        </p:nvSpPr>
        <p:spPr>
          <a:xfrm>
            <a:off x="741362" y="1498600"/>
            <a:ext cx="7566025" cy="4421187"/>
          </a:xfrm>
          <a:prstGeom prst="rect">
            <a:avLst/>
          </a:prstGeom>
          <a:noFill/>
          <a:ln>
            <a:noFill/>
          </a:ln>
        </p:spPr>
        <p:txBody>
          <a:bodyPr spcFirstLastPara="1" wrap="square" lIns="91425" tIns="45700" rIns="91425" bIns="45700" anchor="t" anchorCtr="0">
            <a:noAutofit/>
          </a:bodyPr>
          <a:lstStyle>
            <a:lvl1pPr marL="457200" marR="0" lvl="0" indent="-393700" algn="l" rtl="0">
              <a:spcBef>
                <a:spcPts val="520"/>
              </a:spcBef>
              <a:spcAft>
                <a:spcPts val="0"/>
              </a:spcAft>
              <a:buClr>
                <a:schemeClr val="dk2"/>
              </a:buClr>
              <a:buSzPts val="2600"/>
              <a:buFont typeface="Noto Sans Symbols"/>
              <a:buChar char="▪"/>
              <a:defRPr sz="26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2"/>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368300" algn="l" rtl="0">
              <a:spcBef>
                <a:spcPts val="440"/>
              </a:spcBef>
              <a:spcAft>
                <a:spcPts val="0"/>
              </a:spcAft>
              <a:buClr>
                <a:schemeClr val="dk2"/>
              </a:buClr>
              <a:buSzPts val="2200"/>
              <a:buFont typeface="Noto Sans Symbols"/>
              <a:buChar char="▪"/>
              <a:defRPr sz="22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2"/>
              </a:buClr>
              <a:buSzPts val="2000"/>
              <a:buFont typeface="Noto Sans Symbols"/>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2"/>
              </a:buClr>
              <a:buSzPts val="2000"/>
              <a:buFont typeface="Noto Sans Symbols"/>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0" name="Google Shape;20;p3"/>
          <p:cNvSpPr txBox="1">
            <a:spLocks noGrp="1"/>
          </p:cNvSpPr>
          <p:nvPr>
            <p:ph type="dt" idx="10"/>
          </p:nvPr>
        </p:nvSpPr>
        <p:spPr>
          <a:xfrm>
            <a:off x="741362" y="6356350"/>
            <a:ext cx="1849437"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200" b="0" i="0" u="none" strike="noStrike" cap="none">
                <a:solidFill>
                  <a:srgbClr val="474747"/>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1" name="Google Shape;21;p3"/>
          <p:cNvSpPr txBox="1">
            <a:spLocks noGrp="1"/>
          </p:cNvSpPr>
          <p:nvPr>
            <p:ph type="ftr" idx="11"/>
          </p:nvPr>
        </p:nvSpPr>
        <p:spPr>
          <a:xfrm>
            <a:off x="2824162" y="6356350"/>
            <a:ext cx="32639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cxnSp>
        <p:nvCxnSpPr>
          <p:cNvPr id="22" name="Google Shape;22;p3"/>
          <p:cNvCxnSpPr/>
          <p:nvPr/>
        </p:nvCxnSpPr>
        <p:spPr>
          <a:xfrm rot="5400000">
            <a:off x="258762" y="328612"/>
            <a:ext cx="658812" cy="1587"/>
          </a:xfrm>
          <a:prstGeom prst="straightConnector1">
            <a:avLst/>
          </a:prstGeom>
          <a:noFill/>
          <a:ln w="25400" cap="flat" cmpd="sng">
            <a:solidFill>
              <a:schemeClr val="dk2"/>
            </a:solidFill>
            <a:prstDash val="solid"/>
            <a:miter lim="800000"/>
            <a:headEnd type="none" w="med" len="med"/>
            <a:tailEnd type="none" w="med" len="med"/>
          </a:ln>
        </p:spPr>
      </p:cxnSp>
      <p:pic>
        <p:nvPicPr>
          <p:cNvPr id="23" name="Google Shape;23;p3" descr="ppt"/>
          <p:cNvPicPr preferRelativeResize="0"/>
          <p:nvPr/>
        </p:nvPicPr>
        <p:blipFill rotWithShape="1">
          <a:blip r:embed="rId7">
            <a:alphaModFix/>
          </a:blip>
          <a:srcRect/>
          <a:stretch/>
        </p:blipFill>
        <p:spPr>
          <a:xfrm>
            <a:off x="6326187" y="6038850"/>
            <a:ext cx="2552700" cy="70802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undocs.org/en/A/HRC/43/41"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9"/>
          <p:cNvSpPr txBox="1">
            <a:spLocks noGrp="1"/>
          </p:cNvSpPr>
          <p:nvPr>
            <p:ph type="ctrTitle"/>
          </p:nvPr>
        </p:nvSpPr>
        <p:spPr>
          <a:xfrm>
            <a:off x="723900" y="2041525"/>
            <a:ext cx="6589712" cy="11493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lt1"/>
              </a:buClr>
              <a:buSzPts val="2800"/>
              <a:buFont typeface="Arial"/>
              <a:buNone/>
            </a:pPr>
            <a:r>
              <a:rPr lang="en-US" dirty="0">
                <a:latin typeface="Arial Black" panose="020B0604020202020204" pitchFamily="34" charset="0"/>
                <a:cs typeface="Arial Black" panose="020B0604020202020204" pitchFamily="34" charset="0"/>
              </a:rPr>
              <a:t>Policy Guideline on Sustainable Cities and Communities - SDG 11</a:t>
            </a:r>
            <a:endParaRPr dirty="0">
              <a:latin typeface="Arial Black" panose="020B0604020202020204" pitchFamily="34" charset="0"/>
              <a:cs typeface="Arial Black" panose="020B0604020202020204" pitchFamily="34" charset="0"/>
            </a:endParaRPr>
          </a:p>
          <a:p>
            <a:pPr marL="0" lvl="0" indent="0" algn="l" rtl="0">
              <a:lnSpc>
                <a:spcPct val="100000"/>
              </a:lnSpc>
              <a:spcBef>
                <a:spcPts val="0"/>
              </a:spcBef>
              <a:spcAft>
                <a:spcPts val="0"/>
              </a:spcAft>
              <a:buClr>
                <a:schemeClr val="lt1"/>
              </a:buClr>
              <a:buSzPts val="2800"/>
              <a:buFont typeface="Arial"/>
              <a:buNone/>
            </a:pPr>
            <a:endParaRPr dirty="0"/>
          </a:p>
        </p:txBody>
      </p:sp>
      <p:sp>
        <p:nvSpPr>
          <p:cNvPr id="56" name="Google Shape;56;p9"/>
          <p:cNvSpPr txBox="1"/>
          <p:nvPr/>
        </p:nvSpPr>
        <p:spPr>
          <a:xfrm>
            <a:off x="723900" y="3095500"/>
            <a:ext cx="5891100" cy="460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2400"/>
              <a:buFont typeface="Arial"/>
              <a:buNone/>
            </a:pPr>
            <a:r>
              <a:rPr lang="en-US" sz="2400" b="1" i="1">
                <a:solidFill>
                  <a:srgbClr val="FFFFFF"/>
                </a:solidFill>
              </a:rPr>
              <a:t>In-Person Training Module </a:t>
            </a:r>
            <a:endParaRPr sz="2400" b="1" i="1">
              <a:solidFill>
                <a:srgbClr val="FFFFFF"/>
              </a:solidFill>
            </a:endParaRPr>
          </a:p>
          <a:p>
            <a:pPr marL="0" marR="0" lvl="0" indent="0" algn="l" rtl="0">
              <a:lnSpc>
                <a:spcPct val="100000"/>
              </a:lnSpc>
              <a:spcBef>
                <a:spcPts val="0"/>
              </a:spcBef>
              <a:spcAft>
                <a:spcPts val="0"/>
              </a:spcAft>
              <a:buClr>
                <a:srgbClr val="FFFFFF"/>
              </a:buClr>
              <a:buSzPts val="2400"/>
              <a:buFont typeface="Arial"/>
              <a:buNone/>
            </a:pPr>
            <a:r>
              <a:rPr lang="en-US" sz="2400" b="1" i="1" u="none" strike="noStrike" cap="none">
                <a:solidFill>
                  <a:srgbClr val="FFFFFF"/>
                </a:solidFill>
                <a:latin typeface="Arial"/>
                <a:ea typeface="Arial"/>
                <a:cs typeface="Arial"/>
                <a:sym typeface="Arial"/>
              </a:rPr>
              <a:t>Presenter's name</a:t>
            </a:r>
            <a:endParaRPr/>
          </a:p>
        </p:txBody>
      </p:sp>
      <p:sp>
        <p:nvSpPr>
          <p:cNvPr id="54" name="Google Shape;54;p9"/>
          <p:cNvSpPr txBox="1">
            <a:spLocks noGrp="1"/>
          </p:cNvSpPr>
          <p:nvPr>
            <p:ph type="subTitle" idx="1"/>
          </p:nvPr>
        </p:nvSpPr>
        <p:spPr>
          <a:xfrm>
            <a:off x="723900" y="4248150"/>
            <a:ext cx="6589712" cy="979487"/>
          </a:xfrm>
          <a:prstGeom prst="rect">
            <a:avLst/>
          </a:prstGeom>
          <a:noFill/>
          <a:ln>
            <a:noFill/>
          </a:ln>
        </p:spPr>
        <p:txBody>
          <a:bodyPr spcFirstLastPara="1" wrap="square" lIns="91425" tIns="45700" rIns="91425" bIns="45700" anchor="t" anchorCtr="0">
            <a:noAutofit/>
          </a:bodyPr>
          <a:lstStyle/>
          <a:p>
            <a:pPr marL="0" indent="0">
              <a:spcBef>
                <a:spcPts val="0"/>
              </a:spcBef>
            </a:pPr>
            <a:r>
              <a:rPr lang="en-US" sz="2000" b="0" i="1" u="none" dirty="0">
                <a:solidFill>
                  <a:schemeClr val="lt1"/>
                </a:solidFill>
                <a:latin typeface="Arial"/>
                <a:ea typeface="Arial"/>
                <a:cs typeface="Arial"/>
                <a:sym typeface="Arial"/>
              </a:rPr>
              <a:t>Event or meeting title</a:t>
            </a:r>
            <a:br>
              <a:rPr lang="en-US" sz="2000" b="0" i="1" u="none" dirty="0">
                <a:solidFill>
                  <a:schemeClr val="lt1"/>
                </a:solidFill>
                <a:latin typeface="Arial"/>
                <a:ea typeface="Arial"/>
                <a:cs typeface="Arial"/>
                <a:sym typeface="Arial"/>
              </a:rPr>
            </a:br>
            <a:r>
              <a:rPr lang="en-US" dirty="0">
                <a:solidFill>
                  <a:schemeClr val="lt1"/>
                </a:solidFill>
              </a:rPr>
              <a:t>Location, (Date)</a:t>
            </a:r>
            <a:endParaRPr lang="en-US" dirty="0"/>
          </a:p>
          <a:p>
            <a:pPr marL="0" lvl="0" indent="0" algn="l" rtl="0">
              <a:lnSpc>
                <a:spcPct val="100000"/>
              </a:lnSpc>
              <a:spcBef>
                <a:spcPts val="0"/>
              </a:spcBef>
              <a:spcAft>
                <a:spcPts val="0"/>
              </a:spcAft>
              <a:buSzPts val="2000"/>
              <a:buNone/>
            </a:pP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8"/>
          <p:cNvSpPr txBox="1">
            <a:spLocks noGrp="1"/>
          </p:cNvSpPr>
          <p:nvPr>
            <p:ph type="title"/>
          </p:nvPr>
        </p:nvSpPr>
        <p:spPr>
          <a:xfrm>
            <a:off x="789000" y="2031112"/>
            <a:ext cx="7566000" cy="10905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Clr>
                <a:schemeClr val="dk2"/>
              </a:buClr>
              <a:buSzPts val="2600"/>
              <a:buFont typeface="Arial"/>
              <a:buNone/>
            </a:pPr>
            <a:r>
              <a:rPr lang="en-US"/>
              <a:t>WELCOME TO THE DATA CONTEST!</a:t>
            </a:r>
            <a:endParaRPr/>
          </a:p>
        </p:txBody>
      </p:sp>
      <p:sp>
        <p:nvSpPr>
          <p:cNvPr id="108" name="Google Shape;108;p18"/>
          <p:cNvSpPr txBox="1"/>
          <p:nvPr/>
        </p:nvSpPr>
        <p:spPr>
          <a:xfrm>
            <a:off x="3719725" y="3817900"/>
            <a:ext cx="4894800" cy="1821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400"/>
              <a:t>The team with most points will win a prize!</a:t>
            </a:r>
            <a:endParaRPr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19"/>
          <p:cNvSpPr txBox="1">
            <a:spLocks noGrp="1"/>
          </p:cNvSpPr>
          <p:nvPr>
            <p:ph type="title"/>
          </p:nvPr>
        </p:nvSpPr>
        <p:spPr>
          <a:xfrm>
            <a:off x="741362" y="274637"/>
            <a:ext cx="7566000" cy="10905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2"/>
              </a:buClr>
              <a:buSzPts val="2600"/>
              <a:buFont typeface="Arial"/>
              <a:buNone/>
            </a:pPr>
            <a:r>
              <a:rPr lang="en-US"/>
              <a:t>Question 1:  By 2050 what is the percentage of people with disabilities who will be living in urban areas?  (5 points)</a:t>
            </a:r>
            <a:endParaRPr/>
          </a:p>
        </p:txBody>
      </p:sp>
      <p:sp>
        <p:nvSpPr>
          <p:cNvPr id="114" name="Google Shape;114;p19"/>
          <p:cNvSpPr txBox="1">
            <a:spLocks noGrp="1"/>
          </p:cNvSpPr>
          <p:nvPr>
            <p:ph type="body" idx="1"/>
          </p:nvPr>
        </p:nvSpPr>
        <p:spPr>
          <a:xfrm>
            <a:off x="740825" y="1892250"/>
            <a:ext cx="7567200" cy="4084200"/>
          </a:xfrm>
          <a:prstGeom prst="rect">
            <a:avLst/>
          </a:prstGeom>
        </p:spPr>
        <p:txBody>
          <a:bodyPr spcFirstLastPara="1" wrap="square" lIns="91425" tIns="45700" rIns="91425" bIns="45700" anchor="t" anchorCtr="0">
            <a:noAutofit/>
          </a:bodyPr>
          <a:lstStyle/>
          <a:p>
            <a:pPr marL="114300" lvl="0" indent="0">
              <a:buNone/>
            </a:pPr>
            <a:r>
              <a:rPr lang="en-GB" sz="2800" i="1" dirty="0"/>
              <a:t>By 2050, what is the percentage of people with disabilities who will be living in urban areas? (5 points)</a:t>
            </a:r>
            <a:endParaRPr lang="en-GB" sz="2800" dirty="0"/>
          </a:p>
          <a:p>
            <a:pPr marL="114300" indent="0">
              <a:buNone/>
            </a:pPr>
            <a:r>
              <a:rPr lang="en-GB" sz="2800" i="1" dirty="0"/>
              <a:t> </a:t>
            </a:r>
            <a:endParaRPr lang="en-GB" sz="2800" dirty="0"/>
          </a:p>
          <a:p>
            <a:pPr marL="571500" lvl="1" indent="0">
              <a:buNone/>
            </a:pPr>
            <a:r>
              <a:rPr lang="en-GB" i="1" dirty="0"/>
              <a:t>A. 25%</a:t>
            </a:r>
            <a:endParaRPr lang="en-GB" dirty="0"/>
          </a:p>
          <a:p>
            <a:pPr marL="571500" lvl="1" indent="0">
              <a:buNone/>
            </a:pPr>
            <a:r>
              <a:rPr lang="en-GB" i="1" dirty="0"/>
              <a:t>B. 15% </a:t>
            </a:r>
            <a:endParaRPr lang="en-GB" dirty="0"/>
          </a:p>
          <a:p>
            <a:pPr marL="571500" lvl="1" indent="0">
              <a:buNone/>
            </a:pPr>
            <a:r>
              <a:rPr lang="en-GB" sz="2800" i="1" dirty="0"/>
              <a:t>C. 2% </a:t>
            </a:r>
            <a:endParaRPr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3"/>
                                        </p:tgtEl>
                                        <p:attrNameLst>
                                          <p:attrName>style.visibility</p:attrName>
                                        </p:attrNameLst>
                                      </p:cBhvr>
                                      <p:to>
                                        <p:strVal val="visible"/>
                                      </p:to>
                                    </p:set>
                                    <p:animEffect transition="in" filter="fade">
                                      <p:cBhvr>
                                        <p:cTn id="7" dur="1000"/>
                                        <p:tgtEl>
                                          <p:spTgt spid="1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4"/>
                                        </p:tgtEl>
                                        <p:attrNameLst>
                                          <p:attrName>style.visibility</p:attrName>
                                        </p:attrNameLst>
                                      </p:cBhvr>
                                      <p:to>
                                        <p:strVal val="visible"/>
                                      </p:to>
                                    </p:set>
                                    <p:animEffect transition="in" filter="fade">
                                      <p:cBhvr>
                                        <p:cTn id="12" dur="1000"/>
                                        <p:tgtEl>
                                          <p:spTgt spid="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19"/>
          <p:cNvSpPr txBox="1">
            <a:spLocks noGrp="1"/>
          </p:cNvSpPr>
          <p:nvPr>
            <p:ph type="title"/>
          </p:nvPr>
        </p:nvSpPr>
        <p:spPr>
          <a:xfrm>
            <a:off x="741362" y="274637"/>
            <a:ext cx="7566000" cy="10905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2"/>
              </a:buClr>
              <a:buSzPts val="2600"/>
              <a:buFont typeface="Arial"/>
              <a:buNone/>
            </a:pPr>
            <a:r>
              <a:rPr lang="en-US"/>
              <a:t>Question 1:  By 2050 what is the percentage of people with disabilities who will be living in urban areas?  (5 points)</a:t>
            </a:r>
            <a:endParaRPr/>
          </a:p>
        </p:txBody>
      </p:sp>
      <p:sp>
        <p:nvSpPr>
          <p:cNvPr id="114" name="Google Shape;114;p19"/>
          <p:cNvSpPr txBox="1">
            <a:spLocks noGrp="1"/>
          </p:cNvSpPr>
          <p:nvPr>
            <p:ph type="body" idx="1"/>
          </p:nvPr>
        </p:nvSpPr>
        <p:spPr>
          <a:xfrm>
            <a:off x="741362" y="1685774"/>
            <a:ext cx="7567200" cy="4084200"/>
          </a:xfrm>
          <a:prstGeom prst="rect">
            <a:avLst/>
          </a:prstGeom>
        </p:spPr>
        <p:txBody>
          <a:bodyPr spcFirstLastPara="1" wrap="square" lIns="91425" tIns="45700" rIns="91425" bIns="45700" anchor="t" anchorCtr="0">
            <a:noAutofit/>
          </a:bodyPr>
          <a:lstStyle/>
          <a:p>
            <a:pPr marL="0" indent="0">
              <a:buNone/>
            </a:pPr>
            <a:r>
              <a:rPr lang="en-GB" sz="2000" b="1" i="1" dirty="0"/>
              <a:t>B. 15% </a:t>
            </a:r>
            <a:r>
              <a:rPr lang="en-GB" sz="2000" b="1" dirty="0"/>
              <a:t> </a:t>
            </a:r>
          </a:p>
          <a:p>
            <a:pPr marL="0" indent="0">
              <a:buNone/>
            </a:pPr>
            <a:r>
              <a:rPr lang="en-US" sz="1900" dirty="0"/>
              <a:t>Of the </a:t>
            </a:r>
            <a:r>
              <a:rPr lang="en-US" sz="1900" b="1" dirty="0"/>
              <a:t>6.25 billion people predicted to be living in urban areas by 2050</a:t>
            </a:r>
            <a:r>
              <a:rPr lang="en-US" sz="1900" dirty="0"/>
              <a:t>, an estimated </a:t>
            </a:r>
            <a:r>
              <a:rPr lang="en-US" sz="1900" b="1" dirty="0"/>
              <a:t>15% or 937 million</a:t>
            </a:r>
            <a:r>
              <a:rPr lang="en-US" sz="1900" dirty="0"/>
              <a:t>, will be persons with disabilities. </a:t>
            </a:r>
          </a:p>
          <a:p>
            <a:pPr marL="0" lvl="0" indent="0" algn="l" rtl="0">
              <a:spcBef>
                <a:spcPts val="360"/>
              </a:spcBef>
              <a:spcAft>
                <a:spcPts val="0"/>
              </a:spcAft>
              <a:buNone/>
            </a:pPr>
            <a:r>
              <a:rPr lang="en-US" sz="1900" dirty="0"/>
              <a:t>Cities and human settlements </a:t>
            </a:r>
            <a:r>
              <a:rPr lang="en-US" sz="1900" b="1" dirty="0"/>
              <a:t>can impede or enable inclusion of persons with disabilities</a:t>
            </a:r>
            <a:r>
              <a:rPr lang="en-US" sz="1900" dirty="0"/>
              <a:t>, depending on how they are planned and built, including housing and public buildings and spaces, transportation, urban services, information and communications. </a:t>
            </a:r>
            <a:r>
              <a:rPr lang="en-US" sz="1900" b="1" dirty="0"/>
              <a:t>Lack of accessibility contributes greatly to the </a:t>
            </a:r>
            <a:r>
              <a:rPr lang="en-US" sz="1900" b="1" dirty="0" err="1"/>
              <a:t>marginalisation</a:t>
            </a:r>
            <a:r>
              <a:rPr lang="en-US" sz="1900" b="1" dirty="0"/>
              <a:t> of persons with disabilities</a:t>
            </a:r>
            <a:r>
              <a:rPr lang="en-US" sz="1900" dirty="0"/>
              <a:t>, and results in disproportionate rates of poverty and exclusion.  </a:t>
            </a:r>
          </a:p>
          <a:p>
            <a:pPr marL="0" lvl="0" indent="0" algn="l" rtl="0">
              <a:spcBef>
                <a:spcPts val="360"/>
              </a:spcBef>
              <a:spcAft>
                <a:spcPts val="0"/>
              </a:spcAft>
              <a:buNone/>
            </a:pPr>
            <a:r>
              <a:rPr lang="en-US" sz="1900" dirty="0"/>
              <a:t>Women and girls with disabilities often experience a lack of participation in urban planning processes and additional barriers in accessing the urban environment and services, such as safety concerns in the use of public spaces or transport.</a:t>
            </a:r>
            <a:endParaRPr sz="1900" dirty="0"/>
          </a:p>
          <a:p>
            <a:pPr marL="0" lvl="0" indent="0" algn="l" rtl="0">
              <a:spcBef>
                <a:spcPts val="360"/>
              </a:spcBef>
              <a:spcAft>
                <a:spcPts val="0"/>
              </a:spcAft>
              <a:buNone/>
            </a:pPr>
            <a:endParaRPr sz="1900" dirty="0"/>
          </a:p>
        </p:txBody>
      </p:sp>
    </p:spTree>
    <p:extLst>
      <p:ext uri="{BB962C8B-B14F-4D97-AF65-F5344CB8AC3E}">
        <p14:creationId xmlns:p14="http://schemas.microsoft.com/office/powerpoint/2010/main" val="230555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3"/>
                                        </p:tgtEl>
                                        <p:attrNameLst>
                                          <p:attrName>style.visibility</p:attrName>
                                        </p:attrNameLst>
                                      </p:cBhvr>
                                      <p:to>
                                        <p:strVal val="visible"/>
                                      </p:to>
                                    </p:set>
                                    <p:animEffect transition="in" filter="fade">
                                      <p:cBhvr>
                                        <p:cTn id="7" dur="1000"/>
                                        <p:tgtEl>
                                          <p:spTgt spid="1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4"/>
                                        </p:tgtEl>
                                        <p:attrNameLst>
                                          <p:attrName>style.visibility</p:attrName>
                                        </p:attrNameLst>
                                      </p:cBhvr>
                                      <p:to>
                                        <p:strVal val="visible"/>
                                      </p:to>
                                    </p:set>
                                    <p:animEffect transition="in" filter="fade">
                                      <p:cBhvr>
                                        <p:cTn id="12" dur="1000"/>
                                        <p:tgtEl>
                                          <p:spTgt spid="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1"/>
          <p:cNvSpPr txBox="1">
            <a:spLocks noGrp="1"/>
          </p:cNvSpPr>
          <p:nvPr>
            <p:ph type="title"/>
          </p:nvPr>
        </p:nvSpPr>
        <p:spPr>
          <a:xfrm>
            <a:off x="741350" y="274625"/>
            <a:ext cx="7825500" cy="10905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2"/>
              </a:buClr>
              <a:buSzPts val="2600"/>
              <a:buFont typeface="Arial"/>
              <a:buNone/>
            </a:pPr>
            <a:r>
              <a:rPr lang="en-US" sz="2300"/>
              <a:t>Question 2: What is the percentage of persons with disabilities, of 8 developing countries, that state transportation services are not accessible?  (5 points)</a:t>
            </a:r>
            <a:endParaRPr sz="2300"/>
          </a:p>
        </p:txBody>
      </p:sp>
      <p:sp>
        <p:nvSpPr>
          <p:cNvPr id="125" name="Google Shape;125;p21"/>
          <p:cNvSpPr txBox="1">
            <a:spLocks noGrp="1"/>
          </p:cNvSpPr>
          <p:nvPr>
            <p:ph type="body" idx="1"/>
          </p:nvPr>
        </p:nvSpPr>
        <p:spPr>
          <a:xfrm>
            <a:off x="741350" y="1528097"/>
            <a:ext cx="7825500" cy="4477800"/>
          </a:xfrm>
          <a:prstGeom prst="rect">
            <a:avLst/>
          </a:prstGeom>
        </p:spPr>
        <p:txBody>
          <a:bodyPr spcFirstLastPara="1" wrap="square" lIns="91425" tIns="45700" rIns="91425" bIns="45700" anchor="t" anchorCtr="0">
            <a:noAutofit/>
          </a:bodyPr>
          <a:lstStyle/>
          <a:p>
            <a:pPr marL="571500" lvl="1" indent="0">
              <a:buNone/>
            </a:pPr>
            <a:r>
              <a:rPr lang="en-GB" i="1" dirty="0"/>
              <a:t>A. 36% </a:t>
            </a:r>
            <a:endParaRPr lang="en-GB" dirty="0"/>
          </a:p>
          <a:p>
            <a:pPr marL="571500" lvl="1" indent="0">
              <a:buNone/>
            </a:pPr>
            <a:r>
              <a:rPr lang="en-GB" i="1" dirty="0"/>
              <a:t>B. 65%</a:t>
            </a:r>
          </a:p>
          <a:p>
            <a:pPr marL="571500" lvl="1" indent="0">
              <a:buNone/>
            </a:pPr>
            <a:r>
              <a:rPr lang="en-GB" sz="2800" i="1" dirty="0"/>
              <a:t>C.19% </a:t>
            </a:r>
            <a:endParaRPr sz="4400" dirty="0"/>
          </a:p>
        </p:txBody>
      </p:sp>
    </p:spTree>
    <p:extLst>
      <p:ext uri="{BB962C8B-B14F-4D97-AF65-F5344CB8AC3E}">
        <p14:creationId xmlns:p14="http://schemas.microsoft.com/office/powerpoint/2010/main" val="1728787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4"/>
                                        </p:tgtEl>
                                        <p:attrNameLst>
                                          <p:attrName>style.visibility</p:attrName>
                                        </p:attrNameLst>
                                      </p:cBhvr>
                                      <p:to>
                                        <p:strVal val="visible"/>
                                      </p:to>
                                    </p:set>
                                    <p:animEffect transition="in" filter="fade">
                                      <p:cBhvr>
                                        <p:cTn id="7" dur="1000"/>
                                        <p:tgtEl>
                                          <p:spTgt spid="1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5"/>
                                        </p:tgtEl>
                                        <p:attrNameLst>
                                          <p:attrName>style.visibility</p:attrName>
                                        </p:attrNameLst>
                                      </p:cBhvr>
                                      <p:to>
                                        <p:strVal val="visible"/>
                                      </p:to>
                                    </p:set>
                                    <p:animEffect transition="in" filter="fade">
                                      <p:cBhvr>
                                        <p:cTn id="12" dur="1000"/>
                                        <p:tgtEl>
                                          <p:spTgt spid="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1"/>
          <p:cNvSpPr txBox="1">
            <a:spLocks noGrp="1"/>
          </p:cNvSpPr>
          <p:nvPr>
            <p:ph type="title"/>
          </p:nvPr>
        </p:nvSpPr>
        <p:spPr>
          <a:xfrm>
            <a:off x="741350" y="274625"/>
            <a:ext cx="7825500" cy="10905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2"/>
              </a:buClr>
              <a:buSzPts val="2600"/>
              <a:buFont typeface="Arial"/>
              <a:buNone/>
            </a:pPr>
            <a:r>
              <a:rPr lang="en-US" sz="2300"/>
              <a:t>Question 2: What is the percentage of persons with disabilities, of 8 developing countries, that state transportation services are not accessible?  (5 points)</a:t>
            </a:r>
            <a:endParaRPr sz="2300"/>
          </a:p>
        </p:txBody>
      </p:sp>
      <p:sp>
        <p:nvSpPr>
          <p:cNvPr id="125" name="Google Shape;125;p21"/>
          <p:cNvSpPr txBox="1">
            <a:spLocks noGrp="1"/>
          </p:cNvSpPr>
          <p:nvPr>
            <p:ph type="body" idx="1"/>
          </p:nvPr>
        </p:nvSpPr>
        <p:spPr>
          <a:xfrm>
            <a:off x="741350" y="1447140"/>
            <a:ext cx="7825500" cy="4477800"/>
          </a:xfrm>
          <a:prstGeom prst="rect">
            <a:avLst/>
          </a:prstGeom>
        </p:spPr>
        <p:txBody>
          <a:bodyPr spcFirstLastPara="1" wrap="square" lIns="91425" tIns="45700" rIns="91425" bIns="45700" anchor="t" anchorCtr="0">
            <a:noAutofit/>
          </a:bodyPr>
          <a:lstStyle/>
          <a:p>
            <a:pPr marL="0" lvl="0" indent="0">
              <a:buNone/>
            </a:pPr>
            <a:r>
              <a:rPr lang="en-GB" b="1" i="1" dirty="0"/>
              <a:t>A. 36% </a:t>
            </a:r>
            <a:endParaRPr lang="en-US" sz="1800" b="1" dirty="0"/>
          </a:p>
          <a:p>
            <a:pPr marL="0" lvl="0" indent="0">
              <a:buNone/>
            </a:pPr>
            <a:r>
              <a:rPr lang="en-US" sz="1800" b="1" dirty="0"/>
              <a:t>Data from 8 developing countries show that 36% </a:t>
            </a:r>
            <a:r>
              <a:rPr lang="en-US" sz="1800" dirty="0"/>
              <a:t>of persons with disabilities consider transportation services not accessible or hindering. </a:t>
            </a:r>
          </a:p>
          <a:p>
            <a:pPr marL="0" lvl="0" indent="0">
              <a:buNone/>
            </a:pPr>
            <a:r>
              <a:rPr lang="en-US" sz="1800" dirty="0"/>
              <a:t>Major obstacles for persons with disabilities in using public transportation were steps to get in or out of vehicles, barriers in getting to stops or stations, lack of seating or difficulty seating or difficulty standing, pain or discomfort when sitting, fear or anxiety, inaccessible doors to get in and out of vehicles and inadequate access to toilets. </a:t>
            </a:r>
          </a:p>
          <a:p>
            <a:pPr marL="0" lvl="0" indent="0">
              <a:buNone/>
            </a:pPr>
            <a:r>
              <a:rPr lang="en-US" sz="1800" dirty="0"/>
              <a:t>Whenever accessibility is considered in transportation, the focus has often been on wheelchair-users only. However, </a:t>
            </a:r>
            <a:r>
              <a:rPr lang="en-US" sz="1800" b="1" dirty="0"/>
              <a:t>other persons with disabilities also require accessibility features,</a:t>
            </a:r>
            <a:r>
              <a:rPr lang="en-US" sz="1800" dirty="0"/>
              <a:t> e.g. audio or visual signaling. In addition, public policies tend to focus on mass transportation to which many persons with disabilities cannot access, even when accessibility requirements are met. Multi-modal transportation that might be available and individual assistive products and technologies are usually disregarded.</a:t>
            </a:r>
            <a:endParaRPr sz="1800" dirty="0"/>
          </a:p>
          <a:p>
            <a:pPr marL="0" lvl="0" indent="0" algn="l" rtl="0">
              <a:spcBef>
                <a:spcPts val="360"/>
              </a:spcBef>
              <a:spcAft>
                <a:spcPts val="0"/>
              </a:spcAft>
              <a:buNone/>
            </a:pPr>
            <a:endParaRP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4"/>
                                        </p:tgtEl>
                                        <p:attrNameLst>
                                          <p:attrName>style.visibility</p:attrName>
                                        </p:attrNameLst>
                                      </p:cBhvr>
                                      <p:to>
                                        <p:strVal val="visible"/>
                                      </p:to>
                                    </p:set>
                                    <p:animEffect transition="in" filter="fade">
                                      <p:cBhvr>
                                        <p:cTn id="7" dur="1000"/>
                                        <p:tgtEl>
                                          <p:spTgt spid="1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5"/>
                                        </p:tgtEl>
                                        <p:attrNameLst>
                                          <p:attrName>style.visibility</p:attrName>
                                        </p:attrNameLst>
                                      </p:cBhvr>
                                      <p:to>
                                        <p:strVal val="visible"/>
                                      </p:to>
                                    </p:set>
                                    <p:animEffect transition="in" filter="fade">
                                      <p:cBhvr>
                                        <p:cTn id="12" dur="1000"/>
                                        <p:tgtEl>
                                          <p:spTgt spid="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3"/>
          <p:cNvSpPr txBox="1">
            <a:spLocks noGrp="1"/>
          </p:cNvSpPr>
          <p:nvPr>
            <p:ph type="title"/>
          </p:nvPr>
        </p:nvSpPr>
        <p:spPr>
          <a:xfrm>
            <a:off x="741350" y="83400"/>
            <a:ext cx="8246100" cy="17070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2"/>
              </a:buClr>
              <a:buSzPts val="2600"/>
              <a:buFont typeface="Arial"/>
              <a:buNone/>
            </a:pPr>
            <a:r>
              <a:rPr lang="en-US"/>
              <a:t>Question 3: Based on data from 8 developing countries, what is the percentage of persons with disabilities who report that recreational facilities are not accessible to them?  (5 points)</a:t>
            </a:r>
            <a:endParaRPr/>
          </a:p>
        </p:txBody>
      </p:sp>
      <p:sp>
        <p:nvSpPr>
          <p:cNvPr id="2" name="Rectangle 1"/>
          <p:cNvSpPr/>
          <p:nvPr/>
        </p:nvSpPr>
        <p:spPr>
          <a:xfrm>
            <a:off x="501446" y="2285574"/>
            <a:ext cx="4572000" cy="1536767"/>
          </a:xfrm>
          <a:prstGeom prst="rect">
            <a:avLst/>
          </a:prstGeom>
        </p:spPr>
        <p:txBody>
          <a:bodyPr>
            <a:spAutoFit/>
          </a:bodyPr>
          <a:lstStyle/>
          <a:p>
            <a:pPr marL="457200" lvl="1">
              <a:lnSpc>
                <a:spcPct val="115000"/>
              </a:lnSpc>
            </a:pPr>
            <a:r>
              <a:rPr lang="en-GB" sz="2800" b="1" i="1" dirty="0">
                <a:latin typeface="Arial" panose="020B0604020202020204" pitchFamily="34" charset="0"/>
                <a:ea typeface="Arial" panose="020B0604020202020204" pitchFamily="34" charset="0"/>
              </a:rPr>
              <a:t>A. 56%</a:t>
            </a:r>
            <a:endParaRPr lang="en-GB" sz="2800" b="1" dirty="0">
              <a:latin typeface="Arial" panose="020B0604020202020204" pitchFamily="34" charset="0"/>
              <a:ea typeface="Arial" panose="020B0604020202020204" pitchFamily="34" charset="0"/>
            </a:endParaRPr>
          </a:p>
          <a:p>
            <a:pPr marL="457200" lvl="1">
              <a:lnSpc>
                <a:spcPct val="115000"/>
              </a:lnSpc>
            </a:pPr>
            <a:r>
              <a:rPr lang="en-GB" sz="2800" b="1" i="1" dirty="0">
                <a:latin typeface="Arial" panose="020B0604020202020204" pitchFamily="34" charset="0"/>
                <a:ea typeface="Arial" panose="020B0604020202020204" pitchFamily="34" charset="0"/>
              </a:rPr>
              <a:t>B. 17% </a:t>
            </a:r>
            <a:endParaRPr lang="en-GB" sz="2800" b="1" dirty="0">
              <a:latin typeface="Arial" panose="020B0604020202020204" pitchFamily="34" charset="0"/>
              <a:ea typeface="Arial" panose="020B0604020202020204" pitchFamily="34" charset="0"/>
            </a:endParaRPr>
          </a:p>
          <a:p>
            <a:pPr marL="457200" lvl="1">
              <a:lnSpc>
                <a:spcPct val="115000"/>
              </a:lnSpc>
            </a:pPr>
            <a:r>
              <a:rPr lang="en-GB" sz="2800" b="1" i="1" dirty="0">
                <a:latin typeface="Arial" panose="020B0604020202020204" pitchFamily="34" charset="0"/>
                <a:ea typeface="Arial" panose="020B0604020202020204" pitchFamily="34" charset="0"/>
              </a:rPr>
              <a:t>C. 40% </a:t>
            </a:r>
            <a:r>
              <a:rPr lang="en-GB" sz="1100" b="1" dirty="0">
                <a:latin typeface="Times New Roman" panose="02020603050405020304" pitchFamily="18" charset="0"/>
                <a:ea typeface="Times New Roman" panose="02020603050405020304" pitchFamily="18" charset="0"/>
              </a:rPr>
              <a:t> </a:t>
            </a:r>
            <a:endParaRPr lang="en-GB" sz="1100" dirty="0">
              <a:effectLst/>
              <a:latin typeface="Arial" panose="020B0604020202020204" pitchFamily="34" charset="0"/>
              <a:ea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5"/>
                                        </p:tgtEl>
                                        <p:attrNameLst>
                                          <p:attrName>style.visibility</p:attrName>
                                        </p:attrNameLst>
                                      </p:cBhvr>
                                      <p:to>
                                        <p:strVal val="visible"/>
                                      </p:to>
                                    </p:set>
                                    <p:animEffect transition="in" filter="fade">
                                      <p:cBhvr>
                                        <p:cTn id="7" dur="1000"/>
                                        <p:tgtEl>
                                          <p:spTgt spid="1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3"/>
          <p:cNvSpPr txBox="1">
            <a:spLocks noGrp="1"/>
          </p:cNvSpPr>
          <p:nvPr>
            <p:ph type="title"/>
          </p:nvPr>
        </p:nvSpPr>
        <p:spPr>
          <a:xfrm>
            <a:off x="741350" y="83400"/>
            <a:ext cx="8246100" cy="17070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2"/>
              </a:buClr>
              <a:buSzPts val="2600"/>
              <a:buFont typeface="Arial"/>
              <a:buNone/>
            </a:pPr>
            <a:r>
              <a:rPr lang="en-US" dirty="0"/>
              <a:t>Question 3: Based on data from 8 developing countries, what is the percentage of persons with disabilities who report that recreational facilities are not accessible to them?  (5 points)</a:t>
            </a:r>
            <a:endParaRPr dirty="0"/>
          </a:p>
        </p:txBody>
      </p:sp>
      <p:sp>
        <p:nvSpPr>
          <p:cNvPr id="3" name="Rectangle 2"/>
          <p:cNvSpPr/>
          <p:nvPr/>
        </p:nvSpPr>
        <p:spPr>
          <a:xfrm>
            <a:off x="60638" y="2308171"/>
            <a:ext cx="1371512" cy="523220"/>
          </a:xfrm>
          <a:prstGeom prst="rect">
            <a:avLst/>
          </a:prstGeom>
        </p:spPr>
        <p:txBody>
          <a:bodyPr wrap="square">
            <a:spAutoFit/>
          </a:bodyPr>
          <a:lstStyle/>
          <a:p>
            <a:r>
              <a:rPr lang="en-GB" sz="2800" b="1" i="1" dirty="0">
                <a:latin typeface="Arial" panose="020B0604020202020204" pitchFamily="34" charset="0"/>
                <a:ea typeface="Arial" panose="020B0604020202020204" pitchFamily="34" charset="0"/>
              </a:rPr>
              <a:t>C. 40% </a:t>
            </a:r>
            <a:endParaRPr lang="en-GB" sz="2800" dirty="0"/>
          </a:p>
        </p:txBody>
      </p:sp>
      <p:pic>
        <p:nvPicPr>
          <p:cNvPr id="2" name="Picture 1" descr="Figure II: An image of a chart depicting persons with disabilities who report that recreational facilities (e.g cinema, pubs) are not accessible to them (8 countries, 2011).  The average is 39%.The countries listed are: Mozambique: 58%, South Africa: 55%, Zambia: 40%, Nepal: 39%, Botswana: 37%, Malawi: 34%, Eswatini: 32%, Zimbabwe: 14%.">
            <a:extLst>
              <a:ext uri="{FF2B5EF4-FFF2-40B4-BE49-F238E27FC236}">
                <a16:creationId xmlns:a16="http://schemas.microsoft.com/office/drawing/2014/main" id="{6EFCA081-062A-EC48-9457-99297D669065}"/>
              </a:ext>
            </a:extLst>
          </p:cNvPr>
          <p:cNvPicPr>
            <a:picLocks noChangeAspect="1"/>
          </p:cNvPicPr>
          <p:nvPr/>
        </p:nvPicPr>
        <p:blipFill>
          <a:blip r:embed="rId3"/>
          <a:stretch>
            <a:fillRect/>
          </a:stretch>
        </p:blipFill>
        <p:spPr>
          <a:xfrm>
            <a:off x="1654628" y="1790400"/>
            <a:ext cx="6183086" cy="4287735"/>
          </a:xfrm>
          <a:prstGeom prst="rect">
            <a:avLst/>
          </a:prstGeom>
        </p:spPr>
      </p:pic>
    </p:spTree>
    <p:extLst>
      <p:ext uri="{BB962C8B-B14F-4D97-AF65-F5344CB8AC3E}">
        <p14:creationId xmlns:p14="http://schemas.microsoft.com/office/powerpoint/2010/main" val="2754103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5"/>
                                        </p:tgtEl>
                                        <p:attrNameLst>
                                          <p:attrName>style.visibility</p:attrName>
                                        </p:attrNameLst>
                                      </p:cBhvr>
                                      <p:to>
                                        <p:strVal val="visible"/>
                                      </p:to>
                                    </p:set>
                                    <p:animEffect transition="in" filter="fade">
                                      <p:cBhvr>
                                        <p:cTn id="7" dur="1000"/>
                                        <p:tgtEl>
                                          <p:spTgt spid="1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5"/>
          <p:cNvSpPr txBox="1">
            <a:spLocks noGrp="1"/>
          </p:cNvSpPr>
          <p:nvPr>
            <p:ph type="title"/>
          </p:nvPr>
        </p:nvSpPr>
        <p:spPr>
          <a:xfrm>
            <a:off x="741362" y="274637"/>
            <a:ext cx="7566000" cy="10905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2"/>
              </a:buClr>
              <a:buSzPts val="2600"/>
              <a:buFont typeface="Arial"/>
              <a:buNone/>
            </a:pPr>
            <a:r>
              <a:rPr lang="en-US"/>
              <a:t>Question 4: What are the three criteria for improving accessibility of existing buildings?  (5 points)</a:t>
            </a:r>
            <a:endParaRPr/>
          </a:p>
        </p:txBody>
      </p:sp>
      <p:sp>
        <p:nvSpPr>
          <p:cNvPr id="2" name="Text Placeholder 1"/>
          <p:cNvSpPr>
            <a:spLocks noGrp="1"/>
          </p:cNvSpPr>
          <p:nvPr>
            <p:ph type="body" idx="1"/>
          </p:nvPr>
        </p:nvSpPr>
        <p:spPr>
          <a:xfrm>
            <a:off x="490109" y="2162279"/>
            <a:ext cx="7567085" cy="4477698"/>
          </a:xfrm>
        </p:spPr>
        <p:txBody>
          <a:bodyPr/>
          <a:lstStyle/>
          <a:p>
            <a:pPr marL="571500" lvl="1" indent="0">
              <a:buNone/>
            </a:pPr>
            <a:r>
              <a:rPr lang="en-GB" b="1" i="1" dirty="0"/>
              <a:t>A. Usability, ramps, Braille signs</a:t>
            </a:r>
            <a:endParaRPr lang="en-GB" b="1" dirty="0"/>
          </a:p>
          <a:p>
            <a:pPr marL="571500" lvl="1" indent="0">
              <a:buNone/>
            </a:pPr>
            <a:r>
              <a:rPr lang="en-GB" b="1" i="1" dirty="0"/>
              <a:t>B. Preservation, usability, public/private nature</a:t>
            </a:r>
            <a:endParaRPr lang="en-GB" b="1" dirty="0"/>
          </a:p>
          <a:p>
            <a:pPr marL="571500" lvl="1" indent="0">
              <a:buNone/>
            </a:pPr>
            <a:r>
              <a:rPr lang="en-GB" b="1" i="1" dirty="0"/>
              <a:t>C. </a:t>
            </a:r>
            <a:r>
              <a:rPr lang="en-GB" b="1" i="1" dirty="0" err="1"/>
              <a:t>Visitability</a:t>
            </a:r>
            <a:r>
              <a:rPr lang="en-GB" b="1" i="1" dirty="0"/>
              <a:t>, adaptability and feasibility</a:t>
            </a:r>
            <a:endParaRPr lang="en-GB" dirty="0"/>
          </a:p>
        </p:txBody>
      </p:sp>
    </p:spTree>
    <p:extLst>
      <p:ext uri="{BB962C8B-B14F-4D97-AF65-F5344CB8AC3E}">
        <p14:creationId xmlns:p14="http://schemas.microsoft.com/office/powerpoint/2010/main" val="3730956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6"/>
                                        </p:tgtEl>
                                        <p:attrNameLst>
                                          <p:attrName>style.visibility</p:attrName>
                                        </p:attrNameLst>
                                      </p:cBhvr>
                                      <p:to>
                                        <p:strVal val="visible"/>
                                      </p:to>
                                    </p:set>
                                    <p:animEffect transition="in" filter="fade">
                                      <p:cBhvr>
                                        <p:cTn id="7" dur="1000"/>
                                        <p:tgtEl>
                                          <p:spTgt spid="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5"/>
          <p:cNvSpPr txBox="1">
            <a:spLocks noGrp="1"/>
          </p:cNvSpPr>
          <p:nvPr>
            <p:ph type="title"/>
          </p:nvPr>
        </p:nvSpPr>
        <p:spPr>
          <a:xfrm>
            <a:off x="741362" y="274637"/>
            <a:ext cx="7566000" cy="10905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2"/>
              </a:buClr>
              <a:buSzPts val="2600"/>
              <a:buFont typeface="Arial"/>
              <a:buNone/>
            </a:pPr>
            <a:r>
              <a:rPr lang="en-US"/>
              <a:t>Question 4: What are the three criteria for improving accessibility of existing buildings?  (5 points)</a:t>
            </a:r>
            <a:endParaRPr/>
          </a:p>
        </p:txBody>
      </p:sp>
      <p:sp>
        <p:nvSpPr>
          <p:cNvPr id="147" name="Google Shape;147;p25"/>
          <p:cNvSpPr txBox="1">
            <a:spLocks noGrp="1"/>
          </p:cNvSpPr>
          <p:nvPr>
            <p:ph type="body" idx="1"/>
          </p:nvPr>
        </p:nvSpPr>
        <p:spPr>
          <a:xfrm>
            <a:off x="240825" y="1498600"/>
            <a:ext cx="8383500" cy="4477800"/>
          </a:xfrm>
          <a:prstGeom prst="rect">
            <a:avLst/>
          </a:prstGeom>
        </p:spPr>
        <p:txBody>
          <a:bodyPr spcFirstLastPara="1" wrap="square" lIns="91425" tIns="45700" rIns="91425" bIns="45700" anchor="t" anchorCtr="0">
            <a:noAutofit/>
          </a:bodyPr>
          <a:lstStyle/>
          <a:p>
            <a:pPr marL="457200" lvl="0" indent="-317500" algn="l" rtl="0">
              <a:spcBef>
                <a:spcPts val="360"/>
              </a:spcBef>
              <a:spcAft>
                <a:spcPts val="0"/>
              </a:spcAft>
              <a:buSzPts val="1400"/>
              <a:buChar char="▪"/>
            </a:pPr>
            <a:r>
              <a:rPr lang="en-US" sz="1400" b="1"/>
              <a:t>‘Visitability’: </a:t>
            </a:r>
            <a:r>
              <a:rPr lang="en-US" sz="1400"/>
              <a:t>Visitability refers to a building that meets three requirements. These are: at least one entrance with no steps into the main floor, wide enough doors and hallways that allow for wheelchair users to access common areas, and one wheelchair accessible bathroom on the main floor. Visitability enables all people to visit the house or building but does not require the entire building to be accessible.</a:t>
            </a:r>
            <a:endParaRPr sz="1400"/>
          </a:p>
          <a:p>
            <a:pPr marL="457200" lvl="0" indent="0" algn="l" rtl="0">
              <a:spcBef>
                <a:spcPts val="360"/>
              </a:spcBef>
              <a:spcAft>
                <a:spcPts val="0"/>
              </a:spcAft>
              <a:buNone/>
            </a:pPr>
            <a:endParaRPr sz="1400"/>
          </a:p>
          <a:p>
            <a:pPr marL="457200" lvl="0" indent="-317500" algn="l" rtl="0">
              <a:spcBef>
                <a:spcPts val="360"/>
              </a:spcBef>
              <a:spcAft>
                <a:spcPts val="0"/>
              </a:spcAft>
              <a:buSzPts val="1400"/>
              <a:buChar char="▪"/>
            </a:pPr>
            <a:r>
              <a:rPr lang="en-US" sz="1400" b="1"/>
              <a:t>‘Adaptability’:</a:t>
            </a:r>
            <a:r>
              <a:rPr lang="en-US" sz="1400"/>
              <a:t> While not all private and public housing units are initially constructed to accommodate persons with disabilities, the design of the housing should allow for adaptations later on if needed. For example, a bathroom may originally include a bathtub. The adaptability of the bathroom design would allow for the bathtub to be removed at low cost and provide space to add in a ‘roll-in shower’.</a:t>
            </a:r>
            <a:endParaRPr sz="1400"/>
          </a:p>
          <a:p>
            <a:pPr marL="457200" lvl="0" indent="0" algn="l" rtl="0">
              <a:spcBef>
                <a:spcPts val="360"/>
              </a:spcBef>
              <a:spcAft>
                <a:spcPts val="0"/>
              </a:spcAft>
              <a:buNone/>
            </a:pPr>
            <a:endParaRPr sz="1400"/>
          </a:p>
          <a:p>
            <a:pPr marL="457200" lvl="0" indent="-317500" algn="l" rtl="0">
              <a:spcBef>
                <a:spcPts val="360"/>
              </a:spcBef>
              <a:spcAft>
                <a:spcPts val="0"/>
              </a:spcAft>
              <a:buSzPts val="1400"/>
              <a:buChar char="▪"/>
            </a:pPr>
            <a:r>
              <a:rPr lang="en-US" sz="1400" b="1"/>
              <a:t>‘Feasibility’</a:t>
            </a:r>
            <a:r>
              <a:rPr lang="en-US" sz="1400"/>
              <a:t> standards in buildings allow for exceptional accessibility measures to be implemented where technical restrictions preclude general accessibility standards. Feasibility standards should be applied on an exceptional basis and constructors should be held to strict scrutiny. For example, presenting documentation that proves that no safe technical solutions can be implemented because of characteristics of the building. In those cases, urban planning law enforcement agencies can authorize the use of alternative standards such as ‘assisted ramps’ (those that require support from a third person to use them safely), ‘removable ramps’ (ramps that can be removed to avoid blocking circulation), and ‘stair lifts’ (electronic device that allow for wheelchairs to climb stairs), among others.</a:t>
            </a:r>
            <a:endParaRPr sz="1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6"/>
                                        </p:tgtEl>
                                        <p:attrNameLst>
                                          <p:attrName>style.visibility</p:attrName>
                                        </p:attrNameLst>
                                      </p:cBhvr>
                                      <p:to>
                                        <p:strVal val="visible"/>
                                      </p:to>
                                    </p:set>
                                    <p:animEffect transition="in" filter="fade">
                                      <p:cBhvr>
                                        <p:cTn id="7" dur="1000"/>
                                        <p:tgtEl>
                                          <p:spTgt spid="14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7"/>
                                        </p:tgtEl>
                                        <p:attrNameLst>
                                          <p:attrName>style.visibility</p:attrName>
                                        </p:attrNameLst>
                                      </p:cBhvr>
                                      <p:to>
                                        <p:strVal val="visible"/>
                                      </p:to>
                                    </p:set>
                                    <p:animEffect transition="in" filter="fade">
                                      <p:cBhvr>
                                        <p:cTn id="12" dur="1000"/>
                                        <p:tgtEl>
                                          <p:spTgt spid="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7"/>
          <p:cNvSpPr txBox="1">
            <a:spLocks noGrp="1"/>
          </p:cNvSpPr>
          <p:nvPr>
            <p:ph type="title"/>
          </p:nvPr>
        </p:nvSpPr>
        <p:spPr>
          <a:xfrm>
            <a:off x="741362" y="274637"/>
            <a:ext cx="7566000" cy="10905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2300"/>
              <a:t>Question 5: Challenge! (10 points)</a:t>
            </a:r>
            <a:endParaRPr sz="2300"/>
          </a:p>
          <a:p>
            <a:pPr marL="0" lvl="0" indent="0" algn="l" rtl="0">
              <a:spcBef>
                <a:spcPts val="0"/>
              </a:spcBef>
              <a:spcAft>
                <a:spcPts val="0"/>
              </a:spcAft>
              <a:buNone/>
            </a:pPr>
            <a:endParaRPr sz="2300"/>
          </a:p>
          <a:p>
            <a:pPr marL="0" lvl="0" indent="0" algn="l" rtl="0">
              <a:spcBef>
                <a:spcPts val="0"/>
              </a:spcBef>
              <a:spcAft>
                <a:spcPts val="0"/>
              </a:spcAft>
              <a:buNone/>
            </a:pPr>
            <a:endParaRPr sz="2300"/>
          </a:p>
        </p:txBody>
      </p:sp>
      <p:sp>
        <p:nvSpPr>
          <p:cNvPr id="158" name="Google Shape;158;p27"/>
          <p:cNvSpPr txBox="1">
            <a:spLocks noGrp="1"/>
          </p:cNvSpPr>
          <p:nvPr>
            <p:ph type="body" idx="1"/>
          </p:nvPr>
        </p:nvSpPr>
        <p:spPr>
          <a:xfrm>
            <a:off x="788400" y="2256950"/>
            <a:ext cx="7567200" cy="1897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dirty="0"/>
              <a:t>Two members of your team share policies or practices in their countries that are aimed at guaranteeing inclusive and sustainable cities and communities for persons with disabilities. </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gtEl>
                                        <p:attrNameLst>
                                          <p:attrName>style.visibility</p:attrName>
                                        </p:attrNameLst>
                                      </p:cBhvr>
                                      <p:to>
                                        <p:strVal val="visible"/>
                                      </p:to>
                                    </p:set>
                                    <p:animEffect transition="in" filter="fade">
                                      <p:cBhvr>
                                        <p:cTn id="7" dur="1000"/>
                                        <p:tgtEl>
                                          <p:spTgt spid="1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0"/>
          <p:cNvSpPr txBox="1">
            <a:spLocks noGrp="1"/>
          </p:cNvSpPr>
          <p:nvPr>
            <p:ph type="title"/>
          </p:nvPr>
        </p:nvSpPr>
        <p:spPr>
          <a:xfrm>
            <a:off x="741362" y="274637"/>
            <a:ext cx="7566000" cy="10905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3900"/>
              <a:t>Welcome!</a:t>
            </a:r>
            <a:endParaRPr sz="3900"/>
          </a:p>
        </p:txBody>
      </p:sp>
      <p:sp>
        <p:nvSpPr>
          <p:cNvPr id="62" name="Google Shape;62;p10"/>
          <p:cNvSpPr txBox="1">
            <a:spLocks noGrp="1"/>
          </p:cNvSpPr>
          <p:nvPr>
            <p:ph type="body" idx="1"/>
          </p:nvPr>
        </p:nvSpPr>
        <p:spPr>
          <a:xfrm>
            <a:off x="740832" y="1498601"/>
            <a:ext cx="7567200" cy="4477800"/>
          </a:xfrm>
          <a:prstGeom prst="rect">
            <a:avLst/>
          </a:prstGeom>
        </p:spPr>
        <p:txBody>
          <a:bodyPr spcFirstLastPara="1" wrap="square" lIns="91425" tIns="45700" rIns="91425" bIns="45700" anchor="t" anchorCtr="0">
            <a:noAutofit/>
          </a:bodyPr>
          <a:lstStyle/>
          <a:p>
            <a:pPr marL="457200" lvl="0" indent="-419100" algn="l" rtl="0">
              <a:spcBef>
                <a:spcPts val="360"/>
              </a:spcBef>
              <a:spcAft>
                <a:spcPts val="0"/>
              </a:spcAft>
              <a:buSzPts val="3000"/>
              <a:buChar char="▪"/>
            </a:pPr>
            <a:r>
              <a:rPr lang="en-US" sz="3800"/>
              <a:t>You each have one minute to come to the front of the room, introduce yourself and share </a:t>
            </a:r>
            <a:r>
              <a:rPr lang="en-US" sz="3800" b="1"/>
              <a:t>what’s something you really like about the place where you live?</a:t>
            </a:r>
            <a:endParaRPr sz="3800" b="1"/>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8"/>
          <p:cNvSpPr txBox="1">
            <a:spLocks noGrp="1"/>
          </p:cNvSpPr>
          <p:nvPr>
            <p:ph type="title"/>
          </p:nvPr>
        </p:nvSpPr>
        <p:spPr>
          <a:xfrm>
            <a:off x="741362" y="274637"/>
            <a:ext cx="7566000" cy="10905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In pairs, discuss:</a:t>
            </a:r>
            <a:endParaRPr/>
          </a:p>
        </p:txBody>
      </p:sp>
      <p:sp>
        <p:nvSpPr>
          <p:cNvPr id="164" name="Google Shape;164;p28"/>
          <p:cNvSpPr txBox="1">
            <a:spLocks noGrp="1"/>
          </p:cNvSpPr>
          <p:nvPr>
            <p:ph type="body" idx="1"/>
          </p:nvPr>
        </p:nvSpPr>
        <p:spPr>
          <a:xfrm>
            <a:off x="740825" y="2448875"/>
            <a:ext cx="7567200" cy="35274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sz="3900"/>
              <a:t>Something you learned or that surprised you in this activity.</a:t>
            </a:r>
            <a:endParaRPr sz="39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9"/>
          <p:cNvSpPr txBox="1">
            <a:spLocks noGrp="1"/>
          </p:cNvSpPr>
          <p:nvPr>
            <p:ph type="title"/>
          </p:nvPr>
        </p:nvSpPr>
        <p:spPr>
          <a:xfrm>
            <a:off x="741362" y="274637"/>
            <a:ext cx="7566000" cy="10905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Activity: What is the ideal city?</a:t>
            </a:r>
            <a:endParaRPr/>
          </a:p>
        </p:txBody>
      </p:sp>
      <p:sp>
        <p:nvSpPr>
          <p:cNvPr id="170" name="Google Shape;170;p29"/>
          <p:cNvSpPr txBox="1">
            <a:spLocks noGrp="1"/>
          </p:cNvSpPr>
          <p:nvPr>
            <p:ph type="body" idx="1"/>
          </p:nvPr>
        </p:nvSpPr>
        <p:spPr>
          <a:xfrm>
            <a:off x="740750" y="1814375"/>
            <a:ext cx="7567200" cy="35274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sz="3900"/>
              <a:t>In your groups please use the materials to create the ideal city for </a:t>
            </a:r>
            <a:r>
              <a:rPr lang="en-US" sz="3900" u="sng"/>
              <a:t>accessibility</a:t>
            </a:r>
            <a:r>
              <a:rPr lang="en-US" sz="3900"/>
              <a:t>. Consider infrastructure, transportation, housing, services and so on. </a:t>
            </a:r>
            <a:endParaRPr sz="39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30"/>
          <p:cNvSpPr txBox="1">
            <a:spLocks noGrp="1"/>
          </p:cNvSpPr>
          <p:nvPr>
            <p:ph type="title"/>
          </p:nvPr>
        </p:nvSpPr>
        <p:spPr>
          <a:xfrm>
            <a:off x="741362" y="274637"/>
            <a:ext cx="7566000" cy="10905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Gallery Round: What is the ideal city? </a:t>
            </a:r>
            <a:endParaRPr/>
          </a:p>
        </p:txBody>
      </p:sp>
      <p:sp>
        <p:nvSpPr>
          <p:cNvPr id="176" name="Google Shape;176;p30"/>
          <p:cNvSpPr txBox="1">
            <a:spLocks noGrp="1"/>
          </p:cNvSpPr>
          <p:nvPr>
            <p:ph type="body" idx="1"/>
          </p:nvPr>
        </p:nvSpPr>
        <p:spPr>
          <a:xfrm>
            <a:off x="740750" y="1814375"/>
            <a:ext cx="7567200" cy="35274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sz="3900"/>
              <a:t>15 minutes to review what other groups created: What do you notice?</a:t>
            </a:r>
            <a:endParaRPr sz="39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32" name="Google Shape;332;p43"/>
          <p:cNvSpPr txBox="1">
            <a:spLocks noGrp="1"/>
          </p:cNvSpPr>
          <p:nvPr>
            <p:ph type="title"/>
          </p:nvPr>
        </p:nvSpPr>
        <p:spPr>
          <a:xfrm>
            <a:off x="741362" y="274637"/>
            <a:ext cx="7566000" cy="10905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The progression of supports</a:t>
            </a:r>
            <a:endParaRPr dirty="0"/>
          </a:p>
        </p:txBody>
      </p:sp>
      <p:pic>
        <p:nvPicPr>
          <p:cNvPr id="14" name="Picture 13" descr="An infographic depicting integrating individual mobility at different levels in the transport system. The graphic shows colored concentric circles surrounding a central circle. The circles have text in them, starting from the center: &quot;human support&quot;, &quot;assistive technologies: including information and communication technologies&quot;, &quot;Point-to-point transportation: accessible taxi, disability-specific transport, adapted vehicles&quot;, &quot;Accessible flexible line transport: combined with point-to-point transportation (paratransit, flexilines)&quot;, &quot;Accessible mass transportation: train, subway, buses, etc.&quot;, &quot;Accessible inter-urban and long-distance options&quot;."/>
          <p:cNvPicPr/>
          <p:nvPr/>
        </p:nvPicPr>
        <p:blipFill>
          <a:blip r:embed="rId3" cstate="print">
            <a:extLst>
              <a:ext uri="{28A0092B-C50C-407E-A947-70E740481C1C}">
                <a14:useLocalDpi xmlns:a14="http://schemas.microsoft.com/office/drawing/2010/main" val="0"/>
              </a:ext>
            </a:extLst>
          </a:blip>
          <a:stretch>
            <a:fillRect/>
          </a:stretch>
        </p:blipFill>
        <p:spPr>
          <a:xfrm>
            <a:off x="881510" y="819887"/>
            <a:ext cx="7285703" cy="5383162"/>
          </a:xfrm>
          <a:prstGeom prst="rect">
            <a:avLst/>
          </a:prstGeom>
        </p:spPr>
      </p:pic>
    </p:spTree>
    <p:extLst>
      <p:ext uri="{BB962C8B-B14F-4D97-AF65-F5344CB8AC3E}">
        <p14:creationId xmlns:p14="http://schemas.microsoft.com/office/powerpoint/2010/main" val="2061554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31"/>
          <p:cNvSpPr txBox="1">
            <a:spLocks noGrp="1"/>
          </p:cNvSpPr>
          <p:nvPr>
            <p:ph type="title"/>
          </p:nvPr>
        </p:nvSpPr>
        <p:spPr>
          <a:xfrm>
            <a:off x="741350" y="274630"/>
            <a:ext cx="7566000" cy="62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Our cities as they are today</a:t>
            </a:r>
            <a:endParaRPr/>
          </a:p>
        </p:txBody>
      </p:sp>
      <p:sp>
        <p:nvSpPr>
          <p:cNvPr id="182" name="Google Shape;182;p31"/>
          <p:cNvSpPr txBox="1">
            <a:spLocks noGrp="1"/>
          </p:cNvSpPr>
          <p:nvPr>
            <p:ph type="body" idx="1"/>
          </p:nvPr>
        </p:nvSpPr>
        <p:spPr>
          <a:xfrm>
            <a:off x="740750" y="1814375"/>
            <a:ext cx="7567200" cy="31140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sz="3900"/>
              <a:t>In your groups please create a map of your current city as it is today. Again, consider infrastructure, transportation, housing, services and so on. </a:t>
            </a:r>
            <a:endParaRPr sz="39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8" name="Google Shape;188;p32"/>
          <p:cNvSpPr txBox="1"/>
          <p:nvPr/>
        </p:nvSpPr>
        <p:spPr>
          <a:xfrm>
            <a:off x="1777500" y="1712300"/>
            <a:ext cx="5589000" cy="990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3900" b="1">
                <a:solidFill>
                  <a:schemeClr val="lt1"/>
                </a:solidFill>
              </a:rPr>
              <a:t>LUNCH BREAK!</a:t>
            </a:r>
            <a:endParaRPr sz="3900"/>
          </a:p>
        </p:txBody>
      </p:sp>
      <p:sp>
        <p:nvSpPr>
          <p:cNvPr id="187" name="Google Shape;187;p32"/>
          <p:cNvSpPr txBox="1">
            <a:spLocks noGrp="1"/>
          </p:cNvSpPr>
          <p:nvPr>
            <p:ph type="ctrTitle"/>
          </p:nvPr>
        </p:nvSpPr>
        <p:spPr>
          <a:xfrm>
            <a:off x="2917350" y="3414600"/>
            <a:ext cx="3309300" cy="5925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lt1"/>
              </a:buClr>
              <a:buSzPts val="2800"/>
              <a:buFont typeface="Arial"/>
              <a:buNone/>
            </a:pPr>
            <a:r>
              <a:rPr lang="en-US"/>
              <a:t>Come back at :00</a:t>
            </a:r>
            <a:endParaRPr/>
          </a:p>
          <a:p>
            <a:pPr marL="0" lvl="0" indent="0" algn="l" rtl="0">
              <a:lnSpc>
                <a:spcPct val="100000"/>
              </a:lnSpc>
              <a:spcBef>
                <a:spcPts val="0"/>
              </a:spcBef>
              <a:spcAft>
                <a:spcPts val="0"/>
              </a:spcAft>
              <a:buClr>
                <a:schemeClr val="lt1"/>
              </a:buClr>
              <a:buSzPts val="2800"/>
              <a:buFont typeface="Arial"/>
              <a:buNone/>
            </a:pP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33"/>
          <p:cNvSpPr txBox="1">
            <a:spLocks noGrp="1"/>
          </p:cNvSpPr>
          <p:nvPr>
            <p:ph type="title"/>
          </p:nvPr>
        </p:nvSpPr>
        <p:spPr>
          <a:xfrm>
            <a:off x="741362" y="274637"/>
            <a:ext cx="7566000" cy="10905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Short Video</a:t>
            </a:r>
            <a:endParaRPr/>
          </a:p>
        </p:txBody>
      </p:sp>
      <p:sp>
        <p:nvSpPr>
          <p:cNvPr id="194" name="Google Shape;194;p33"/>
          <p:cNvSpPr txBox="1">
            <a:spLocks noGrp="1"/>
          </p:cNvSpPr>
          <p:nvPr>
            <p:ph type="body" idx="1"/>
          </p:nvPr>
        </p:nvSpPr>
        <p:spPr>
          <a:xfrm>
            <a:off x="836450" y="2506876"/>
            <a:ext cx="7567200" cy="15870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a:t>As you watch and listen, pay attention to the different students highlighted and the issues shared and proposed. </a:t>
            </a:r>
            <a:endParaRPr/>
          </a:p>
          <a:p>
            <a:pPr marL="0" lvl="0" indent="0" algn="l" rtl="0">
              <a:spcBef>
                <a:spcPts val="360"/>
              </a:spcBef>
              <a:spcAft>
                <a:spcPts val="0"/>
              </a:spcAft>
              <a:buNone/>
            </a:pP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34"/>
          <p:cNvSpPr txBox="1">
            <a:spLocks noGrp="1"/>
          </p:cNvSpPr>
          <p:nvPr>
            <p:ph type="title"/>
          </p:nvPr>
        </p:nvSpPr>
        <p:spPr>
          <a:xfrm>
            <a:off x="741362" y="274637"/>
            <a:ext cx="7566000" cy="10905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Implementation Challenge: A Day In The Life</a:t>
            </a:r>
            <a:endParaRPr/>
          </a:p>
        </p:txBody>
      </p:sp>
      <p:sp>
        <p:nvSpPr>
          <p:cNvPr id="200" name="Google Shape;200;p34"/>
          <p:cNvSpPr txBox="1">
            <a:spLocks noGrp="1"/>
          </p:cNvSpPr>
          <p:nvPr>
            <p:ph type="body" idx="1"/>
          </p:nvPr>
        </p:nvSpPr>
        <p:spPr>
          <a:xfrm>
            <a:off x="610375" y="1124850"/>
            <a:ext cx="8203200" cy="49596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sz="3400"/>
              <a:t>Following the expanded character stories take your character through the map you created of your current city. Discuss:</a:t>
            </a:r>
            <a:endParaRPr sz="3400"/>
          </a:p>
          <a:p>
            <a:pPr marL="0" lvl="0" indent="0" algn="l" rtl="0">
              <a:spcBef>
                <a:spcPts val="360"/>
              </a:spcBef>
              <a:spcAft>
                <a:spcPts val="0"/>
              </a:spcAft>
              <a:buNone/>
            </a:pPr>
            <a:endParaRPr sz="1500"/>
          </a:p>
          <a:p>
            <a:pPr marL="457200" lvl="0" indent="-412750" algn="l" rtl="0">
              <a:spcBef>
                <a:spcPts val="360"/>
              </a:spcBef>
              <a:spcAft>
                <a:spcPts val="0"/>
              </a:spcAft>
              <a:buSzPts val="2900"/>
              <a:buChar char="▪"/>
            </a:pPr>
            <a:r>
              <a:rPr lang="en-US" sz="2900"/>
              <a:t>What are the needs of your character? </a:t>
            </a:r>
            <a:endParaRPr sz="2900"/>
          </a:p>
          <a:p>
            <a:pPr marL="457200" lvl="0" indent="-412750" algn="l" rtl="0">
              <a:spcBef>
                <a:spcPts val="0"/>
              </a:spcBef>
              <a:spcAft>
                <a:spcPts val="0"/>
              </a:spcAft>
              <a:buSzPts val="2900"/>
              <a:buChar char="▪"/>
            </a:pPr>
            <a:r>
              <a:rPr lang="en-US" sz="2900"/>
              <a:t>In what ways is your city accessible or inaccessible for them? </a:t>
            </a:r>
            <a:endParaRPr sz="2900"/>
          </a:p>
          <a:p>
            <a:pPr marL="457200" lvl="0" indent="-412750" algn="l" rtl="0">
              <a:spcBef>
                <a:spcPts val="0"/>
              </a:spcBef>
              <a:spcAft>
                <a:spcPts val="0"/>
              </a:spcAft>
              <a:buSzPts val="2900"/>
              <a:buChar char="▪"/>
            </a:pPr>
            <a:r>
              <a:rPr lang="en-US" sz="2900"/>
              <a:t>Based on what you’ve learned so far, what would be needed in terms of urban planning and accessibility for them to improve their current situation?</a:t>
            </a:r>
            <a:endParaRPr sz="2900"/>
          </a:p>
          <a:p>
            <a:pPr marL="457200" lvl="0" indent="0" algn="l" rtl="0">
              <a:spcBef>
                <a:spcPts val="360"/>
              </a:spcBef>
              <a:spcAft>
                <a:spcPts val="0"/>
              </a:spcAft>
              <a:buNone/>
            </a:pPr>
            <a:endParaRPr sz="29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5"/>
          <p:cNvSpPr txBox="1">
            <a:spLocks noGrp="1"/>
          </p:cNvSpPr>
          <p:nvPr>
            <p:ph type="ctrTitle"/>
          </p:nvPr>
        </p:nvSpPr>
        <p:spPr>
          <a:xfrm>
            <a:off x="723900" y="2041240"/>
            <a:ext cx="6590100" cy="11502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lt1"/>
              </a:buClr>
              <a:buSzPts val="2800"/>
              <a:buFont typeface="Arial"/>
              <a:buNone/>
            </a:pPr>
            <a:r>
              <a:rPr lang="en-US"/>
              <a:t>BREAK! Come back at :00</a:t>
            </a:r>
            <a:endParaRPr/>
          </a:p>
          <a:p>
            <a:pPr marL="0" lvl="0" indent="0" algn="l" rtl="0">
              <a:lnSpc>
                <a:spcPct val="100000"/>
              </a:lnSpc>
              <a:spcBef>
                <a:spcPts val="0"/>
              </a:spcBef>
              <a:spcAft>
                <a:spcPts val="0"/>
              </a:spcAft>
              <a:buClr>
                <a:schemeClr val="lt1"/>
              </a:buClr>
              <a:buSzPts val="2800"/>
              <a:buFont typeface="Arial"/>
              <a:buNone/>
            </a:pP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1" name="Google Shape;211;p36"/>
          <p:cNvSpPr txBox="1">
            <a:spLocks noGrp="1"/>
          </p:cNvSpPr>
          <p:nvPr>
            <p:ph type="title"/>
          </p:nvPr>
        </p:nvSpPr>
        <p:spPr>
          <a:xfrm>
            <a:off x="741362" y="274637"/>
            <a:ext cx="7566000" cy="10905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2500"/>
              <a:t>Implementation Challenge: What do our cities need?</a:t>
            </a:r>
            <a:endParaRPr sz="2500"/>
          </a:p>
        </p:txBody>
      </p:sp>
      <p:cxnSp>
        <p:nvCxnSpPr>
          <p:cNvPr id="216" name="Google Shape;216;p36"/>
          <p:cNvCxnSpPr>
            <a:cxnSpLocks/>
          </p:cNvCxnSpPr>
          <p:nvPr/>
        </p:nvCxnSpPr>
        <p:spPr>
          <a:xfrm>
            <a:off x="2438325" y="3429600"/>
            <a:ext cx="0" cy="0"/>
          </a:xfrm>
          <a:prstGeom prst="straightConnector1">
            <a:avLst/>
          </a:prstGeom>
          <a:noFill/>
          <a:ln w="9525" cap="flat" cmpd="sng">
            <a:solidFill>
              <a:schemeClr val="dk2"/>
            </a:solidFill>
            <a:prstDash val="solid"/>
            <a:round/>
            <a:headEnd type="none" w="med" len="med"/>
            <a:tailEnd type="none" w="med" len="med"/>
          </a:ln>
        </p:spPr>
      </p:cxnSp>
      <p:pic>
        <p:nvPicPr>
          <p:cNvPr id="2" name="Picture 1" descr="An infographic depicting the main areas of intervention to realise SDG11. The graphic shows three colored circles around a central statement which says &quot;Inclusive cities and communities&quot;. Each circle has an icon and the central statement has an icon of a city. One circle has an icon of a house, it says &quot;Accessible Housing&quot;, the next circle has an icon of a train, it says &quot;Inclusive transportation systems&quot;, the next circle has an arch that says &quot;Inclusive public spaces.&quot;">
            <a:extLst>
              <a:ext uri="{FF2B5EF4-FFF2-40B4-BE49-F238E27FC236}">
                <a16:creationId xmlns:a16="http://schemas.microsoft.com/office/drawing/2014/main" id="{7A86D84E-E1F4-3B4B-8595-E78625A36261}"/>
              </a:ext>
            </a:extLst>
          </p:cNvPr>
          <p:cNvPicPr>
            <a:picLocks noChangeAspect="1"/>
          </p:cNvPicPr>
          <p:nvPr/>
        </p:nvPicPr>
        <p:blipFill>
          <a:blip r:embed="rId3"/>
          <a:stretch>
            <a:fillRect/>
          </a:stretch>
        </p:blipFill>
        <p:spPr>
          <a:xfrm>
            <a:off x="1980867" y="693454"/>
            <a:ext cx="5650019" cy="528069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1"/>
          <p:cNvSpPr txBox="1">
            <a:spLocks noGrp="1"/>
          </p:cNvSpPr>
          <p:nvPr>
            <p:ph type="title"/>
          </p:nvPr>
        </p:nvSpPr>
        <p:spPr>
          <a:xfrm>
            <a:off x="741362" y="274637"/>
            <a:ext cx="7566000" cy="10905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Objectives </a:t>
            </a:r>
            <a:r>
              <a:rPr lang="en-US" smtClean="0"/>
              <a:t>of </a:t>
            </a:r>
            <a:r>
              <a:rPr lang="en-US" dirty="0"/>
              <a:t>the </a:t>
            </a:r>
            <a:r>
              <a:rPr lang="en-US" dirty="0" smtClean="0"/>
              <a:t>module</a:t>
            </a:r>
            <a:endParaRPr dirty="0"/>
          </a:p>
        </p:txBody>
      </p:sp>
      <p:sp>
        <p:nvSpPr>
          <p:cNvPr id="68" name="Google Shape;68;p11"/>
          <p:cNvSpPr txBox="1">
            <a:spLocks noGrp="1"/>
          </p:cNvSpPr>
          <p:nvPr>
            <p:ph type="body" idx="1"/>
          </p:nvPr>
        </p:nvSpPr>
        <p:spPr>
          <a:xfrm>
            <a:off x="740832" y="1498601"/>
            <a:ext cx="7567200" cy="4477800"/>
          </a:xfrm>
          <a:prstGeom prst="rect">
            <a:avLst/>
          </a:prstGeom>
        </p:spPr>
        <p:txBody>
          <a:bodyPr spcFirstLastPara="1" wrap="square" lIns="91425" tIns="45700" rIns="91425" bIns="45700" anchor="t" anchorCtr="0">
            <a:noAutofit/>
          </a:bodyPr>
          <a:lstStyle/>
          <a:p>
            <a:pPr lvl="0" indent="-355600">
              <a:buSzPts val="2000"/>
            </a:pPr>
            <a:r>
              <a:rPr lang="en-US" sz="2400" dirty="0"/>
              <a:t>Become </a:t>
            </a:r>
            <a:r>
              <a:rPr lang="en-US" sz="2400"/>
              <a:t>familiar with </a:t>
            </a:r>
            <a:r>
              <a:rPr lang="en-US" sz="2400" dirty="0"/>
              <a:t>the SDG-CRPD resource package and its components.</a:t>
            </a:r>
          </a:p>
          <a:p>
            <a:pPr marL="457200" lvl="0" indent="-323850" algn="l" rtl="0">
              <a:spcBef>
                <a:spcPts val="0"/>
              </a:spcBef>
              <a:spcAft>
                <a:spcPts val="0"/>
              </a:spcAft>
              <a:buSzPts val="1500"/>
              <a:buChar char="▪"/>
            </a:pPr>
            <a:r>
              <a:rPr lang="en-US" sz="2300" dirty="0"/>
              <a:t>Gain an understanding of the current situation in terms of people with disabilities in cities and communities</a:t>
            </a:r>
            <a:endParaRPr sz="2300" dirty="0"/>
          </a:p>
          <a:p>
            <a:pPr marL="457200" lvl="0" indent="-323850" algn="l" rtl="0">
              <a:spcBef>
                <a:spcPts val="0"/>
              </a:spcBef>
              <a:spcAft>
                <a:spcPts val="0"/>
              </a:spcAft>
              <a:buSzPts val="1500"/>
              <a:buChar char="▪"/>
            </a:pPr>
            <a:r>
              <a:rPr lang="en-US" sz="2300" dirty="0"/>
              <a:t>Identify concrete steps that policymakers can take to guarantee accessible cities and communities in the process of implementing SDG 11 with a disability rights lens.</a:t>
            </a:r>
            <a:endParaRPr sz="2300" dirty="0"/>
          </a:p>
          <a:p>
            <a:pPr marL="457200" lvl="0" indent="-323850" algn="l" rtl="0">
              <a:spcBef>
                <a:spcPts val="0"/>
              </a:spcBef>
              <a:spcAft>
                <a:spcPts val="0"/>
              </a:spcAft>
              <a:buSzPts val="1500"/>
              <a:buChar char="▪"/>
            </a:pPr>
            <a:r>
              <a:rPr lang="en-US" sz="2300" dirty="0"/>
              <a:t>Learn how to obtain additional information for implementation of inclusive cities in their context.</a:t>
            </a:r>
            <a:endParaRPr sz="2300" dirty="0"/>
          </a:p>
          <a:p>
            <a:pPr marL="457200" lvl="0" indent="0" algn="l" rtl="0">
              <a:spcBef>
                <a:spcPts val="360"/>
              </a:spcBef>
              <a:spcAft>
                <a:spcPts val="0"/>
              </a:spcAft>
              <a:buNone/>
            </a:pPr>
            <a:endParaRPr sz="23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37"/>
          <p:cNvSpPr txBox="1">
            <a:spLocks noGrp="1"/>
          </p:cNvSpPr>
          <p:nvPr>
            <p:ph type="title"/>
          </p:nvPr>
        </p:nvSpPr>
        <p:spPr>
          <a:xfrm>
            <a:off x="741362" y="274637"/>
            <a:ext cx="7566000" cy="10905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In small groups:</a:t>
            </a:r>
            <a:endParaRPr/>
          </a:p>
        </p:txBody>
      </p:sp>
      <p:sp>
        <p:nvSpPr>
          <p:cNvPr id="222" name="Google Shape;222;p37"/>
          <p:cNvSpPr txBox="1">
            <a:spLocks noGrp="1"/>
          </p:cNvSpPr>
          <p:nvPr>
            <p:ph type="body" idx="1"/>
          </p:nvPr>
        </p:nvSpPr>
        <p:spPr>
          <a:xfrm>
            <a:off x="740832" y="1498601"/>
            <a:ext cx="7567200" cy="4477800"/>
          </a:xfrm>
          <a:prstGeom prst="rect">
            <a:avLst/>
          </a:prstGeom>
        </p:spPr>
        <p:txBody>
          <a:bodyPr spcFirstLastPara="1" wrap="square" lIns="91425" tIns="45700" rIns="91425" bIns="45700" anchor="t" anchorCtr="0">
            <a:noAutofit/>
          </a:bodyPr>
          <a:lstStyle/>
          <a:p>
            <a:pPr marL="457200" lvl="0" indent="-342900" algn="l" rtl="0">
              <a:spcBef>
                <a:spcPts val="360"/>
              </a:spcBef>
              <a:spcAft>
                <a:spcPts val="0"/>
              </a:spcAft>
              <a:buSzPts val="1800"/>
              <a:buChar char="▪"/>
            </a:pPr>
            <a:r>
              <a:rPr lang="en-US"/>
              <a:t>Divide your flipcharts in three sections: Housing, transportation, public spaces.</a:t>
            </a:r>
            <a:endParaRPr/>
          </a:p>
          <a:p>
            <a:pPr marL="457200" lvl="0" indent="-342900" algn="l" rtl="0">
              <a:spcBef>
                <a:spcPts val="0"/>
              </a:spcBef>
              <a:spcAft>
                <a:spcPts val="0"/>
              </a:spcAft>
              <a:buSzPts val="1800"/>
              <a:buChar char="▪"/>
            </a:pPr>
            <a:r>
              <a:rPr lang="en-US"/>
              <a:t>Discuss: Based on what you learned in the previous activity, what actions under each category can ensure that a city or community is inclusive of persons with disabilities?</a:t>
            </a:r>
            <a:endParaRPr/>
          </a:p>
          <a:p>
            <a:pPr marL="457200" lvl="0" indent="-342900" algn="l" rtl="0">
              <a:spcBef>
                <a:spcPts val="0"/>
              </a:spcBef>
              <a:spcAft>
                <a:spcPts val="0"/>
              </a:spcAft>
              <a:buSzPts val="1800"/>
              <a:buChar char="▪"/>
            </a:pPr>
            <a:r>
              <a:rPr lang="en-US"/>
              <a:t>Make a list under each category. </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38"/>
          <p:cNvSpPr txBox="1">
            <a:spLocks noGrp="1"/>
          </p:cNvSpPr>
          <p:nvPr>
            <p:ph type="title"/>
          </p:nvPr>
        </p:nvSpPr>
        <p:spPr>
          <a:xfrm>
            <a:off x="741362" y="274637"/>
            <a:ext cx="7566000" cy="10905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In small groups:</a:t>
            </a:r>
            <a:endParaRPr/>
          </a:p>
        </p:txBody>
      </p:sp>
      <p:sp>
        <p:nvSpPr>
          <p:cNvPr id="228" name="Google Shape;228;p38"/>
          <p:cNvSpPr txBox="1">
            <a:spLocks noGrp="1"/>
          </p:cNvSpPr>
          <p:nvPr>
            <p:ph type="body" idx="1"/>
          </p:nvPr>
        </p:nvSpPr>
        <p:spPr>
          <a:xfrm>
            <a:off x="740832" y="1498601"/>
            <a:ext cx="7567200" cy="4477800"/>
          </a:xfrm>
          <a:prstGeom prst="rect">
            <a:avLst/>
          </a:prstGeom>
        </p:spPr>
        <p:txBody>
          <a:bodyPr spcFirstLastPara="1" wrap="square" lIns="91425" tIns="45700" rIns="91425" bIns="45700" anchor="t" anchorCtr="0">
            <a:noAutofit/>
          </a:bodyPr>
          <a:lstStyle/>
          <a:p>
            <a:pPr marL="457200" lvl="0" indent="-342900" algn="l" rtl="0">
              <a:spcBef>
                <a:spcPts val="360"/>
              </a:spcBef>
              <a:spcAft>
                <a:spcPts val="0"/>
              </a:spcAft>
              <a:buSzPts val="1800"/>
              <a:buChar char="▪"/>
            </a:pPr>
            <a:r>
              <a:rPr lang="en-US"/>
              <a:t>Pick one action under each category and discuss:</a:t>
            </a:r>
            <a:endParaRPr/>
          </a:p>
          <a:p>
            <a:pPr marL="914400" lvl="1" indent="-342900" algn="l" rtl="0">
              <a:spcBef>
                <a:spcPts val="0"/>
              </a:spcBef>
              <a:spcAft>
                <a:spcPts val="0"/>
              </a:spcAft>
              <a:buSzPts val="1800"/>
              <a:buChar char="▪"/>
            </a:pPr>
            <a:r>
              <a:rPr lang="en-US"/>
              <a:t>Who has the power to do it in your country or region?</a:t>
            </a:r>
            <a:endParaRPr/>
          </a:p>
          <a:p>
            <a:pPr marL="914400" lvl="1" indent="-342900" algn="l" rtl="0">
              <a:spcBef>
                <a:spcPts val="0"/>
              </a:spcBef>
              <a:spcAft>
                <a:spcPts val="0"/>
              </a:spcAft>
              <a:buSzPts val="1800"/>
              <a:buChar char="▪"/>
            </a:pPr>
            <a:r>
              <a:rPr lang="en-US"/>
              <a:t>What are the first three things that would be needed for this action to be implemented?</a:t>
            </a:r>
            <a:endParaRPr/>
          </a:p>
          <a:p>
            <a:pPr marL="914400" lvl="1" indent="-342900" algn="l" rtl="0">
              <a:spcBef>
                <a:spcPts val="0"/>
              </a:spcBef>
              <a:spcAft>
                <a:spcPts val="0"/>
              </a:spcAft>
              <a:buSzPts val="1800"/>
              <a:buChar char="▪"/>
            </a:pPr>
            <a:r>
              <a:rPr lang="en-US"/>
              <a:t>What role could you have in the process of making these actions real?</a:t>
            </a:r>
            <a:endParaRPr/>
          </a:p>
          <a:p>
            <a:pPr marL="914400" lvl="0" indent="0" algn="l" rtl="0">
              <a:spcBef>
                <a:spcPts val="360"/>
              </a:spcBef>
              <a:spcAft>
                <a:spcPts val="0"/>
              </a:spcAft>
              <a:buNone/>
            </a:pP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39"/>
          <p:cNvSpPr txBox="1">
            <a:spLocks noGrp="1"/>
          </p:cNvSpPr>
          <p:nvPr>
            <p:ph type="title"/>
          </p:nvPr>
        </p:nvSpPr>
        <p:spPr>
          <a:xfrm>
            <a:off x="741362" y="274637"/>
            <a:ext cx="7566000" cy="10905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Implementation Challenge: A Day In The Life Gallery Round</a:t>
            </a:r>
            <a:endParaRPr/>
          </a:p>
        </p:txBody>
      </p:sp>
      <p:sp>
        <p:nvSpPr>
          <p:cNvPr id="234" name="Google Shape;234;p39"/>
          <p:cNvSpPr txBox="1">
            <a:spLocks noGrp="1"/>
          </p:cNvSpPr>
          <p:nvPr>
            <p:ph type="body" idx="1"/>
          </p:nvPr>
        </p:nvSpPr>
        <p:spPr>
          <a:xfrm>
            <a:off x="474800" y="1889400"/>
            <a:ext cx="8099100" cy="30792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sz="3900"/>
              <a:t>Individually move around the room and explore what actions other groups have written. </a:t>
            </a:r>
            <a:endParaRPr sz="3900"/>
          </a:p>
          <a:p>
            <a:pPr marL="0" lvl="0" indent="0" algn="l" rtl="0">
              <a:spcBef>
                <a:spcPts val="360"/>
              </a:spcBef>
              <a:spcAft>
                <a:spcPts val="0"/>
              </a:spcAft>
              <a:buNone/>
            </a:pPr>
            <a:endParaRPr sz="1500"/>
          </a:p>
          <a:p>
            <a:pPr marL="0" lvl="0" indent="0" algn="l" rtl="0">
              <a:spcBef>
                <a:spcPts val="360"/>
              </a:spcBef>
              <a:spcAft>
                <a:spcPts val="0"/>
              </a:spcAft>
              <a:buNone/>
            </a:pPr>
            <a:r>
              <a:rPr lang="en-US" sz="3900"/>
              <a:t>Are there similarities or differences? </a:t>
            </a:r>
            <a:endParaRPr sz="39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40"/>
          <p:cNvSpPr txBox="1">
            <a:spLocks noGrp="1"/>
          </p:cNvSpPr>
          <p:nvPr>
            <p:ph type="title"/>
          </p:nvPr>
        </p:nvSpPr>
        <p:spPr>
          <a:xfrm>
            <a:off x="741362" y="274637"/>
            <a:ext cx="7566000" cy="10905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Next Steps</a:t>
            </a:r>
            <a:endParaRPr dirty="0"/>
          </a:p>
        </p:txBody>
      </p:sp>
      <p:sp>
        <p:nvSpPr>
          <p:cNvPr id="240" name="Google Shape;240;p40"/>
          <p:cNvSpPr txBox="1">
            <a:spLocks noGrp="1"/>
          </p:cNvSpPr>
          <p:nvPr>
            <p:ph type="body" idx="1"/>
          </p:nvPr>
        </p:nvSpPr>
        <p:spPr>
          <a:xfrm>
            <a:off x="788400" y="2800651"/>
            <a:ext cx="7567200" cy="12567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a:t>(Add any information for follow-up after the training here)</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41"/>
          <p:cNvSpPr txBox="1">
            <a:spLocks noGrp="1"/>
          </p:cNvSpPr>
          <p:nvPr>
            <p:ph type="title"/>
          </p:nvPr>
        </p:nvSpPr>
        <p:spPr>
          <a:xfrm>
            <a:off x="741362" y="274637"/>
            <a:ext cx="7566000" cy="10905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Closing Circle</a:t>
            </a:r>
            <a:endParaRPr dirty="0"/>
          </a:p>
        </p:txBody>
      </p:sp>
      <p:sp>
        <p:nvSpPr>
          <p:cNvPr id="246" name="Google Shape;246;p41"/>
          <p:cNvSpPr txBox="1">
            <a:spLocks noGrp="1"/>
          </p:cNvSpPr>
          <p:nvPr>
            <p:ph type="body" idx="1"/>
          </p:nvPr>
        </p:nvSpPr>
        <p:spPr>
          <a:xfrm>
            <a:off x="740750" y="1764500"/>
            <a:ext cx="7567200" cy="32247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sz="3900"/>
              <a:t>Name one commitment you’re making to make your cities and communities more inclusive? Who in your specific context can hold you accountable for it?</a:t>
            </a:r>
            <a:endParaRPr sz="39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pic>
        <p:nvPicPr>
          <p:cNvPr id="268" name="Google Shape;268;p44">
            <a:extLst>
              <a:ext uri="{C183D7F6-B498-43B3-948B-1728B52AA6E4}">
                <adec:decorative xmlns="" xmlns:adec="http://schemas.microsoft.com/office/drawing/2017/decorative" val="1"/>
              </a:ext>
            </a:extLst>
          </p:cNvPr>
          <p:cNvPicPr preferRelativeResize="0"/>
          <p:nvPr/>
        </p:nvPicPr>
        <p:blipFill rotWithShape="1">
          <a:blip r:embed="rId3">
            <a:alphaModFix/>
          </a:blip>
          <a:srcRect/>
          <a:stretch/>
        </p:blipFill>
        <p:spPr>
          <a:xfrm>
            <a:off x="4130675" y="0"/>
            <a:ext cx="5013325" cy="4230687"/>
          </a:xfrm>
          <a:prstGeom prst="rect">
            <a:avLst/>
          </a:prstGeom>
          <a:noFill/>
          <a:ln>
            <a:noFill/>
          </a:ln>
        </p:spPr>
      </p:pic>
      <p:sp>
        <p:nvSpPr>
          <p:cNvPr id="269" name="Google Shape;269;p44"/>
          <p:cNvSpPr txBox="1">
            <a:spLocks noGrp="1"/>
          </p:cNvSpPr>
          <p:nvPr>
            <p:ph type="title"/>
          </p:nvPr>
        </p:nvSpPr>
        <p:spPr>
          <a:xfrm>
            <a:off x="741362" y="274637"/>
            <a:ext cx="7566025" cy="1090612"/>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2"/>
              </a:buClr>
              <a:buSzPts val="2600"/>
              <a:buFont typeface="Arial"/>
              <a:buNone/>
            </a:pPr>
            <a:r>
              <a:rPr lang="en-US" dirty="0"/>
              <a:t>Thank you!</a:t>
            </a:r>
            <a:endParaRPr dirty="0"/>
          </a:p>
        </p:txBody>
      </p:sp>
      <p:sp>
        <p:nvSpPr>
          <p:cNvPr id="270" name="Google Shape;270;p44"/>
          <p:cNvSpPr txBox="1">
            <a:spLocks noGrp="1"/>
          </p:cNvSpPr>
          <p:nvPr>
            <p:ph type="body" idx="1"/>
          </p:nvPr>
        </p:nvSpPr>
        <p:spPr>
          <a:xfrm>
            <a:off x="741362" y="1498600"/>
            <a:ext cx="7566025" cy="46275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2"/>
              </a:buClr>
              <a:buSzPts val="2600"/>
              <a:buFont typeface="Noto Sans Symbols"/>
              <a:buNone/>
            </a:pPr>
            <a:endParaRPr sz="2600" b="0" i="0" u="none" strike="noStrike" cap="none">
              <a:solidFill>
                <a:schemeClr val="dk1"/>
              </a:solidFill>
              <a:latin typeface="Arial"/>
              <a:ea typeface="Arial"/>
              <a:cs typeface="Arial"/>
              <a:sym typeface="Arial"/>
            </a:endParaRPr>
          </a:p>
          <a:p>
            <a:pPr marL="342900" marR="0" lvl="0" indent="-342900" algn="l" rtl="0">
              <a:lnSpc>
                <a:spcPct val="100000"/>
              </a:lnSpc>
              <a:spcBef>
                <a:spcPts val="520"/>
              </a:spcBef>
              <a:spcAft>
                <a:spcPts val="0"/>
              </a:spcAft>
              <a:buClr>
                <a:schemeClr val="dk2"/>
              </a:buClr>
              <a:buSzPts val="2600"/>
              <a:buFont typeface="Noto Sans Symbols"/>
              <a:buNone/>
            </a:pPr>
            <a:r>
              <a:rPr lang="en-US" sz="2600" b="0" i="0" u="none" strike="noStrike" cap="none">
                <a:solidFill>
                  <a:schemeClr val="dk1"/>
                </a:solidFill>
                <a:latin typeface="Arial"/>
                <a:ea typeface="Arial"/>
                <a:cs typeface="Arial"/>
                <a:sym typeface="Arial"/>
              </a:rPr>
              <a:t>For further information, </a:t>
            </a:r>
            <a:endParaRPr/>
          </a:p>
          <a:p>
            <a:pPr marL="342900" marR="0" lvl="0" indent="-342900" algn="l" rtl="0">
              <a:lnSpc>
                <a:spcPct val="100000"/>
              </a:lnSpc>
              <a:spcBef>
                <a:spcPts val="520"/>
              </a:spcBef>
              <a:spcAft>
                <a:spcPts val="0"/>
              </a:spcAft>
              <a:buClr>
                <a:schemeClr val="dk2"/>
              </a:buClr>
              <a:buSzPts val="2600"/>
              <a:buFont typeface="Noto Sans Symbols"/>
              <a:buNone/>
            </a:pPr>
            <a:r>
              <a:rPr lang="en-US" sz="2600" b="0" i="0" u="none" strike="noStrike" cap="none">
                <a:solidFill>
                  <a:schemeClr val="dk1"/>
                </a:solidFill>
                <a:latin typeface="Arial"/>
                <a:ea typeface="Arial"/>
                <a:cs typeface="Arial"/>
                <a:sym typeface="Arial"/>
              </a:rPr>
              <a:t>please visit:</a:t>
            </a:r>
            <a:endParaRPr/>
          </a:p>
          <a:p>
            <a:pPr marL="342900" marR="0" lvl="0" indent="-342900" algn="l" rtl="0">
              <a:lnSpc>
                <a:spcPct val="100000"/>
              </a:lnSpc>
              <a:spcBef>
                <a:spcPts val="520"/>
              </a:spcBef>
              <a:spcAft>
                <a:spcPts val="0"/>
              </a:spcAft>
              <a:buClr>
                <a:schemeClr val="dk2"/>
              </a:buClr>
              <a:buSzPts val="2600"/>
              <a:buFont typeface="Noto Sans Symbols"/>
              <a:buNone/>
            </a:pPr>
            <a:endParaRPr sz="2600" b="0" i="0" u="none" strike="noStrike" cap="none">
              <a:solidFill>
                <a:schemeClr val="dk1"/>
              </a:solidFill>
              <a:latin typeface="Arial"/>
              <a:ea typeface="Arial"/>
              <a:cs typeface="Arial"/>
              <a:sym typeface="Arial"/>
            </a:endParaRPr>
          </a:p>
          <a:p>
            <a:pPr marL="342900" marR="0" lvl="0" indent="-342900" algn="l" rtl="0">
              <a:lnSpc>
                <a:spcPct val="100000"/>
              </a:lnSpc>
              <a:spcBef>
                <a:spcPts val="520"/>
              </a:spcBef>
              <a:spcAft>
                <a:spcPts val="0"/>
              </a:spcAft>
              <a:buClr>
                <a:schemeClr val="dk2"/>
              </a:buClr>
              <a:buSzPts val="2600"/>
              <a:buFont typeface="Noto Sans Symbols"/>
              <a:buNone/>
            </a:pPr>
            <a:r>
              <a:rPr lang="en-US" sz="2600" b="0" i="1" u="none" strike="noStrike" cap="none">
                <a:solidFill>
                  <a:schemeClr val="dk2"/>
                </a:solidFill>
                <a:latin typeface="Arial"/>
                <a:ea typeface="Arial"/>
                <a:cs typeface="Arial"/>
                <a:sym typeface="Arial"/>
              </a:rPr>
              <a:t>www.ohchr.org</a:t>
            </a:r>
            <a:endParaRPr/>
          </a:p>
          <a:p>
            <a:pPr marL="342900" marR="0" lvl="0" indent="-177800" algn="l" rtl="0">
              <a:spcBef>
                <a:spcPts val="520"/>
              </a:spcBef>
              <a:spcAft>
                <a:spcPts val="0"/>
              </a:spcAft>
              <a:buClr>
                <a:schemeClr val="dk2"/>
              </a:buClr>
              <a:buSzPts val="2600"/>
              <a:buFont typeface="Noto Sans Symbols"/>
              <a:buNone/>
            </a:pPr>
            <a:endParaRPr sz="2600" b="0" i="1" u="none">
              <a:solidFill>
                <a:schemeClr val="dk2"/>
              </a:solidFill>
              <a:latin typeface="Arial"/>
              <a:ea typeface="Arial"/>
              <a:cs typeface="Arial"/>
              <a:sym typeface="Arial"/>
            </a:endParaRPr>
          </a:p>
        </p:txBody>
      </p:sp>
    </p:spTree>
    <p:extLst>
      <p:ext uri="{BB962C8B-B14F-4D97-AF65-F5344CB8AC3E}">
        <p14:creationId xmlns:p14="http://schemas.microsoft.com/office/powerpoint/2010/main" val="2263133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2"/>
          <p:cNvSpPr txBox="1">
            <a:spLocks noGrp="1"/>
          </p:cNvSpPr>
          <p:nvPr>
            <p:ph type="title"/>
          </p:nvPr>
        </p:nvSpPr>
        <p:spPr>
          <a:xfrm>
            <a:off x="741362" y="274637"/>
            <a:ext cx="7566000" cy="10905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What’s in the CRPD-SDG resource package?</a:t>
            </a:r>
            <a:endParaRPr dirty="0"/>
          </a:p>
        </p:txBody>
      </p:sp>
      <p:sp>
        <p:nvSpPr>
          <p:cNvPr id="74" name="Google Shape;74;p12"/>
          <p:cNvSpPr txBox="1">
            <a:spLocks noGrp="1"/>
          </p:cNvSpPr>
          <p:nvPr>
            <p:ph type="body" idx="1"/>
          </p:nvPr>
        </p:nvSpPr>
        <p:spPr>
          <a:xfrm>
            <a:off x="740832" y="1498601"/>
            <a:ext cx="7567200" cy="4477800"/>
          </a:xfrm>
          <a:prstGeom prst="rect">
            <a:avLst/>
          </a:prstGeom>
        </p:spPr>
        <p:txBody>
          <a:bodyPr spcFirstLastPara="1" wrap="square" lIns="91425" tIns="45700" rIns="91425" bIns="45700" anchor="t" anchorCtr="0">
            <a:noAutofit/>
          </a:bodyPr>
          <a:lstStyle/>
          <a:p>
            <a:pPr marL="457200" lvl="0" indent="-342900" algn="l" rtl="0">
              <a:spcBef>
                <a:spcPts val="360"/>
              </a:spcBef>
              <a:spcAft>
                <a:spcPts val="0"/>
              </a:spcAft>
              <a:buSzPts val="1800"/>
              <a:buChar char="▪"/>
            </a:pPr>
            <a:r>
              <a:rPr lang="en-US"/>
              <a:t>Policy Guidelines</a:t>
            </a:r>
            <a:endParaRPr/>
          </a:p>
          <a:p>
            <a:pPr marL="457200" lvl="0" indent="-342900" algn="l" rtl="0">
              <a:spcBef>
                <a:spcPts val="0"/>
              </a:spcBef>
              <a:spcAft>
                <a:spcPts val="0"/>
              </a:spcAft>
              <a:buSzPts val="1800"/>
              <a:buChar char="▪"/>
            </a:pPr>
            <a:r>
              <a:rPr lang="en-US"/>
              <a:t>Human Rights Indicators for the CRPD</a:t>
            </a:r>
            <a:endParaRPr/>
          </a:p>
          <a:p>
            <a:pPr marL="457200" lvl="0" indent="-342900" algn="l" rtl="0">
              <a:spcBef>
                <a:spcPts val="0"/>
              </a:spcBef>
              <a:spcAft>
                <a:spcPts val="0"/>
              </a:spcAft>
              <a:buSzPts val="1800"/>
              <a:buChar char="▪"/>
            </a:pPr>
            <a:r>
              <a:rPr lang="en-US"/>
              <a:t>Data Sources Guidance</a:t>
            </a:r>
            <a:endParaRPr/>
          </a:p>
          <a:p>
            <a:pPr marL="457200" lvl="0" indent="-342900" algn="l" rtl="0">
              <a:spcBef>
                <a:spcPts val="0"/>
              </a:spcBef>
              <a:spcAft>
                <a:spcPts val="0"/>
              </a:spcAft>
              <a:buSzPts val="1800"/>
              <a:buChar char="▪"/>
            </a:pPr>
            <a:r>
              <a:rPr lang="en-US"/>
              <a:t>Training Materials</a:t>
            </a:r>
            <a:endParaRPr/>
          </a:p>
          <a:p>
            <a:pPr marL="457200" lvl="0" indent="-342900" algn="l" rtl="0">
              <a:spcBef>
                <a:spcPts val="0"/>
              </a:spcBef>
              <a:spcAft>
                <a:spcPts val="0"/>
              </a:spcAft>
              <a:buSzPts val="1800"/>
              <a:buChar char="▪"/>
            </a:pPr>
            <a:r>
              <a:rPr lang="en-US"/>
              <a:t>Videos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a:off x="741362" y="274637"/>
            <a:ext cx="7566000" cy="10905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Agenda</a:t>
            </a:r>
            <a:endParaRPr/>
          </a:p>
        </p:txBody>
      </p:sp>
      <p:sp>
        <p:nvSpPr>
          <p:cNvPr id="80" name="Google Shape;80;p13"/>
          <p:cNvSpPr txBox="1">
            <a:spLocks noGrp="1"/>
          </p:cNvSpPr>
          <p:nvPr>
            <p:ph type="body" idx="1"/>
          </p:nvPr>
        </p:nvSpPr>
        <p:spPr>
          <a:xfrm>
            <a:off x="740832" y="1498601"/>
            <a:ext cx="7567200" cy="4477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a:t>Start time: 00:00</a:t>
            </a:r>
            <a:endParaRPr/>
          </a:p>
          <a:p>
            <a:pPr marL="457200" lvl="0" indent="-342900" algn="l" rtl="0">
              <a:spcBef>
                <a:spcPts val="360"/>
              </a:spcBef>
              <a:spcAft>
                <a:spcPts val="0"/>
              </a:spcAft>
              <a:buSzPts val="1800"/>
              <a:buChar char="▪"/>
            </a:pPr>
            <a:r>
              <a:rPr lang="en-US"/>
              <a:t>Disability &amp; Ableism (if applicable)</a:t>
            </a:r>
            <a:endParaRPr/>
          </a:p>
          <a:p>
            <a:pPr marL="457200" lvl="0" indent="-342900" algn="l" rtl="0">
              <a:spcBef>
                <a:spcPts val="0"/>
              </a:spcBef>
              <a:spcAft>
                <a:spcPts val="0"/>
              </a:spcAft>
              <a:buSzPts val="1800"/>
              <a:buChar char="▪"/>
            </a:pPr>
            <a:r>
              <a:rPr lang="en-US"/>
              <a:t>Data contest!</a:t>
            </a:r>
            <a:endParaRPr/>
          </a:p>
          <a:p>
            <a:pPr marL="457200" lvl="0" indent="-342900" algn="l" rtl="0">
              <a:spcBef>
                <a:spcPts val="0"/>
              </a:spcBef>
              <a:spcAft>
                <a:spcPts val="0"/>
              </a:spcAft>
              <a:buSzPts val="1800"/>
              <a:buChar char="▪"/>
            </a:pPr>
            <a:r>
              <a:rPr lang="en-US"/>
              <a:t>Drawing Our Cities</a:t>
            </a:r>
            <a:endParaRPr/>
          </a:p>
          <a:p>
            <a:pPr marL="457200" lvl="0" indent="0" algn="l" rtl="0">
              <a:spcBef>
                <a:spcPts val="360"/>
              </a:spcBef>
              <a:spcAft>
                <a:spcPts val="0"/>
              </a:spcAft>
              <a:buNone/>
            </a:pPr>
            <a:endParaRPr/>
          </a:p>
          <a:p>
            <a:pPr marL="0" lvl="0" indent="0" algn="l" rtl="0">
              <a:spcBef>
                <a:spcPts val="360"/>
              </a:spcBef>
              <a:spcAft>
                <a:spcPts val="0"/>
              </a:spcAft>
              <a:buNone/>
            </a:pPr>
            <a:r>
              <a:rPr lang="en-US"/>
              <a:t>Meal time: 00:00</a:t>
            </a:r>
            <a:endParaRPr/>
          </a:p>
          <a:p>
            <a:pPr marL="457200" lvl="0" indent="-342900" algn="l" rtl="0">
              <a:spcBef>
                <a:spcPts val="360"/>
              </a:spcBef>
              <a:spcAft>
                <a:spcPts val="0"/>
              </a:spcAft>
              <a:buSzPts val="1800"/>
              <a:buChar char="▪"/>
            </a:pPr>
            <a:r>
              <a:rPr lang="en-US"/>
              <a:t>Video Showing</a:t>
            </a:r>
            <a:endParaRPr/>
          </a:p>
          <a:p>
            <a:pPr marL="457200" lvl="0" indent="-342900" algn="l" rtl="0">
              <a:spcBef>
                <a:spcPts val="0"/>
              </a:spcBef>
              <a:spcAft>
                <a:spcPts val="0"/>
              </a:spcAft>
              <a:buSzPts val="1800"/>
              <a:buChar char="▪"/>
            </a:pPr>
            <a:r>
              <a:rPr lang="en-US"/>
              <a:t>Implementation Challenge</a:t>
            </a:r>
            <a:endParaRPr/>
          </a:p>
          <a:p>
            <a:pPr marL="457200" lvl="0" indent="-342900" algn="l" rtl="0">
              <a:spcBef>
                <a:spcPts val="0"/>
              </a:spcBef>
              <a:spcAft>
                <a:spcPts val="0"/>
              </a:spcAft>
              <a:buSzPts val="1800"/>
              <a:buChar char="▪"/>
            </a:pPr>
            <a:r>
              <a:rPr lang="en-US"/>
              <a:t>Next Steps</a:t>
            </a:r>
            <a:endParaRPr/>
          </a:p>
          <a:p>
            <a:pPr marL="457200" lvl="0" indent="0" algn="l" rtl="0">
              <a:spcBef>
                <a:spcPts val="360"/>
              </a:spcBef>
              <a:spcAft>
                <a:spcPts val="0"/>
              </a:spcAft>
              <a:buNone/>
            </a:pPr>
            <a:endParaRPr/>
          </a:p>
          <a:p>
            <a:pPr marL="0" lvl="0" indent="0" algn="l" rtl="0">
              <a:spcBef>
                <a:spcPts val="360"/>
              </a:spcBef>
              <a:spcAft>
                <a:spcPts val="0"/>
              </a:spcAft>
              <a:buNone/>
            </a:pPr>
            <a:r>
              <a:rPr lang="en-US"/>
              <a:t>Closing time: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4"/>
          <p:cNvSpPr txBox="1">
            <a:spLocks noGrp="1"/>
          </p:cNvSpPr>
          <p:nvPr>
            <p:ph type="title"/>
          </p:nvPr>
        </p:nvSpPr>
        <p:spPr>
          <a:xfrm>
            <a:off x="922187" y="2366912"/>
            <a:ext cx="7566000" cy="10905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What did you think about disability when you were 8-12 years old?</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5"/>
          <p:cNvSpPr txBox="1">
            <a:spLocks noGrp="1"/>
          </p:cNvSpPr>
          <p:nvPr>
            <p:ph type="title"/>
          </p:nvPr>
        </p:nvSpPr>
        <p:spPr>
          <a:xfrm>
            <a:off x="741362" y="274637"/>
            <a:ext cx="7566000" cy="10905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In trios:</a:t>
            </a:r>
            <a:endParaRPr/>
          </a:p>
        </p:txBody>
      </p:sp>
      <p:sp>
        <p:nvSpPr>
          <p:cNvPr id="91" name="Google Shape;91;p15"/>
          <p:cNvSpPr txBox="1">
            <a:spLocks noGrp="1"/>
          </p:cNvSpPr>
          <p:nvPr>
            <p:ph type="body" idx="1"/>
          </p:nvPr>
        </p:nvSpPr>
        <p:spPr>
          <a:xfrm>
            <a:off x="740832" y="1498601"/>
            <a:ext cx="7567200" cy="4477800"/>
          </a:xfrm>
          <a:prstGeom prst="rect">
            <a:avLst/>
          </a:prstGeom>
        </p:spPr>
        <p:txBody>
          <a:bodyPr spcFirstLastPara="1" wrap="square" lIns="91425" tIns="45700" rIns="91425" bIns="45700" anchor="t" anchorCtr="0">
            <a:noAutofit/>
          </a:bodyPr>
          <a:lstStyle/>
          <a:p>
            <a:pPr marL="457200" lvl="0" indent="-342900" algn="l" rtl="0">
              <a:spcBef>
                <a:spcPts val="360"/>
              </a:spcBef>
              <a:spcAft>
                <a:spcPts val="0"/>
              </a:spcAft>
              <a:buSzPts val="1800"/>
              <a:buChar char="▪"/>
            </a:pPr>
            <a:r>
              <a:rPr lang="en-US"/>
              <a:t>Share what you remembered</a:t>
            </a:r>
            <a:endParaRPr/>
          </a:p>
          <a:p>
            <a:pPr marL="457200" lvl="0" indent="-342900" algn="l" rtl="0">
              <a:spcBef>
                <a:spcPts val="0"/>
              </a:spcBef>
              <a:spcAft>
                <a:spcPts val="0"/>
              </a:spcAft>
              <a:buSzPts val="1800"/>
              <a:buChar char="▪"/>
            </a:pPr>
            <a:r>
              <a:rPr lang="en-US"/>
              <a:t>What do you notice in common between the stories?</a:t>
            </a:r>
            <a:endParaRPr/>
          </a:p>
          <a:p>
            <a:pPr marL="457200" lvl="0" indent="-342900" algn="l" rtl="0">
              <a:spcBef>
                <a:spcPts val="0"/>
              </a:spcBef>
              <a:spcAft>
                <a:spcPts val="0"/>
              </a:spcAft>
              <a:buSzPts val="1800"/>
              <a:buChar char="▪"/>
            </a:pPr>
            <a:r>
              <a:rPr lang="en-US"/>
              <a:t>Come up with a list of words that you associated with disability during that time of your life.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6"/>
          <p:cNvSpPr txBox="1">
            <a:spLocks noGrp="1"/>
          </p:cNvSpPr>
          <p:nvPr>
            <p:ph type="title"/>
          </p:nvPr>
        </p:nvSpPr>
        <p:spPr>
          <a:xfrm>
            <a:off x="741362" y="274637"/>
            <a:ext cx="7566000" cy="10905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Ableism</a:t>
            </a:r>
            <a:endParaRPr/>
          </a:p>
        </p:txBody>
      </p:sp>
      <p:sp>
        <p:nvSpPr>
          <p:cNvPr id="98" name="Google Shape;98;p16"/>
          <p:cNvSpPr txBox="1">
            <a:spLocks noGrp="1"/>
          </p:cNvSpPr>
          <p:nvPr>
            <p:ph type="body" idx="1"/>
          </p:nvPr>
        </p:nvSpPr>
        <p:spPr>
          <a:xfrm>
            <a:off x="740832" y="1498601"/>
            <a:ext cx="7567200" cy="4477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dirty="0"/>
              <a:t>“a value system that considers certain typical characteristics of body and mind as essential for living a life of value. Based on strict standards of appearance, functioning and </a:t>
            </a:r>
            <a:r>
              <a:rPr lang="en-US" dirty="0" err="1"/>
              <a:t>behaviour</a:t>
            </a:r>
            <a:r>
              <a:rPr lang="en-US" dirty="0"/>
              <a:t>, </a:t>
            </a:r>
            <a:r>
              <a:rPr lang="en-US" dirty="0" err="1"/>
              <a:t>ableist</a:t>
            </a:r>
            <a:r>
              <a:rPr lang="en-US" dirty="0"/>
              <a:t> ways of thinking consider the disability experience as a misfortune that leads to suffering and disadvantage and invariably devalues human life”.</a:t>
            </a:r>
            <a:endParaRPr dirty="0"/>
          </a:p>
          <a:p>
            <a:pPr marL="0" lvl="0" indent="0" algn="l" rtl="0">
              <a:spcBef>
                <a:spcPts val="360"/>
              </a:spcBef>
              <a:spcAft>
                <a:spcPts val="0"/>
              </a:spcAft>
              <a:buNone/>
            </a:pPr>
            <a:endParaRPr dirty="0"/>
          </a:p>
          <a:p>
            <a:pPr marL="0" lvl="0" indent="0" algn="r">
              <a:buClr>
                <a:srgbClr val="006FB7"/>
              </a:buClr>
              <a:buNone/>
            </a:pPr>
            <a:r>
              <a:rPr lang="en-US" sz="2000" dirty="0">
                <a:solidFill>
                  <a:srgbClr val="333333"/>
                </a:solidFill>
              </a:rPr>
              <a:t>Special Rapporteur on the rights of persons with disabilities, Report on the impact of ableism in medical and scientific practice, </a:t>
            </a:r>
            <a:r>
              <a:rPr lang="en-US" sz="2000" u="sng" dirty="0">
                <a:solidFill>
                  <a:srgbClr val="333333"/>
                </a:solidFill>
                <a:hlinkClick r:id="rId3"/>
              </a:rPr>
              <a:t>A/HRC/43/41</a:t>
            </a:r>
            <a:r>
              <a:rPr lang="en-US" sz="2000" dirty="0">
                <a:solidFill>
                  <a:srgbClr val="333333"/>
                </a:solidFill>
              </a:rPr>
              <a:t>, 2019</a:t>
            </a:r>
          </a:p>
        </p:txBody>
      </p:sp>
    </p:spTree>
    <p:extLst>
      <p:ext uri="{BB962C8B-B14F-4D97-AF65-F5344CB8AC3E}">
        <p14:creationId xmlns:p14="http://schemas.microsoft.com/office/powerpoint/2010/main" val="2778742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7"/>
          <p:cNvSpPr txBox="1">
            <a:spLocks noGrp="1"/>
          </p:cNvSpPr>
          <p:nvPr>
            <p:ph type="ctrTitle"/>
          </p:nvPr>
        </p:nvSpPr>
        <p:spPr>
          <a:xfrm>
            <a:off x="723900" y="2041240"/>
            <a:ext cx="6590100" cy="11502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lt1"/>
              </a:buClr>
              <a:buSzPts val="2800"/>
              <a:buFont typeface="Arial"/>
              <a:buNone/>
            </a:pPr>
            <a:r>
              <a:rPr lang="en-US"/>
              <a:t>BREAK! Come back at :00</a:t>
            </a:r>
            <a:endParaRPr/>
          </a:p>
          <a:p>
            <a:pPr marL="0" lvl="0" indent="0" algn="l" rtl="0">
              <a:lnSpc>
                <a:spcPct val="100000"/>
              </a:lnSpc>
              <a:spcBef>
                <a:spcPts val="0"/>
              </a:spcBef>
              <a:spcAft>
                <a:spcPts val="0"/>
              </a:spcAft>
              <a:buClr>
                <a:schemeClr val="lt1"/>
              </a:buClr>
              <a:buSzPts val="2800"/>
              <a:buFont typeface="Arial"/>
              <a:buNone/>
            </a:pPr>
            <a:endParaRPr/>
          </a:p>
        </p:txBody>
      </p:sp>
    </p:spTree>
  </p:cSld>
  <p:clrMapOvr>
    <a:masterClrMapping/>
  </p:clrMapOvr>
</p:sld>
</file>

<file path=ppt/theme/theme1.xml><?xml version="1.0" encoding="utf-8"?>
<a:theme xmlns:a="http://schemas.openxmlformats.org/drawingml/2006/main" name="1_Thème Office">
  <a:themeElements>
    <a:clrScheme name="Personnalisée 7">
      <a:dk1>
        <a:srgbClr val="333333"/>
      </a:dk1>
      <a:lt1>
        <a:srgbClr val="FFFFFF"/>
      </a:lt1>
      <a:dk2>
        <a:srgbClr val="006FB7"/>
      </a:dk2>
      <a:lt2>
        <a:srgbClr val="CCCCCC"/>
      </a:lt2>
      <a:accent1>
        <a:srgbClr val="006FB7"/>
      </a:accent1>
      <a:accent2>
        <a:srgbClr val="5693C9"/>
      </a:accent2>
      <a:accent3>
        <a:srgbClr val="F18E00"/>
      </a:accent3>
      <a:accent4>
        <a:srgbClr val="8C1713"/>
      </a:accent4>
      <a:accent5>
        <a:srgbClr val="7FBADF"/>
      </a:accent5>
      <a:accent6>
        <a:srgbClr val="C58781"/>
      </a:accent6>
      <a:hlink>
        <a:srgbClr val="006FB7"/>
      </a:hlink>
      <a:folHlink>
        <a:srgbClr val="5693C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Personnalisée 7">
      <a:dk1>
        <a:srgbClr val="333333"/>
      </a:dk1>
      <a:lt1>
        <a:srgbClr val="FFFFFF"/>
      </a:lt1>
      <a:dk2>
        <a:srgbClr val="006FB7"/>
      </a:dk2>
      <a:lt2>
        <a:srgbClr val="CCCCCC"/>
      </a:lt2>
      <a:accent1>
        <a:srgbClr val="006FB7"/>
      </a:accent1>
      <a:accent2>
        <a:srgbClr val="5693C9"/>
      </a:accent2>
      <a:accent3>
        <a:srgbClr val="F18E00"/>
      </a:accent3>
      <a:accent4>
        <a:srgbClr val="8C1713"/>
      </a:accent4>
      <a:accent5>
        <a:srgbClr val="7FBADF"/>
      </a:accent5>
      <a:accent6>
        <a:srgbClr val="C58781"/>
      </a:accent6>
      <a:hlink>
        <a:srgbClr val="006FB7"/>
      </a:hlink>
      <a:folHlink>
        <a:srgbClr val="5693C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822B9E06671B54FA89F14538B9B0FEA" ma:contentTypeVersion="1" ma:contentTypeDescription="Create a new document." ma:contentTypeScope="" ma:versionID="362711686602768b23db736653e4ac1a">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3480379A-F8BB-4E99-851C-B2FD7D05908C}"/>
</file>

<file path=customXml/itemProps2.xml><?xml version="1.0" encoding="utf-8"?>
<ds:datastoreItem xmlns:ds="http://schemas.openxmlformats.org/officeDocument/2006/customXml" ds:itemID="{B8E14801-372F-4A4E-9BBF-4161FC4E7E57}"/>
</file>

<file path=customXml/itemProps3.xml><?xml version="1.0" encoding="utf-8"?>
<ds:datastoreItem xmlns:ds="http://schemas.openxmlformats.org/officeDocument/2006/customXml" ds:itemID="{E9F64249-08FF-4BA0-BCD1-687A01354D77}"/>
</file>

<file path=docProps/app.xml><?xml version="1.0" encoding="utf-8"?>
<Properties xmlns="http://schemas.openxmlformats.org/officeDocument/2006/extended-properties" xmlns:vt="http://schemas.openxmlformats.org/officeDocument/2006/docPropsVTypes">
  <TotalTime>213</TotalTime>
  <Words>1662</Words>
  <Application>Microsoft Office PowerPoint</Application>
  <PresentationFormat>On-screen Show (4:3)</PresentationFormat>
  <Paragraphs>123</Paragraphs>
  <Slides>35</Slides>
  <Notes>35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35</vt:i4>
      </vt:variant>
    </vt:vector>
  </HeadingPairs>
  <TitlesOfParts>
    <vt:vector size="42" baseType="lpstr">
      <vt:lpstr>Arial</vt:lpstr>
      <vt:lpstr>Arial Black</vt:lpstr>
      <vt:lpstr>Calibri</vt:lpstr>
      <vt:lpstr>Noto Sans Symbols</vt:lpstr>
      <vt:lpstr>Times New Roman</vt:lpstr>
      <vt:lpstr>1_Thème Office</vt:lpstr>
      <vt:lpstr>Thème Office</vt:lpstr>
      <vt:lpstr>Policy Guideline on Sustainable Cities and Communities - SDG 11 </vt:lpstr>
      <vt:lpstr>Welcome!</vt:lpstr>
      <vt:lpstr>Objectives of the module</vt:lpstr>
      <vt:lpstr>What’s in the CRPD-SDG resource package?</vt:lpstr>
      <vt:lpstr>Agenda</vt:lpstr>
      <vt:lpstr>What did you think about disability when you were 8-12 years old?</vt:lpstr>
      <vt:lpstr>In trios:</vt:lpstr>
      <vt:lpstr>Ableism</vt:lpstr>
      <vt:lpstr>BREAK! Come back at :00 </vt:lpstr>
      <vt:lpstr>WELCOME TO THE DATA CONTEST!</vt:lpstr>
      <vt:lpstr>Question 1:  By 2050 what is the percentage of people with disabilities who will be living in urban areas?  (5 points)</vt:lpstr>
      <vt:lpstr>Question 1:  By 2050 what is the percentage of people with disabilities who will be living in urban areas?  (5 points)</vt:lpstr>
      <vt:lpstr>Question 2: What is the percentage of persons with disabilities, of 8 developing countries, that state transportation services are not accessible?  (5 points)</vt:lpstr>
      <vt:lpstr>Question 2: What is the percentage of persons with disabilities, of 8 developing countries, that state transportation services are not accessible?  (5 points)</vt:lpstr>
      <vt:lpstr>Question 3: Based on data from 8 developing countries, what is the percentage of persons with disabilities who report that recreational facilities are not accessible to them?  (5 points)</vt:lpstr>
      <vt:lpstr>Question 3: Based on data from 8 developing countries, what is the percentage of persons with disabilities who report that recreational facilities are not accessible to them?  (5 points)</vt:lpstr>
      <vt:lpstr>Question 4: What are the three criteria for improving accessibility of existing buildings?  (5 points)</vt:lpstr>
      <vt:lpstr>Question 4: What are the three criteria for improving accessibility of existing buildings?  (5 points)</vt:lpstr>
      <vt:lpstr>Question 5: Challenge! (10 points)  </vt:lpstr>
      <vt:lpstr>In pairs, discuss:</vt:lpstr>
      <vt:lpstr>Activity: What is the ideal city?</vt:lpstr>
      <vt:lpstr>Gallery Round: What is the ideal city? </vt:lpstr>
      <vt:lpstr>The progression of supports</vt:lpstr>
      <vt:lpstr>Our cities as they are today</vt:lpstr>
      <vt:lpstr>Come back at :00 </vt:lpstr>
      <vt:lpstr>Short Video</vt:lpstr>
      <vt:lpstr>Implementation Challenge: A Day In The Life</vt:lpstr>
      <vt:lpstr>BREAK! Come back at :00 </vt:lpstr>
      <vt:lpstr>Implementation Challenge: What do our cities need?</vt:lpstr>
      <vt:lpstr>In small groups:</vt:lpstr>
      <vt:lpstr>In small groups:</vt:lpstr>
      <vt:lpstr>Implementation Challenge: A Day In The Life Gallery Round</vt:lpstr>
      <vt:lpstr>Next Steps</vt:lpstr>
      <vt:lpstr>Closing Circle</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Policy Guideline on Sustainable Cities and Communities - SDG 11</dc:title>
  <dc:creator>LEE Victoria</dc:creator>
  <cp:lastModifiedBy>LEE Victoria</cp:lastModifiedBy>
  <cp:revision>15</cp:revision>
  <dcterms:modified xsi:type="dcterms:W3CDTF">2021-01-25T16:25:21Z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0x0101008822B9E06671B54FA89F14538B9B0FEA</vt:lpwstr>
  </property>
</Properties>
</file>