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58.xml" ContentType="application/vnd.openxmlformats-officedocument.presentationml.slide+xml"/>
  <Override PartName="/ppt/slides/slide120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50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118.xml" ContentType="application/vnd.openxmlformats-officedocument.presentationml.slide+xml"/>
  <Override PartName="/ppt/slides/slide99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7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9.xml" ContentType="application/vnd.openxmlformats-officedocument.presentationml.slide+xml"/>
  <Override PartName="/ppt/slides/slide114.xml" ContentType="application/vnd.openxmlformats-officedocument.presentationml.slide+xml"/>
  <Default Extension="bin" ContentType="application/vnd.openxmlformats-officedocument.presentationml.printerSettings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5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png" ContentType="image/png"/>
  <Override PartName="/customXml/itemProps2.xml" ContentType="application/vnd.openxmlformats-officedocument.customXmlProperties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slides/slide55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9.xml" ContentType="application/vnd.openxmlformats-officedocument.presentationml.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96.xml" ContentType="application/vnd.openxmlformats-officedocument.presentationml.slide+xml"/>
  <Override PartName="/ppt/slides/slide7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6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67.xml" ContentType="application/vnd.openxmlformats-officedocument.presentationml.slide+xml"/>
  <Override PartName="/ppt/slides/slide6.xml" ContentType="application/vnd.openxmlformats-officedocument.presentationml.slide+xml"/>
  <Override PartName="/customXml/itemProps3.xml" ContentType="application/vnd.openxmlformats-officedocument.customXmlProperties+xml"/>
  <Override PartName="/ppt/slides/slide92.xml" ContentType="application/vnd.openxmlformats-officedocument.presentationml.slide+xml"/>
  <Override PartName="/ppt/slides/slide27.xml" ContentType="application/vnd.openxmlformats-officedocument.presentationml.slide+xml"/>
  <Override PartName="/ppt/slides/slide1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74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s/slide2.xml" ContentType="application/vnd.openxmlformats-officedocument.presentationml.slide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s/slide109.xml" ContentType="application/vnd.openxmlformats-officedocument.presentationml.slide+xml"/>
  <Override PartName="/ppt/slides/slide79.xml" ContentType="application/vnd.openxmlformats-officedocument.presentationml.slide+xml"/>
  <Override PartName="/ppt/slides/slide68.xml" ContentType="application/vnd.openxmlformats-officedocument.presentationml.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16.xml" ContentType="application/vnd.openxmlformats-officedocument.presentationml.slide+xml"/>
  <Override PartName="/ppt/slides/slide97.xml" ContentType="application/vnd.openxmlformats-officedocument.presentationml.slide+xml"/>
  <Override PartName="/ppt/slides/slide75.xml" ContentType="application/vnd.openxmlformats-officedocument.presentationml.slide+xml"/>
  <Override PartName="/ppt/slides/slide57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3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53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s/slide71.xml" ContentType="application/vnd.openxmlformats-officedocument.presentationml.slide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2.xml" ContentType="application/vnd.openxmlformats-officedocument.presentationml.slide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69.xml" ContentType="application/vnd.openxmlformats-officedocument.presentationml.slide+xml"/>
  <Override PartName="/ppt/slides/slide8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customXml/itemProps1.xml" ContentType="application/vnd.openxmlformats-officedocument.customXmlProperties+xml"/>
  <Override PartName="/ppt/theme/theme1.xml" ContentType="application/vnd.openxmlformats-officedocument.them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32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6" r:id="rId2"/>
    <p:sldId id="375" r:id="rId3"/>
    <p:sldId id="376" r:id="rId4"/>
    <p:sldId id="277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6" r:id="rId103"/>
    <p:sldId id="357" r:id="rId104"/>
    <p:sldId id="359" r:id="rId105"/>
    <p:sldId id="377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Animation="0">
    <p:present/>
    <p:sldAll/>
    <p:penClr>
      <a:schemeClr val="tx1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F76BB"/>
    <a:srgbClr val="F71408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vertBarState="maximized">
    <p:restoredLeft sz="16467" autoAdjust="0"/>
    <p:restoredTop sz="94660"/>
  </p:normalViewPr>
  <p:slideViewPr>
    <p:cSldViewPr snapToObjects="1">
      <p:cViewPr>
        <p:scale>
          <a:sx n="100" d="100"/>
          <a:sy n="100" d="100"/>
        </p:scale>
        <p:origin x="-2368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21" Type="http://schemas.openxmlformats.org/officeDocument/2006/relationships/slide" Target="slides/slide20.xml"/><Relationship Id="rId112" Type="http://schemas.openxmlformats.org/officeDocument/2006/relationships/slide" Target="slides/slide111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123" Type="http://schemas.openxmlformats.org/officeDocument/2006/relationships/presProps" Target="presProps.xml"/><Relationship Id="rId102" Type="http://schemas.openxmlformats.org/officeDocument/2006/relationships/slide" Target="slides/slide101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8" Type="http://schemas.openxmlformats.org/officeDocument/2006/relationships/customXml" Target="../customXml/item2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5" Type="http://schemas.openxmlformats.org/officeDocument/2006/relationships/slide" Target="slides/slide4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24" Type="http://schemas.openxmlformats.org/officeDocument/2006/relationships/viewProps" Target="viewProps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9" Type="http://schemas.openxmlformats.org/officeDocument/2006/relationships/slide" Target="slides/slide58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129" Type="http://schemas.openxmlformats.org/officeDocument/2006/relationships/customXml" Target="../customXml/item3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4" Type="http://schemas.openxmlformats.org/officeDocument/2006/relationships/slide" Target="slides/slide43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109" Type="http://schemas.openxmlformats.org/officeDocument/2006/relationships/slide" Target="slides/slide108.xml"/><Relationship Id="rId39" Type="http://schemas.openxmlformats.org/officeDocument/2006/relationships/slide" Target="slides/slide38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104" Type="http://schemas.openxmlformats.org/officeDocument/2006/relationships/slide" Target="slides/slide103.xml"/><Relationship Id="rId97" Type="http://schemas.openxmlformats.org/officeDocument/2006/relationships/slide" Target="slides/slide96.xml"/><Relationship Id="rId76" Type="http://schemas.openxmlformats.org/officeDocument/2006/relationships/slide" Target="slides/slide75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92" Type="http://schemas.openxmlformats.org/officeDocument/2006/relationships/slide" Target="slides/slide91.xml"/><Relationship Id="rId71" Type="http://schemas.openxmlformats.org/officeDocument/2006/relationships/slide" Target="slides/slide70.xml"/><Relationship Id="rId7" Type="http://schemas.openxmlformats.org/officeDocument/2006/relationships/slide" Target="slides/slide6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66" Type="http://schemas.openxmlformats.org/officeDocument/2006/relationships/slide" Target="slides/slide65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24" Type="http://schemas.openxmlformats.org/officeDocument/2006/relationships/slide" Target="slides/slide23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126" Type="http://schemas.openxmlformats.org/officeDocument/2006/relationships/tableStyles" Target="tableStyles.xml"/><Relationship Id="rId105" Type="http://schemas.openxmlformats.org/officeDocument/2006/relationships/slide" Target="slides/slide104.xml"/><Relationship Id="rId100" Type="http://schemas.openxmlformats.org/officeDocument/2006/relationships/slide" Target="slides/slide99.xml"/><Relationship Id="rId77" Type="http://schemas.openxmlformats.org/officeDocument/2006/relationships/slide" Target="slides/slide76.xml"/><Relationship Id="rId56" Type="http://schemas.openxmlformats.org/officeDocument/2006/relationships/slide" Target="slides/slide55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121" Type="http://schemas.openxmlformats.org/officeDocument/2006/relationships/slide" Target="slides/slide120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72" Type="http://schemas.openxmlformats.org/officeDocument/2006/relationships/slide" Target="slides/slide7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67" Type="http://schemas.openxmlformats.org/officeDocument/2006/relationships/slide" Target="slides/slide66.xml"/><Relationship Id="rId46" Type="http://schemas.openxmlformats.org/officeDocument/2006/relationships/slide" Target="slides/slide45.xml"/><Relationship Id="rId25" Type="http://schemas.openxmlformats.org/officeDocument/2006/relationships/slide" Target="slides/slide24.xml"/><Relationship Id="rId116" Type="http://schemas.openxmlformats.org/officeDocument/2006/relationships/slide" Target="slides/slide115.xml"/><Relationship Id="rId62" Type="http://schemas.openxmlformats.org/officeDocument/2006/relationships/slide" Target="slides/slide61.xml"/><Relationship Id="rId41" Type="http://schemas.openxmlformats.org/officeDocument/2006/relationships/slide" Target="slides/slide40.xml"/><Relationship Id="rId20" Type="http://schemas.openxmlformats.org/officeDocument/2006/relationships/slide" Target="slides/slide19.xml"/><Relationship Id="rId111" Type="http://schemas.openxmlformats.org/officeDocument/2006/relationships/slide" Target="slides/slide110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5" Type="http://schemas.openxmlformats.org/officeDocument/2006/relationships/slide" Target="slides/slide14.xml"/><Relationship Id="rId106" Type="http://schemas.openxmlformats.org/officeDocument/2006/relationships/slide" Target="slides/slide105.xml"/><Relationship Id="rId57" Type="http://schemas.openxmlformats.org/officeDocument/2006/relationships/slide" Target="slides/slide56.xml"/><Relationship Id="rId36" Type="http://schemas.openxmlformats.org/officeDocument/2006/relationships/slide" Target="slides/slide35.xml"/><Relationship Id="rId127" Type="http://schemas.openxmlformats.org/officeDocument/2006/relationships/customXml" Target="../customXml/item1.xml"/><Relationship Id="rId10" Type="http://schemas.openxmlformats.org/officeDocument/2006/relationships/slide" Target="slides/slide9.xml"/><Relationship Id="rId122" Type="http://schemas.openxmlformats.org/officeDocument/2006/relationships/printerSettings" Target="printerSettings/printerSettings1.bin"/><Relationship Id="rId94" Type="http://schemas.openxmlformats.org/officeDocument/2006/relationships/slide" Target="slides/slide93.xml"/><Relationship Id="rId101" Type="http://schemas.openxmlformats.org/officeDocument/2006/relationships/slide" Target="slides/slide100.xml"/><Relationship Id="rId99" Type="http://schemas.openxmlformats.org/officeDocument/2006/relationships/slide" Target="slides/slide98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52" Type="http://schemas.openxmlformats.org/officeDocument/2006/relationships/slide" Target="slides/slide51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3BB14-7910-2743-AE37-635D588A1D72}" type="datetimeFigureOut">
              <a:rPr lang="en-US" smtClean="0"/>
              <a:pPr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33B7E-67EE-0642-B28F-93F8C7285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772816"/>
            <a:ext cx="58777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i="1" dirty="0" err="1" smtClean="0">
                <a:solidFill>
                  <a:srgbClr val="FF0000"/>
                </a:solidFill>
              </a:rPr>
              <a:t>romarising</a:t>
            </a:r>
            <a:endParaRPr lang="en-US" sz="96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3342476"/>
            <a:ext cx="3359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Chad Evans Wyatt/Photo</a:t>
            </a:r>
          </a:p>
          <a:p>
            <a:pPr algn="ctr"/>
            <a:r>
              <a:rPr lang="en-US" sz="1400" i="1" dirty="0" smtClean="0"/>
              <a:t>                                     </a:t>
            </a:r>
            <a:r>
              <a:rPr lang="en-US" sz="1400" i="1" dirty="0" err="1" smtClean="0"/>
              <a:t>www.romarising.com</a:t>
            </a:r>
            <a:endParaRPr lang="en-US" sz="1400" i="1" dirty="0"/>
          </a:p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1  6685 Rác, Mgr PhD Ivan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152400"/>
            <a:ext cx="11715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Ivan </a:t>
            </a:r>
            <a:r>
              <a:rPr lang="en-US" sz="1400" dirty="0" err="1" smtClean="0">
                <a:solidFill>
                  <a:srgbClr val="BFBFBF"/>
                </a:solidFill>
              </a:rPr>
              <a:t>Rác</a:t>
            </a:r>
            <a:r>
              <a:rPr lang="en-US" sz="1400" dirty="0" smtClean="0">
                <a:solidFill>
                  <a:srgbClr val="BFBFBF"/>
                </a:solidFill>
              </a:rPr>
              <a:t>, PhD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Sociologist</a:t>
            </a:r>
          </a:p>
          <a:p>
            <a:pPr algn="ctr"/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20  5069 Kwiek, Izol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304800"/>
            <a:ext cx="112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Kwiek</a:t>
            </a:r>
            <a:r>
              <a:rPr lang="en-US" sz="1400" dirty="0" smtClean="0">
                <a:solidFill>
                  <a:srgbClr val="BFBFBF"/>
                </a:solidFill>
              </a:rPr>
              <a:t>, </a:t>
            </a:r>
            <a:r>
              <a:rPr lang="en-US" sz="1400" dirty="0" err="1" smtClean="0">
                <a:solidFill>
                  <a:srgbClr val="BFBFBF"/>
                </a:solidFill>
              </a:rPr>
              <a:t>Izolda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Poet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23  5445 Merstein-Siwat, Jess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304800"/>
            <a:ext cx="186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Merstein-Siwat</a:t>
            </a:r>
            <a:r>
              <a:rPr lang="en-US" sz="1400" dirty="0" smtClean="0"/>
              <a:t>, Jessica</a:t>
            </a:r>
            <a:endParaRPr lang="en-US" sz="1000" dirty="0" smtClean="0"/>
          </a:p>
          <a:p>
            <a:pPr algn="ctr"/>
            <a:r>
              <a:rPr lang="en-US" sz="1000" dirty="0" smtClean="0"/>
              <a:t>Musician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7440" y="1844824"/>
            <a:ext cx="72332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i="1" dirty="0" err="1" smtClean="0">
                <a:solidFill>
                  <a:srgbClr val="F71408"/>
                </a:solidFill>
              </a:rPr>
              <a:t>romarisingCA</a:t>
            </a:r>
            <a:endParaRPr lang="en-US" sz="9600" i="1" dirty="0">
              <a:solidFill>
                <a:srgbClr val="F7140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4008" y="3414484"/>
            <a:ext cx="3641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en-US" sz="2800" i="1" dirty="0" err="1" smtClean="0">
                <a:solidFill>
                  <a:schemeClr val="tx1">
                    <a:lumMod val="75000"/>
                  </a:schemeClr>
                </a:solidFill>
              </a:rPr>
              <a:t>www.romarising.com</a:t>
            </a:r>
            <a:endParaRPr lang="en-US" sz="280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3937704"/>
            <a:ext cx="2881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tx1">
                    <a:lumMod val="75000"/>
                  </a:schemeClr>
                </a:solidFill>
              </a:rPr>
              <a:t>©</a:t>
            </a:r>
            <a:r>
              <a:rPr lang="en-US" i="1" dirty="0" smtClean="0">
                <a:solidFill>
                  <a:schemeClr val="tx1">
                    <a:lumMod val="75000"/>
                  </a:schemeClr>
                </a:solidFill>
              </a:rPr>
              <a:t> Chad Evans Wyatt / Photo</a:t>
            </a:r>
            <a:endParaRPr lang="en-US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3-29  2681 Lee LLD, Ronal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3048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Ronald Lee, LLD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Writer, Historian, Musician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4-01  3125 Lee, Lynn Hutchiso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17" y="0"/>
            <a:ext cx="45317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Lynn Hutchison Lee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Artist, Teacher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4-01  2864 Bodirsky, Monica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71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161091"/>
            <a:ext cx="18301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Monica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Bodirsky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BDes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Artist, University Professor  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4-02  3240 Csanyi-Robah, Gina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8600"/>
            <a:ext cx="17491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Gina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Csanya-Robah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Former Executive Director</a:t>
            </a: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Toronto Roma Community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</a:rPr>
              <a:t>Ctr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4-05  3502 Butch, Micheal T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4200" y="228600"/>
            <a:ext cx="196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Michael T Butch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Leader, Toronto Roma Community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4-05  3555 Danch, Jennifer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304800"/>
            <a:ext cx="1611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Jennifer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Danch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LLD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4-08  3845 Botos, Robi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800" y="304800"/>
            <a:ext cx="96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Robi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Botos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Musician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2  6889 Hornáková, Erik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228600"/>
            <a:ext cx="13646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FBFBF"/>
                </a:solidFill>
              </a:rPr>
              <a:t>Erika </a:t>
            </a:r>
            <a:r>
              <a:rPr lang="en-US" sz="1400" dirty="0" err="1" smtClean="0">
                <a:solidFill>
                  <a:srgbClr val="BFBFBF"/>
                </a:solidFill>
              </a:rPr>
              <a:t>Hornáková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              Author</a:t>
            </a:r>
          </a:p>
          <a:p>
            <a:pPr algn="ctr"/>
            <a:endParaRPr lang="en-US" sz="10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7-22  8219 Barbieux, Sarah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868" y="0"/>
            <a:ext cx="45642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304800"/>
            <a:ext cx="127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Sarah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Barbieux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Performance Artist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7-24  8461 Savić, Dafina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304800"/>
            <a:ext cx="139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Dafina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Savić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BA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Founder,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</a:rPr>
              <a:t>Romanipe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7-25  8531 Savić, Lela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304800"/>
            <a:ext cx="135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Lela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Savić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BA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Co-Founder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</a:rPr>
              <a:t>Romanipe</a:t>
            </a:r>
            <a:endParaRPr lang="en-US" sz="1400" dirty="0" smtClean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7-26  8666 Molnár, Kristin cop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38100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Kristin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Molnár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MA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Musician, Teacher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06-08  0987 Deniz, Nazik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30480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Nazik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Deniz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MA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Exec Dir RCC, Theatre Professor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06-09  1145 Niculae, Emilia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650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Emilian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Niculae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LLD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06-09  1200 Arias, Alfonso Mejia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381000"/>
            <a:ext cx="199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Alfonso Mejia-Arias, PhD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Legal Services, Musician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06-10  1297 Packota, Valerie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81000"/>
            <a:ext cx="163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Valerie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Packota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MA</a:t>
            </a: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University Professor</a:t>
            </a: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06-13  1608 Horvath, Robert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304800"/>
            <a:ext cx="135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Robert Horvath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Concert Pianist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06-13  1626 Huculiak, Joh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304800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John </a:t>
            </a:r>
            <a:r>
              <a:rPr lang="en-US" sz="1400" dirty="0" err="1" smtClean="0">
                <a:solidFill>
                  <a:srgbClr val="BFBFBF"/>
                </a:solidFill>
              </a:rPr>
              <a:t>Huculiak</a:t>
            </a:r>
            <a:r>
              <a:rPr lang="en-US" sz="1400" dirty="0" smtClean="0">
                <a:solidFill>
                  <a:srgbClr val="BFBFBF"/>
                </a:solidFill>
              </a:rPr>
              <a:t>, BA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Museum Services Coordinator 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2  6947 Havrľová, Denis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304800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Denisa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Havrľová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Journalist, Videographer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3  6994 Ferancová, Božen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187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Božena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Ferancová</a:t>
            </a:r>
            <a:r>
              <a:rPr lang="en-US" sz="1400" dirty="0" smtClean="0">
                <a:solidFill>
                  <a:srgbClr val="BFBFBF"/>
                </a:solidFill>
              </a:rPr>
              <a:t>, PhD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Opera Singer, Professor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3  7050 Šarköziová, Petr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8600"/>
            <a:ext cx="1718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Mgr Petra </a:t>
            </a:r>
            <a:r>
              <a:rPr lang="en-US" sz="1400" dirty="0" err="1" smtClean="0">
                <a:solidFill>
                  <a:srgbClr val="BFBFBF"/>
                </a:solidFill>
              </a:rPr>
              <a:t>Šarköziová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Broadcaster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3  7059 Ikri, Jozef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05" y="0"/>
            <a:ext cx="44823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228600"/>
            <a:ext cx="14051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Mgr </a:t>
            </a:r>
            <a:r>
              <a:rPr lang="en-US" sz="1400" dirty="0" err="1" smtClean="0">
                <a:solidFill>
                  <a:srgbClr val="BFBFBF"/>
                </a:solidFill>
              </a:rPr>
              <a:t>Jozef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Ikri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Medical Student, Nurse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 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4  7164 Kosová PhD, Ing Ingrid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24" y="0"/>
            <a:ext cx="44165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228600"/>
            <a:ext cx="1498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Ingrid </a:t>
            </a:r>
            <a:r>
              <a:rPr lang="en-US" sz="1400" dirty="0" err="1" smtClean="0">
                <a:solidFill>
                  <a:srgbClr val="BFBFBF"/>
                </a:solidFill>
              </a:rPr>
              <a:t>Kosová</a:t>
            </a:r>
            <a:r>
              <a:rPr lang="en-US" sz="1400" dirty="0" smtClean="0">
                <a:solidFill>
                  <a:srgbClr val="BFBFBF"/>
                </a:solidFill>
              </a:rPr>
              <a:t> PhD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Educator, School Owner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4  7280 Kroščenová, 1st Lt Milad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1993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1st Lt </a:t>
            </a:r>
            <a:r>
              <a:rPr lang="en-US" sz="1400" dirty="0" err="1" smtClean="0">
                <a:solidFill>
                  <a:srgbClr val="BFBFBF"/>
                </a:solidFill>
              </a:rPr>
              <a:t>Milada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Kroščenová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Police Officer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24  7429 Godlová, Er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228600"/>
            <a:ext cx="1524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Mgr Erika </a:t>
            </a:r>
            <a:r>
              <a:rPr lang="en-US" sz="1400" dirty="0" err="1" smtClean="0">
                <a:solidFill>
                  <a:srgbClr val="BFBFBF"/>
                </a:solidFill>
              </a:rPr>
              <a:t>Godlová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Archivist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25  7529 Vaňová, Jarmil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304800"/>
            <a:ext cx="127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Jarmila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Vaňová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Journalist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5266" y="2438400"/>
            <a:ext cx="55186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Most of the following individuals are </a:t>
            </a:r>
          </a:p>
          <a:p>
            <a:pPr algn="ctr"/>
            <a:r>
              <a:rPr lang="en-US" sz="2800" dirty="0" smtClean="0"/>
              <a:t>university post-graduates.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All have university training.</a:t>
            </a:r>
            <a:endParaRPr lang="en-US" sz="28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26  7616 Gaži, Mgr Peter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304800"/>
            <a:ext cx="1265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Mgr Peter </a:t>
            </a:r>
            <a:r>
              <a:rPr lang="en-US" sz="1400" dirty="0" err="1" smtClean="0">
                <a:solidFill>
                  <a:srgbClr val="BFBFBF"/>
                </a:solidFill>
              </a:rPr>
              <a:t>Gaži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Catholic Priest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26  7641 Ferencová, Klaudi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304800"/>
            <a:ext cx="184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Mgr </a:t>
            </a:r>
            <a:r>
              <a:rPr lang="en-US" sz="1400" dirty="0" err="1" smtClean="0">
                <a:solidFill>
                  <a:srgbClr val="BFBFBF"/>
                </a:solidFill>
              </a:rPr>
              <a:t>Klaudia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Ferencová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Legal Advocate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26  7729 Horváth, PaedDr ThLic Peter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4342" y="152400"/>
            <a:ext cx="22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PaedDr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ThLic</a:t>
            </a:r>
            <a:r>
              <a:rPr lang="en-US" sz="1400" dirty="0" smtClean="0">
                <a:solidFill>
                  <a:srgbClr val="BFBFBF"/>
                </a:solidFill>
              </a:rPr>
              <a:t> Peter </a:t>
            </a:r>
            <a:r>
              <a:rPr lang="en-US" sz="1400" dirty="0" err="1" smtClean="0">
                <a:solidFill>
                  <a:srgbClr val="BFBFBF"/>
                </a:solidFill>
              </a:rPr>
              <a:t>Horváth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Orthodox Priest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27  7799 Balog, Maros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304800"/>
            <a:ext cx="143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Mgr </a:t>
            </a:r>
            <a:r>
              <a:rPr lang="en-US" sz="1400" dirty="0" err="1" smtClean="0">
                <a:solidFill>
                  <a:srgbClr val="BFBFBF"/>
                </a:solidFill>
              </a:rPr>
              <a:t>Maroš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Balog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Government Official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27  7815 Pecha, Mgr Maroš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22860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Mgr </a:t>
            </a:r>
            <a:r>
              <a:rPr lang="en-US" sz="1400" dirty="0" err="1" smtClean="0">
                <a:solidFill>
                  <a:srgbClr val="BFBFBF"/>
                </a:solidFill>
              </a:rPr>
              <a:t>Maroš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Pecha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Owner, Construction Company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060848"/>
            <a:ext cx="73240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i="1" dirty="0" err="1" smtClean="0">
                <a:solidFill>
                  <a:srgbClr val="FF0000"/>
                </a:solidFill>
              </a:rPr>
              <a:t>romarisingBG</a:t>
            </a:r>
            <a:endParaRPr lang="en-US" sz="9600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00" y="3630508"/>
            <a:ext cx="2936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BFBFBF"/>
                </a:solidFill>
              </a:rPr>
              <a:t>www.romarising.com</a:t>
            </a:r>
            <a:endParaRPr lang="en-US" sz="2400" i="1" dirty="0">
              <a:solidFill>
                <a:srgbClr val="BFBFB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4092173"/>
            <a:ext cx="2576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75000"/>
                  </a:schemeClr>
                </a:solidFill>
              </a:rPr>
              <a:t>© </a:t>
            </a:r>
            <a:r>
              <a:rPr lang="en-US" sz="1400" i="1" dirty="0" smtClean="0">
                <a:solidFill>
                  <a:schemeClr val="tx1">
                    <a:lumMod val="75000"/>
                  </a:schemeClr>
                </a:solidFill>
              </a:rPr>
              <a:t>Chad Evans Wyatt / Photo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07  2101 Metodiev, Emil Ivano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361" y="0"/>
            <a:ext cx="47292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8600"/>
            <a:ext cx="1758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Emil </a:t>
            </a:r>
            <a:r>
              <a:rPr lang="en-US" sz="1400" dirty="0" err="1" smtClean="0">
                <a:solidFill>
                  <a:srgbClr val="BFBFBF"/>
                </a:solidFill>
              </a:rPr>
              <a:t>Ivanov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Metodiev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NGO Official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07  2176 Angelov, Miroslav Angelo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17" y="0"/>
            <a:ext cx="45317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4673" y="228600"/>
            <a:ext cx="2439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Miroslav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Angelov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Angelov</a:t>
            </a:r>
            <a:r>
              <a:rPr lang="en-US" sz="1400" dirty="0" smtClean="0">
                <a:solidFill>
                  <a:srgbClr val="BFBFBF"/>
                </a:solidFill>
              </a:rPr>
              <a:t>, MD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08  2203 Russinov, Rumian Sergie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7086" y="228600"/>
            <a:ext cx="2290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Rumian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Sergiev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Russinov</a:t>
            </a:r>
            <a:r>
              <a:rPr lang="en-US" sz="1400" dirty="0" smtClean="0">
                <a:solidFill>
                  <a:srgbClr val="BFBFBF"/>
                </a:solidFill>
              </a:rPr>
              <a:t>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Educator, REF Official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09  2316 Petrova, Viktor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8600"/>
            <a:ext cx="169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Viktoria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Petrova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REF Official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2613" y="1988840"/>
            <a:ext cx="61982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Some ignored personal risk to participate </a:t>
            </a:r>
          </a:p>
          <a:p>
            <a:pPr algn="ctr"/>
            <a:r>
              <a:rPr lang="en-US" sz="2800" dirty="0" smtClean="0"/>
              <a:t>in </a:t>
            </a:r>
            <a:r>
              <a:rPr lang="en-US" sz="2800" i="1" dirty="0" err="1" smtClean="0"/>
              <a:t>romarising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 am indebted to all.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10  2424 Petrova, Spaska Jordano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6457" y="152400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   </a:t>
            </a:r>
            <a:r>
              <a:rPr lang="en-US" sz="1400" dirty="0" err="1" smtClean="0">
                <a:solidFill>
                  <a:srgbClr val="BFBFBF"/>
                </a:solidFill>
              </a:rPr>
              <a:t>Spaska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Jordanova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Petrova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Deputy Minister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10  2483 Angelova, Ste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228600"/>
            <a:ext cx="159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Stela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Angelova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r>
              <a:rPr lang="en-US" sz="1000" dirty="0" smtClean="0">
                <a:solidFill>
                  <a:srgbClr val="BFBFBF"/>
                </a:solidFill>
              </a:rPr>
              <a:t> 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Social Worker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10  2506 Decheva, Yoana Kirilo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228600"/>
            <a:ext cx="1861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Yoana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Kirilova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Decheva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PhD Candidate, Public Affairs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10  2571 Lambov, Minko Kirilov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7537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Minko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Kirilov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Lambov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Composer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15  3066 Borisov, Borisla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671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Borislav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Borisov</a:t>
            </a:r>
            <a:r>
              <a:rPr lang="en-US" sz="1400" dirty="0" smtClean="0">
                <a:solidFill>
                  <a:srgbClr val="BFBFBF"/>
                </a:solidFill>
              </a:rPr>
              <a:t>, LLD</a:t>
            </a:r>
            <a:endParaRPr lang="en-US" sz="10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16  3316 Nikolov, Sybi Valentino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0083" y="152400"/>
            <a:ext cx="221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Sybi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Valentinov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Nikolov</a:t>
            </a:r>
            <a:r>
              <a:rPr lang="en-US" sz="1400" dirty="0" smtClean="0">
                <a:solidFill>
                  <a:srgbClr val="BFBFBF"/>
                </a:solidFill>
              </a:rPr>
              <a:t>, MD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Podiatrist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17  3376 Avramov, Boyan Georgie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2013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Boyan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Georgiev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Avramov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Deputy Mayor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18  3467 Mitkov, Asen Yordanino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152400"/>
            <a:ext cx="194303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Asen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Yordaninov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Mitkov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Social Worker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Official,</a:t>
            </a:r>
            <a:r>
              <a:rPr lang="en-US" sz="1000" i="1" dirty="0" smtClean="0">
                <a:solidFill>
                  <a:srgbClr val="BFBFBF"/>
                </a:solidFill>
              </a:rPr>
              <a:t> </a:t>
            </a:r>
            <a:r>
              <a:rPr lang="en-US" sz="1000" i="1" dirty="0" err="1" smtClean="0">
                <a:solidFill>
                  <a:srgbClr val="BFBFBF"/>
                </a:solidFill>
              </a:rPr>
              <a:t>romarising</a:t>
            </a:r>
            <a:r>
              <a:rPr lang="en-US" sz="1000" i="1" dirty="0" smtClean="0">
                <a:solidFill>
                  <a:srgbClr val="BFBFBF"/>
                </a:solidFill>
              </a:rPr>
              <a:t> </a:t>
            </a:r>
            <a:r>
              <a:rPr lang="en-US" sz="1000" dirty="0" smtClean="0">
                <a:solidFill>
                  <a:srgbClr val="BFBFBF"/>
                </a:solidFill>
              </a:rPr>
              <a:t>Team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20  3595 Jordanova, Miglena Geor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33" y="0"/>
            <a:ext cx="45043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7528" y="152400"/>
            <a:ext cx="2531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  </a:t>
            </a:r>
            <a:r>
              <a:rPr lang="en-US" sz="1200" dirty="0" err="1" smtClean="0">
                <a:solidFill>
                  <a:srgbClr val="BFBFBF"/>
                </a:solidFill>
              </a:rPr>
              <a:t>Miglena</a:t>
            </a:r>
            <a:r>
              <a:rPr lang="en-US" sz="1200" dirty="0" smtClean="0">
                <a:solidFill>
                  <a:srgbClr val="BFBFBF"/>
                </a:solidFill>
              </a:rPr>
              <a:t> </a:t>
            </a:r>
            <a:r>
              <a:rPr lang="en-US" sz="1200" dirty="0" err="1" smtClean="0">
                <a:solidFill>
                  <a:srgbClr val="BFBFBF"/>
                </a:solidFill>
              </a:rPr>
              <a:t>Georga</a:t>
            </a:r>
            <a:r>
              <a:rPr lang="en-US" sz="1200" dirty="0" smtClean="0">
                <a:solidFill>
                  <a:srgbClr val="BFBFBF"/>
                </a:solidFill>
              </a:rPr>
              <a:t> </a:t>
            </a:r>
            <a:r>
              <a:rPr lang="en-US" sz="1200" dirty="0" err="1" smtClean="0">
                <a:solidFill>
                  <a:srgbClr val="BFBFBF"/>
                </a:solidFill>
              </a:rPr>
              <a:t>Jordanova</a:t>
            </a:r>
            <a:r>
              <a:rPr lang="en-US" sz="1200" dirty="0" smtClean="0">
                <a:solidFill>
                  <a:srgbClr val="BFBFBF"/>
                </a:solidFill>
              </a:rPr>
              <a:t>, BBA/MA</a:t>
            </a:r>
          </a:p>
          <a:p>
            <a:pPr algn="ctr"/>
            <a:r>
              <a:rPr lang="en-US" sz="1000" dirty="0" err="1" smtClean="0">
                <a:solidFill>
                  <a:srgbClr val="BFBFBF"/>
                </a:solidFill>
              </a:rPr>
              <a:t>Areté</a:t>
            </a:r>
            <a:r>
              <a:rPr lang="en-US" sz="1000" dirty="0" smtClean="0">
                <a:solidFill>
                  <a:srgbClr val="BFBFBF"/>
                </a:solidFill>
              </a:rPr>
              <a:t> Youth Foundation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20  3806 Lambov, Kiril Minko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Kiril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Minkov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Lambov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Conductor of National Symphony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132856"/>
            <a:ext cx="70739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i="1" dirty="0" err="1" smtClean="0">
                <a:solidFill>
                  <a:srgbClr val="FF0000"/>
                </a:solidFill>
              </a:rPr>
              <a:t>romarisingSK</a:t>
            </a:r>
            <a:endParaRPr lang="en-US" sz="9600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6016" y="3702516"/>
            <a:ext cx="3416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BFBFBF"/>
                </a:solidFill>
              </a:rPr>
              <a:t>www.romarising.com</a:t>
            </a:r>
            <a:endParaRPr lang="en-US" sz="2800" i="1" dirty="0">
              <a:solidFill>
                <a:srgbClr val="BFBFB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4225736"/>
            <a:ext cx="2329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75000"/>
                  </a:schemeClr>
                </a:solidFill>
              </a:rPr>
              <a:t>© </a:t>
            </a:r>
            <a:r>
              <a:rPr lang="en-US" sz="1400" i="1" dirty="0" smtClean="0">
                <a:solidFill>
                  <a:schemeClr val="tx1">
                    <a:lumMod val="75000"/>
                  </a:schemeClr>
                </a:solidFill>
              </a:rPr>
              <a:t>Chad Evans Wyatt / Photo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22  3837 Borisova, Tere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228600"/>
            <a:ext cx="1316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Teresa </a:t>
            </a:r>
            <a:r>
              <a:rPr lang="en-US" sz="1400" dirty="0" err="1" smtClean="0">
                <a:solidFill>
                  <a:srgbClr val="BFBFBF"/>
                </a:solidFill>
              </a:rPr>
              <a:t>Borisova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Broadcasting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10-22  3858 Slavchev, Asen Manche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71" y="0"/>
            <a:ext cx="45756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304800"/>
            <a:ext cx="1922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Asen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Manchev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Slavchev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Electrical Engineer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772816"/>
            <a:ext cx="70974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i="1" dirty="0" err="1" smtClean="0">
                <a:solidFill>
                  <a:srgbClr val="FF0000"/>
                </a:solidFill>
              </a:rPr>
              <a:t>romarisingCZ</a:t>
            </a:r>
            <a:endParaRPr lang="en-US" sz="9600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0" y="3342476"/>
            <a:ext cx="3075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BFBFBF"/>
                </a:solidFill>
              </a:rPr>
              <a:t>  </a:t>
            </a:r>
            <a:r>
              <a:rPr lang="en-US" sz="2400" i="1" dirty="0" err="1" smtClean="0">
                <a:solidFill>
                  <a:srgbClr val="BFBFBF"/>
                </a:solidFill>
              </a:rPr>
              <a:t>www.romarising.com</a:t>
            </a:r>
            <a:endParaRPr lang="en-US" sz="2400" i="1" dirty="0">
              <a:solidFill>
                <a:srgbClr val="BFBFB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1" y="3804141"/>
            <a:ext cx="237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75000"/>
                  </a:schemeClr>
                </a:solidFill>
              </a:rPr>
              <a:t>©</a:t>
            </a:r>
            <a:r>
              <a:rPr lang="en-US" sz="1400" i="1" dirty="0" smtClean="0">
                <a:solidFill>
                  <a:schemeClr val="tx1">
                    <a:lumMod val="75000"/>
                  </a:schemeClr>
                </a:solidFill>
              </a:rPr>
              <a:t> Chad Evans Wyatt / Photo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ak, David 0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53" y="0"/>
            <a:ext cx="66836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800" y="22860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 Mgr David </a:t>
            </a:r>
            <a:r>
              <a:rPr lang="en-US" sz="1400" dirty="0" err="1" smtClean="0"/>
              <a:t>Beňak</a:t>
            </a:r>
            <a:endParaRPr lang="en-US" sz="1000" dirty="0" smtClean="0"/>
          </a:p>
          <a:p>
            <a:pPr algn="ctr"/>
            <a:r>
              <a:rPr lang="en-US" sz="1000" dirty="0" smtClean="0"/>
              <a:t>Politician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dy, Ladislav 0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0"/>
            <a:ext cx="64579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7495" y="152400"/>
            <a:ext cx="1366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Ladislav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Body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Member of Parliament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5449358"/>
      </p:ext>
    </p:extLst>
  </p:cSld>
  <p:clrMapOvr>
    <a:masterClrMapping/>
  </p:clrMapOvr>
  <p:transition spd="slow" advClick="0" advTm="10000"/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chy, Martin 0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03" y="0"/>
            <a:ext cx="65693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152400"/>
            <a:ext cx="144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Mgr </a:t>
            </a:r>
            <a:r>
              <a:rPr lang="en-US" sz="1400" dirty="0" err="1" smtClean="0"/>
              <a:t>Martín</a:t>
            </a:r>
            <a:r>
              <a:rPr lang="en-US" sz="1400" dirty="0" smtClean="0"/>
              <a:t> </a:t>
            </a:r>
            <a:r>
              <a:rPr lang="en-US" sz="1400" dirty="0" err="1" smtClean="0"/>
              <a:t>Čichy</a:t>
            </a:r>
            <a:endParaRPr lang="en-US" sz="1000" dirty="0" smtClean="0"/>
          </a:p>
          <a:p>
            <a:pPr algn="ctr"/>
            <a:r>
              <a:rPr lang="en-US" sz="1000" dirty="0" smtClean="0"/>
              <a:t>            Historian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bnicky, Roman 0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88" y="0"/>
            <a:ext cx="65808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228600"/>
            <a:ext cx="1747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Roman </a:t>
            </a:r>
            <a:r>
              <a:rPr lang="en-US" sz="1400" dirty="0" err="1" smtClean="0">
                <a:solidFill>
                  <a:srgbClr val="BFBFBF"/>
                </a:solidFill>
              </a:rPr>
              <a:t>Dubnický</a:t>
            </a:r>
            <a:r>
              <a:rPr lang="en-US" sz="1400" dirty="0" smtClean="0">
                <a:solidFill>
                  <a:srgbClr val="BFBFBF"/>
                </a:solidFill>
              </a:rPr>
              <a:t>, MD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das, David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26" y="0"/>
            <a:ext cx="66769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152400"/>
            <a:ext cx="1395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Rev David </a:t>
            </a:r>
            <a:r>
              <a:rPr lang="en-US" sz="1400" dirty="0" err="1" smtClean="0">
                <a:solidFill>
                  <a:srgbClr val="BFBFBF"/>
                </a:solidFill>
              </a:rPr>
              <a:t>Dudaš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Orthodox Priest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bianova, Terezia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19" y="0"/>
            <a:ext cx="65507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228600"/>
            <a:ext cx="1469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Terezia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Fabiánová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Poet, Playwright, Author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4342" y="76200"/>
            <a:ext cx="2289658" cy="1752600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BFBFBF"/>
                </a:solidFill>
                <a:latin typeface="+mj-lt"/>
                <a:cs typeface="Helvetica Neue Medium"/>
              </a:rPr>
              <a:t>Mgr Andrea </a:t>
            </a:r>
            <a:r>
              <a:rPr lang="en-US" sz="1400" dirty="0" err="1" smtClean="0">
                <a:solidFill>
                  <a:srgbClr val="BFBFBF"/>
                </a:solidFill>
                <a:latin typeface="+mj-lt"/>
                <a:cs typeface="Helvetica Neue Medium"/>
              </a:rPr>
              <a:t>Bučková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</a:p>
          <a:p>
            <a:r>
              <a:rPr lang="en-US" sz="1000" dirty="0" smtClean="0">
                <a:solidFill>
                  <a:srgbClr val="BFBFBF"/>
                </a:solidFill>
              </a:rPr>
              <a:t>Office of Human Rights</a:t>
            </a:r>
            <a:endParaRPr lang="en-US" sz="1000" dirty="0">
              <a:solidFill>
                <a:srgbClr val="BFBFBF"/>
              </a:solidFill>
            </a:endParaRPr>
          </a:p>
        </p:txBody>
      </p:sp>
      <p:pic>
        <p:nvPicPr>
          <p:cNvPr id="4" name="Picture 3" descr="13-06-10  6600 Bučková, Andre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co, Josef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985" y="0"/>
            <a:ext cx="66440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228600"/>
            <a:ext cx="1289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Josef </a:t>
            </a:r>
            <a:r>
              <a:rPr lang="en-US" sz="1400" dirty="0" err="1" smtClean="0">
                <a:solidFill>
                  <a:srgbClr val="BFBFBF"/>
                </a:solidFill>
              </a:rPr>
              <a:t>Fečo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Pedagogue, Musician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borava, Zuzana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05" y="0"/>
            <a:ext cx="67811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228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BFBFBF"/>
                </a:solidFill>
              </a:rPr>
              <a:t>Zuzana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Gáboravá</a:t>
            </a:r>
            <a:r>
              <a:rPr lang="en-US" sz="1400" dirty="0" smtClean="0">
                <a:solidFill>
                  <a:srgbClr val="BFBFBF"/>
                </a:solidFill>
              </a:rPr>
              <a:t>, LLD</a:t>
            </a:r>
            <a:endParaRPr lang="en-US" sz="10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omek, Karel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226" y="0"/>
            <a:ext cx="64355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3726" y="304800"/>
            <a:ext cx="15902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Mgr </a:t>
            </a:r>
            <a:r>
              <a:rPr lang="en-US" sz="1400" dirty="0" err="1" smtClean="0"/>
              <a:t>Karel</a:t>
            </a:r>
            <a:r>
              <a:rPr lang="en-US" sz="1400" dirty="0" smtClean="0"/>
              <a:t> </a:t>
            </a:r>
            <a:r>
              <a:rPr lang="en-US" sz="1400" dirty="0" err="1" smtClean="0"/>
              <a:t>Holomek</a:t>
            </a:r>
            <a:endParaRPr lang="en-US" sz="1000" dirty="0" smtClean="0"/>
          </a:p>
          <a:p>
            <a:pPr algn="ctr"/>
            <a:r>
              <a:rPr lang="en-US" sz="1000" dirty="0" smtClean="0"/>
              <a:t>Human Rights Advocate</a:t>
            </a:r>
            <a:endParaRPr lang="en-US" sz="1400" dirty="0" smtClean="0"/>
          </a:p>
          <a:p>
            <a:pPr algn="ctr"/>
            <a:r>
              <a:rPr lang="en-US" sz="1000" dirty="0" smtClean="0"/>
              <a:t>First </a:t>
            </a:r>
            <a:r>
              <a:rPr lang="en-US" sz="1000" i="1" dirty="0" err="1" smtClean="0"/>
              <a:t>romarising</a:t>
            </a:r>
            <a:r>
              <a:rPr lang="en-US" sz="1000" dirty="0" smtClean="0"/>
              <a:t> Portrait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ubova, Katerina 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69" y="0"/>
            <a:ext cx="66714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228600"/>
            <a:ext cx="164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   </a:t>
            </a:r>
            <a:r>
              <a:rPr lang="en-US" sz="1400" dirty="0" err="1" smtClean="0">
                <a:solidFill>
                  <a:srgbClr val="BFBFBF"/>
                </a:solidFill>
              </a:rPr>
              <a:t>Kateřina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Holubová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        Insurance Underwriter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vathova+Horvath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94" y="0"/>
            <a:ext cx="64904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5248" y="152400"/>
            <a:ext cx="16387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Dr Jana </a:t>
            </a:r>
            <a:r>
              <a:rPr lang="en-US" sz="1400" dirty="0" err="1" smtClean="0"/>
              <a:t>Horváthová</a:t>
            </a:r>
            <a:endParaRPr lang="en-US" sz="1400" dirty="0" smtClean="0"/>
          </a:p>
          <a:p>
            <a:pPr algn="ctr"/>
            <a:r>
              <a:rPr lang="en-US" sz="1400" dirty="0" smtClean="0"/>
              <a:t>Dr </a:t>
            </a:r>
            <a:r>
              <a:rPr lang="en-US" sz="1400" dirty="0" err="1" smtClean="0"/>
              <a:t>Vladimír</a:t>
            </a:r>
            <a:r>
              <a:rPr lang="en-US" sz="1400" dirty="0" smtClean="0"/>
              <a:t> </a:t>
            </a:r>
            <a:r>
              <a:rPr lang="en-US" sz="1400" dirty="0" err="1" smtClean="0"/>
              <a:t>Horváth</a:t>
            </a:r>
            <a:endParaRPr lang="en-US" sz="1400" dirty="0" smtClean="0"/>
          </a:p>
          <a:p>
            <a:pPr algn="ctr"/>
            <a:r>
              <a:rPr lang="en-US" sz="1000" dirty="0" smtClean="0"/>
              <a:t>Historian/Heart Surgeon</a:t>
            </a:r>
            <a:endParaRPr lang="en-US" sz="10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abanova, Gabriela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33" y="0"/>
            <a:ext cx="65617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1970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Mgr Gabriela </a:t>
            </a:r>
            <a:r>
              <a:rPr lang="en-US" sz="1400" dirty="0" err="1" smtClean="0"/>
              <a:t>Hrabaňová</a:t>
            </a:r>
            <a:endParaRPr lang="en-US" sz="1000" dirty="0" smtClean="0"/>
          </a:p>
          <a:p>
            <a:pPr algn="ctr"/>
            <a:r>
              <a:rPr lang="en-US" sz="1000" dirty="0" smtClean="0"/>
              <a:t>NGO Official</a:t>
            </a:r>
            <a:endParaRPr lang="en-US" sz="1400" dirty="0" smtClean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ristofova, Helena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12" y="0"/>
            <a:ext cx="66659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8600"/>
            <a:ext cx="18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Mgr Helena </a:t>
            </a:r>
            <a:r>
              <a:rPr lang="en-US" sz="1400" dirty="0" err="1" smtClean="0">
                <a:solidFill>
                  <a:schemeClr val="tx1">
                    <a:lumMod val="85000"/>
                  </a:schemeClr>
                </a:solidFill>
              </a:rPr>
              <a:t>Krištofová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</a:rPr>
              <a:t>Accountant</a:t>
            </a:r>
            <a:endParaRPr lang="en-US" sz="1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kutova, Mart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34" y="0"/>
            <a:ext cx="67647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0762" y="152400"/>
            <a:ext cx="19672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D9D9D9"/>
                </a:solidFill>
              </a:rPr>
              <a:t>Mgr Martina </a:t>
            </a:r>
            <a:r>
              <a:rPr lang="en-US" sz="1400" dirty="0" err="1" smtClean="0">
                <a:solidFill>
                  <a:srgbClr val="D9D9D9"/>
                </a:solidFill>
              </a:rPr>
              <a:t>Pokutová</a:t>
            </a:r>
            <a:endParaRPr lang="en-US" sz="1000" dirty="0" smtClean="0">
              <a:solidFill>
                <a:srgbClr val="D9D9D9"/>
              </a:solidFill>
            </a:endParaRPr>
          </a:p>
          <a:p>
            <a:pPr algn="ctr"/>
            <a:r>
              <a:rPr lang="en-US" sz="1000" dirty="0" smtClean="0">
                <a:solidFill>
                  <a:srgbClr val="D9D9D9"/>
                </a:solidFill>
              </a:rPr>
              <a:t>Public Relations Account Manager</a:t>
            </a:r>
          </a:p>
          <a:p>
            <a:pPr algn="ctr"/>
            <a:endParaRPr lang="en-US" sz="1400" dirty="0" smtClean="0">
              <a:solidFill>
                <a:srgbClr val="D9D9D9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tasova, Olga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33" y="0"/>
            <a:ext cx="65617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800" y="228600"/>
            <a:ext cx="14953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Dr Olga </a:t>
            </a:r>
            <a:r>
              <a:rPr lang="en-US" sz="1400" dirty="0" err="1" smtClean="0"/>
              <a:t>Rostášová</a:t>
            </a:r>
            <a:endParaRPr lang="en-US" sz="1000" dirty="0" smtClean="0"/>
          </a:p>
          <a:p>
            <a:pPr algn="ctr"/>
            <a:r>
              <a:rPr lang="en-US" sz="1000" dirty="0" smtClean="0"/>
              <a:t>Diabetes Specialist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ko, Richard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72" y="0"/>
            <a:ext cx="63916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7828" y="304800"/>
            <a:ext cx="129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D9D9D9"/>
                </a:solidFill>
              </a:rPr>
              <a:t> Richard </a:t>
            </a:r>
            <a:r>
              <a:rPr lang="en-US" sz="1400" dirty="0" err="1" smtClean="0">
                <a:solidFill>
                  <a:srgbClr val="D9D9D9"/>
                </a:solidFill>
              </a:rPr>
              <a:t>Samko</a:t>
            </a:r>
            <a:endParaRPr lang="en-US" sz="1000" dirty="0" smtClean="0">
              <a:solidFill>
                <a:srgbClr val="D9D9D9"/>
              </a:solidFill>
            </a:endParaRPr>
          </a:p>
          <a:p>
            <a:pPr algn="ctr"/>
            <a:r>
              <a:rPr lang="en-US" sz="1000" dirty="0" smtClean="0">
                <a:solidFill>
                  <a:srgbClr val="D9D9D9"/>
                </a:solidFill>
              </a:rPr>
              <a:t>Broadcaster</a:t>
            </a:r>
            <a:endParaRPr lang="en-US" sz="1400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3-06-04  5894 Oláhová, Beata Bisli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592" r="-86592"/>
          <a:stretch>
            <a:fillRect/>
          </a:stretch>
        </p:blipFill>
        <p:spPr>
          <a:xfrm>
            <a:off x="-1676400" y="0"/>
            <a:ext cx="128016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7010400" y="4380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BFBFBF"/>
                </a:solidFill>
              </a:rPr>
              <a:t>Mgr </a:t>
            </a:r>
            <a:r>
              <a:rPr lang="en-US" sz="1400" dirty="0" err="1" smtClean="0">
                <a:solidFill>
                  <a:srgbClr val="BFBFBF"/>
                </a:solidFill>
              </a:rPr>
              <a:t>Beata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Bislim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Oláhová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Roma Education Fund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ag, Milan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33" y="0"/>
            <a:ext cx="65617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228600"/>
            <a:ext cx="135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Mgr Milan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Virag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Municipal Judge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ima, Miroslav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429" y="0"/>
            <a:ext cx="63971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1630" y="152400"/>
            <a:ext cx="244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Fmr</a:t>
            </a:r>
            <a:r>
              <a:rPr lang="en-US" sz="1400" dirty="0" smtClean="0">
                <a:solidFill>
                  <a:srgbClr val="BFBFBF"/>
                </a:solidFill>
              </a:rPr>
              <a:t> Army Major </a:t>
            </a:r>
            <a:r>
              <a:rPr lang="en-US" sz="1400" dirty="0" err="1" smtClean="0">
                <a:solidFill>
                  <a:srgbClr val="BFBFBF"/>
                </a:solidFill>
              </a:rPr>
              <a:t>Miroslav</a:t>
            </a:r>
            <a:r>
              <a:rPr lang="en-US" sz="1400" dirty="0" smtClean="0">
                <a:solidFill>
                  <a:srgbClr val="BFBFBF"/>
                </a:solidFill>
              </a:rPr>
              <a:t> Zima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Head of DROM, Brno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2388" y="1916832"/>
            <a:ext cx="74346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i="1" dirty="0" err="1" smtClean="0">
                <a:solidFill>
                  <a:srgbClr val="FF0000"/>
                </a:solidFill>
              </a:rPr>
              <a:t>romarisingHU</a:t>
            </a:r>
            <a:endParaRPr lang="en-US" sz="9600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00" y="3486492"/>
            <a:ext cx="2936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BFBFBF"/>
                </a:solidFill>
              </a:rPr>
              <a:t>www.romarising.com</a:t>
            </a:r>
            <a:endParaRPr lang="en-US" sz="2400" i="1" dirty="0">
              <a:solidFill>
                <a:srgbClr val="BFBFB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3948157"/>
            <a:ext cx="2481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en-US" sz="1200" i="1" dirty="0" smtClean="0">
                <a:solidFill>
                  <a:schemeClr val="tx1">
                    <a:lumMod val="75000"/>
                  </a:schemeClr>
                </a:solidFill>
              </a:rPr>
              <a:t>© </a:t>
            </a:r>
            <a:r>
              <a:rPr lang="en-US" sz="1400" i="1" dirty="0" smtClean="0">
                <a:solidFill>
                  <a:schemeClr val="tx1">
                    <a:lumMod val="75000"/>
                  </a:schemeClr>
                </a:solidFill>
              </a:rPr>
              <a:t>Chad Evans Wyatt / Photo</a:t>
            </a:r>
            <a:endParaRPr lang="en-US" sz="1400" dirty="0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5-29  5136 Gulyás, Erzséb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6732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Erzsébet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Gulyás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Design Management</a:t>
            </a:r>
          </a:p>
          <a:p>
            <a:pPr algn="ctr"/>
            <a:endParaRPr lang="en-US" sz="10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5-28  5011 Horváth, Aladá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19459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Dr </a:t>
            </a:r>
            <a:r>
              <a:rPr lang="en-US" sz="1400" dirty="0" err="1" smtClean="0">
                <a:solidFill>
                  <a:srgbClr val="BFBFBF"/>
                </a:solidFill>
              </a:rPr>
              <a:t>Aladár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Horváth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1</a:t>
            </a:r>
            <a:r>
              <a:rPr lang="en-US" sz="1000" baseline="30000" dirty="0" smtClean="0">
                <a:solidFill>
                  <a:srgbClr val="BFBFBF"/>
                </a:solidFill>
              </a:rPr>
              <a:t>st</a:t>
            </a:r>
            <a:r>
              <a:rPr lang="en-US" sz="1000" dirty="0" smtClean="0">
                <a:solidFill>
                  <a:srgbClr val="BFBFBF"/>
                </a:solidFill>
              </a:rPr>
              <a:t> Romani Member of Parliament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Author, Pedagogue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5-31  5371 Kovács, Pé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33" y="0"/>
            <a:ext cx="45043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1852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Péter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Kovács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  Ministry Official, Human Rights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5-31  5442 Csanya, Dr Tib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228600"/>
            <a:ext cx="1326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Dr </a:t>
            </a:r>
            <a:r>
              <a:rPr lang="en-US" sz="1400" dirty="0" err="1" smtClean="0">
                <a:solidFill>
                  <a:srgbClr val="BFBFBF"/>
                </a:solidFill>
              </a:rPr>
              <a:t>Tibor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Csanya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Attorney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3  5653 Parádi, Lil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304800"/>
            <a:ext cx="96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Lilla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Parádi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Arts Presenter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3  5688 Nótár, Ilo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14" y="0"/>
            <a:ext cx="4570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58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Ilona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Nótár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Midwife, Author, Journalist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3  5725 Daróczi, Ág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304800"/>
            <a:ext cx="151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Ágnes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Daróczi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Scholar, Author, Advocate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-06-04  5927 Daniel, Stanislav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4342" y="152400"/>
            <a:ext cx="228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Stanislav</a:t>
            </a:r>
            <a:r>
              <a:rPr lang="en-US" sz="1400" dirty="0" smtClean="0">
                <a:solidFill>
                  <a:srgbClr val="BFBFBF"/>
                </a:solidFill>
              </a:rPr>
              <a:t> Daniel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Roma Education Fund/Program Officer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3  5762 Varga, Er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304800"/>
            <a:ext cx="1236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Erika </a:t>
            </a:r>
            <a:r>
              <a:rPr lang="en-US" sz="1400" dirty="0" err="1" smtClean="0">
                <a:solidFill>
                  <a:srgbClr val="BFBFBF"/>
                </a:solidFill>
              </a:rPr>
              <a:t>Varga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Designer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Founder and Owner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Romani Design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4  5821 Izsák, Ri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482" y="0"/>
            <a:ext cx="46250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8600"/>
            <a:ext cx="159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Rita </a:t>
            </a:r>
            <a:r>
              <a:rPr lang="en-US" sz="1400" dirty="0" err="1" smtClean="0">
                <a:solidFill>
                  <a:srgbClr val="BFBFBF"/>
                </a:solidFill>
              </a:rPr>
              <a:t>Izsák</a:t>
            </a:r>
            <a:r>
              <a:rPr lang="en-US" sz="1400" dirty="0" smtClean="0">
                <a:solidFill>
                  <a:srgbClr val="BFBFBF"/>
                </a:solidFill>
              </a:rPr>
              <a:t>, LLD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Special </a:t>
            </a:r>
            <a:r>
              <a:rPr lang="en-US" sz="1000" dirty="0" err="1" smtClean="0">
                <a:solidFill>
                  <a:srgbClr val="BFBFBF"/>
                </a:solidFill>
              </a:rPr>
              <a:t>Rapporteur</a:t>
            </a:r>
            <a:r>
              <a:rPr lang="en-US" sz="1000" dirty="0" smtClean="0">
                <a:solidFill>
                  <a:srgbClr val="BFBFBF"/>
                </a:solidFill>
              </a:rPr>
              <a:t>, the UN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4  5868 Báder, Erzséb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304800"/>
            <a:ext cx="15465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Erzsébet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Báder</a:t>
            </a:r>
            <a:r>
              <a:rPr lang="en-US" sz="1400" dirty="0" smtClean="0">
                <a:solidFill>
                  <a:srgbClr val="BFBFBF"/>
                </a:solidFill>
              </a:rPr>
              <a:t>, BA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err="1" smtClean="0">
                <a:solidFill>
                  <a:srgbClr val="BFBFBF"/>
                </a:solidFill>
              </a:rPr>
              <a:t>Jr</a:t>
            </a:r>
            <a:r>
              <a:rPr lang="en-US" sz="1000" dirty="0" smtClean="0">
                <a:solidFill>
                  <a:srgbClr val="BFBFBF"/>
                </a:solidFill>
              </a:rPr>
              <a:t> Officer, Scholarships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Roma Education Fund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4  5966 Nagy, Anasztáz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8600"/>
            <a:ext cx="1667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Anasztázia</a:t>
            </a:r>
            <a:r>
              <a:rPr lang="en-US" sz="1400" dirty="0" smtClean="0">
                <a:solidFill>
                  <a:srgbClr val="BFBFBF"/>
                </a:solidFill>
              </a:rPr>
              <a:t> Nagy, MS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err="1" smtClean="0">
                <a:solidFill>
                  <a:srgbClr val="BFBFBF"/>
                </a:solidFill>
              </a:rPr>
              <a:t>Programme</a:t>
            </a:r>
            <a:r>
              <a:rPr lang="en-US" sz="1000" dirty="0" smtClean="0">
                <a:solidFill>
                  <a:srgbClr val="BFBFBF"/>
                </a:solidFill>
              </a:rPr>
              <a:t> Officer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Roma Education Fund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4  5970 Doghi, Dan Pav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152400"/>
            <a:ext cx="19672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Dan </a:t>
            </a:r>
            <a:r>
              <a:rPr lang="en-US" sz="1400" dirty="0" err="1" smtClean="0">
                <a:solidFill>
                  <a:srgbClr val="BFBFBF"/>
                </a:solidFill>
              </a:rPr>
              <a:t>Pavel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Doghi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(</a:t>
            </a:r>
            <a:r>
              <a:rPr lang="en-US" sz="1000" dirty="0" err="1" smtClean="0">
                <a:solidFill>
                  <a:srgbClr val="BFBFBF"/>
                </a:solidFill>
              </a:rPr>
              <a:t>Roumania</a:t>
            </a:r>
            <a:r>
              <a:rPr lang="en-US" sz="1000" dirty="0" smtClean="0">
                <a:solidFill>
                  <a:srgbClr val="BFBFBF"/>
                </a:solidFill>
              </a:rPr>
              <a:t>)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Higher Education </a:t>
            </a:r>
            <a:r>
              <a:rPr lang="en-US" sz="1000" dirty="0" err="1" smtClean="0">
                <a:solidFill>
                  <a:srgbClr val="BFBFBF"/>
                </a:solidFill>
              </a:rPr>
              <a:t>Programme</a:t>
            </a:r>
            <a:r>
              <a:rPr lang="en-US" sz="1000" dirty="0" smtClean="0">
                <a:solidFill>
                  <a:srgbClr val="BFBFBF"/>
                </a:solidFill>
              </a:rPr>
              <a:t> Mgr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Roma Education Fund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6  6053 Rezmuves, Szilv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741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Szilvia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Rezmuves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Social Scientist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6  6113 Osztolykán, MP Ág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228600"/>
            <a:ext cx="146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Ágnes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Osztolykán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Member of Parliament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6  6200 Gulyás, Atti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304800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Attila </a:t>
            </a:r>
            <a:r>
              <a:rPr lang="en-US" sz="1400" dirty="0" err="1" smtClean="0">
                <a:solidFill>
                  <a:srgbClr val="BFBFBF"/>
                </a:solidFill>
              </a:rPr>
              <a:t>Gulyás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Banker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7  6284 Vári, Zso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304800"/>
            <a:ext cx="85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Zsolt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Vári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Artist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7  6336 Varga, Atti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228600"/>
            <a:ext cx="135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Attila </a:t>
            </a:r>
            <a:r>
              <a:rPr lang="en-US" sz="1400" dirty="0" err="1" smtClean="0">
                <a:solidFill>
                  <a:srgbClr val="BFBFBF"/>
                </a:solidFill>
              </a:rPr>
              <a:t>Varga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UCCU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0  6514 Motlová (Maziniová), Janette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4342" y="152400"/>
            <a:ext cx="228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Janette </a:t>
            </a:r>
            <a:r>
              <a:rPr lang="en-US" sz="1400" dirty="0" err="1" smtClean="0">
                <a:solidFill>
                  <a:srgbClr val="BFBFBF"/>
                </a:solidFill>
              </a:rPr>
              <a:t>Motlová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Author, Journalist</a:t>
            </a:r>
            <a:endParaRPr lang="en-US" sz="10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07  6388 Daróczi, Anna Csil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19030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Anna </a:t>
            </a:r>
            <a:r>
              <a:rPr lang="en-US" sz="1400" dirty="0" err="1" smtClean="0">
                <a:solidFill>
                  <a:srgbClr val="BFBFBF"/>
                </a:solidFill>
              </a:rPr>
              <a:t>Csilla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Daróczi</a:t>
            </a:r>
            <a:r>
              <a:rPr lang="en-US" sz="1400" dirty="0" smtClean="0">
                <a:solidFill>
                  <a:srgbClr val="BFBFBF"/>
                </a:solidFill>
              </a:rPr>
              <a:t>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Project Officer, 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The Tom Lantos Institute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204864"/>
            <a:ext cx="70313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i="1" dirty="0" err="1" smtClean="0">
                <a:solidFill>
                  <a:srgbClr val="F71408"/>
                </a:solidFill>
              </a:rPr>
              <a:t>romarisingPL</a:t>
            </a:r>
            <a:endParaRPr lang="en-US" sz="9600" i="1" dirty="0">
              <a:solidFill>
                <a:srgbClr val="F71408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3774524"/>
            <a:ext cx="2936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BFBFBF"/>
                </a:solidFill>
              </a:rPr>
              <a:t>www.romarising.com</a:t>
            </a:r>
            <a:endParaRPr lang="en-US" sz="2400" i="1" dirty="0">
              <a:solidFill>
                <a:srgbClr val="BFBFB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4189511"/>
            <a:ext cx="243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tx1">
                    <a:lumMod val="75000"/>
                  </a:schemeClr>
                </a:solidFill>
              </a:rPr>
              <a:t>© </a:t>
            </a:r>
            <a:r>
              <a:rPr lang="en-US" sz="1400" i="1" dirty="0" smtClean="0">
                <a:solidFill>
                  <a:schemeClr val="tx1">
                    <a:lumMod val="75000"/>
                  </a:schemeClr>
                </a:solidFill>
              </a:rPr>
              <a:t>Chad Evans Wyatt / Photo</a:t>
            </a:r>
            <a:endParaRPr lang="en-US" sz="1400" i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09-07  0599 Górniak, Judy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658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Judyta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Górniak</a:t>
            </a:r>
            <a:r>
              <a:rPr lang="en-US" sz="1400" dirty="0" smtClean="0">
                <a:solidFill>
                  <a:srgbClr val="BFBFBF"/>
                </a:solidFill>
              </a:rPr>
              <a:t>, LLD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09-11  1086 Maroń, Sylw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228600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Maroń</a:t>
            </a:r>
            <a:r>
              <a:rPr lang="en-US" sz="1400" dirty="0" smtClean="0">
                <a:solidFill>
                  <a:srgbClr val="BFBFBF"/>
                </a:solidFill>
              </a:rPr>
              <a:t>, </a:t>
            </a:r>
            <a:r>
              <a:rPr lang="en-US" sz="1400" dirty="0" err="1" smtClean="0">
                <a:solidFill>
                  <a:srgbClr val="BFBFBF"/>
                </a:solidFill>
              </a:rPr>
              <a:t>Sylwia</a:t>
            </a:r>
            <a:r>
              <a:rPr lang="en-US" sz="1400" dirty="0" smtClean="0">
                <a:solidFill>
                  <a:srgbClr val="BFBFBF"/>
                </a:solidFill>
              </a:rPr>
              <a:t>, BA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Teacher, Mayoral HR Asst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09-16  1571 Andrasz, Ewel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28600"/>
            <a:ext cx="184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Andrasz</a:t>
            </a:r>
            <a:r>
              <a:rPr lang="en-US" sz="1400" dirty="0" smtClean="0">
                <a:solidFill>
                  <a:srgbClr val="BFBFBF"/>
                </a:solidFill>
              </a:rPr>
              <a:t>, </a:t>
            </a:r>
            <a:r>
              <a:rPr lang="en-US" sz="1400" dirty="0" err="1" smtClean="0">
                <a:solidFill>
                  <a:srgbClr val="BFBFBF"/>
                </a:solidFill>
              </a:rPr>
              <a:t>Ewelina</a:t>
            </a:r>
            <a:r>
              <a:rPr lang="en-US" sz="1400" dirty="0" smtClean="0">
                <a:solidFill>
                  <a:srgbClr val="BFBFBF"/>
                </a:solidFill>
              </a:rPr>
              <a:t>, BA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Teacher, future Ed Management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3-22  1669 Podczasik, Klau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8600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Podczasik</a:t>
            </a:r>
            <a:r>
              <a:rPr lang="en-US" sz="1400" dirty="0" smtClean="0">
                <a:solidFill>
                  <a:srgbClr val="BFBFBF"/>
                </a:solidFill>
              </a:rPr>
              <a:t>, </a:t>
            </a:r>
            <a:r>
              <a:rPr lang="en-US" sz="1400" dirty="0" err="1" smtClean="0">
                <a:solidFill>
                  <a:srgbClr val="BFBFBF"/>
                </a:solidFill>
              </a:rPr>
              <a:t>Klaudia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Has own marketing company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3-26  2151 Gil, Krzysto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304800"/>
            <a:ext cx="1115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Gil, Krzysztof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Awarded Artist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3-26  2260 Put, Mariusz Aleksa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448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7809" y="148133"/>
            <a:ext cx="194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Put, </a:t>
            </a:r>
            <a:r>
              <a:rPr lang="en-US" sz="1400" dirty="0" err="1" smtClean="0">
                <a:solidFill>
                  <a:schemeClr val="tx1">
                    <a:lumMod val="85000"/>
                  </a:schemeClr>
                </a:solidFill>
              </a:rPr>
              <a:t>Mariusz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85000"/>
                  </a:schemeClr>
                </a:solidFill>
              </a:rPr>
              <a:t>Aleksander</a:t>
            </a:r>
            <a:endParaRPr lang="en-US" sz="1000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</a:rPr>
              <a:t>Concert Violinist since age 9</a:t>
            </a:r>
            <a:endParaRPr lang="en-US" sz="1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3-27  2366 Kwatera, Elżbie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741"/>
            <a:ext cx="9144000" cy="5976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800" y="209908"/>
            <a:ext cx="1425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</a:rPr>
              <a:t>Kwatera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</a:rPr>
              <a:t>Elżbieta</a:t>
            </a:r>
            <a:endParaRPr lang="en-US" sz="1400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000" dirty="0" smtClean="0">
                <a:solidFill>
                  <a:schemeClr val="tx1">
                    <a:lumMod val="95000"/>
                  </a:schemeClr>
                </a:solidFill>
              </a:rPr>
              <a:t>Registered Nurse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3-28  2800 Mirga-Wójtowicz, Elżbie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27954" y="228600"/>
            <a:ext cx="2497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Mirga-Wójtowicz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Elżbieta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MA</a:t>
            </a:r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</a:rPr>
              <a:t>Voivode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 Proxy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6-10  6574 Botošová, Barbora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152400"/>
            <a:ext cx="182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Mgr </a:t>
            </a:r>
            <a:r>
              <a:rPr lang="en-US" sz="1400" dirty="0" err="1" smtClean="0">
                <a:solidFill>
                  <a:srgbClr val="BFBFBF"/>
                </a:solidFill>
              </a:rPr>
              <a:t>Barbora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Botošová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Musician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3-29  2959 Mirga, J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304800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Mirga</a:t>
            </a:r>
            <a:r>
              <a:rPr lang="en-US" sz="1400" dirty="0" smtClean="0">
                <a:solidFill>
                  <a:srgbClr val="BFBFBF"/>
                </a:solidFill>
              </a:rPr>
              <a:t>, Jan, MA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Author, Ethnographer, Linguist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3-29  3023 Mirga, Małgorz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304800"/>
            <a:ext cx="151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Mirga</a:t>
            </a:r>
            <a:r>
              <a:rPr lang="en-US" sz="1400" dirty="0" smtClean="0">
                <a:solidFill>
                  <a:srgbClr val="BFBFBF"/>
                </a:solidFill>
              </a:rPr>
              <a:t>, </a:t>
            </a:r>
            <a:r>
              <a:rPr lang="en-US" sz="1400" dirty="0" err="1" smtClean="0">
                <a:solidFill>
                  <a:srgbClr val="BFBFBF"/>
                </a:solidFill>
              </a:rPr>
              <a:t>Małgorzata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Artist, Instructor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3-30  3083 Mirga, Stanisław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304800"/>
            <a:ext cx="1465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Mirga</a:t>
            </a:r>
            <a:r>
              <a:rPr lang="en-US" sz="1400" dirty="0" smtClean="0">
                <a:solidFill>
                  <a:srgbClr val="BFBFBF"/>
                </a:solidFill>
              </a:rPr>
              <a:t>, </a:t>
            </a:r>
            <a:r>
              <a:rPr lang="en-US" sz="1400" dirty="0" err="1" smtClean="0">
                <a:solidFill>
                  <a:srgbClr val="BFBFBF"/>
                </a:solidFill>
              </a:rPr>
              <a:t>Stanisława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Teacher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05  3704 Czureja, Sa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304800"/>
            <a:ext cx="112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Czureja</a:t>
            </a:r>
            <a:r>
              <a:rPr lang="en-US" sz="1400" dirty="0" smtClean="0">
                <a:solidFill>
                  <a:srgbClr val="BFBFBF"/>
                </a:solidFill>
              </a:rPr>
              <a:t>, Sara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Musician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12  4558 Markowska, Krysty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76658" y="228600"/>
            <a:ext cx="25571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Markowska</a:t>
            </a:r>
            <a:r>
              <a:rPr lang="en-US" sz="1400" dirty="0" smtClean="0">
                <a:solidFill>
                  <a:srgbClr val="BFBFBF"/>
                </a:solidFill>
              </a:rPr>
              <a:t>, </a:t>
            </a:r>
            <a:r>
              <a:rPr lang="en-US" sz="1400" dirty="0" err="1" smtClean="0">
                <a:solidFill>
                  <a:srgbClr val="BFBFBF"/>
                </a:solidFill>
              </a:rPr>
              <a:t>Krystyna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Musician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   Asst Director, Project for a Better Tomorrow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18  4738 Głowacka, Ade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304800"/>
            <a:ext cx="1389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Głowacka</a:t>
            </a:r>
            <a:r>
              <a:rPr lang="en-US" sz="1400" dirty="0" smtClean="0">
                <a:solidFill>
                  <a:srgbClr val="BFBFBF"/>
                </a:solidFill>
              </a:rPr>
              <a:t>, Adela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Activist, Romano </a:t>
            </a:r>
            <a:r>
              <a:rPr lang="en-US" sz="1000" dirty="0" err="1" smtClean="0">
                <a:solidFill>
                  <a:srgbClr val="BFBFBF"/>
                </a:solidFill>
              </a:rPr>
              <a:t>Waśt</a:t>
            </a:r>
            <a:r>
              <a:rPr lang="en-US" sz="1000" dirty="0" smtClean="0">
                <a:solidFill>
                  <a:srgbClr val="BFBFBF"/>
                </a:solidFill>
              </a:rPr>
              <a:t> 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18  4769 Kwiatkowska, Karol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304800"/>
            <a:ext cx="17934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Kwiatkowska</a:t>
            </a:r>
            <a:r>
              <a:rPr lang="en-US" sz="1400" dirty="0" smtClean="0">
                <a:solidFill>
                  <a:srgbClr val="BFBFBF"/>
                </a:solidFill>
              </a:rPr>
              <a:t>, Karolina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School Assistant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Editor “Rom </a:t>
            </a:r>
            <a:r>
              <a:rPr lang="en-US" sz="1000" dirty="0" err="1" smtClean="0">
                <a:solidFill>
                  <a:srgbClr val="BFBFBF"/>
                </a:solidFill>
              </a:rPr>
              <a:t>po</a:t>
            </a:r>
            <a:r>
              <a:rPr lang="en-US" sz="1000" dirty="0" smtClean="0">
                <a:solidFill>
                  <a:srgbClr val="BFBFBF"/>
                </a:solidFill>
              </a:rPr>
              <a:t> </a:t>
            </a:r>
            <a:r>
              <a:rPr lang="en-US" sz="1000" dirty="0" err="1" smtClean="0">
                <a:solidFill>
                  <a:srgbClr val="BFBFBF"/>
                </a:solidFill>
              </a:rPr>
              <a:t>Drom</a:t>
            </a:r>
            <a:r>
              <a:rPr lang="en-US" sz="1000" dirty="0" smtClean="0">
                <a:solidFill>
                  <a:srgbClr val="BFBFBF"/>
                </a:solidFill>
              </a:rPr>
              <a:t>”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18  4801 Kwiatkowski, Kar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304800"/>
            <a:ext cx="15302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Kwiatkowski, Karol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School Assistant</a:t>
            </a: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Businessman, Journalist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19  4918 Caban, mgr Agniesz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428" y="0"/>
            <a:ext cx="45811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304800"/>
            <a:ext cx="178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Agnieszka</a:t>
            </a:r>
            <a:r>
              <a:rPr lang="en-US" sz="1400" dirty="0" smtClean="0">
                <a:solidFill>
                  <a:srgbClr val="BFBFBF"/>
                </a:solidFill>
              </a:rPr>
              <a:t> </a:t>
            </a:r>
            <a:r>
              <a:rPr lang="en-US" sz="1400" dirty="0" err="1" smtClean="0">
                <a:solidFill>
                  <a:srgbClr val="BFBFBF"/>
                </a:solidFill>
              </a:rPr>
              <a:t>Caban</a:t>
            </a:r>
            <a:r>
              <a:rPr lang="en-US" sz="1400" dirty="0" smtClean="0">
                <a:solidFill>
                  <a:srgbClr val="BFBFBF"/>
                </a:solidFill>
              </a:rPr>
              <a:t>, PhD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Editor, the Roma Quarterly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04-19  4957 Mirga, Tere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57" y="0"/>
            <a:ext cx="4564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304800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BFBFBF"/>
                </a:solidFill>
              </a:rPr>
              <a:t>Mirga</a:t>
            </a:r>
            <a:r>
              <a:rPr lang="en-US" sz="1400" dirty="0" smtClean="0">
                <a:solidFill>
                  <a:srgbClr val="BFBFBF"/>
                </a:solidFill>
              </a:rPr>
              <a:t>, Teresa</a:t>
            </a:r>
            <a:endParaRPr lang="en-US" sz="1000" dirty="0" smtClean="0">
              <a:solidFill>
                <a:srgbClr val="BFBFBF"/>
              </a:solidFill>
            </a:endParaRPr>
          </a:p>
          <a:p>
            <a:pPr algn="ctr"/>
            <a:r>
              <a:rPr lang="en-US" sz="1000" dirty="0" smtClean="0">
                <a:solidFill>
                  <a:srgbClr val="BFBFBF"/>
                </a:solidFill>
              </a:rPr>
              <a:t>Roma School Assistant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2B9E06671B54FA89F14538B9B0FEA" ma:contentTypeVersion="1" ma:contentTypeDescription="Create a new document." ma:contentTypeScope="" ma:versionID="362711686602768b23db736653e4ac1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92B22DF-65C3-411A-8410-67E3EE3A5785}"/>
</file>

<file path=customXml/itemProps2.xml><?xml version="1.0" encoding="utf-8"?>
<ds:datastoreItem xmlns:ds="http://schemas.openxmlformats.org/officeDocument/2006/customXml" ds:itemID="{B767590B-7C46-46A3-94C5-427B6F8B5739}"/>
</file>

<file path=customXml/itemProps3.xml><?xml version="1.0" encoding="utf-8"?>
<ds:datastoreItem xmlns:ds="http://schemas.openxmlformats.org/officeDocument/2006/customXml" ds:itemID="{30EF93AF-2FEF-4C00-A0B3-976B562B90F4}"/>
</file>

<file path=docProps/app.xml><?xml version="1.0" encoding="utf-8"?>
<Properties xmlns="http://schemas.openxmlformats.org/officeDocument/2006/extended-properties" xmlns:vt="http://schemas.openxmlformats.org/officeDocument/2006/docPropsVTypes">
  <TotalTime>5850</TotalTime>
  <Words>815</Words>
  <Application>Microsoft Macintosh PowerPoint</Application>
  <PresentationFormat>On-screen Show (4:3)</PresentationFormat>
  <Paragraphs>257</Paragraphs>
  <Slides>120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</vt:vector>
  </TitlesOfParts>
  <Company>Chemonics International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Romarising exhibition (PowerPoint)</dc:title>
  <dc:creator>John Cruces</dc:creator>
  <cp:lastModifiedBy>John Cruces</cp:lastModifiedBy>
  <cp:revision>294</cp:revision>
  <dcterms:created xsi:type="dcterms:W3CDTF">2015-06-08T20:34:27Z</dcterms:created>
  <dcterms:modified xsi:type="dcterms:W3CDTF">2015-06-08T20:45:26Z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0x0101008822B9E06671B54FA89F14538B9B0FEA</vt:lpwstr>
  </property>
  <property fmtid="{D5CDD505-2E9C-101B-9397-08002B2CF9AE}" pid="3" name="Order">
    <vt:r8>2878500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