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0.xml" ContentType="application/vnd.openxmlformats-officedocument.presentationml.slid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9.xml" ContentType="application/vnd.openxmlformats-officedocument.presentationml.slide+xml"/>
  <Override PartName="/ppt/slides/slide4.xml" ContentType="application/vnd.openxmlformats-officedocument.presentationml.slide+xml"/>
  <Override PartName="/ppt/slides/slide3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5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2" r:id="rId5"/>
    <p:sldId id="259" r:id="rId6"/>
    <p:sldId id="260" r:id="rId7"/>
    <p:sldId id="265" r:id="rId8"/>
    <p:sldId id="263" r:id="rId9"/>
    <p:sldId id="264" r:id="rId10"/>
    <p:sldId id="261" r:id="rId11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804" autoAdjust="0"/>
    <p:restoredTop sz="94660"/>
  </p:normalViewPr>
  <p:slideViewPr>
    <p:cSldViewPr snapToGrid="0">
      <p:cViewPr varScale="1">
        <p:scale>
          <a:sx n="84" d="100"/>
          <a:sy n="84" d="100"/>
        </p:scale>
        <p:origin x="120" y="6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18" Type="http://schemas.openxmlformats.org/officeDocument/2006/relationships/customXml" Target="../customXml/item3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17" Type="http://schemas.openxmlformats.org/officeDocument/2006/relationships/customXml" Target="../customXml/item2.xml"/><Relationship Id="rId2" Type="http://schemas.openxmlformats.org/officeDocument/2006/relationships/slide" Target="slides/slide1.xml"/><Relationship Id="rId16" Type="http://schemas.openxmlformats.org/officeDocument/2006/relationships/customXml" Target="../customXml/item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3D3D22-EA5E-4D87-A7BB-49415E915BA2}" type="datetimeFigureOut">
              <a:rPr lang="pt-BR" smtClean="0"/>
              <a:t>22/10/2019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7081E8-0E49-4797-BFA1-6DE1772233AB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324911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3D3D22-EA5E-4D87-A7BB-49415E915BA2}" type="datetimeFigureOut">
              <a:rPr lang="pt-BR" smtClean="0"/>
              <a:t>22/10/2019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7081E8-0E49-4797-BFA1-6DE1772233AB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603028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3D3D22-EA5E-4D87-A7BB-49415E915BA2}" type="datetimeFigureOut">
              <a:rPr lang="pt-BR" smtClean="0"/>
              <a:t>22/10/2019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7081E8-0E49-4797-BFA1-6DE1772233AB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453035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3D3D22-EA5E-4D87-A7BB-49415E915BA2}" type="datetimeFigureOut">
              <a:rPr lang="pt-BR" smtClean="0"/>
              <a:t>22/10/2019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7081E8-0E49-4797-BFA1-6DE1772233AB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962603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3D3D22-EA5E-4D87-A7BB-49415E915BA2}" type="datetimeFigureOut">
              <a:rPr lang="pt-BR" smtClean="0"/>
              <a:t>22/10/2019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7081E8-0E49-4797-BFA1-6DE1772233AB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376434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3D3D22-EA5E-4D87-A7BB-49415E915BA2}" type="datetimeFigureOut">
              <a:rPr lang="pt-BR" smtClean="0"/>
              <a:t>22/10/2019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7081E8-0E49-4797-BFA1-6DE1772233AB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655869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3D3D22-EA5E-4D87-A7BB-49415E915BA2}" type="datetimeFigureOut">
              <a:rPr lang="pt-BR" smtClean="0"/>
              <a:t>22/10/2019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7081E8-0E49-4797-BFA1-6DE1772233AB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590876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3D3D22-EA5E-4D87-A7BB-49415E915BA2}" type="datetimeFigureOut">
              <a:rPr lang="pt-BR" smtClean="0"/>
              <a:t>22/10/2019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7081E8-0E49-4797-BFA1-6DE1772233AB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753860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3D3D22-EA5E-4D87-A7BB-49415E915BA2}" type="datetimeFigureOut">
              <a:rPr lang="pt-BR" smtClean="0"/>
              <a:t>22/10/2019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7081E8-0E49-4797-BFA1-6DE1772233AB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318331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3D3D22-EA5E-4D87-A7BB-49415E915BA2}" type="datetimeFigureOut">
              <a:rPr lang="pt-BR" smtClean="0"/>
              <a:t>22/10/2019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7081E8-0E49-4797-BFA1-6DE1772233AB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805392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3D3D22-EA5E-4D87-A7BB-49415E915BA2}" type="datetimeFigureOut">
              <a:rPr lang="pt-BR" smtClean="0"/>
              <a:t>22/10/2019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7081E8-0E49-4797-BFA1-6DE1772233AB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409453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r="85000" b="7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3D3D22-EA5E-4D87-A7BB-49415E915BA2}" type="datetimeFigureOut">
              <a:rPr lang="pt-BR" smtClean="0"/>
              <a:t>22/10/2019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7081E8-0E49-4797-BFA1-6DE1772233AB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519837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5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pt-BR" dirty="0"/>
              <a:t>	</a:t>
            </a:r>
            <a:r>
              <a:rPr lang="pt-BR" sz="4400" b="1" dirty="0"/>
              <a:t>Desafios para </a:t>
            </a:r>
            <a:r>
              <a:rPr lang="pt-BR" sz="4400" b="1" dirty="0" err="1"/>
              <a:t>garantizar</a:t>
            </a:r>
            <a:r>
              <a:rPr lang="pt-BR" sz="4400" b="1" dirty="0"/>
              <a:t> </a:t>
            </a:r>
            <a:r>
              <a:rPr lang="pt-BR" sz="4400" b="1" dirty="0" err="1"/>
              <a:t>el</a:t>
            </a:r>
            <a:r>
              <a:rPr lang="pt-BR" sz="4400" b="1" dirty="0"/>
              <a:t> território conforme a </a:t>
            </a:r>
            <a:r>
              <a:rPr lang="pt-BR" sz="4400" b="1" dirty="0" err="1"/>
              <a:t>la</a:t>
            </a:r>
            <a:r>
              <a:rPr lang="pt-BR" sz="4400" b="1" dirty="0"/>
              <a:t> </a:t>
            </a:r>
            <a:r>
              <a:rPr lang="pt-BR" sz="4400" b="1" dirty="0" err="1"/>
              <a:t>Declaraion</a:t>
            </a:r>
            <a:r>
              <a:rPr lang="pt-BR" sz="4400" b="1" dirty="0"/>
              <a:t> de </a:t>
            </a:r>
            <a:r>
              <a:rPr lang="pt-BR" sz="4400" b="1" dirty="0" err="1"/>
              <a:t>las</a:t>
            </a:r>
            <a:r>
              <a:rPr lang="pt-BR" sz="4400" b="1" dirty="0"/>
              <a:t> </a:t>
            </a:r>
            <a:r>
              <a:rPr lang="pt-BR" sz="4400" b="1" dirty="0" err="1"/>
              <a:t>Naciones</a:t>
            </a:r>
            <a:r>
              <a:rPr lang="pt-BR" sz="4400" b="1" dirty="0"/>
              <a:t> Unidas sobre os </a:t>
            </a:r>
            <a:r>
              <a:rPr lang="pt-BR" sz="4400" b="1" dirty="0" err="1"/>
              <a:t>Derechos</a:t>
            </a:r>
            <a:r>
              <a:rPr lang="pt-BR" sz="4400" b="1" dirty="0"/>
              <a:t> de </a:t>
            </a:r>
            <a:r>
              <a:rPr lang="pt-BR" sz="4400" b="1" dirty="0" err="1"/>
              <a:t>los</a:t>
            </a:r>
            <a:r>
              <a:rPr lang="pt-BR" sz="4400" b="1" dirty="0"/>
              <a:t> </a:t>
            </a:r>
            <a:r>
              <a:rPr lang="pt-BR" sz="4400" b="1" dirty="0" err="1"/>
              <a:t>Pueblos</a:t>
            </a:r>
            <a:r>
              <a:rPr lang="pt-BR" sz="4400" b="1" dirty="0"/>
              <a:t> Indígenas</a:t>
            </a:r>
          </a:p>
        </p:txBody>
      </p:sp>
      <p:sp>
        <p:nvSpPr>
          <p:cNvPr id="7" name="Subtítulo 6"/>
          <p:cNvSpPr>
            <a:spLocks noGrp="1"/>
          </p:cNvSpPr>
          <p:nvPr>
            <p:ph type="subTitle" idx="1"/>
          </p:nvPr>
        </p:nvSpPr>
        <p:spPr>
          <a:xfrm>
            <a:off x="1524000" y="4328869"/>
            <a:ext cx="9144000" cy="1655762"/>
          </a:xfrm>
        </p:spPr>
        <p:txBody>
          <a:bodyPr>
            <a:noAutofit/>
          </a:bodyPr>
          <a:lstStyle/>
          <a:p>
            <a:endParaRPr lang="pt-BR" sz="2600" dirty="0"/>
          </a:p>
          <a:p>
            <a:r>
              <a:rPr lang="pt-BR" sz="2600" dirty="0"/>
              <a:t>Terra Indígena Vale do Javari </a:t>
            </a:r>
          </a:p>
          <a:p>
            <a:r>
              <a:rPr lang="pt-BR" sz="2600" dirty="0"/>
              <a:t>Amazonas/Brasil</a:t>
            </a:r>
          </a:p>
        </p:txBody>
      </p:sp>
    </p:spTree>
    <p:extLst>
      <p:ext uri="{BB962C8B-B14F-4D97-AF65-F5344CB8AC3E}">
        <p14:creationId xmlns:p14="http://schemas.microsoft.com/office/powerpoint/2010/main" val="129738825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180492" y="365125"/>
            <a:ext cx="9173308" cy="1325563"/>
          </a:xfrm>
        </p:spPr>
        <p:txBody>
          <a:bodyPr/>
          <a:lstStyle/>
          <a:p>
            <a:pPr algn="ctr"/>
            <a:r>
              <a:rPr lang="pt-BR" dirty="0"/>
              <a:t> </a:t>
            </a:r>
            <a:r>
              <a:rPr lang="pt-BR" b="1" dirty="0" err="1"/>
              <a:t>Situacion</a:t>
            </a:r>
            <a:r>
              <a:rPr lang="pt-BR" b="1" dirty="0"/>
              <a:t> </a:t>
            </a:r>
            <a:r>
              <a:rPr lang="pt-BR" b="1" dirty="0" err="1"/>
              <a:t>actual</a:t>
            </a:r>
            <a:r>
              <a:rPr lang="pt-BR" b="1" dirty="0"/>
              <a:t> </a:t>
            </a:r>
            <a:r>
              <a:rPr lang="pt-BR" b="1" dirty="0" err="1"/>
              <a:t>del</a:t>
            </a:r>
            <a:r>
              <a:rPr lang="pt-BR" b="1" dirty="0"/>
              <a:t> Brasil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endParaRPr lang="pt-BR" dirty="0"/>
          </a:p>
          <a:p>
            <a:r>
              <a:rPr lang="pt-BR" dirty="0"/>
              <a:t>Retórica </a:t>
            </a:r>
            <a:r>
              <a:rPr lang="pt-BR" dirty="0" err="1"/>
              <a:t>del</a:t>
            </a:r>
            <a:r>
              <a:rPr lang="pt-BR" dirty="0"/>
              <a:t> </a:t>
            </a:r>
            <a:r>
              <a:rPr lang="pt-BR" dirty="0" err="1"/>
              <a:t>Gobierno</a:t>
            </a:r>
            <a:r>
              <a:rPr lang="pt-BR" dirty="0"/>
              <a:t> contra </a:t>
            </a:r>
            <a:r>
              <a:rPr lang="pt-BR" dirty="0" err="1"/>
              <a:t>las</a:t>
            </a:r>
            <a:r>
              <a:rPr lang="pt-BR" dirty="0"/>
              <a:t> </a:t>
            </a:r>
            <a:r>
              <a:rPr lang="pt-BR" dirty="0" err="1"/>
              <a:t>demarcaciones</a:t>
            </a:r>
            <a:r>
              <a:rPr lang="pt-BR" dirty="0"/>
              <a:t> de </a:t>
            </a:r>
            <a:r>
              <a:rPr lang="pt-BR" dirty="0" err="1"/>
              <a:t>las</a:t>
            </a:r>
            <a:r>
              <a:rPr lang="pt-BR" dirty="0"/>
              <a:t> </a:t>
            </a:r>
            <a:r>
              <a:rPr lang="pt-BR" dirty="0" err="1"/>
              <a:t>Tierras</a:t>
            </a:r>
            <a:r>
              <a:rPr lang="pt-BR" dirty="0"/>
              <a:t> Indígenas;</a:t>
            </a:r>
          </a:p>
          <a:p>
            <a:r>
              <a:rPr lang="pt-BR" dirty="0" err="1"/>
              <a:t>Maniobras</a:t>
            </a:r>
            <a:r>
              <a:rPr lang="pt-BR" dirty="0"/>
              <a:t> políticas para </a:t>
            </a:r>
            <a:r>
              <a:rPr lang="pt-BR" dirty="0" err="1"/>
              <a:t>la</a:t>
            </a:r>
            <a:r>
              <a:rPr lang="pt-BR" dirty="0"/>
              <a:t> </a:t>
            </a:r>
            <a:r>
              <a:rPr lang="pt-BR" dirty="0" err="1"/>
              <a:t>reduccion</a:t>
            </a:r>
            <a:r>
              <a:rPr lang="pt-BR" dirty="0"/>
              <a:t> de </a:t>
            </a:r>
            <a:r>
              <a:rPr lang="pt-BR" dirty="0" err="1"/>
              <a:t>las</a:t>
            </a:r>
            <a:r>
              <a:rPr lang="pt-BR" dirty="0"/>
              <a:t> garantias </a:t>
            </a:r>
            <a:r>
              <a:rPr lang="pt-BR" dirty="0" err="1"/>
              <a:t>delos</a:t>
            </a:r>
            <a:r>
              <a:rPr lang="pt-BR" dirty="0"/>
              <a:t> </a:t>
            </a:r>
            <a:r>
              <a:rPr lang="pt-BR" dirty="0" err="1"/>
              <a:t>derechos</a:t>
            </a:r>
            <a:r>
              <a:rPr lang="pt-BR" dirty="0"/>
              <a:t> e </a:t>
            </a:r>
            <a:r>
              <a:rPr lang="pt-BR" dirty="0" err="1"/>
              <a:t>los</a:t>
            </a:r>
            <a:r>
              <a:rPr lang="pt-BR" dirty="0"/>
              <a:t> indígenas em sus territórios;</a:t>
            </a:r>
          </a:p>
          <a:p>
            <a:r>
              <a:rPr lang="pt-BR" dirty="0"/>
              <a:t>La importância de </a:t>
            </a:r>
            <a:r>
              <a:rPr lang="pt-BR" dirty="0" err="1"/>
              <a:t>la</a:t>
            </a:r>
            <a:r>
              <a:rPr lang="pt-BR" dirty="0"/>
              <a:t> </a:t>
            </a:r>
            <a:r>
              <a:rPr lang="pt-BR" dirty="0" err="1"/>
              <a:t>actuacion</a:t>
            </a:r>
            <a:r>
              <a:rPr lang="pt-BR" dirty="0"/>
              <a:t> política </a:t>
            </a:r>
            <a:r>
              <a:rPr lang="pt-BR" dirty="0" err="1"/>
              <a:t>y</a:t>
            </a:r>
            <a:r>
              <a:rPr lang="pt-BR" dirty="0"/>
              <a:t> diplomática de </a:t>
            </a:r>
            <a:r>
              <a:rPr lang="pt-BR" dirty="0" err="1"/>
              <a:t>la</a:t>
            </a:r>
            <a:r>
              <a:rPr lang="pt-BR" dirty="0"/>
              <a:t> ONU, </a:t>
            </a:r>
            <a:r>
              <a:rPr lang="pt-BR" dirty="0" err="1"/>
              <a:t>teniendo</a:t>
            </a:r>
            <a:r>
              <a:rPr lang="pt-BR" dirty="0"/>
              <a:t> como base </a:t>
            </a:r>
            <a:r>
              <a:rPr lang="pt-BR" dirty="0" err="1"/>
              <a:t>los</a:t>
            </a:r>
            <a:r>
              <a:rPr lang="pt-BR" dirty="0"/>
              <a:t> compromissos </a:t>
            </a:r>
            <a:r>
              <a:rPr lang="pt-BR" dirty="0" err="1"/>
              <a:t>bilaterales</a:t>
            </a:r>
            <a:r>
              <a:rPr lang="pt-BR" dirty="0"/>
              <a:t> </a:t>
            </a:r>
            <a:r>
              <a:rPr lang="pt-BR" dirty="0" err="1"/>
              <a:t>asumidos</a:t>
            </a:r>
            <a:r>
              <a:rPr lang="pt-BR" dirty="0"/>
              <a:t> por Brasil;</a:t>
            </a:r>
          </a:p>
          <a:p>
            <a:r>
              <a:rPr lang="pt-BR" dirty="0"/>
              <a:t>Como </a:t>
            </a:r>
            <a:r>
              <a:rPr lang="pt-BR" dirty="0" err="1"/>
              <a:t>los</a:t>
            </a:r>
            <a:r>
              <a:rPr lang="pt-BR" dirty="0"/>
              <a:t> povos </a:t>
            </a:r>
            <a:r>
              <a:rPr lang="pt-BR" dirty="0" err="1"/>
              <a:t>indigenas</a:t>
            </a:r>
            <a:r>
              <a:rPr lang="pt-BR" dirty="0"/>
              <a:t> </a:t>
            </a:r>
            <a:r>
              <a:rPr lang="pt-BR" dirty="0" err="1"/>
              <a:t>vienen</a:t>
            </a:r>
            <a:r>
              <a:rPr lang="pt-BR" dirty="0"/>
              <a:t> </a:t>
            </a:r>
            <a:r>
              <a:rPr lang="pt-BR" dirty="0" err="1"/>
              <a:t>posicionandose</a:t>
            </a:r>
            <a:r>
              <a:rPr lang="pt-BR" dirty="0"/>
              <a:t> em </a:t>
            </a:r>
            <a:r>
              <a:rPr lang="pt-BR" dirty="0" err="1"/>
              <a:t>el</a:t>
            </a:r>
            <a:r>
              <a:rPr lang="pt-BR" dirty="0"/>
              <a:t> </a:t>
            </a:r>
            <a:r>
              <a:rPr lang="pt-BR" dirty="0" err="1"/>
              <a:t>escenario</a:t>
            </a:r>
            <a:r>
              <a:rPr lang="pt-BR" dirty="0"/>
              <a:t> </a:t>
            </a:r>
            <a:r>
              <a:rPr lang="pt-BR" dirty="0" err="1"/>
              <a:t>actual</a:t>
            </a:r>
            <a:r>
              <a:rPr lang="pt-BR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5680041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364828" y="365125"/>
            <a:ext cx="8988972" cy="1325563"/>
          </a:xfrm>
        </p:spPr>
        <p:txBody>
          <a:bodyPr>
            <a:normAutofit/>
          </a:bodyPr>
          <a:lstStyle/>
          <a:p>
            <a:pPr algn="ctr"/>
            <a:r>
              <a:rPr lang="pt-BR" sz="4000" b="1" dirty="0" err="1"/>
              <a:t>Situacion</a:t>
            </a:r>
            <a:r>
              <a:rPr lang="pt-BR" sz="4000" b="1" dirty="0"/>
              <a:t> Jurídica Nacional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838200" y="1946031"/>
            <a:ext cx="10515600" cy="4746747"/>
          </a:xfrm>
        </p:spPr>
        <p:txBody>
          <a:bodyPr>
            <a:normAutofit fontScale="92500" lnSpcReduction="10000"/>
          </a:bodyPr>
          <a:lstStyle/>
          <a:p>
            <a:r>
              <a:rPr lang="pt-BR" b="1" dirty="0" err="1"/>
              <a:t>Constitucion</a:t>
            </a:r>
            <a:r>
              <a:rPr lang="pt-BR" b="1" dirty="0"/>
              <a:t> Federal de 1988</a:t>
            </a:r>
          </a:p>
          <a:p>
            <a:pPr marL="0" indent="0">
              <a:buNone/>
            </a:pPr>
            <a:endParaRPr lang="pt-BR" sz="2600" b="1" dirty="0"/>
          </a:p>
          <a:p>
            <a:pPr lvl="1" algn="just"/>
            <a:r>
              <a:rPr lang="pt-BR" sz="2600" b="1" dirty="0"/>
              <a:t>Articulo 231 </a:t>
            </a:r>
            <a:r>
              <a:rPr lang="pt-BR" sz="2600" dirty="0"/>
              <a:t> </a:t>
            </a:r>
            <a:r>
              <a:rPr lang="pt-BR" sz="2600" dirty="0" err="1"/>
              <a:t>Son</a:t>
            </a:r>
            <a:r>
              <a:rPr lang="pt-BR" sz="2600" dirty="0"/>
              <a:t> </a:t>
            </a:r>
            <a:r>
              <a:rPr lang="pt-BR" sz="2600" dirty="0" err="1"/>
              <a:t>reconocidos</a:t>
            </a:r>
            <a:r>
              <a:rPr lang="pt-BR" sz="2600" dirty="0"/>
              <a:t> a </a:t>
            </a:r>
            <a:r>
              <a:rPr lang="pt-BR" sz="2600" dirty="0" err="1"/>
              <a:t>los</a:t>
            </a:r>
            <a:r>
              <a:rPr lang="pt-BR" sz="2600" dirty="0"/>
              <a:t> índios </a:t>
            </a:r>
            <a:r>
              <a:rPr lang="pt-BR" sz="2600" dirty="0" err="1"/>
              <a:t>su</a:t>
            </a:r>
            <a:r>
              <a:rPr lang="pt-BR" sz="2600" dirty="0"/>
              <a:t> </a:t>
            </a:r>
            <a:r>
              <a:rPr lang="pt-BR" sz="2600" dirty="0" err="1"/>
              <a:t>organizacion</a:t>
            </a:r>
            <a:r>
              <a:rPr lang="pt-BR" sz="2600" dirty="0"/>
              <a:t> social, </a:t>
            </a:r>
            <a:r>
              <a:rPr lang="pt-BR" sz="2600" dirty="0" err="1"/>
              <a:t>costumbres</a:t>
            </a:r>
            <a:r>
              <a:rPr lang="pt-BR" sz="2600" dirty="0"/>
              <a:t>, </a:t>
            </a:r>
            <a:r>
              <a:rPr lang="pt-BR" sz="2600" dirty="0" err="1"/>
              <a:t>lenguas</a:t>
            </a:r>
            <a:r>
              <a:rPr lang="pt-BR" sz="2600" dirty="0"/>
              <a:t>, </a:t>
            </a:r>
            <a:r>
              <a:rPr lang="pt-BR" sz="2600" dirty="0" err="1"/>
              <a:t>creencias</a:t>
            </a:r>
            <a:r>
              <a:rPr lang="pt-BR" sz="2600" dirty="0"/>
              <a:t> </a:t>
            </a:r>
            <a:r>
              <a:rPr lang="pt-BR" sz="2600" dirty="0" err="1"/>
              <a:t>y</a:t>
            </a:r>
            <a:r>
              <a:rPr lang="pt-BR" sz="2600" dirty="0"/>
              <a:t> </a:t>
            </a:r>
            <a:r>
              <a:rPr lang="pt-BR" sz="2600" dirty="0" err="1"/>
              <a:t>tradiciones</a:t>
            </a:r>
            <a:r>
              <a:rPr lang="pt-BR" sz="2600" dirty="0"/>
              <a:t>, </a:t>
            </a:r>
            <a:r>
              <a:rPr lang="pt-BR" sz="2600" dirty="0" err="1"/>
              <a:t>y</a:t>
            </a:r>
            <a:r>
              <a:rPr lang="pt-BR" sz="2600" dirty="0"/>
              <a:t> </a:t>
            </a:r>
            <a:r>
              <a:rPr lang="pt-BR" sz="2600" dirty="0" err="1"/>
              <a:t>los</a:t>
            </a:r>
            <a:r>
              <a:rPr lang="pt-BR" sz="2600" dirty="0"/>
              <a:t> </a:t>
            </a:r>
            <a:r>
              <a:rPr lang="pt-BR" sz="2600" dirty="0" err="1"/>
              <a:t>derechos</a:t>
            </a:r>
            <a:r>
              <a:rPr lang="pt-BR" sz="2600" dirty="0"/>
              <a:t> originários sobre </a:t>
            </a:r>
            <a:r>
              <a:rPr lang="pt-BR" sz="2600" dirty="0" err="1"/>
              <a:t>las</a:t>
            </a:r>
            <a:r>
              <a:rPr lang="pt-BR" sz="2600" dirty="0"/>
              <a:t> </a:t>
            </a:r>
            <a:r>
              <a:rPr lang="pt-BR" sz="2600" dirty="0" err="1"/>
              <a:t>tierras</a:t>
            </a:r>
            <a:r>
              <a:rPr lang="pt-BR" sz="2600" dirty="0"/>
              <a:t> que tradicionalmente </a:t>
            </a:r>
            <a:r>
              <a:rPr lang="pt-BR" sz="2600" dirty="0" err="1"/>
              <a:t>ocupan</a:t>
            </a:r>
            <a:r>
              <a:rPr lang="pt-BR" sz="2600" dirty="0"/>
              <a:t>, </a:t>
            </a:r>
            <a:r>
              <a:rPr lang="pt-BR" sz="2600" dirty="0" err="1"/>
              <a:t>siendo</a:t>
            </a:r>
            <a:r>
              <a:rPr lang="pt-BR" sz="2600" dirty="0"/>
              <a:t> competência de </a:t>
            </a:r>
            <a:r>
              <a:rPr lang="pt-BR" sz="2600" dirty="0" err="1"/>
              <a:t>la</a:t>
            </a:r>
            <a:r>
              <a:rPr lang="pt-BR" sz="2600" dirty="0"/>
              <a:t> Union </a:t>
            </a:r>
            <a:r>
              <a:rPr lang="pt-BR" sz="2600" dirty="0" err="1"/>
              <a:t>demarcarlas</a:t>
            </a:r>
            <a:r>
              <a:rPr lang="pt-BR" sz="2600" dirty="0"/>
              <a:t>, proteger e </a:t>
            </a:r>
            <a:r>
              <a:rPr lang="pt-BR" sz="2600" dirty="0" err="1"/>
              <a:t>hacer</a:t>
            </a:r>
            <a:r>
              <a:rPr lang="pt-BR" sz="2600" dirty="0"/>
              <a:t> </a:t>
            </a:r>
            <a:r>
              <a:rPr lang="pt-BR" sz="2600" dirty="0" err="1"/>
              <a:t>respetar</a:t>
            </a:r>
            <a:r>
              <a:rPr lang="pt-BR" sz="2600" dirty="0"/>
              <a:t> todos sus </a:t>
            </a:r>
            <a:r>
              <a:rPr lang="pt-BR" sz="2600" dirty="0" err="1"/>
              <a:t>bienes</a:t>
            </a:r>
            <a:r>
              <a:rPr lang="pt-BR" sz="2600" dirty="0"/>
              <a:t>.’</a:t>
            </a:r>
          </a:p>
          <a:p>
            <a:pPr lvl="1" algn="just"/>
            <a:r>
              <a:rPr lang="pt-BR" sz="2600" b="1" dirty="0"/>
              <a:t>Articulo 232 </a:t>
            </a:r>
            <a:r>
              <a:rPr lang="pt-BR" sz="2600" dirty="0"/>
              <a:t>‘Los índios, sus comunidades e </a:t>
            </a:r>
            <a:r>
              <a:rPr lang="pt-BR" sz="2600" dirty="0" err="1"/>
              <a:t>organizaciones</a:t>
            </a:r>
            <a:r>
              <a:rPr lang="pt-BR" sz="2600" dirty="0"/>
              <a:t> </a:t>
            </a:r>
            <a:r>
              <a:rPr lang="pt-BR" sz="2600" dirty="0" err="1"/>
              <a:t>son</a:t>
            </a:r>
            <a:r>
              <a:rPr lang="pt-BR" sz="2600" dirty="0"/>
              <a:t> partes legítimas para </a:t>
            </a:r>
            <a:r>
              <a:rPr lang="pt-BR" sz="2600" dirty="0" err="1"/>
              <a:t>ingresar</a:t>
            </a:r>
            <a:r>
              <a:rPr lang="pt-BR" sz="2600" dirty="0"/>
              <a:t> em </a:t>
            </a:r>
            <a:r>
              <a:rPr lang="pt-BR" sz="2600" dirty="0" err="1"/>
              <a:t>juicio</a:t>
            </a:r>
            <a:r>
              <a:rPr lang="pt-BR" sz="2600" dirty="0"/>
              <a:t> </a:t>
            </a:r>
            <a:r>
              <a:rPr lang="pt-BR" sz="2600" dirty="0" err="1"/>
              <a:t>en</a:t>
            </a:r>
            <a:r>
              <a:rPr lang="pt-BR" sz="2600" dirty="0"/>
              <a:t> defensa de sus </a:t>
            </a:r>
            <a:r>
              <a:rPr lang="pt-BR" sz="2600" dirty="0" err="1"/>
              <a:t>derechos</a:t>
            </a:r>
            <a:r>
              <a:rPr lang="pt-BR" sz="2600" dirty="0"/>
              <a:t> e </a:t>
            </a:r>
            <a:r>
              <a:rPr lang="pt-BR" sz="2600" dirty="0" err="1"/>
              <a:t>intereses</a:t>
            </a:r>
            <a:r>
              <a:rPr lang="pt-BR" sz="2600" dirty="0"/>
              <a:t>, </a:t>
            </a:r>
            <a:r>
              <a:rPr lang="pt-BR" sz="2600" dirty="0" err="1"/>
              <a:t>interviniendo</a:t>
            </a:r>
            <a:r>
              <a:rPr lang="pt-BR" sz="2600" dirty="0"/>
              <a:t> </a:t>
            </a:r>
            <a:r>
              <a:rPr lang="pt-BR" sz="2600" dirty="0" err="1"/>
              <a:t>el</a:t>
            </a:r>
            <a:r>
              <a:rPr lang="pt-BR" sz="2600" dirty="0"/>
              <a:t> Ministério Público </a:t>
            </a:r>
            <a:r>
              <a:rPr lang="pt-BR" sz="2600" dirty="0" err="1"/>
              <a:t>en</a:t>
            </a:r>
            <a:r>
              <a:rPr lang="pt-BR" sz="2600" dirty="0"/>
              <a:t> todos </a:t>
            </a:r>
            <a:r>
              <a:rPr lang="pt-BR" sz="2600" dirty="0" err="1"/>
              <a:t>los</a:t>
            </a:r>
            <a:r>
              <a:rPr lang="pt-BR" sz="2600" dirty="0"/>
              <a:t> </a:t>
            </a:r>
            <a:r>
              <a:rPr lang="pt-BR" sz="2600" dirty="0" err="1"/>
              <a:t>actos</a:t>
            </a:r>
            <a:r>
              <a:rPr lang="pt-BR" sz="2600" dirty="0"/>
              <a:t> </a:t>
            </a:r>
            <a:r>
              <a:rPr lang="pt-BR" sz="2600" dirty="0" err="1"/>
              <a:t>del</a:t>
            </a:r>
            <a:r>
              <a:rPr lang="pt-BR" sz="2600" dirty="0"/>
              <a:t> </a:t>
            </a:r>
            <a:r>
              <a:rPr lang="pt-BR" sz="2600"/>
              <a:t>proceso</a:t>
            </a:r>
            <a:endParaRPr lang="pt-BR" sz="2600" dirty="0"/>
          </a:p>
          <a:p>
            <a:pPr algn="just"/>
            <a:endParaRPr lang="pt-BR" dirty="0"/>
          </a:p>
          <a:p>
            <a:pPr algn="just"/>
            <a:r>
              <a:rPr lang="pt-BR" b="1" dirty="0" err="1"/>
              <a:t>Ley</a:t>
            </a:r>
            <a:r>
              <a:rPr lang="pt-BR" b="1" dirty="0"/>
              <a:t> de </a:t>
            </a:r>
            <a:r>
              <a:rPr lang="pt-BR" b="1" dirty="0" err="1"/>
              <a:t>Tierras</a:t>
            </a:r>
            <a:r>
              <a:rPr lang="pt-BR" b="1" dirty="0"/>
              <a:t> Indígenas – Decreto 1775/96 </a:t>
            </a:r>
            <a:r>
              <a:rPr lang="pt-BR" dirty="0"/>
              <a:t>- </a:t>
            </a:r>
            <a:r>
              <a:rPr lang="pt-BR" dirty="0" err="1"/>
              <a:t>Dispone</a:t>
            </a:r>
            <a:r>
              <a:rPr lang="pt-BR" dirty="0"/>
              <a:t> sobre </a:t>
            </a:r>
            <a:r>
              <a:rPr lang="pt-BR" dirty="0" err="1"/>
              <a:t>el</a:t>
            </a:r>
            <a:r>
              <a:rPr lang="pt-BR" dirty="0"/>
              <a:t> procedimento administrativo de </a:t>
            </a:r>
            <a:r>
              <a:rPr lang="pt-BR" dirty="0" err="1"/>
              <a:t>demarcacion</a:t>
            </a:r>
            <a:r>
              <a:rPr lang="pt-BR" dirty="0"/>
              <a:t> de </a:t>
            </a:r>
            <a:r>
              <a:rPr lang="pt-BR" dirty="0" err="1"/>
              <a:t>las</a:t>
            </a:r>
            <a:r>
              <a:rPr lang="pt-BR" dirty="0"/>
              <a:t> </a:t>
            </a:r>
            <a:r>
              <a:rPr lang="pt-BR" dirty="0" err="1"/>
              <a:t>tierras</a:t>
            </a:r>
            <a:r>
              <a:rPr lang="pt-BR" dirty="0"/>
              <a:t> indígenas e de </a:t>
            </a:r>
            <a:r>
              <a:rPr lang="pt-BR" dirty="0" err="1"/>
              <a:t>otras</a:t>
            </a:r>
            <a:r>
              <a:rPr lang="pt-BR" dirty="0"/>
              <a:t> </a:t>
            </a:r>
            <a:r>
              <a:rPr lang="pt-BR" dirty="0" err="1"/>
              <a:t>cuestiones</a:t>
            </a:r>
            <a:r>
              <a:rPr lang="pt-BR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75519214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992922" y="365125"/>
            <a:ext cx="9360877" cy="1325563"/>
          </a:xfrm>
        </p:spPr>
        <p:txBody>
          <a:bodyPr>
            <a:normAutofit/>
          </a:bodyPr>
          <a:lstStyle/>
          <a:p>
            <a:pPr algn="ctr"/>
            <a:r>
              <a:rPr lang="pt-BR" sz="4000" b="1" dirty="0"/>
              <a:t>Luta dos Povos Indígenas pela demarcação do Vale do Javari</a:t>
            </a:r>
          </a:p>
        </p:txBody>
      </p:sp>
      <p:sp>
        <p:nvSpPr>
          <p:cNvPr id="5" name="Espaço Reservado para Conteúdo 4"/>
          <p:cNvSpPr>
            <a:spLocks noGrp="1"/>
          </p:cNvSpPr>
          <p:nvPr>
            <p:ph idx="1"/>
          </p:nvPr>
        </p:nvSpPr>
        <p:spPr>
          <a:xfrm>
            <a:off x="937845" y="1969477"/>
            <a:ext cx="10785231" cy="4642338"/>
          </a:xfrm>
        </p:spPr>
        <p:txBody>
          <a:bodyPr>
            <a:normAutofit fontScale="92500" lnSpcReduction="10000"/>
          </a:bodyPr>
          <a:lstStyle/>
          <a:p>
            <a:pPr algn="just"/>
            <a:r>
              <a:rPr lang="pt-BR" b="1" dirty="0"/>
              <a:t>Conferência de </a:t>
            </a:r>
            <a:r>
              <a:rPr lang="pt-BR" b="1" dirty="0" err="1"/>
              <a:t>Naciones</a:t>
            </a:r>
            <a:r>
              <a:rPr lang="pt-BR" b="1" dirty="0"/>
              <a:t> Unidas sobre </a:t>
            </a:r>
            <a:r>
              <a:rPr lang="pt-BR" b="1" dirty="0" err="1"/>
              <a:t>el</a:t>
            </a:r>
            <a:r>
              <a:rPr lang="pt-BR" b="1" dirty="0"/>
              <a:t> </a:t>
            </a:r>
            <a:r>
              <a:rPr lang="pt-BR" b="1" dirty="0" err="1"/>
              <a:t>Medio</a:t>
            </a:r>
            <a:r>
              <a:rPr lang="pt-BR" b="1" dirty="0"/>
              <a:t> Ambiente </a:t>
            </a:r>
            <a:r>
              <a:rPr lang="pt-BR" b="1" dirty="0" err="1"/>
              <a:t>y</a:t>
            </a:r>
            <a:r>
              <a:rPr lang="pt-BR" b="1" dirty="0"/>
              <a:t> </a:t>
            </a:r>
            <a:r>
              <a:rPr lang="pt-BR" b="1" dirty="0" err="1"/>
              <a:t>el</a:t>
            </a:r>
            <a:r>
              <a:rPr lang="pt-BR" b="1" dirty="0"/>
              <a:t> </a:t>
            </a:r>
            <a:r>
              <a:rPr lang="pt-BR" b="1" dirty="0" err="1"/>
              <a:t>Desarrollo</a:t>
            </a:r>
            <a:r>
              <a:rPr lang="pt-BR" dirty="0"/>
              <a:t> ( </a:t>
            </a:r>
            <a:r>
              <a:rPr lang="pt-BR" b="1" dirty="0"/>
              <a:t>Eco-92)</a:t>
            </a:r>
          </a:p>
          <a:p>
            <a:pPr algn="just"/>
            <a:endParaRPr lang="pt-BR" b="1" dirty="0"/>
          </a:p>
          <a:p>
            <a:pPr algn="just"/>
            <a:r>
              <a:rPr lang="pt-BR" b="1" dirty="0"/>
              <a:t>Campanha Internacional SOS Javari – </a:t>
            </a:r>
            <a:r>
              <a:rPr lang="pt-BR" dirty="0"/>
              <a:t>sensibilizar al mundo sobre </a:t>
            </a:r>
            <a:r>
              <a:rPr lang="pt-BR" dirty="0" err="1"/>
              <a:t>la</a:t>
            </a:r>
            <a:r>
              <a:rPr lang="pt-BR" dirty="0"/>
              <a:t> importância de </a:t>
            </a:r>
            <a:r>
              <a:rPr lang="pt-BR" dirty="0" err="1"/>
              <a:t>la</a:t>
            </a:r>
            <a:r>
              <a:rPr lang="pt-BR" dirty="0"/>
              <a:t> </a:t>
            </a:r>
            <a:r>
              <a:rPr lang="pt-BR" dirty="0" err="1"/>
              <a:t>demarcacion</a:t>
            </a:r>
            <a:r>
              <a:rPr lang="pt-BR" dirty="0"/>
              <a:t> de </a:t>
            </a:r>
            <a:r>
              <a:rPr lang="pt-BR" dirty="0" err="1"/>
              <a:t>la</a:t>
            </a:r>
            <a:r>
              <a:rPr lang="pt-BR" dirty="0"/>
              <a:t> </a:t>
            </a:r>
            <a:r>
              <a:rPr lang="pt-BR" dirty="0" err="1"/>
              <a:t>Tierra</a:t>
            </a:r>
            <a:r>
              <a:rPr lang="pt-BR" dirty="0"/>
              <a:t> Indígena </a:t>
            </a:r>
            <a:r>
              <a:rPr lang="pt-BR" dirty="0" err="1"/>
              <a:t>del</a:t>
            </a:r>
            <a:r>
              <a:rPr lang="pt-BR" dirty="0"/>
              <a:t> Vale do Javari. </a:t>
            </a:r>
            <a:r>
              <a:rPr lang="pt-BR" dirty="0" err="1"/>
              <a:t>Apoyo</a:t>
            </a:r>
            <a:r>
              <a:rPr lang="pt-BR" dirty="0"/>
              <a:t> de </a:t>
            </a:r>
            <a:r>
              <a:rPr lang="pt-BR" dirty="0" err="1"/>
              <a:t>Survival</a:t>
            </a:r>
            <a:r>
              <a:rPr lang="pt-BR" dirty="0"/>
              <a:t> </a:t>
            </a:r>
            <a:r>
              <a:rPr lang="pt-BR" dirty="0" err="1"/>
              <a:t>International</a:t>
            </a:r>
            <a:r>
              <a:rPr lang="pt-BR" dirty="0"/>
              <a:t>, Amigos de </a:t>
            </a:r>
            <a:r>
              <a:rPr lang="pt-BR" dirty="0" err="1"/>
              <a:t>la</a:t>
            </a:r>
            <a:r>
              <a:rPr lang="pt-BR" dirty="0"/>
              <a:t> </a:t>
            </a:r>
            <a:r>
              <a:rPr lang="pt-BR" dirty="0" err="1"/>
              <a:t>Tierra</a:t>
            </a:r>
            <a:r>
              <a:rPr lang="pt-BR" dirty="0"/>
              <a:t>, Instituto </a:t>
            </a:r>
            <a:r>
              <a:rPr lang="pt-BR" dirty="0" err="1"/>
              <a:t>Socio</a:t>
            </a:r>
            <a:r>
              <a:rPr lang="pt-BR" dirty="0"/>
              <a:t> Ambiental (ISA ), Conselho Indigenista </a:t>
            </a:r>
            <a:r>
              <a:rPr lang="pt-BR" dirty="0" err="1"/>
              <a:t>Missionario</a:t>
            </a:r>
            <a:r>
              <a:rPr lang="pt-BR" dirty="0"/>
              <a:t> ( CIMI ), Terre </a:t>
            </a:r>
            <a:r>
              <a:rPr lang="pt-BR" dirty="0" err="1"/>
              <a:t>des</a:t>
            </a:r>
            <a:r>
              <a:rPr lang="pt-BR" dirty="0"/>
              <a:t> </a:t>
            </a:r>
            <a:r>
              <a:rPr lang="pt-BR" dirty="0" err="1"/>
              <a:t>Hommes</a:t>
            </a:r>
            <a:r>
              <a:rPr lang="pt-BR" dirty="0"/>
              <a:t>/</a:t>
            </a:r>
            <a:r>
              <a:rPr lang="pt-BR" dirty="0" err="1"/>
              <a:t>Suiza</a:t>
            </a:r>
            <a:r>
              <a:rPr lang="pt-BR" dirty="0"/>
              <a:t>, </a:t>
            </a:r>
            <a:r>
              <a:rPr lang="pt-BR" dirty="0" err="1"/>
              <a:t>Embajada</a:t>
            </a:r>
            <a:r>
              <a:rPr lang="pt-BR" dirty="0"/>
              <a:t> de </a:t>
            </a:r>
            <a:r>
              <a:rPr lang="pt-BR" dirty="0" err="1"/>
              <a:t>Alemania</a:t>
            </a:r>
            <a:endParaRPr lang="pt-BR" dirty="0"/>
          </a:p>
          <a:p>
            <a:pPr algn="just"/>
            <a:endParaRPr lang="pt-BR" b="1" dirty="0"/>
          </a:p>
          <a:p>
            <a:pPr algn="just"/>
            <a:r>
              <a:rPr lang="pt-BR" b="1" dirty="0"/>
              <a:t>Programa Piloto para </a:t>
            </a:r>
            <a:r>
              <a:rPr lang="pt-BR" b="1" dirty="0" err="1"/>
              <a:t>Proteccion</a:t>
            </a:r>
            <a:r>
              <a:rPr lang="pt-BR" b="1" dirty="0"/>
              <a:t> de </a:t>
            </a:r>
            <a:r>
              <a:rPr lang="pt-BR" b="1" dirty="0" err="1"/>
              <a:t>los</a:t>
            </a:r>
            <a:r>
              <a:rPr lang="pt-BR" b="1" dirty="0"/>
              <a:t> bosques </a:t>
            </a:r>
            <a:r>
              <a:rPr lang="pt-BR" b="1" dirty="0" err="1"/>
              <a:t>tropicales</a:t>
            </a:r>
            <a:r>
              <a:rPr lang="pt-BR" b="1" dirty="0"/>
              <a:t> de Brasil (PPG7)</a:t>
            </a:r>
          </a:p>
          <a:p>
            <a:pPr lvl="1" algn="just"/>
            <a:r>
              <a:rPr lang="pt-BR" dirty="0" err="1"/>
              <a:t>Proyecto</a:t>
            </a:r>
            <a:r>
              <a:rPr lang="pt-BR" dirty="0"/>
              <a:t> Integrado de </a:t>
            </a:r>
            <a:r>
              <a:rPr lang="pt-BR" dirty="0" err="1"/>
              <a:t>Proteccion</a:t>
            </a:r>
            <a:r>
              <a:rPr lang="pt-BR" dirty="0"/>
              <a:t> a </a:t>
            </a:r>
            <a:r>
              <a:rPr lang="pt-BR" dirty="0" err="1"/>
              <a:t>las</a:t>
            </a:r>
            <a:r>
              <a:rPr lang="pt-BR" dirty="0"/>
              <a:t> </a:t>
            </a:r>
            <a:r>
              <a:rPr lang="pt-BR" dirty="0" err="1"/>
              <a:t>poblaciones</a:t>
            </a:r>
            <a:r>
              <a:rPr lang="pt-BR" dirty="0"/>
              <a:t> </a:t>
            </a:r>
            <a:r>
              <a:rPr lang="pt-BR" dirty="0" err="1"/>
              <a:t>y</a:t>
            </a:r>
            <a:r>
              <a:rPr lang="pt-BR" dirty="0"/>
              <a:t> </a:t>
            </a:r>
            <a:r>
              <a:rPr lang="pt-BR" dirty="0" err="1"/>
              <a:t>tierras</a:t>
            </a:r>
            <a:r>
              <a:rPr lang="pt-BR" dirty="0"/>
              <a:t> Indígenas de </a:t>
            </a:r>
            <a:r>
              <a:rPr lang="pt-BR" dirty="0" err="1"/>
              <a:t>la</a:t>
            </a:r>
            <a:r>
              <a:rPr lang="pt-BR" dirty="0"/>
              <a:t> Amazônia Legal (PPTAL)</a:t>
            </a:r>
            <a:endParaRPr lang="pt-BR" b="1" dirty="0"/>
          </a:p>
          <a:p>
            <a:pPr marL="457200" lvl="1" indent="0" algn="just">
              <a:buNone/>
            </a:pP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84675541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1693" y="1825624"/>
            <a:ext cx="11629292" cy="5032376"/>
          </a:xfrm>
        </p:spPr>
        <p:txBody>
          <a:bodyPr/>
          <a:lstStyle/>
          <a:p>
            <a:r>
              <a:rPr lang="pt-BR" dirty="0"/>
              <a:t>           </a:t>
            </a:r>
            <a:r>
              <a:rPr lang="pt-BR" dirty="0" err="1"/>
              <a:t>Garantizar</a:t>
            </a:r>
            <a:r>
              <a:rPr lang="pt-BR" dirty="0"/>
              <a:t> que </a:t>
            </a:r>
            <a:r>
              <a:rPr lang="pt-BR" dirty="0" err="1"/>
              <a:t>la</a:t>
            </a:r>
            <a:r>
              <a:rPr lang="pt-BR" dirty="0"/>
              <a:t> </a:t>
            </a:r>
            <a:r>
              <a:rPr lang="pt-BR" dirty="0" err="1"/>
              <a:t>demarcacion</a:t>
            </a:r>
            <a:r>
              <a:rPr lang="pt-BR" dirty="0"/>
              <a:t> no </a:t>
            </a:r>
            <a:r>
              <a:rPr lang="pt-BR" dirty="0" err="1"/>
              <a:t>ocurriese</a:t>
            </a:r>
            <a:r>
              <a:rPr lang="pt-BR" dirty="0"/>
              <a:t> </a:t>
            </a:r>
            <a:r>
              <a:rPr lang="pt-BR" dirty="0" err="1"/>
              <a:t>en</a:t>
            </a:r>
            <a:r>
              <a:rPr lang="pt-BR" dirty="0"/>
              <a:t> ‘</a:t>
            </a:r>
            <a:r>
              <a:rPr lang="pt-BR" dirty="0" err="1"/>
              <a:t>islas</a:t>
            </a:r>
            <a:r>
              <a:rPr lang="pt-BR" dirty="0"/>
              <a:t>’</a:t>
            </a:r>
          </a:p>
        </p:txBody>
      </p:sp>
      <p:sp>
        <p:nvSpPr>
          <p:cNvPr id="4" name="Título 1"/>
          <p:cNvSpPr>
            <a:spLocks noGrp="1"/>
          </p:cNvSpPr>
          <p:nvPr>
            <p:ph type="title"/>
          </p:nvPr>
        </p:nvSpPr>
        <p:spPr>
          <a:xfrm>
            <a:off x="1946030" y="365125"/>
            <a:ext cx="9407769" cy="1325563"/>
          </a:xfrm>
        </p:spPr>
        <p:txBody>
          <a:bodyPr>
            <a:normAutofit/>
          </a:bodyPr>
          <a:lstStyle/>
          <a:p>
            <a:pPr algn="ctr"/>
            <a:r>
              <a:rPr lang="pt-BR" sz="3500" b="1" dirty="0"/>
              <a:t>Desafios para </a:t>
            </a:r>
            <a:r>
              <a:rPr lang="pt-BR" sz="3500" b="1" dirty="0" err="1"/>
              <a:t>la</a:t>
            </a:r>
            <a:r>
              <a:rPr lang="pt-BR" sz="3500" b="1" dirty="0"/>
              <a:t> </a:t>
            </a:r>
            <a:r>
              <a:rPr lang="pt-BR" sz="3500" b="1" dirty="0" err="1"/>
              <a:t>consolidacion</a:t>
            </a:r>
            <a:r>
              <a:rPr lang="pt-BR" sz="3500" b="1" dirty="0"/>
              <a:t> de </a:t>
            </a:r>
            <a:r>
              <a:rPr lang="pt-BR" sz="3500" b="1" dirty="0" err="1"/>
              <a:t>la</a:t>
            </a:r>
            <a:r>
              <a:rPr lang="pt-BR" sz="3500" b="1" dirty="0"/>
              <a:t> </a:t>
            </a:r>
            <a:r>
              <a:rPr lang="pt-BR" sz="3500" b="1" dirty="0" err="1"/>
              <a:t>Demarcacion</a:t>
            </a:r>
            <a:r>
              <a:rPr lang="pt-BR" sz="3500" b="1" dirty="0"/>
              <a:t> de </a:t>
            </a:r>
            <a:r>
              <a:rPr lang="pt-BR" sz="3500" b="1" dirty="0" err="1"/>
              <a:t>la</a:t>
            </a:r>
            <a:r>
              <a:rPr lang="pt-BR" sz="3500" b="1" dirty="0"/>
              <a:t> TI Vale do Javari</a:t>
            </a:r>
          </a:p>
        </p:txBody>
      </p:sp>
      <p:pic>
        <p:nvPicPr>
          <p:cNvPr id="5" name="Espaço Reservado para Conteúdo 4" descr="Mapa mellati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2203937"/>
            <a:ext cx="12192000" cy="46540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1207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016368" y="365125"/>
            <a:ext cx="9337431" cy="1325563"/>
          </a:xfrm>
        </p:spPr>
        <p:txBody>
          <a:bodyPr>
            <a:normAutofit/>
          </a:bodyPr>
          <a:lstStyle/>
          <a:p>
            <a:pPr algn="ctr"/>
            <a:r>
              <a:rPr lang="pt-BR" sz="4000" b="1" dirty="0"/>
              <a:t>Desafios para </a:t>
            </a:r>
            <a:r>
              <a:rPr lang="pt-BR" sz="4000" b="1" dirty="0" err="1"/>
              <a:t>la</a:t>
            </a:r>
            <a:r>
              <a:rPr lang="pt-BR" sz="4000" b="1" dirty="0"/>
              <a:t> </a:t>
            </a:r>
            <a:r>
              <a:rPr lang="pt-BR" sz="4000" b="1" dirty="0" err="1"/>
              <a:t>consolidacion</a:t>
            </a:r>
            <a:r>
              <a:rPr lang="pt-BR" sz="4000" b="1" dirty="0"/>
              <a:t> de </a:t>
            </a:r>
            <a:r>
              <a:rPr lang="pt-BR" sz="4000" b="1" dirty="0" err="1"/>
              <a:t>la</a:t>
            </a:r>
            <a:r>
              <a:rPr lang="pt-BR" sz="4000" b="1" dirty="0"/>
              <a:t> </a:t>
            </a:r>
            <a:r>
              <a:rPr lang="pt-BR" sz="4000" b="1" dirty="0" err="1"/>
              <a:t>Demarcacion</a:t>
            </a:r>
            <a:r>
              <a:rPr lang="pt-BR" sz="4000" b="1" dirty="0"/>
              <a:t> de </a:t>
            </a:r>
            <a:r>
              <a:rPr lang="pt-BR" sz="4000" b="1" dirty="0" err="1"/>
              <a:t>la</a:t>
            </a:r>
            <a:r>
              <a:rPr lang="pt-BR" sz="4000" b="1" dirty="0"/>
              <a:t> TI Vale do Javari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838200" y="2625968"/>
            <a:ext cx="10515600" cy="4232031"/>
          </a:xfrm>
        </p:spPr>
        <p:txBody>
          <a:bodyPr>
            <a:normAutofit/>
          </a:bodyPr>
          <a:lstStyle/>
          <a:p>
            <a:pPr algn="just"/>
            <a:r>
              <a:rPr lang="pt-BR" sz="3000" dirty="0" err="1"/>
              <a:t>Seleccion</a:t>
            </a:r>
            <a:r>
              <a:rPr lang="pt-BR" sz="3000" dirty="0"/>
              <a:t> de </a:t>
            </a:r>
            <a:r>
              <a:rPr lang="pt-BR" sz="3000" dirty="0" err="1"/>
              <a:t>personal</a:t>
            </a:r>
            <a:r>
              <a:rPr lang="pt-BR" sz="3000" dirty="0"/>
              <a:t> </a:t>
            </a:r>
            <a:r>
              <a:rPr lang="pt-BR" sz="3000" dirty="0" err="1"/>
              <a:t>con</a:t>
            </a:r>
            <a:r>
              <a:rPr lang="pt-BR" sz="3000" dirty="0"/>
              <a:t> perfil </a:t>
            </a:r>
            <a:r>
              <a:rPr lang="pt-BR" sz="3000" dirty="0" err="1"/>
              <a:t>y</a:t>
            </a:r>
            <a:r>
              <a:rPr lang="pt-BR" sz="3000" dirty="0"/>
              <a:t> </a:t>
            </a:r>
            <a:r>
              <a:rPr lang="pt-BR" sz="3000" dirty="0" err="1"/>
              <a:t>sensibilidad</a:t>
            </a:r>
            <a:r>
              <a:rPr lang="pt-BR" sz="3000" dirty="0"/>
              <a:t> para </a:t>
            </a:r>
            <a:r>
              <a:rPr lang="pt-BR" sz="3000" dirty="0" err="1"/>
              <a:t>hacer</a:t>
            </a:r>
            <a:r>
              <a:rPr lang="pt-BR" sz="3000" dirty="0"/>
              <a:t> </a:t>
            </a:r>
            <a:r>
              <a:rPr lang="pt-BR" sz="3000" dirty="0" err="1"/>
              <a:t>los</a:t>
            </a:r>
            <a:r>
              <a:rPr lang="pt-BR" sz="3000" dirty="0"/>
              <a:t> </a:t>
            </a:r>
            <a:r>
              <a:rPr lang="pt-BR" sz="3000" dirty="0" err="1"/>
              <a:t>estudios</a:t>
            </a:r>
            <a:r>
              <a:rPr lang="pt-BR" sz="3000" dirty="0"/>
              <a:t> de </a:t>
            </a:r>
            <a:r>
              <a:rPr lang="pt-BR" sz="3000" dirty="0" err="1"/>
              <a:t>delimitacion</a:t>
            </a:r>
            <a:r>
              <a:rPr lang="pt-BR" sz="3000" dirty="0"/>
              <a:t> </a:t>
            </a:r>
            <a:r>
              <a:rPr lang="pt-BR" sz="3000" dirty="0" err="1"/>
              <a:t>cn</a:t>
            </a:r>
            <a:r>
              <a:rPr lang="pt-BR" sz="3000" dirty="0"/>
              <a:t> una </a:t>
            </a:r>
            <a:r>
              <a:rPr lang="pt-BR" sz="3000" dirty="0" err="1"/>
              <a:t>vision</a:t>
            </a:r>
            <a:r>
              <a:rPr lang="pt-BR" sz="3000" dirty="0"/>
              <a:t> técnica e indígena;</a:t>
            </a:r>
          </a:p>
          <a:p>
            <a:pPr algn="just"/>
            <a:r>
              <a:rPr lang="pt-BR" sz="3000" dirty="0" err="1"/>
              <a:t>Efectiva</a:t>
            </a:r>
            <a:r>
              <a:rPr lang="pt-BR" sz="3000" dirty="0"/>
              <a:t> </a:t>
            </a:r>
            <a:r>
              <a:rPr lang="pt-BR" sz="3000" dirty="0" err="1"/>
              <a:t>participacion</a:t>
            </a:r>
            <a:r>
              <a:rPr lang="pt-BR" sz="3000" dirty="0"/>
              <a:t> de </a:t>
            </a:r>
            <a:r>
              <a:rPr lang="pt-BR" sz="3000" dirty="0" err="1"/>
              <a:t>los</a:t>
            </a:r>
            <a:r>
              <a:rPr lang="pt-BR" sz="3000" dirty="0"/>
              <a:t> indígenas em </a:t>
            </a:r>
            <a:r>
              <a:rPr lang="pt-BR" sz="3000" dirty="0" err="1"/>
              <a:t>los</a:t>
            </a:r>
            <a:r>
              <a:rPr lang="pt-BR" sz="3000" dirty="0"/>
              <a:t> </a:t>
            </a:r>
            <a:r>
              <a:rPr lang="pt-BR" sz="3000" dirty="0" err="1"/>
              <a:t>trabajos</a:t>
            </a:r>
            <a:r>
              <a:rPr lang="pt-BR" sz="3000" dirty="0"/>
              <a:t> de </a:t>
            </a:r>
            <a:r>
              <a:rPr lang="pt-BR" sz="3000" dirty="0" err="1"/>
              <a:t>demarcacion</a:t>
            </a:r>
            <a:r>
              <a:rPr lang="pt-BR" sz="3000" dirty="0"/>
              <a:t> física de </a:t>
            </a:r>
            <a:r>
              <a:rPr lang="pt-BR" sz="3000" dirty="0" err="1"/>
              <a:t>la</a:t>
            </a:r>
            <a:r>
              <a:rPr lang="pt-BR" sz="3000" dirty="0"/>
              <a:t> </a:t>
            </a:r>
            <a:r>
              <a:rPr lang="pt-BR" sz="3000" dirty="0" err="1"/>
              <a:t>Tierra</a:t>
            </a:r>
            <a:r>
              <a:rPr lang="pt-BR" sz="3000" dirty="0"/>
              <a:t> Indígena por </a:t>
            </a:r>
            <a:r>
              <a:rPr lang="pt-BR" sz="3000" dirty="0" err="1"/>
              <a:t>un</a:t>
            </a:r>
            <a:r>
              <a:rPr lang="pt-BR" sz="3000" dirty="0"/>
              <a:t> </a:t>
            </a:r>
            <a:r>
              <a:rPr lang="pt-BR" sz="3000" dirty="0" err="1"/>
              <a:t>anio</a:t>
            </a:r>
            <a:r>
              <a:rPr lang="pt-BR" sz="3000" dirty="0"/>
              <a:t>;</a:t>
            </a:r>
          </a:p>
          <a:p>
            <a:pPr algn="just"/>
            <a:r>
              <a:rPr lang="pt-BR" sz="3000" dirty="0" err="1"/>
              <a:t>Garantizar</a:t>
            </a:r>
            <a:r>
              <a:rPr lang="pt-BR" sz="3000" dirty="0"/>
              <a:t> </a:t>
            </a:r>
            <a:r>
              <a:rPr lang="pt-BR" sz="3000" dirty="0" err="1"/>
              <a:t>la</a:t>
            </a:r>
            <a:r>
              <a:rPr lang="pt-BR" sz="3000" dirty="0"/>
              <a:t> </a:t>
            </a:r>
            <a:r>
              <a:rPr lang="pt-BR" sz="3000" dirty="0" err="1"/>
              <a:t>inclusion</a:t>
            </a:r>
            <a:r>
              <a:rPr lang="pt-BR" sz="3000" dirty="0"/>
              <a:t> </a:t>
            </a:r>
            <a:r>
              <a:rPr lang="pt-BR" sz="3000" dirty="0" err="1"/>
              <a:t>del</a:t>
            </a:r>
            <a:r>
              <a:rPr lang="pt-BR" sz="3000" dirty="0"/>
              <a:t> território de </a:t>
            </a:r>
            <a:r>
              <a:rPr lang="pt-BR" sz="3000" dirty="0" err="1"/>
              <a:t>los</a:t>
            </a:r>
            <a:r>
              <a:rPr lang="pt-BR" sz="3000" dirty="0"/>
              <a:t> </a:t>
            </a:r>
            <a:r>
              <a:rPr lang="pt-BR" sz="3000" dirty="0" err="1"/>
              <a:t>indigenas</a:t>
            </a:r>
            <a:r>
              <a:rPr lang="pt-BR" sz="3000" dirty="0"/>
              <a:t> </a:t>
            </a:r>
            <a:r>
              <a:rPr lang="pt-BR" sz="3000" dirty="0" err="1"/>
              <a:t>aislados</a:t>
            </a:r>
            <a:r>
              <a:rPr lang="pt-BR" sz="3000" dirty="0"/>
              <a:t>, </a:t>
            </a:r>
            <a:r>
              <a:rPr lang="pt-BR" sz="3000" dirty="0" err="1"/>
              <a:t>con</a:t>
            </a:r>
            <a:r>
              <a:rPr lang="pt-BR" sz="3000" dirty="0"/>
              <a:t> una perspectiva de </a:t>
            </a:r>
            <a:r>
              <a:rPr lang="pt-BR" sz="3000" dirty="0" err="1"/>
              <a:t>los</a:t>
            </a:r>
            <a:r>
              <a:rPr lang="pt-BR" sz="3000" dirty="0"/>
              <a:t> </a:t>
            </a:r>
            <a:r>
              <a:rPr lang="pt-BR" sz="3000" dirty="0" err="1"/>
              <a:t>ancianos</a:t>
            </a:r>
            <a:r>
              <a:rPr lang="pt-BR" sz="3000" dirty="0"/>
              <a:t> indígenas;</a:t>
            </a:r>
          </a:p>
          <a:p>
            <a:pPr algn="just"/>
            <a:r>
              <a:rPr lang="pt-BR" sz="3000" dirty="0" err="1"/>
              <a:t>Hacer</a:t>
            </a:r>
            <a:r>
              <a:rPr lang="pt-BR" sz="3000" dirty="0"/>
              <a:t> </a:t>
            </a:r>
            <a:r>
              <a:rPr lang="pt-BR" sz="3000" dirty="0" err="1"/>
              <a:t>la</a:t>
            </a:r>
            <a:r>
              <a:rPr lang="pt-BR" sz="3000" dirty="0"/>
              <a:t> </a:t>
            </a:r>
            <a:r>
              <a:rPr lang="pt-BR" sz="3000" dirty="0" err="1"/>
              <a:t>demarcacion</a:t>
            </a:r>
            <a:r>
              <a:rPr lang="pt-BR" sz="3000" dirty="0"/>
              <a:t> </a:t>
            </a:r>
            <a:r>
              <a:rPr lang="pt-BR" sz="3000" dirty="0" err="1"/>
              <a:t>sin</a:t>
            </a:r>
            <a:r>
              <a:rPr lang="pt-BR" sz="3000" dirty="0"/>
              <a:t> </a:t>
            </a:r>
            <a:r>
              <a:rPr lang="pt-BR" sz="3000" dirty="0" err="1"/>
              <a:t>contactar</a:t>
            </a:r>
            <a:r>
              <a:rPr lang="pt-BR" sz="3000" dirty="0"/>
              <a:t> a </a:t>
            </a:r>
            <a:r>
              <a:rPr lang="pt-BR" sz="3000" dirty="0" err="1"/>
              <a:t>los</a:t>
            </a:r>
            <a:r>
              <a:rPr lang="pt-BR" sz="3000" dirty="0"/>
              <a:t> </a:t>
            </a:r>
            <a:r>
              <a:rPr lang="pt-BR" sz="3000" dirty="0" err="1"/>
              <a:t>pueblos</a:t>
            </a:r>
            <a:r>
              <a:rPr lang="pt-BR" sz="3000" dirty="0"/>
              <a:t> indígenas em </a:t>
            </a:r>
            <a:r>
              <a:rPr lang="pt-BR" sz="3000" dirty="0" err="1"/>
              <a:t>aislamiento</a:t>
            </a:r>
            <a:r>
              <a:rPr lang="pt-BR" sz="30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65195420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946030" y="365125"/>
            <a:ext cx="9407769" cy="1325563"/>
          </a:xfrm>
        </p:spPr>
        <p:txBody>
          <a:bodyPr>
            <a:normAutofit/>
          </a:bodyPr>
          <a:lstStyle/>
          <a:p>
            <a:pPr algn="ctr"/>
            <a:r>
              <a:rPr lang="pt-BR" sz="4000" b="1" dirty="0"/>
              <a:t>La importância de </a:t>
            </a:r>
            <a:r>
              <a:rPr lang="pt-BR" sz="4000" b="1" dirty="0" err="1"/>
              <a:t>los</a:t>
            </a:r>
            <a:r>
              <a:rPr lang="pt-BR" sz="4000" b="1" dirty="0"/>
              <a:t> </a:t>
            </a:r>
            <a:r>
              <a:rPr lang="pt-BR" sz="4000" b="1" dirty="0" err="1"/>
              <a:t>indigenas</a:t>
            </a:r>
            <a:r>
              <a:rPr lang="pt-BR" sz="4000" b="1" dirty="0"/>
              <a:t> </a:t>
            </a:r>
            <a:r>
              <a:rPr lang="pt-BR" sz="4000" b="1" dirty="0" err="1"/>
              <a:t>aislados</a:t>
            </a:r>
            <a:r>
              <a:rPr lang="pt-BR" sz="4000" b="1" dirty="0"/>
              <a:t> para </a:t>
            </a:r>
            <a:r>
              <a:rPr lang="pt-BR" sz="4000" b="1" dirty="0" err="1"/>
              <a:t>la</a:t>
            </a:r>
            <a:r>
              <a:rPr lang="pt-BR" sz="4000" b="1" dirty="0"/>
              <a:t> </a:t>
            </a:r>
            <a:r>
              <a:rPr lang="pt-BR" sz="4000" b="1" dirty="0" err="1"/>
              <a:t>demarcacion</a:t>
            </a:r>
            <a:r>
              <a:rPr lang="pt-BR" sz="4000" b="1" dirty="0"/>
              <a:t> de </a:t>
            </a:r>
            <a:r>
              <a:rPr lang="pt-BR" sz="4000" b="1" dirty="0" err="1"/>
              <a:t>la</a:t>
            </a:r>
            <a:r>
              <a:rPr lang="pt-BR" sz="4000" b="1" dirty="0"/>
              <a:t>  </a:t>
            </a:r>
            <a:r>
              <a:rPr lang="pt-BR" sz="4000" b="1" dirty="0" err="1"/>
              <a:t>tierra</a:t>
            </a:r>
            <a:r>
              <a:rPr lang="pt-BR" sz="4000" b="1" dirty="0"/>
              <a:t> Indígena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838200" y="2133599"/>
            <a:ext cx="10515600" cy="4043363"/>
          </a:xfrm>
        </p:spPr>
        <p:txBody>
          <a:bodyPr>
            <a:normAutofit lnSpcReduction="10000"/>
          </a:bodyPr>
          <a:lstStyle/>
          <a:p>
            <a:r>
              <a:rPr lang="pt-BR" dirty="0"/>
              <a:t>Como </a:t>
            </a:r>
            <a:r>
              <a:rPr lang="pt-BR" dirty="0" err="1"/>
              <a:t>garantizar</a:t>
            </a:r>
            <a:r>
              <a:rPr lang="pt-BR" dirty="0"/>
              <a:t> </a:t>
            </a:r>
            <a:r>
              <a:rPr lang="pt-BR" dirty="0" err="1"/>
              <a:t>la</a:t>
            </a:r>
            <a:r>
              <a:rPr lang="pt-BR" dirty="0"/>
              <a:t> </a:t>
            </a:r>
            <a:r>
              <a:rPr lang="pt-BR" dirty="0" err="1"/>
              <a:t>demarcacion</a:t>
            </a:r>
            <a:r>
              <a:rPr lang="pt-BR" dirty="0"/>
              <a:t> de territórios  para </a:t>
            </a:r>
            <a:r>
              <a:rPr lang="pt-BR" dirty="0" err="1"/>
              <a:t>pueblos</a:t>
            </a:r>
            <a:r>
              <a:rPr lang="pt-BR" dirty="0"/>
              <a:t> que no </a:t>
            </a:r>
            <a:r>
              <a:rPr lang="pt-BR" dirty="0" err="1"/>
              <a:t>mantienen</a:t>
            </a:r>
            <a:r>
              <a:rPr lang="pt-BR" dirty="0"/>
              <a:t> </a:t>
            </a:r>
            <a:r>
              <a:rPr lang="pt-BR" dirty="0" err="1"/>
              <a:t>casi</a:t>
            </a:r>
            <a:r>
              <a:rPr lang="pt-BR" dirty="0"/>
              <a:t> </a:t>
            </a:r>
            <a:r>
              <a:rPr lang="pt-BR" dirty="0" err="1"/>
              <a:t>ninguna</a:t>
            </a:r>
            <a:r>
              <a:rPr lang="pt-BR" dirty="0"/>
              <a:t>  </a:t>
            </a:r>
            <a:r>
              <a:rPr lang="pt-BR" dirty="0" err="1"/>
              <a:t>comunicacion</a:t>
            </a:r>
            <a:r>
              <a:rPr lang="pt-BR" dirty="0"/>
              <a:t> </a:t>
            </a:r>
            <a:r>
              <a:rPr lang="pt-BR" dirty="0" err="1"/>
              <a:t>con</a:t>
            </a:r>
            <a:r>
              <a:rPr lang="pt-BR" dirty="0"/>
              <a:t> </a:t>
            </a:r>
            <a:r>
              <a:rPr lang="pt-BR" dirty="0" err="1"/>
              <a:t>el</a:t>
            </a:r>
            <a:r>
              <a:rPr lang="pt-BR" dirty="0"/>
              <a:t> mundo externo, </a:t>
            </a:r>
            <a:r>
              <a:rPr lang="pt-BR" dirty="0" err="1"/>
              <a:t>en</a:t>
            </a:r>
            <a:r>
              <a:rPr lang="pt-BR" dirty="0"/>
              <a:t> </a:t>
            </a:r>
            <a:r>
              <a:rPr lang="pt-BR" dirty="0" err="1"/>
              <a:t>el</a:t>
            </a:r>
            <a:r>
              <a:rPr lang="pt-BR" dirty="0"/>
              <a:t> contexto de </a:t>
            </a:r>
            <a:r>
              <a:rPr lang="pt-BR" dirty="0" err="1"/>
              <a:t>la</a:t>
            </a:r>
            <a:r>
              <a:rPr lang="pt-BR" dirty="0"/>
              <a:t> </a:t>
            </a:r>
            <a:r>
              <a:rPr lang="pt-BR" dirty="0" err="1"/>
              <a:t>Declaracion</a:t>
            </a:r>
            <a:r>
              <a:rPr lang="pt-BR" dirty="0"/>
              <a:t> de </a:t>
            </a:r>
            <a:r>
              <a:rPr lang="pt-BR" dirty="0" err="1"/>
              <a:t>las</a:t>
            </a:r>
            <a:r>
              <a:rPr lang="pt-BR" dirty="0"/>
              <a:t> </a:t>
            </a:r>
            <a:r>
              <a:rPr lang="pt-BR" dirty="0" err="1"/>
              <a:t>Naciones</a:t>
            </a:r>
            <a:r>
              <a:rPr lang="pt-BR" dirty="0"/>
              <a:t> Unidas sobre </a:t>
            </a:r>
            <a:r>
              <a:rPr lang="pt-BR" dirty="0" err="1"/>
              <a:t>los</a:t>
            </a:r>
            <a:r>
              <a:rPr lang="pt-BR" dirty="0"/>
              <a:t> </a:t>
            </a:r>
            <a:r>
              <a:rPr lang="pt-BR" dirty="0" err="1"/>
              <a:t>derechos</a:t>
            </a:r>
            <a:r>
              <a:rPr lang="pt-BR" dirty="0"/>
              <a:t> de </a:t>
            </a:r>
            <a:r>
              <a:rPr lang="pt-BR" dirty="0" err="1"/>
              <a:t>los</a:t>
            </a:r>
            <a:r>
              <a:rPr lang="pt-BR" dirty="0"/>
              <a:t> </a:t>
            </a:r>
            <a:r>
              <a:rPr lang="pt-BR" dirty="0" err="1"/>
              <a:t>pueblos</a:t>
            </a:r>
            <a:r>
              <a:rPr lang="pt-BR" dirty="0"/>
              <a:t> </a:t>
            </a:r>
            <a:r>
              <a:rPr lang="pt-BR" dirty="0" err="1"/>
              <a:t>indigenas</a:t>
            </a:r>
            <a:r>
              <a:rPr lang="pt-BR" dirty="0"/>
              <a:t>;</a:t>
            </a:r>
          </a:p>
          <a:p>
            <a:r>
              <a:rPr lang="pt-BR" dirty="0"/>
              <a:t>Em </a:t>
            </a:r>
            <a:r>
              <a:rPr lang="pt-BR" dirty="0" err="1"/>
              <a:t>el</a:t>
            </a:r>
            <a:r>
              <a:rPr lang="pt-BR" dirty="0"/>
              <a:t> Vale do Javari se </a:t>
            </a:r>
            <a:r>
              <a:rPr lang="pt-BR" dirty="0" err="1"/>
              <a:t>pudo</a:t>
            </a:r>
            <a:r>
              <a:rPr lang="pt-BR" dirty="0"/>
              <a:t> demarcar toda </a:t>
            </a:r>
            <a:r>
              <a:rPr lang="pt-BR" dirty="0" err="1"/>
              <a:t>la</a:t>
            </a:r>
            <a:r>
              <a:rPr lang="pt-BR" dirty="0"/>
              <a:t> </a:t>
            </a:r>
            <a:r>
              <a:rPr lang="pt-BR" dirty="0" err="1"/>
              <a:t>region</a:t>
            </a:r>
            <a:r>
              <a:rPr lang="pt-BR" dirty="0"/>
              <a:t>, </a:t>
            </a:r>
            <a:r>
              <a:rPr lang="pt-BR" dirty="0" err="1"/>
              <a:t>convirtiendola</a:t>
            </a:r>
            <a:r>
              <a:rPr lang="pt-BR" dirty="0"/>
              <a:t> </a:t>
            </a:r>
            <a:r>
              <a:rPr lang="pt-BR" dirty="0" err="1"/>
              <a:t>asi</a:t>
            </a:r>
            <a:r>
              <a:rPr lang="pt-BR" dirty="0"/>
              <a:t> </a:t>
            </a:r>
            <a:r>
              <a:rPr lang="pt-BR" dirty="0" err="1"/>
              <a:t>en</a:t>
            </a:r>
            <a:r>
              <a:rPr lang="pt-BR" dirty="0"/>
              <a:t> </a:t>
            </a:r>
            <a:r>
              <a:rPr lang="pt-BR" dirty="0" err="1"/>
              <a:t>la</a:t>
            </a:r>
            <a:r>
              <a:rPr lang="pt-BR" dirty="0"/>
              <a:t> segunda </a:t>
            </a:r>
            <a:r>
              <a:rPr lang="pt-BR" dirty="0" err="1"/>
              <a:t>tierra</a:t>
            </a:r>
            <a:r>
              <a:rPr lang="pt-BR" dirty="0"/>
              <a:t> indígena de </a:t>
            </a:r>
            <a:r>
              <a:rPr lang="pt-BR" dirty="0" err="1"/>
              <a:t>mayor</a:t>
            </a:r>
            <a:r>
              <a:rPr lang="pt-BR" dirty="0"/>
              <a:t> tamanho </a:t>
            </a:r>
            <a:r>
              <a:rPr lang="pt-BR" dirty="0" err="1"/>
              <a:t>del</a:t>
            </a:r>
            <a:r>
              <a:rPr lang="pt-BR" dirty="0"/>
              <a:t> país</a:t>
            </a:r>
          </a:p>
          <a:p>
            <a:r>
              <a:rPr lang="pt-BR" dirty="0"/>
              <a:t>Evidente aumento populacional de </a:t>
            </a:r>
            <a:r>
              <a:rPr lang="pt-BR" dirty="0" err="1"/>
              <a:t>estos</a:t>
            </a:r>
            <a:r>
              <a:rPr lang="pt-BR" dirty="0"/>
              <a:t> </a:t>
            </a:r>
            <a:r>
              <a:rPr lang="pt-BR" dirty="0" err="1"/>
              <a:t>pueblos</a:t>
            </a:r>
            <a:r>
              <a:rPr lang="pt-BR" dirty="0"/>
              <a:t> </a:t>
            </a:r>
            <a:r>
              <a:rPr lang="pt-BR" dirty="0" err="1"/>
              <a:t>despues</a:t>
            </a:r>
            <a:r>
              <a:rPr lang="pt-BR" dirty="0"/>
              <a:t> de </a:t>
            </a:r>
            <a:r>
              <a:rPr lang="pt-BR" dirty="0" err="1"/>
              <a:t>la</a:t>
            </a:r>
            <a:r>
              <a:rPr lang="pt-BR" dirty="0"/>
              <a:t> </a:t>
            </a:r>
            <a:r>
              <a:rPr lang="pt-BR" dirty="0" err="1"/>
              <a:t>demarcacion</a:t>
            </a:r>
            <a:r>
              <a:rPr lang="pt-BR" dirty="0"/>
              <a:t>;</a:t>
            </a:r>
          </a:p>
          <a:p>
            <a:r>
              <a:rPr lang="pt-BR" dirty="0" err="1"/>
              <a:t>Disminucion</a:t>
            </a:r>
            <a:r>
              <a:rPr lang="pt-BR" dirty="0"/>
              <a:t> de </a:t>
            </a:r>
            <a:r>
              <a:rPr lang="pt-BR" dirty="0" err="1"/>
              <a:t>los</a:t>
            </a:r>
            <a:r>
              <a:rPr lang="pt-BR" dirty="0"/>
              <a:t> </a:t>
            </a:r>
            <a:r>
              <a:rPr lang="pt-BR" dirty="0" err="1"/>
              <a:t>conflictos</a:t>
            </a:r>
            <a:r>
              <a:rPr lang="pt-BR" dirty="0"/>
              <a:t> entre </a:t>
            </a:r>
            <a:r>
              <a:rPr lang="pt-BR" dirty="0" err="1"/>
              <a:t>los</a:t>
            </a:r>
            <a:r>
              <a:rPr lang="pt-BR" dirty="0"/>
              <a:t> </a:t>
            </a:r>
            <a:r>
              <a:rPr lang="pt-BR" dirty="0" err="1"/>
              <a:t>pueblos</a:t>
            </a:r>
            <a:r>
              <a:rPr lang="pt-BR" dirty="0"/>
              <a:t> </a:t>
            </a:r>
            <a:r>
              <a:rPr lang="pt-BR" dirty="0" err="1"/>
              <a:t>aislados</a:t>
            </a:r>
            <a:r>
              <a:rPr lang="pt-BR" dirty="0"/>
              <a:t> </a:t>
            </a:r>
            <a:r>
              <a:rPr lang="pt-BR" dirty="0" err="1"/>
              <a:t>y</a:t>
            </a:r>
            <a:r>
              <a:rPr lang="pt-BR" dirty="0"/>
              <a:t> </a:t>
            </a:r>
            <a:r>
              <a:rPr lang="pt-BR" dirty="0" err="1"/>
              <a:t>los</a:t>
            </a:r>
            <a:r>
              <a:rPr lang="pt-BR" dirty="0"/>
              <a:t> no indígenas </a:t>
            </a:r>
            <a:r>
              <a:rPr lang="pt-BR" dirty="0" err="1"/>
              <a:t>despues</a:t>
            </a:r>
            <a:r>
              <a:rPr lang="pt-BR" dirty="0"/>
              <a:t> de </a:t>
            </a:r>
            <a:r>
              <a:rPr lang="pt-BR" dirty="0" err="1"/>
              <a:t>la</a:t>
            </a:r>
            <a:r>
              <a:rPr lang="pt-BR" dirty="0"/>
              <a:t> </a:t>
            </a:r>
            <a:r>
              <a:rPr lang="pt-BR" dirty="0" err="1"/>
              <a:t>demarcacion</a:t>
            </a:r>
            <a:r>
              <a:rPr lang="pt-BR" dirty="0"/>
              <a:t>.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71186454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922584" y="365125"/>
            <a:ext cx="9431215" cy="1325563"/>
          </a:xfrm>
        </p:spPr>
        <p:txBody>
          <a:bodyPr>
            <a:normAutofit/>
          </a:bodyPr>
          <a:lstStyle/>
          <a:p>
            <a:pPr algn="ctr"/>
            <a:r>
              <a:rPr lang="pt-BR" sz="4000" b="1" dirty="0"/>
              <a:t>La importância de </a:t>
            </a:r>
            <a:r>
              <a:rPr lang="pt-BR" sz="4000" b="1" dirty="0" err="1"/>
              <a:t>los</a:t>
            </a:r>
            <a:r>
              <a:rPr lang="pt-BR" sz="4000" b="1" dirty="0"/>
              <a:t> </a:t>
            </a:r>
            <a:r>
              <a:rPr lang="pt-BR" sz="4000" b="1" dirty="0" err="1"/>
              <a:t>indigenas</a:t>
            </a:r>
            <a:r>
              <a:rPr lang="pt-BR" sz="4000" b="1" dirty="0"/>
              <a:t> </a:t>
            </a:r>
            <a:r>
              <a:rPr lang="pt-BR" sz="4000" b="1" dirty="0" err="1"/>
              <a:t>aislados</a:t>
            </a:r>
            <a:r>
              <a:rPr lang="pt-BR" sz="4000" b="1" dirty="0"/>
              <a:t> para </a:t>
            </a:r>
            <a:r>
              <a:rPr lang="pt-BR" sz="4000" b="1" dirty="0" err="1"/>
              <a:t>la</a:t>
            </a:r>
            <a:r>
              <a:rPr lang="pt-BR" sz="4000" b="1" dirty="0"/>
              <a:t> </a:t>
            </a:r>
            <a:r>
              <a:rPr lang="pt-BR" sz="4000" b="1" dirty="0" err="1"/>
              <a:t>demarcacion</a:t>
            </a:r>
            <a:r>
              <a:rPr lang="pt-BR" sz="4000" b="1" dirty="0"/>
              <a:t> de </a:t>
            </a:r>
            <a:r>
              <a:rPr lang="pt-BR" sz="4000" b="1" dirty="0" err="1"/>
              <a:t>la</a:t>
            </a:r>
            <a:r>
              <a:rPr lang="pt-BR" sz="4000" b="1" dirty="0"/>
              <a:t>  </a:t>
            </a:r>
            <a:r>
              <a:rPr lang="pt-BR" sz="4000" b="1" dirty="0" err="1"/>
              <a:t>tierra</a:t>
            </a:r>
            <a:r>
              <a:rPr lang="pt-BR" sz="4000" b="1" dirty="0"/>
              <a:t> Indígena</a:t>
            </a:r>
            <a:endParaRPr lang="pt-BR" sz="4000" dirty="0"/>
          </a:p>
        </p:txBody>
      </p:sp>
      <p:pic>
        <p:nvPicPr>
          <p:cNvPr id="4" name="Espaço Reservado para Conteúdo 3" descr="Isolados Korubo Itui - 2007 - Ana Albuquerque - FPEVJ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985847" y="2039816"/>
            <a:ext cx="4350656" cy="4274170"/>
          </a:xfrm>
          <a:prstGeom prst="rect">
            <a:avLst/>
          </a:prstGeom>
          <a:ln>
            <a:noFill/>
          </a:ln>
          <a:effectLst/>
        </p:spPr>
      </p:pic>
      <p:pic>
        <p:nvPicPr>
          <p:cNvPr id="5" name="Imagem 4" descr="Malocas isolados. PEETSA, Acervo CGIIRC-FUNAI, 2011 (14)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336503" y="3259016"/>
            <a:ext cx="3855498" cy="3598984"/>
          </a:xfrm>
          <a:prstGeom prst="rect">
            <a:avLst/>
          </a:prstGeom>
          <a:ln>
            <a:noFill/>
          </a:ln>
          <a:effectLst/>
        </p:spPr>
      </p:pic>
      <p:pic>
        <p:nvPicPr>
          <p:cNvPr id="7" name="Espaço Reservado para Conteúdo 5" descr="SS 62 (2)_editado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" y="3259016"/>
            <a:ext cx="3985846" cy="3598984"/>
          </a:xfrm>
          <a:prstGeom prst="rect">
            <a:avLst/>
          </a:prstGeom>
          <a:ln>
            <a:noFill/>
          </a:ln>
          <a:effectLst/>
        </p:spPr>
      </p:pic>
      <p:sp>
        <p:nvSpPr>
          <p:cNvPr id="8" name="CaixaDeTexto 7"/>
          <p:cNvSpPr txBox="1"/>
          <p:nvPr/>
        </p:nvSpPr>
        <p:spPr>
          <a:xfrm>
            <a:off x="4168251" y="6424246"/>
            <a:ext cx="428519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0" dirty="0"/>
              <a:t>17 referencias de índios isolados</a:t>
            </a:r>
          </a:p>
        </p:txBody>
      </p:sp>
    </p:spTree>
    <p:extLst>
      <p:ext uri="{BB962C8B-B14F-4D97-AF65-F5344CB8AC3E}">
        <p14:creationId xmlns:p14="http://schemas.microsoft.com/office/powerpoint/2010/main" val="253796266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875692" y="365125"/>
            <a:ext cx="9478108" cy="1325563"/>
          </a:xfrm>
        </p:spPr>
        <p:txBody>
          <a:bodyPr/>
          <a:lstStyle/>
          <a:p>
            <a:pPr algn="ctr"/>
            <a:r>
              <a:rPr lang="pt-BR" b="1" dirty="0"/>
              <a:t>Terra Indígena Vale do Javari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838200" y="2016368"/>
            <a:ext cx="10515600" cy="4841631"/>
          </a:xfrm>
        </p:spPr>
        <p:txBody>
          <a:bodyPr/>
          <a:lstStyle/>
          <a:p>
            <a:pPr marL="0" indent="0">
              <a:buNone/>
            </a:pPr>
            <a:r>
              <a:rPr lang="pt-BR" dirty="0"/>
              <a:t>       7 </a:t>
            </a:r>
            <a:r>
              <a:rPr lang="pt-BR" dirty="0" err="1"/>
              <a:t>pueblos</a:t>
            </a:r>
            <a:r>
              <a:rPr lang="pt-BR" dirty="0"/>
              <a:t> Indígenas </a:t>
            </a:r>
            <a:r>
              <a:rPr lang="pt-BR" dirty="0" err="1"/>
              <a:t>ademas</a:t>
            </a:r>
            <a:r>
              <a:rPr lang="pt-BR" dirty="0"/>
              <a:t> de </a:t>
            </a:r>
            <a:r>
              <a:rPr lang="pt-BR" dirty="0" err="1"/>
              <a:t>los</a:t>
            </a:r>
            <a:r>
              <a:rPr lang="pt-BR" dirty="0"/>
              <a:t> </a:t>
            </a:r>
          </a:p>
          <a:p>
            <a:pPr marL="0" indent="0">
              <a:buNone/>
            </a:pPr>
            <a:r>
              <a:rPr lang="pt-BR" dirty="0"/>
              <a:t>	</a:t>
            </a:r>
            <a:r>
              <a:rPr lang="pt-BR" dirty="0" err="1"/>
              <a:t>pueblos</a:t>
            </a:r>
            <a:r>
              <a:rPr lang="pt-BR" dirty="0"/>
              <a:t> em </a:t>
            </a:r>
            <a:r>
              <a:rPr lang="pt-BR" dirty="0" err="1"/>
              <a:t>aislamiento</a:t>
            </a:r>
            <a:endParaRPr lang="pt-BR" dirty="0"/>
          </a:p>
          <a:p>
            <a:endParaRPr lang="pt-BR" dirty="0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 rotWithShape="1">
          <a:blip r:embed="rId2"/>
          <a:srcRect l="49078" t="14663" r="1383" b="5528"/>
          <a:stretch/>
        </p:blipFill>
        <p:spPr>
          <a:xfrm>
            <a:off x="7711728" y="1495766"/>
            <a:ext cx="2323226" cy="3068392"/>
          </a:xfrm>
          <a:prstGeom prst="rect">
            <a:avLst/>
          </a:prstGeom>
        </p:spPr>
      </p:pic>
      <p:pic>
        <p:nvPicPr>
          <p:cNvPr id="6" name="Imagem 5"/>
          <p:cNvPicPr>
            <a:picLocks noChangeAspect="1"/>
          </p:cNvPicPr>
          <p:nvPr/>
        </p:nvPicPr>
        <p:blipFill rotWithShape="1">
          <a:blip r:embed="rId3"/>
          <a:srcRect l="26683" t="23958" r="28606" b="31811"/>
          <a:stretch/>
        </p:blipFill>
        <p:spPr>
          <a:xfrm>
            <a:off x="9277344" y="4505254"/>
            <a:ext cx="2930772" cy="2352746"/>
          </a:xfrm>
          <a:prstGeom prst="rect">
            <a:avLst/>
          </a:prstGeom>
        </p:spPr>
      </p:pic>
      <p:pic>
        <p:nvPicPr>
          <p:cNvPr id="7" name="Imagem 6"/>
          <p:cNvPicPr>
            <a:picLocks noChangeAspect="1"/>
          </p:cNvPicPr>
          <p:nvPr/>
        </p:nvPicPr>
        <p:blipFill rotWithShape="1">
          <a:blip r:embed="rId4"/>
          <a:srcRect l="36057" t="43830" r="35577" b="27644"/>
          <a:stretch/>
        </p:blipFill>
        <p:spPr>
          <a:xfrm>
            <a:off x="6213232" y="4564158"/>
            <a:ext cx="3106612" cy="2303875"/>
          </a:xfrm>
          <a:prstGeom prst="rect">
            <a:avLst/>
          </a:prstGeom>
        </p:spPr>
      </p:pic>
      <p:pic>
        <p:nvPicPr>
          <p:cNvPr id="8" name="Imagem 7"/>
          <p:cNvPicPr>
            <a:picLocks noChangeAspect="1"/>
          </p:cNvPicPr>
          <p:nvPr/>
        </p:nvPicPr>
        <p:blipFill rotWithShape="1">
          <a:blip r:embed="rId5"/>
          <a:srcRect l="33895" t="22676" r="36298" b="51683"/>
          <a:stretch/>
        </p:blipFill>
        <p:spPr>
          <a:xfrm>
            <a:off x="3729402" y="5439508"/>
            <a:ext cx="2674327" cy="1418492"/>
          </a:xfrm>
          <a:prstGeom prst="rect">
            <a:avLst/>
          </a:prstGeom>
        </p:spPr>
      </p:pic>
      <p:pic>
        <p:nvPicPr>
          <p:cNvPr id="9" name="Imagem 8"/>
          <p:cNvPicPr>
            <a:picLocks noChangeAspect="1"/>
          </p:cNvPicPr>
          <p:nvPr/>
        </p:nvPicPr>
        <p:blipFill rotWithShape="1">
          <a:blip r:embed="rId6"/>
          <a:srcRect l="29327" t="21715" r="28366" b="33413"/>
          <a:stretch/>
        </p:blipFill>
        <p:spPr>
          <a:xfrm>
            <a:off x="0" y="3450526"/>
            <a:ext cx="3754314" cy="3407473"/>
          </a:xfrm>
          <a:prstGeom prst="rect">
            <a:avLst/>
          </a:prstGeom>
        </p:spPr>
      </p:pic>
      <p:pic>
        <p:nvPicPr>
          <p:cNvPr id="10" name="Imagem 9"/>
          <p:cNvPicPr>
            <a:picLocks noChangeAspect="1"/>
          </p:cNvPicPr>
          <p:nvPr/>
        </p:nvPicPr>
        <p:blipFill rotWithShape="1">
          <a:blip r:embed="rId7"/>
          <a:srcRect l="38461" t="29086" r="39423" b="15465"/>
          <a:stretch/>
        </p:blipFill>
        <p:spPr>
          <a:xfrm>
            <a:off x="10034954" y="449068"/>
            <a:ext cx="2157046" cy="4056185"/>
          </a:xfrm>
          <a:prstGeom prst="rect">
            <a:avLst/>
          </a:prstGeom>
        </p:spPr>
      </p:pic>
      <p:pic>
        <p:nvPicPr>
          <p:cNvPr id="5" name="Imagem 4"/>
          <p:cNvPicPr>
            <a:picLocks noChangeAspect="1"/>
          </p:cNvPicPr>
          <p:nvPr/>
        </p:nvPicPr>
        <p:blipFill rotWithShape="1">
          <a:blip r:embed="rId8"/>
          <a:srcRect l="27137" t="21394" r="27163" b="32452"/>
          <a:stretch/>
        </p:blipFill>
        <p:spPr>
          <a:xfrm>
            <a:off x="3754314" y="3124846"/>
            <a:ext cx="2768766" cy="24084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199457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/>
              <a:t>         Terra Indígena Vale do Javari</a:t>
            </a:r>
            <a:endParaRPr lang="pt-BR" dirty="0"/>
          </a:p>
        </p:txBody>
      </p:sp>
      <p:pic>
        <p:nvPicPr>
          <p:cNvPr id="8" name="Imagem 7"/>
          <p:cNvPicPr>
            <a:picLocks noChangeAspect="1"/>
          </p:cNvPicPr>
          <p:nvPr/>
        </p:nvPicPr>
        <p:blipFill rotWithShape="1">
          <a:blip r:embed="rId2"/>
          <a:srcRect l="1683" t="12420" b="9695"/>
          <a:stretch/>
        </p:blipFill>
        <p:spPr>
          <a:xfrm>
            <a:off x="0" y="2133600"/>
            <a:ext cx="8393722" cy="4724400"/>
          </a:xfrm>
          <a:prstGeom prst="rect">
            <a:avLst/>
          </a:prstGeom>
        </p:spPr>
      </p:pic>
      <p:pic>
        <p:nvPicPr>
          <p:cNvPr id="7" name="Espaço Reservado para Conteúdo 6"/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l="1910" t="20009" r="39898" b="16948"/>
          <a:stretch/>
        </p:blipFill>
        <p:spPr>
          <a:xfrm>
            <a:off x="8628186" y="360453"/>
            <a:ext cx="3376246" cy="2743200"/>
          </a:xfrm>
          <a:prstGeom prst="rect">
            <a:avLst/>
          </a:prstGeom>
        </p:spPr>
      </p:pic>
      <p:sp>
        <p:nvSpPr>
          <p:cNvPr id="9" name="CaixaDeTexto 8"/>
          <p:cNvSpPr txBox="1"/>
          <p:nvPr/>
        </p:nvSpPr>
        <p:spPr>
          <a:xfrm>
            <a:off x="8393722" y="3493477"/>
            <a:ext cx="3610710" cy="30623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2500" dirty="0"/>
              <a:t>2ª mas grande </a:t>
            </a:r>
            <a:r>
              <a:rPr lang="pt-BR" sz="2500" dirty="0" err="1"/>
              <a:t>tierra</a:t>
            </a:r>
            <a:r>
              <a:rPr lang="pt-BR" sz="2500" dirty="0"/>
              <a:t> Indígena de Brasil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2500" dirty="0" err="1"/>
              <a:t>Extension</a:t>
            </a:r>
            <a:r>
              <a:rPr lang="pt-BR" sz="2500" dirty="0"/>
              <a:t> Territorial 8.544.448 ha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2500" dirty="0"/>
              <a:t>Mayor </a:t>
            </a:r>
            <a:r>
              <a:rPr lang="pt-BR" sz="2500" dirty="0" err="1"/>
              <a:t>concentracion</a:t>
            </a:r>
            <a:r>
              <a:rPr lang="pt-BR" sz="2500" dirty="0"/>
              <a:t> de </a:t>
            </a:r>
            <a:r>
              <a:rPr lang="pt-BR" sz="2500" dirty="0" err="1"/>
              <a:t>indigenas</a:t>
            </a:r>
            <a:r>
              <a:rPr lang="pt-BR" sz="2500" dirty="0"/>
              <a:t> </a:t>
            </a:r>
            <a:r>
              <a:rPr lang="pt-BR" sz="2500" dirty="0" err="1"/>
              <a:t>aislados</a:t>
            </a:r>
            <a:r>
              <a:rPr lang="pt-BR" sz="2500" dirty="0"/>
              <a:t> </a:t>
            </a:r>
            <a:r>
              <a:rPr lang="pt-BR" sz="2500" dirty="0" err="1"/>
              <a:t>del</a:t>
            </a:r>
            <a:r>
              <a:rPr lang="pt-BR" sz="2500" dirty="0"/>
              <a:t> mundo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569326538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822B9E06671B54FA89F14538B9B0FEA" ma:contentTypeVersion="1" ma:contentTypeDescription="Create a new document." ma:contentTypeScope="" ma:versionID="362711686602768b23db736653e4ac1a">
  <xsd:schema xmlns:xsd="http://www.w3.org/2001/XMLSchema" xmlns:xs="http://www.w3.org/2001/XMLSchema" xmlns:p="http://schemas.microsoft.com/office/2006/metadata/properties" xmlns:ns1="http://schemas.microsoft.com/sharepoint/v3" targetNamespace="http://schemas.microsoft.com/office/2006/metadata/properties" ma:root="true" ma:fieldsID="48c5b5cd9b8d25ff6dd15848836f4270" ns1:_="">
    <xsd:import namespace="http://schemas.microsoft.com/sharepoint/v3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Scheduling Start Date" ma:description="Scheduling Start Date is a site column created by the Publishing feature. It is used to specify the date and time on which this page will first appear to site visitors." ma:hidden="true" ma:internalName="PublishingStartDate">
      <xsd:simpleType>
        <xsd:restriction base="dms:Unknown"/>
      </xsd:simpleType>
    </xsd:element>
    <xsd:element name="PublishingExpirationDate" ma:index="9" nillable="true" ma:displayName="Scheduling End Date" ma:description="Scheduling End Date is a site column created by the Publishing feature. It is used to specify the date and time on which this page will no longer appear to site visitors." ma:hidden="true" ma:internalName="PublishingExpirationDat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Props1.xml><?xml version="1.0" encoding="utf-8"?>
<ds:datastoreItem xmlns:ds="http://schemas.openxmlformats.org/officeDocument/2006/customXml" ds:itemID="{DCF7F034-4ADE-42F6-9C4F-F2133C4CC7FC}"/>
</file>

<file path=customXml/itemProps2.xml><?xml version="1.0" encoding="utf-8"?>
<ds:datastoreItem xmlns:ds="http://schemas.openxmlformats.org/officeDocument/2006/customXml" ds:itemID="{7B0F0738-A943-494D-BC36-E7BB3725D908}"/>
</file>

<file path=customXml/itemProps3.xml><?xml version="1.0" encoding="utf-8"?>
<ds:datastoreItem xmlns:ds="http://schemas.openxmlformats.org/officeDocument/2006/customXml" ds:itemID="{B3C61B77-C99C-4BDC-B13C-8EEA109046C1}"/>
</file>

<file path=docProps/app.xml><?xml version="1.0" encoding="utf-8"?>
<Properties xmlns="http://schemas.openxmlformats.org/officeDocument/2006/extended-properties" xmlns:vt="http://schemas.openxmlformats.org/officeDocument/2006/docPropsVTypes">
  <TotalTime>293</TotalTime>
  <Words>449</Words>
  <Application>Microsoft Office PowerPoint</Application>
  <PresentationFormat>Widescreen</PresentationFormat>
  <Paragraphs>45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Arial</vt:lpstr>
      <vt:lpstr>Calibri</vt:lpstr>
      <vt:lpstr>Calibri Light</vt:lpstr>
      <vt:lpstr>Tema do Office</vt:lpstr>
      <vt:lpstr> Desafios para garantizar el território conforme a la Declaraion de las Naciones Unidas sobre os Derechos de los Pueblos Indígenas</vt:lpstr>
      <vt:lpstr>Situacion Jurídica Nacional</vt:lpstr>
      <vt:lpstr>Luta dos Povos Indígenas pela demarcação do Vale do Javari</vt:lpstr>
      <vt:lpstr>Desafios para la consolidacion de la Demarcacion de la TI Vale do Javari</vt:lpstr>
      <vt:lpstr>Desafios para la consolidacion de la Demarcacion de la TI Vale do Javari</vt:lpstr>
      <vt:lpstr>La importância de los indigenas aislados para la demarcacion de la  tierra Indígena</vt:lpstr>
      <vt:lpstr>La importância de los indigenas aislados para la demarcacion de la  tierra Indígena</vt:lpstr>
      <vt:lpstr>Terra Indígena Vale do Javari</vt:lpstr>
      <vt:lpstr>         Terra Indígena Vale do Javari</vt:lpstr>
      <vt:lpstr> Situacion actual del Brasil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USER</dc:creator>
  <cp:lastModifiedBy>FOX Catherine</cp:lastModifiedBy>
  <cp:revision>29</cp:revision>
  <dcterms:created xsi:type="dcterms:W3CDTF">2019-09-27T17:42:57Z</dcterms:created>
  <dcterms:modified xsi:type="dcterms:W3CDTF">2019-10-22T14:15:34Z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0x0101008822B9E06671B54FA89F14538B9B0FEA</vt:lpwstr>
  </property>
</Properties>
</file>