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381" r:id="rId3"/>
    <p:sldId id="305" r:id="rId4"/>
    <p:sldId id="374" r:id="rId5"/>
    <p:sldId id="375" r:id="rId6"/>
    <p:sldId id="331" r:id="rId7"/>
    <p:sldId id="343" r:id="rId8"/>
    <p:sldId id="378" r:id="rId9"/>
    <p:sldId id="379" r:id="rId10"/>
    <p:sldId id="380" r:id="rId11"/>
    <p:sldId id="303" r:id="rId1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3" autoAdjust="0"/>
    <p:restoredTop sz="94729"/>
  </p:normalViewPr>
  <p:slideViewPr>
    <p:cSldViewPr>
      <p:cViewPr varScale="1">
        <p:scale>
          <a:sx n="100" d="100"/>
          <a:sy n="100" d="100"/>
        </p:scale>
        <p:origin x="1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F7599-E899-4C4D-8B18-4500B04C17B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443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CBAD4D-45F5-8A4F-914D-516FEABAFB0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245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Muokkaa perustyylejä osoitt.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Muokkaa alaotsikon perustyyliä osoitt.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51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Muokkaa tekstin perustyylejä osoittamalla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07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851525"/>
          </a:xfrm>
        </p:spPr>
        <p:txBody>
          <a:bodyPr vert="eaVert"/>
          <a:lstStyle/>
          <a:p>
            <a:r>
              <a:rPr lang="en-US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851525"/>
          </a:xfrm>
        </p:spPr>
        <p:txBody>
          <a:bodyPr vert="eaVert"/>
          <a:lstStyle/>
          <a:p>
            <a:pPr lvl="0"/>
            <a:r>
              <a:rPr lang="en-US" smtClean="0"/>
              <a:t>Muokkaa tekstin perustyylejä osoittamalla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99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smtClean="0"/>
              <a:t>Muokkaa perustyylejä osoitt.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395288" y="981075"/>
            <a:ext cx="8229600" cy="5145088"/>
          </a:xfrm>
        </p:spPr>
        <p:txBody>
          <a:bodyPr/>
          <a:lstStyle/>
          <a:p>
            <a:pPr lvl="0"/>
            <a:endParaRPr lang="fi-FI" noProof="0" smtClean="0"/>
          </a:p>
        </p:txBody>
      </p:sp>
    </p:spTree>
    <p:extLst>
      <p:ext uri="{BB962C8B-B14F-4D97-AF65-F5344CB8AC3E}">
        <p14:creationId xmlns:p14="http://schemas.microsoft.com/office/powerpoint/2010/main" val="1705630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818701-5908-4704-8435-6D9AAC34C15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6558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Muokkaa tekstin perustyylejä osoittamalla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18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338382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Muokkaa tekstin perustyylejä osoittamalla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86288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Muokkaa tekstin perustyylejä osoittamalla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11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Muokkaa tekstin perustyylejä osoittamalla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Muokkaa tekstin perustyylejä osoittamalla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0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Muokkaa perustyylejä osoitt.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11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3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Muokkaa tekstin perustyylejä osoittamalla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140355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Muokkaa perustyylejä osoitt.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287354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 flipV="1">
            <a:off x="2519363" y="6043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>
            <a:spAutoFit/>
          </a:bodyPr>
          <a:lstStyle/>
          <a:p>
            <a:pPr>
              <a:defRPr/>
            </a:pPr>
            <a:endParaRPr lang="fi-FI" sz="1800"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395288" y="6097588"/>
            <a:ext cx="8497887" cy="69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1800">
              <a:ea typeface="+mn-ea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flipV="1">
            <a:off x="395288" y="6173788"/>
            <a:ext cx="8497887" cy="6985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1800">
              <a:ea typeface="+mn-ea"/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flipV="1">
            <a:off x="395288" y="6245225"/>
            <a:ext cx="8497887" cy="698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1800">
              <a:ea typeface="+mn-ea"/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flipV="1">
            <a:off x="395288" y="6308725"/>
            <a:ext cx="8497887" cy="841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18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g/samihumanrights/videos/?ref=page_interna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SC00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fi-FI" sz="36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	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3200" dirty="0" smtClean="0">
                <a:solidFill>
                  <a:schemeClr val="bg1"/>
                </a:solidFill>
                <a:latin typeface="Palatino Linotype" charset="0"/>
                <a:ea typeface="ＭＳ Ｐゴシック" charset="0"/>
                <a:cs typeface="ＭＳ Ｐゴシック" charset="0"/>
              </a:rPr>
              <a:t>FISHING LITIGATION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3200" dirty="0" smtClean="0">
                <a:solidFill>
                  <a:schemeClr val="bg1"/>
                </a:solidFill>
                <a:latin typeface="Palatino Linotype" charset="0"/>
                <a:ea typeface="ＭＳ Ｐゴシック" charset="0"/>
                <a:cs typeface="ＭＳ Ｐゴシック" charset="0"/>
              </a:rPr>
              <a:t>By Anne Nuorgam</a:t>
            </a:r>
            <a:endParaRPr lang="en-GB" sz="2400" dirty="0">
              <a:solidFill>
                <a:schemeClr val="bg1"/>
              </a:solidFill>
              <a:latin typeface="Palatino Linotype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GB" sz="2400" dirty="0">
              <a:solidFill>
                <a:schemeClr val="bg1"/>
              </a:solidFill>
              <a:latin typeface="Palatino Linotype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GB" dirty="0">
                <a:solidFill>
                  <a:schemeClr val="bg1"/>
                </a:solidFill>
                <a:latin typeface="Palatino" charset="0"/>
                <a:ea typeface="ＭＳ Ｐゴシック" charset="0"/>
                <a:cs typeface="Palatino" charset="0"/>
              </a:rPr>
              <a:t>				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endParaRPr lang="en-GB" sz="2400" dirty="0">
              <a:solidFill>
                <a:schemeClr val="bg1"/>
              </a:solidFill>
              <a:latin typeface="Palatino Linotyp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Today</a:t>
            </a:r>
            <a:endParaRPr lang="se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State </a:t>
            </a:r>
            <a:r>
              <a:rPr lang="fi-FI" dirty="0" err="1"/>
              <a:t>Prosecutor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on 2 </a:t>
            </a:r>
            <a:r>
              <a:rPr lang="fi-FI" dirty="0" err="1"/>
              <a:t>April</a:t>
            </a:r>
            <a:r>
              <a:rPr lang="fi-FI" dirty="0"/>
              <a:t> 2019 </a:t>
            </a:r>
            <a:r>
              <a:rPr lang="fi-FI" dirty="0" err="1"/>
              <a:t>filed</a:t>
            </a:r>
            <a:r>
              <a:rPr lang="fi-FI" dirty="0"/>
              <a:t> an </a:t>
            </a:r>
            <a:r>
              <a:rPr lang="fi-FI" dirty="0" err="1"/>
              <a:t>appeal</a:t>
            </a:r>
            <a:r>
              <a:rPr lang="fi-FI" dirty="0"/>
              <a:t> </a:t>
            </a:r>
            <a:r>
              <a:rPr lang="fi-FI" dirty="0" err="1"/>
              <a:t>against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judgment</a:t>
            </a:r>
            <a:r>
              <a:rPr lang="fi-FI" dirty="0"/>
              <a:t>,</a:t>
            </a:r>
            <a:endParaRPr lang="se-FI" dirty="0"/>
          </a:p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criminal</a:t>
            </a:r>
            <a:r>
              <a:rPr lang="fi-FI" dirty="0"/>
              <a:t> </a:t>
            </a:r>
            <a:r>
              <a:rPr lang="fi-FI" dirty="0" err="1"/>
              <a:t>charges</a:t>
            </a:r>
            <a:r>
              <a:rPr lang="fi-FI" dirty="0"/>
              <a:t>, </a:t>
            </a:r>
            <a:r>
              <a:rPr lang="fi-FI" dirty="0" err="1"/>
              <a:t>now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se-FI" dirty="0"/>
              <a:t> </a:t>
            </a:r>
            <a:r>
              <a:rPr lang="fi-FI" dirty="0" err="1"/>
              <a:t>Supreme</a:t>
            </a:r>
            <a:r>
              <a:rPr lang="fi-FI" dirty="0"/>
              <a:t> </a:t>
            </a:r>
            <a:r>
              <a:rPr lang="fi-FI" dirty="0" err="1"/>
              <a:t>Court</a:t>
            </a:r>
            <a:r>
              <a:rPr lang="fi-FI" dirty="0"/>
              <a:t>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Prosecutor</a:t>
            </a:r>
            <a:r>
              <a:rPr lang="fi-FI" dirty="0"/>
              <a:t> is </a:t>
            </a:r>
            <a:r>
              <a:rPr lang="fi-FI" dirty="0" err="1"/>
              <a:t>asking</a:t>
            </a:r>
            <a:r>
              <a:rPr lang="fi-FI" dirty="0"/>
              <a:t> for a </a:t>
            </a:r>
            <a:r>
              <a:rPr lang="fi-FI" dirty="0" err="1"/>
              <a:t>criminal</a:t>
            </a:r>
            <a:r>
              <a:rPr lang="fi-FI" dirty="0"/>
              <a:t> </a:t>
            </a:r>
            <a:r>
              <a:rPr lang="fi-FI" dirty="0" err="1"/>
              <a:t>conviction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a </a:t>
            </a:r>
            <a:r>
              <a:rPr lang="fi-FI" dirty="0" err="1"/>
              <a:t>precedent</a:t>
            </a:r>
            <a:r>
              <a:rPr lang="se-FI" dirty="0"/>
              <a:t> </a:t>
            </a:r>
            <a:r>
              <a:rPr lang="fi-FI" dirty="0" err="1"/>
              <a:t>issued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Supreme</a:t>
            </a:r>
            <a:r>
              <a:rPr lang="fi-FI" dirty="0"/>
              <a:t> </a:t>
            </a:r>
            <a:r>
              <a:rPr lang="fi-FI" dirty="0" err="1"/>
              <a:t>Court</a:t>
            </a:r>
            <a:r>
              <a:rPr lang="fi-FI" dirty="0"/>
              <a:t> in </a:t>
            </a:r>
            <a:r>
              <a:rPr lang="fi-FI" dirty="0" err="1"/>
              <a:t>order</a:t>
            </a:r>
            <a:r>
              <a:rPr lang="fi-FI" dirty="0"/>
              <a:t> to </a:t>
            </a:r>
            <a:r>
              <a:rPr lang="fi-FI" dirty="0" err="1"/>
              <a:t>guide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application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 smtClean="0"/>
              <a:t>law</a:t>
            </a:r>
            <a:endParaRPr lang="fi-FI" dirty="0" smtClean="0"/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Supreme</a:t>
            </a:r>
            <a:r>
              <a:rPr lang="fi-FI" dirty="0" smtClean="0"/>
              <a:t> </a:t>
            </a:r>
            <a:r>
              <a:rPr lang="fi-FI" dirty="0" err="1" smtClean="0"/>
              <a:t>Court</a:t>
            </a:r>
            <a:r>
              <a:rPr lang="fi-FI" dirty="0" smtClean="0"/>
              <a:t> </a:t>
            </a:r>
            <a:r>
              <a:rPr lang="fi-FI" dirty="0" err="1" smtClean="0"/>
              <a:t>granted</a:t>
            </a:r>
            <a:r>
              <a:rPr lang="fi-FI" dirty="0" smtClean="0"/>
              <a:t> </a:t>
            </a:r>
            <a:r>
              <a:rPr lang="fi-FI" dirty="0" err="1" smtClean="0"/>
              <a:t>certiorari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Friday</a:t>
            </a:r>
            <a:endParaRPr lang="fi-FI" dirty="0" smtClean="0"/>
          </a:p>
          <a:p>
            <a:endParaRPr lang="se-FI" dirty="0"/>
          </a:p>
          <a:p>
            <a:endParaRPr lang="se-FI" dirty="0"/>
          </a:p>
        </p:txBody>
      </p:sp>
    </p:spTree>
    <p:extLst>
      <p:ext uri="{BB962C8B-B14F-4D97-AF65-F5344CB8AC3E}">
        <p14:creationId xmlns:p14="http://schemas.microsoft.com/office/powerpoint/2010/main" val="42049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fi-FI" sz="3600" i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i-FI" sz="3600" i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Giitu</a:t>
            </a:r>
            <a:r>
              <a:rPr lang="fi-FI" sz="3600" i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i-FI" sz="3600" i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beroštumis</a:t>
            </a:r>
            <a:endParaRPr lang="fi-FI" sz="36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fi-FI" sz="36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fi-FI" sz="36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fi-FI" sz="36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fi-FI" sz="36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fi-FI" sz="36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fi-FI" sz="3600" i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Thank</a:t>
            </a:r>
            <a:r>
              <a:rPr lang="fi-FI" sz="3600" i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i-FI" sz="3600" i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you</a:t>
            </a:r>
            <a:r>
              <a:rPr lang="fi-FI" sz="3600" i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for </a:t>
            </a:r>
            <a:r>
              <a:rPr lang="fi-FI" sz="3600" i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interest</a:t>
            </a:r>
            <a:endParaRPr lang="fi-FI" sz="36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fi-FI" sz="3600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Giitu</a:t>
            </a:r>
            <a:r>
              <a:rPr lang="fi-FI" sz="36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fi-FI" sz="36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National </a:t>
            </a:r>
            <a:r>
              <a:rPr lang="fi-FI" sz="3600" dirty="0" err="1" smtClean="0"/>
              <a:t>Court</a:t>
            </a:r>
            <a:r>
              <a:rPr lang="fi-FI" sz="3600" dirty="0" smtClean="0"/>
              <a:t> </a:t>
            </a:r>
            <a:r>
              <a:rPr lang="fi-FI" sz="3600" dirty="0" err="1"/>
              <a:t>D</a:t>
            </a:r>
            <a:r>
              <a:rPr lang="fi-FI" sz="3600" smtClean="0"/>
              <a:t>ecisions</a:t>
            </a:r>
            <a:r>
              <a:rPr lang="fi-FI" sz="3600" dirty="0" smtClean="0"/>
              <a:t> and UNDRIP</a:t>
            </a:r>
            <a:endParaRPr lang="se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Supreme</a:t>
            </a:r>
            <a:r>
              <a:rPr lang="fi-FI" sz="2000" dirty="0" smtClean="0"/>
              <a:t> </a:t>
            </a:r>
            <a:r>
              <a:rPr lang="fi-FI" sz="2000" dirty="0" err="1" smtClean="0"/>
              <a:t>Court</a:t>
            </a:r>
            <a:r>
              <a:rPr lang="fi-FI" sz="2000" dirty="0" smtClean="0"/>
              <a:t> of Belize </a:t>
            </a:r>
            <a:r>
              <a:rPr lang="fi-FI" sz="2000" dirty="0" err="1" smtClean="0"/>
              <a:t>invoked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UNDRIP </a:t>
            </a:r>
            <a:r>
              <a:rPr lang="fi-FI" sz="2000" dirty="0" err="1" smtClean="0"/>
              <a:t>when</a:t>
            </a:r>
            <a:r>
              <a:rPr lang="fi-FI" sz="2000" dirty="0" smtClean="0"/>
              <a:t> </a:t>
            </a:r>
            <a:r>
              <a:rPr lang="fi-FI" sz="2000" dirty="0" err="1" smtClean="0"/>
              <a:t>interpreting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Constitution</a:t>
            </a:r>
            <a:r>
              <a:rPr lang="fi-FI" sz="2000" dirty="0" smtClean="0"/>
              <a:t> to </a:t>
            </a:r>
            <a:r>
              <a:rPr lang="fi-FI" sz="2000" dirty="0" err="1" smtClean="0"/>
              <a:t>protect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rights</a:t>
            </a:r>
            <a:r>
              <a:rPr lang="fi-FI" sz="2000" dirty="0" smtClean="0"/>
              <a:t> of </a:t>
            </a:r>
            <a:r>
              <a:rPr lang="fi-FI" sz="2000" dirty="0" err="1" smtClean="0"/>
              <a:t>the</a:t>
            </a:r>
            <a:r>
              <a:rPr lang="fi-FI" sz="2000" dirty="0" smtClean="0"/>
              <a:t> Mayan </a:t>
            </a:r>
            <a:r>
              <a:rPr lang="fi-FI" sz="2000" dirty="0" err="1" smtClean="0"/>
              <a:t>people</a:t>
            </a:r>
            <a:r>
              <a:rPr lang="fi-FI" sz="2000" dirty="0" smtClean="0"/>
              <a:t> to </a:t>
            </a:r>
            <a:r>
              <a:rPr lang="fi-FI" sz="2000" dirty="0" err="1" smtClean="0"/>
              <a:t>their</a:t>
            </a:r>
            <a:r>
              <a:rPr lang="fi-FI" sz="2000" dirty="0" smtClean="0"/>
              <a:t> </a:t>
            </a:r>
            <a:r>
              <a:rPr lang="fi-FI" sz="2000" dirty="0" err="1" smtClean="0"/>
              <a:t>traditional</a:t>
            </a:r>
            <a:r>
              <a:rPr lang="fi-FI" sz="2000" dirty="0" smtClean="0"/>
              <a:t> </a:t>
            </a:r>
            <a:r>
              <a:rPr lang="fi-FI" sz="2000" dirty="0" err="1" smtClean="0"/>
              <a:t>lands</a:t>
            </a:r>
            <a:r>
              <a:rPr lang="fi-FI" sz="2000" dirty="0" smtClean="0"/>
              <a:t> in 2007</a:t>
            </a:r>
          </a:p>
          <a:p>
            <a:r>
              <a:rPr lang="fi-FI" sz="2000" dirty="0" smtClean="0"/>
              <a:t>Botswana 2004,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draft</a:t>
            </a:r>
            <a:r>
              <a:rPr lang="fi-FI" sz="2000" dirty="0" smtClean="0"/>
              <a:t> </a:t>
            </a:r>
            <a:r>
              <a:rPr lang="fi-FI" sz="2000" dirty="0" err="1" smtClean="0"/>
              <a:t>form</a:t>
            </a:r>
            <a:r>
              <a:rPr lang="fi-FI" sz="2000" dirty="0" smtClean="0"/>
              <a:t> of UNDRIP to </a:t>
            </a:r>
            <a:r>
              <a:rPr lang="fi-FI" sz="2000" dirty="0" err="1" smtClean="0"/>
              <a:t>rule</a:t>
            </a:r>
            <a:r>
              <a:rPr lang="fi-FI" sz="2000" dirty="0" smtClean="0"/>
              <a:t> in </a:t>
            </a:r>
            <a:r>
              <a:rPr lang="fi-FI" sz="2000" dirty="0" err="1" smtClean="0"/>
              <a:t>favour</a:t>
            </a:r>
            <a:r>
              <a:rPr lang="fi-FI" sz="2000" dirty="0" smtClean="0"/>
              <a:t> of </a:t>
            </a:r>
            <a:r>
              <a:rPr lang="fi-FI" sz="2000" dirty="0" err="1" smtClean="0"/>
              <a:t>Basarwa</a:t>
            </a:r>
            <a:r>
              <a:rPr lang="fi-FI" sz="2000" dirty="0" smtClean="0"/>
              <a:t> (San) </a:t>
            </a:r>
            <a:r>
              <a:rPr lang="fi-FI" sz="2000" dirty="0" err="1" smtClean="0"/>
              <a:t>people</a:t>
            </a:r>
            <a:r>
              <a:rPr lang="fi-FI" sz="2000" dirty="0" smtClean="0"/>
              <a:t> </a:t>
            </a:r>
            <a:r>
              <a:rPr lang="fi-FI" sz="2000" dirty="0" err="1" smtClean="0"/>
              <a:t>peoples</a:t>
            </a:r>
            <a:r>
              <a:rPr lang="fi-FI" sz="2000" dirty="0" smtClean="0"/>
              <a:t> </a:t>
            </a:r>
            <a:r>
              <a:rPr lang="fi-FI" sz="2000" dirty="0" err="1" smtClean="0"/>
              <a:t>who</a:t>
            </a:r>
            <a:r>
              <a:rPr lang="fi-FI" sz="2000" dirty="0" smtClean="0"/>
              <a:t> </a:t>
            </a:r>
            <a:r>
              <a:rPr lang="fi-FI" sz="2000" dirty="0" err="1" smtClean="0"/>
              <a:t>were</a:t>
            </a:r>
            <a:r>
              <a:rPr lang="fi-FI" sz="2000" dirty="0" smtClean="0"/>
              <a:t> </a:t>
            </a:r>
            <a:r>
              <a:rPr lang="fi-FI" sz="2000" dirty="0" err="1" smtClean="0"/>
              <a:t>evicted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</a:t>
            </a:r>
            <a:r>
              <a:rPr lang="fi-FI" sz="2000" dirty="0" err="1" smtClean="0"/>
              <a:t>their</a:t>
            </a:r>
            <a:r>
              <a:rPr lang="fi-FI" sz="2000" dirty="0" smtClean="0"/>
              <a:t> </a:t>
            </a:r>
            <a:r>
              <a:rPr lang="fi-FI" sz="2000" dirty="0" err="1" smtClean="0"/>
              <a:t>ancestral</a:t>
            </a:r>
            <a:r>
              <a:rPr lang="fi-FI" sz="2000" dirty="0" smtClean="0"/>
              <a:t> </a:t>
            </a:r>
            <a:r>
              <a:rPr lang="fi-FI" sz="2000" dirty="0" err="1" smtClean="0"/>
              <a:t>lands</a:t>
            </a:r>
            <a:endParaRPr lang="fi-FI" sz="2000" dirty="0"/>
          </a:p>
          <a:p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Constitutional</a:t>
            </a:r>
            <a:r>
              <a:rPr lang="fi-FI" sz="2000" dirty="0" smtClean="0"/>
              <a:t> </a:t>
            </a:r>
            <a:r>
              <a:rPr lang="fi-FI" sz="2000" dirty="0" err="1" smtClean="0"/>
              <a:t>Court</a:t>
            </a:r>
            <a:r>
              <a:rPr lang="fi-FI" sz="2000" dirty="0" smtClean="0"/>
              <a:t> of Indonesia: in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customary</a:t>
            </a:r>
            <a:r>
              <a:rPr lang="fi-FI" sz="2000" dirty="0" smtClean="0"/>
              <a:t> </a:t>
            </a:r>
            <a:r>
              <a:rPr lang="fi-FI" sz="2000" dirty="0" err="1" smtClean="0"/>
              <a:t>forests</a:t>
            </a:r>
            <a:r>
              <a:rPr lang="fi-FI" sz="2000" dirty="0" smtClean="0"/>
              <a:t> </a:t>
            </a:r>
            <a:r>
              <a:rPr lang="fi-FI" sz="2000" dirty="0" err="1" smtClean="0"/>
              <a:t>Indigenous</a:t>
            </a:r>
            <a:r>
              <a:rPr lang="fi-FI" sz="2000" dirty="0" smtClean="0"/>
              <a:t> </a:t>
            </a:r>
            <a:r>
              <a:rPr lang="fi-FI" sz="2000" dirty="0" err="1" smtClean="0"/>
              <a:t>peoples</a:t>
            </a:r>
            <a:r>
              <a:rPr lang="fi-FI" sz="2000" dirty="0" smtClean="0"/>
              <a:t>’ </a:t>
            </a:r>
            <a:r>
              <a:rPr lang="fi-FI" sz="2000" dirty="0" err="1" smtClean="0"/>
              <a:t>collective</a:t>
            </a:r>
            <a:r>
              <a:rPr lang="fi-FI" sz="2000" dirty="0" smtClean="0"/>
              <a:t> </a:t>
            </a:r>
            <a:r>
              <a:rPr lang="fi-FI" sz="2000" dirty="0" err="1" smtClean="0"/>
              <a:t>rights</a:t>
            </a:r>
            <a:r>
              <a:rPr lang="fi-FI" sz="2000" dirty="0" smtClean="0"/>
              <a:t> to </a:t>
            </a:r>
            <a:r>
              <a:rPr lang="fi-FI" sz="2000" dirty="0" err="1" smtClean="0"/>
              <a:t>their</a:t>
            </a:r>
            <a:r>
              <a:rPr lang="fi-FI" sz="2000" dirty="0" smtClean="0"/>
              <a:t> </a:t>
            </a:r>
            <a:r>
              <a:rPr lang="fi-FI" sz="2000" dirty="0" err="1" smtClean="0"/>
              <a:t>territories</a:t>
            </a:r>
            <a:r>
              <a:rPr lang="fi-FI" sz="2000" dirty="0" smtClean="0"/>
              <a:t> </a:t>
            </a:r>
            <a:r>
              <a:rPr lang="fi-FI" sz="2000" dirty="0" err="1" smtClean="0"/>
              <a:t>were</a:t>
            </a:r>
            <a:r>
              <a:rPr lang="fi-FI" sz="2000" dirty="0" smtClean="0"/>
              <a:t> </a:t>
            </a:r>
            <a:r>
              <a:rPr lang="fi-FI" sz="2000" dirty="0" err="1" smtClean="0"/>
              <a:t>recognized</a:t>
            </a:r>
            <a:endParaRPr lang="fi-FI" sz="2000" dirty="0" smtClean="0"/>
          </a:p>
          <a:p>
            <a:r>
              <a:rPr lang="fi-FI" sz="2000" dirty="0" err="1" smtClean="0"/>
              <a:t>Malaysia</a:t>
            </a:r>
            <a:endParaRPr lang="fi-FI" sz="2000" dirty="0" smtClean="0"/>
          </a:p>
          <a:p>
            <a:r>
              <a:rPr lang="fi-FI" sz="2000" dirty="0" smtClean="0"/>
              <a:t>Australian </a:t>
            </a:r>
            <a:r>
              <a:rPr lang="fi-FI" sz="2000" dirty="0" err="1" smtClean="0"/>
              <a:t>High</a:t>
            </a:r>
            <a:r>
              <a:rPr lang="fi-FI" sz="2000" dirty="0" smtClean="0"/>
              <a:t> </a:t>
            </a:r>
            <a:r>
              <a:rPr lang="fi-FI" sz="2000" dirty="0" err="1" smtClean="0"/>
              <a:t>Court</a:t>
            </a:r>
            <a:r>
              <a:rPr lang="fi-FI" sz="2000" dirty="0" smtClean="0"/>
              <a:t> 2019</a:t>
            </a:r>
          </a:p>
          <a:p>
            <a:r>
              <a:rPr lang="fi-FI" sz="2000" dirty="0" smtClean="0"/>
              <a:t>Ecuador 2019</a:t>
            </a:r>
          </a:p>
          <a:p>
            <a:endParaRPr lang="se-FI" dirty="0"/>
          </a:p>
        </p:txBody>
      </p:sp>
    </p:spTree>
    <p:extLst>
      <p:ext uri="{BB962C8B-B14F-4D97-AF65-F5344CB8AC3E}">
        <p14:creationId xmlns:p14="http://schemas.microsoft.com/office/powerpoint/2010/main" val="24669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Background</a:t>
            </a:r>
          </a:p>
        </p:txBody>
      </p:sp>
      <p:sp>
        <p:nvSpPr>
          <p:cNvPr id="17411" name="Sisällön paikkamerkki 2"/>
          <p:cNvSpPr>
            <a:spLocks noGrp="1"/>
          </p:cNvSpPr>
          <p:nvPr>
            <p:ph idx="1"/>
          </p:nvPr>
        </p:nvSpPr>
        <p:spPr>
          <a:xfrm>
            <a:off x="381000" y="914400"/>
            <a:ext cx="8243888" cy="5115246"/>
          </a:xfrm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S</a:t>
            </a: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aa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mi are the only indigenous people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European Union</a:t>
            </a:r>
          </a:p>
          <a:p>
            <a:pPr eaLnBrk="1" hangingPunct="1"/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Saami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people live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 Norway, Sweden, Russia and Finland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total S</a:t>
            </a: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aa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mi population is estimated to be over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75 000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There 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are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10 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Saami languages in total, and three of them are spoken in Finland</a:t>
            </a:r>
          </a:p>
          <a:p>
            <a:pPr lvl="1" eaLnBrk="1" hangingPunct="1"/>
            <a:r>
              <a:rPr lang="en-GB" sz="2400" dirty="0">
                <a:latin typeface="Arial" charset="0"/>
                <a:ea typeface="ＭＳ Ｐゴシック" charset="0"/>
              </a:rPr>
              <a:t>North </a:t>
            </a:r>
            <a:r>
              <a:rPr lang="en-GB" sz="2400" dirty="0" err="1">
                <a:latin typeface="Arial" charset="0"/>
                <a:ea typeface="ＭＳ Ｐゴシック" charset="0"/>
              </a:rPr>
              <a:t>Saami</a:t>
            </a:r>
            <a:r>
              <a:rPr lang="en-GB" sz="2400" dirty="0">
                <a:latin typeface="Arial" charset="0"/>
                <a:ea typeface="ＭＳ Ｐゴシック" charset="0"/>
              </a:rPr>
              <a:t>, over 2500 speakers</a:t>
            </a:r>
          </a:p>
          <a:p>
            <a:pPr lvl="1" eaLnBrk="1" hangingPunct="1"/>
            <a:r>
              <a:rPr lang="en-GB" sz="2400" dirty="0" smtClean="0">
                <a:latin typeface="Arial" charset="0"/>
                <a:ea typeface="ＭＳ Ｐゴシック" charset="0"/>
              </a:rPr>
              <a:t>Inari </a:t>
            </a:r>
            <a:r>
              <a:rPr lang="en-GB" sz="2400" dirty="0">
                <a:latin typeface="Arial" charset="0"/>
                <a:ea typeface="ＭＳ Ｐゴシック" charset="0"/>
              </a:rPr>
              <a:t>Saami, approximately 350 speakers (language is only spoken in Finland)</a:t>
            </a:r>
          </a:p>
          <a:p>
            <a:pPr lvl="1" eaLnBrk="1" hangingPunct="1"/>
            <a:r>
              <a:rPr lang="en-GB" sz="2400" dirty="0">
                <a:latin typeface="Arial" charset="0"/>
                <a:ea typeface="ＭＳ Ｐゴシック" charset="0"/>
              </a:rPr>
              <a:t>Skolt </a:t>
            </a:r>
            <a:r>
              <a:rPr lang="en-GB" sz="2400" dirty="0" err="1">
                <a:latin typeface="Arial" charset="0"/>
                <a:ea typeface="ＭＳ Ｐゴシック" charset="0"/>
              </a:rPr>
              <a:t>Saami</a:t>
            </a:r>
            <a:r>
              <a:rPr lang="en-GB" sz="2400" dirty="0">
                <a:latin typeface="Arial" charset="0"/>
                <a:ea typeface="ＭＳ Ｐゴシック" charset="0"/>
              </a:rPr>
              <a:t>, approximately 350 speakers </a:t>
            </a:r>
          </a:p>
          <a:p>
            <a:endParaRPr lang="fi-FI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Background</a:t>
            </a:r>
          </a:p>
        </p:txBody>
      </p:sp>
      <p:sp>
        <p:nvSpPr>
          <p:cNvPr id="17411" name="Sisällön paikkamerkki 2"/>
          <p:cNvSpPr>
            <a:spLocks noGrp="1"/>
          </p:cNvSpPr>
          <p:nvPr>
            <p:ph idx="1"/>
          </p:nvPr>
        </p:nvSpPr>
        <p:spPr>
          <a:xfrm>
            <a:off x="381000" y="914400"/>
            <a:ext cx="8243888" cy="6420219"/>
          </a:xfrm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S</a:t>
            </a:r>
            <a:r>
              <a:rPr lang="fi-FI" sz="2000" dirty="0">
                <a:latin typeface="Arial" charset="0"/>
                <a:ea typeface="ＭＳ Ｐゴシック" charset="0"/>
                <a:cs typeface="ＭＳ Ｐゴシック" charset="0"/>
              </a:rPr>
              <a:t>aa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mi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are recognized in the constitution</a:t>
            </a: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Finland: </a:t>
            </a:r>
            <a:r>
              <a:rPr lang="en-GB" sz="2000" dirty="0"/>
              <a:t>The Sami, as an </a:t>
            </a:r>
            <a:r>
              <a:rPr lang="en-GB" sz="2000" b="1" dirty="0"/>
              <a:t>indigenous people</a:t>
            </a:r>
            <a:r>
              <a:rPr lang="en-GB" sz="2000" dirty="0"/>
              <a:t>, </a:t>
            </a:r>
            <a:r>
              <a:rPr lang="en-GB" sz="2000" dirty="0" smtClean="0"/>
              <a:t>have </a:t>
            </a:r>
            <a:r>
              <a:rPr lang="en-GB" sz="2000" dirty="0"/>
              <a:t>the right to maintain and develop their own language and </a:t>
            </a:r>
            <a:r>
              <a:rPr lang="en-GB" sz="2000" dirty="0" smtClean="0"/>
              <a:t>culture (Art 17.3). 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Norway: 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The authorities of the state shall create conditions enabling the Sami </a:t>
            </a:r>
            <a:r>
              <a:rPr lang="en-GB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population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to preserve and develop its language, culture and way of life. (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Art 108).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Sweden: </a:t>
            </a:r>
            <a:r>
              <a:rPr lang="en-GB" sz="2000" dirty="0"/>
              <a:t>The opportunities of the Sami </a:t>
            </a:r>
            <a:r>
              <a:rPr lang="en-GB" sz="2000" b="1" dirty="0"/>
              <a:t>people</a:t>
            </a:r>
            <a:r>
              <a:rPr lang="en-GB" sz="2000" dirty="0"/>
              <a:t> and ethnic, linguistic and religious minorities to preserve and develop a cultural and social life of their own shall be </a:t>
            </a:r>
            <a:r>
              <a:rPr lang="en-GB" sz="2000" dirty="0" smtClean="0"/>
              <a:t>promoted (Art 2.7).</a:t>
            </a:r>
          </a:p>
          <a:p>
            <a:pPr eaLnBrk="1" hangingPunct="1">
              <a:buFont typeface="Symbol" panose="05050102010706020507" pitchFamily="18" charset="2"/>
              <a:buChar char="Þ"/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The States implement the constitutional clauses by drafting legislation on Saami</a:t>
            </a:r>
          </a:p>
          <a:p>
            <a:pPr lvl="1" eaLnBrk="1" hangingPunct="1">
              <a:buFont typeface="Symbol" panose="05050102010706020507" pitchFamily="18" charset="2"/>
              <a:buChar char="Þ"/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Separate acts: Saami Parliament, Saami language, in Norway and Sweden reindeer herding acts</a:t>
            </a:r>
          </a:p>
          <a:p>
            <a:pPr lvl="1" eaLnBrk="1" hangingPunct="1">
              <a:buFont typeface="Symbol" panose="05050102010706020507" pitchFamily="18" charset="2"/>
              <a:buChar char="Þ"/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Sections on Saami (rights) merged into national legislation: education, social and health, mining acts, environmental, etc.  acts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GB" sz="2400" dirty="0">
              <a:latin typeface="Arial" charset="0"/>
              <a:ea typeface="ＭＳ Ｐゴシック" charset="0"/>
            </a:endParaRPr>
          </a:p>
          <a:p>
            <a:endParaRPr lang="fi-FI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/>
          <p:cNvGraphicFramePr>
            <a:graphicFrameLocks noGrp="1" noChangeAspect="1"/>
          </p:cNvGraphicFramePr>
          <p:nvPr>
            <p:ph/>
          </p:nvPr>
        </p:nvGraphicFramePr>
        <p:xfrm>
          <a:off x="1106488" y="385763"/>
          <a:ext cx="6929437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3" imgW="5323810" imgH="4495238" progId="MSPhotoEd.3">
                  <p:embed/>
                </p:oleObj>
              </mc:Choice>
              <mc:Fallback>
                <p:oleObj name="Photo Editor Photo" r:id="rId3" imgW="5323810" imgH="4495238" progId="MSPhotoEd.3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385763"/>
                        <a:ext cx="6929437" cy="585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7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tsikk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/>
            <a:r>
              <a:rPr lang="fi-FI">
                <a:latin typeface="Arial" charset="0"/>
                <a:ea typeface="ＭＳ Ｐゴシック" charset="0"/>
                <a:cs typeface="ＭＳ Ｐゴシック" charset="0"/>
              </a:rPr>
              <a:t>Traditional Saami livelihoods</a:t>
            </a:r>
          </a:p>
        </p:txBody>
      </p:sp>
      <p:sp>
        <p:nvSpPr>
          <p:cNvPr id="78851" name="Sisällön paikkamerkki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eaLnBrk="1"/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Reindeer herding, fishing,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hunting, gathering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and handicrafts (Sámi </a:t>
            </a:r>
            <a:r>
              <a:rPr lang="en-GB" dirty="0" err="1" smtClean="0">
                <a:latin typeface="Arial" charset="0"/>
                <a:ea typeface="ＭＳ Ｐゴシック" charset="0"/>
                <a:cs typeface="ＭＳ Ｐゴシック" charset="0"/>
              </a:rPr>
              <a:t>Duodji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Livelihoods have an important role in preserving and maintaining Saami culture and languages</a:t>
            </a:r>
            <a:endParaRPr lang="en-GB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Livelihoods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are based on sustainable use of nature</a:t>
            </a:r>
          </a:p>
          <a:p>
            <a:pPr eaLnBrk="1"/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Livelihoods support Saami language </a:t>
            </a:r>
          </a:p>
          <a:p>
            <a:pPr eaLnBrk="1"/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Both men and women practice Saami livelihoods </a:t>
            </a:r>
          </a:p>
          <a:p>
            <a:pPr eaLnBrk="1"/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maankaytto_saamENG1_paliskunn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5746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95536" y="15363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Saami</a:t>
            </a:r>
            <a:r>
              <a:rPr lang="fi-FI" dirty="0" smtClean="0"/>
              <a:t> </a:t>
            </a:r>
            <a:r>
              <a:rPr lang="fi-FI" dirty="0" err="1" smtClean="0"/>
              <a:t>homeland</a:t>
            </a:r>
            <a:r>
              <a:rPr lang="fi-FI" dirty="0" smtClean="0"/>
              <a:t> and </a:t>
            </a:r>
            <a:r>
              <a:rPr lang="fi-FI" dirty="0" err="1" smtClean="0"/>
              <a:t>land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26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Fishing case</a:t>
            </a:r>
            <a:endParaRPr lang="se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In Finland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Sámi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just </a:t>
            </a:r>
            <a:r>
              <a:rPr lang="fi-FI" dirty="0" err="1" smtClean="0"/>
              <a:t>usufruct</a:t>
            </a:r>
            <a:r>
              <a:rPr lang="fi-FI" dirty="0" smtClean="0"/>
              <a:t> </a:t>
            </a:r>
            <a:r>
              <a:rPr lang="fi-FI" dirty="0" err="1" smtClean="0"/>
              <a:t>rights</a:t>
            </a:r>
            <a:r>
              <a:rPr lang="fi-FI" dirty="0" smtClean="0"/>
              <a:t> to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lands</a:t>
            </a:r>
            <a:endParaRPr lang="fi-FI" dirty="0" smtClean="0"/>
          </a:p>
          <a:p>
            <a:pPr lvl="1"/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called</a:t>
            </a:r>
            <a:r>
              <a:rPr lang="fi-FI" dirty="0" smtClean="0"/>
              <a:t> State </a:t>
            </a:r>
            <a:r>
              <a:rPr lang="fi-FI" dirty="0" err="1" smtClean="0"/>
              <a:t>owned</a:t>
            </a:r>
            <a:r>
              <a:rPr lang="fi-FI" dirty="0" smtClean="0"/>
              <a:t> </a:t>
            </a:r>
            <a:r>
              <a:rPr lang="fi-FI" dirty="0" err="1" smtClean="0"/>
              <a:t>land</a:t>
            </a:r>
            <a:r>
              <a:rPr lang="fi-FI" dirty="0" smtClean="0"/>
              <a:t> </a:t>
            </a:r>
            <a:r>
              <a:rPr lang="fi-FI" dirty="0" err="1" smtClean="0"/>
              <a:t>covers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95 %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Sámi</a:t>
            </a:r>
            <a:r>
              <a:rPr lang="fi-FI" dirty="0" smtClean="0"/>
              <a:t> </a:t>
            </a:r>
            <a:r>
              <a:rPr lang="fi-FI" dirty="0" err="1" smtClean="0"/>
              <a:t>homeland</a:t>
            </a:r>
            <a:endParaRPr lang="fi-FI" dirty="0" smtClean="0"/>
          </a:p>
          <a:p>
            <a:r>
              <a:rPr lang="fi-FI" dirty="0" err="1" smtClean="0"/>
              <a:t>Sámi</a:t>
            </a:r>
            <a:r>
              <a:rPr lang="fi-FI" dirty="0" smtClean="0"/>
              <a:t> </a:t>
            </a:r>
            <a:r>
              <a:rPr lang="fi-FI" dirty="0" err="1" smtClean="0"/>
              <a:t>fishing</a:t>
            </a:r>
            <a:r>
              <a:rPr lang="fi-FI" dirty="0" smtClean="0"/>
              <a:t> </a:t>
            </a:r>
            <a:r>
              <a:rPr lang="fi-FI" dirty="0" err="1" smtClean="0"/>
              <a:t>rights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criminalized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Fishing Act 2015 in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called</a:t>
            </a:r>
            <a:r>
              <a:rPr lang="fi-FI" dirty="0" smtClean="0"/>
              <a:t> State </a:t>
            </a:r>
            <a:r>
              <a:rPr lang="fi-FI" dirty="0" err="1" smtClean="0"/>
              <a:t>waters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fishing</a:t>
            </a:r>
            <a:r>
              <a:rPr lang="fi-FI" dirty="0" smtClean="0"/>
              <a:t> </a:t>
            </a:r>
            <a:r>
              <a:rPr lang="fi-FI" dirty="0" err="1" smtClean="0"/>
              <a:t>salmon</a:t>
            </a:r>
            <a:endParaRPr lang="fi-FI" dirty="0" smtClean="0"/>
          </a:p>
          <a:p>
            <a:r>
              <a:rPr lang="fi-FI" dirty="0" err="1" smtClean="0"/>
              <a:t>Had</a:t>
            </a:r>
            <a:r>
              <a:rPr lang="fi-FI" dirty="0" smtClean="0"/>
              <a:t> to </a:t>
            </a:r>
            <a:r>
              <a:rPr lang="fi-FI" dirty="0" err="1" smtClean="0"/>
              <a:t>compete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fishing</a:t>
            </a:r>
            <a:r>
              <a:rPr lang="fi-FI" dirty="0" smtClean="0"/>
              <a:t> </a:t>
            </a:r>
            <a:r>
              <a:rPr lang="fi-FI" dirty="0" err="1" smtClean="0"/>
              <a:t>licenses</a:t>
            </a:r>
            <a:endParaRPr lang="fi-FI" dirty="0" smtClean="0"/>
          </a:p>
          <a:p>
            <a:r>
              <a:rPr lang="se-FI" dirty="0" smtClean="0">
                <a:hlinkClick r:id="rId2"/>
              </a:rPr>
              <a:t>https</a:t>
            </a:r>
            <a:r>
              <a:rPr lang="se-FI" dirty="0">
                <a:hlinkClick r:id="rId2"/>
              </a:rPr>
              <a:t>://www.facebook.com/pg/samihumanrights/videos/?ref=page_internal</a:t>
            </a:r>
            <a:endParaRPr lang="se-FI" dirty="0"/>
          </a:p>
        </p:txBody>
      </p:sp>
    </p:spTree>
    <p:extLst>
      <p:ext uri="{BB962C8B-B14F-4D97-AF65-F5344CB8AC3E}">
        <p14:creationId xmlns:p14="http://schemas.microsoft.com/office/powerpoint/2010/main" val="29902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Judgement</a:t>
            </a:r>
            <a:endParaRPr lang="se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err="1"/>
              <a:t>District</a:t>
            </a:r>
            <a:r>
              <a:rPr lang="fi-FI" sz="2400" dirty="0"/>
              <a:t> </a:t>
            </a:r>
            <a:r>
              <a:rPr lang="fi-FI" sz="2400" dirty="0" err="1"/>
              <a:t>Court</a:t>
            </a:r>
            <a:r>
              <a:rPr lang="fi-FI" sz="2400" dirty="0"/>
              <a:t> on 6 </a:t>
            </a:r>
            <a:r>
              <a:rPr lang="fi-FI" sz="2400" dirty="0" err="1"/>
              <a:t>March</a:t>
            </a:r>
            <a:r>
              <a:rPr lang="fi-FI" sz="2400" dirty="0"/>
              <a:t> 2019 </a:t>
            </a:r>
            <a:r>
              <a:rPr lang="fi-FI" sz="2400" dirty="0" err="1"/>
              <a:t>acquitted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 smtClean="0"/>
              <a:t>Sámi</a:t>
            </a:r>
            <a:r>
              <a:rPr lang="fi-FI" sz="2400" dirty="0" smtClean="0"/>
              <a:t> </a:t>
            </a:r>
            <a:r>
              <a:rPr lang="fi-FI" sz="2400" dirty="0"/>
              <a:t>of </a:t>
            </a:r>
            <a:r>
              <a:rPr lang="fi-FI" sz="2400" dirty="0" err="1" smtClean="0"/>
              <a:t>all</a:t>
            </a:r>
            <a:r>
              <a:rPr lang="se-FI" sz="2400" dirty="0"/>
              <a:t> </a:t>
            </a:r>
            <a:r>
              <a:rPr lang="fi-FI" sz="2400" dirty="0" err="1" smtClean="0"/>
              <a:t>criminal</a:t>
            </a:r>
            <a:r>
              <a:rPr lang="fi-FI" sz="2400" dirty="0" smtClean="0"/>
              <a:t> </a:t>
            </a:r>
            <a:r>
              <a:rPr lang="fi-FI" sz="2400" dirty="0" err="1"/>
              <a:t>charges</a:t>
            </a:r>
            <a:r>
              <a:rPr lang="fi-FI" sz="2400" dirty="0"/>
              <a:t> </a:t>
            </a:r>
            <a:endParaRPr lang="fi-FI" sz="2400" dirty="0" smtClean="0"/>
          </a:p>
          <a:p>
            <a:pPr lvl="1"/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resorted</a:t>
            </a:r>
            <a:r>
              <a:rPr lang="fi-FI" sz="2400" dirty="0" smtClean="0"/>
              <a:t> </a:t>
            </a:r>
            <a:r>
              <a:rPr lang="fi-FI" sz="2400" dirty="0"/>
              <a:t>to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constitution</a:t>
            </a:r>
            <a:r>
              <a:rPr lang="fi-FI" sz="2400" dirty="0"/>
              <a:t> of </a:t>
            </a:r>
            <a:r>
              <a:rPr lang="fi-FI" sz="2400" dirty="0" smtClean="0"/>
              <a:t>Finland: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/>
              <a:t>Sámi</a:t>
            </a:r>
            <a:r>
              <a:rPr lang="fi-FI" sz="2400" dirty="0"/>
              <a:t> </a:t>
            </a:r>
            <a:r>
              <a:rPr lang="fi-FI" sz="2400" dirty="0" err="1"/>
              <a:t>have</a:t>
            </a:r>
            <a:r>
              <a:rPr lang="fi-FI" sz="2400" dirty="0"/>
              <a:t> a </a:t>
            </a:r>
            <a:r>
              <a:rPr lang="fi-FI" sz="2400" dirty="0" err="1"/>
              <a:t>right</a:t>
            </a:r>
            <a:r>
              <a:rPr lang="fi-FI" sz="2400" dirty="0"/>
              <a:t> to </a:t>
            </a:r>
            <a:r>
              <a:rPr lang="fi-FI" sz="2400" dirty="0" err="1"/>
              <a:t>their</a:t>
            </a:r>
            <a:r>
              <a:rPr lang="fi-FI" sz="2400" dirty="0"/>
              <a:t> </a:t>
            </a:r>
            <a:r>
              <a:rPr lang="fi-FI" sz="2400" dirty="0" err="1"/>
              <a:t>own</a:t>
            </a:r>
            <a:r>
              <a:rPr lang="fi-FI" sz="2400" dirty="0"/>
              <a:t> culture of </a:t>
            </a:r>
            <a:r>
              <a:rPr lang="fi-FI" sz="2400" dirty="0" err="1"/>
              <a:t>which</a:t>
            </a:r>
            <a:r>
              <a:rPr lang="fi-FI" sz="2400" dirty="0"/>
              <a:t> </a:t>
            </a:r>
            <a:r>
              <a:rPr lang="fi-FI" sz="2400" dirty="0" err="1"/>
              <a:t>fishing</a:t>
            </a:r>
            <a:r>
              <a:rPr lang="fi-FI" sz="2400" dirty="0"/>
              <a:t> is an </a:t>
            </a:r>
            <a:r>
              <a:rPr lang="fi-FI" sz="2400" dirty="0" err="1"/>
              <a:t>important</a:t>
            </a:r>
            <a:r>
              <a:rPr lang="fi-FI" sz="2400" dirty="0"/>
              <a:t> </a:t>
            </a:r>
            <a:r>
              <a:rPr lang="fi-FI" sz="2400" dirty="0" err="1"/>
              <a:t>part</a:t>
            </a:r>
            <a:r>
              <a:rPr lang="fi-FI" sz="2400" dirty="0"/>
              <a:t>.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Court</a:t>
            </a:r>
            <a:r>
              <a:rPr lang="fi-FI" sz="2400" dirty="0" smtClean="0"/>
              <a:t> </a:t>
            </a:r>
            <a:r>
              <a:rPr lang="fi-FI" sz="2400" dirty="0" err="1"/>
              <a:t>confirmed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accused</a:t>
            </a:r>
            <a:r>
              <a:rPr lang="fi-FI" sz="2400" dirty="0"/>
              <a:t> </a:t>
            </a:r>
            <a:r>
              <a:rPr lang="fi-FI" sz="2400" dirty="0" err="1"/>
              <a:t>did</a:t>
            </a:r>
            <a:r>
              <a:rPr lang="fi-FI" sz="2400" dirty="0"/>
              <a:t> </a:t>
            </a:r>
            <a:r>
              <a:rPr lang="fi-FI" sz="2400" dirty="0" err="1"/>
              <a:t>not</a:t>
            </a:r>
            <a:r>
              <a:rPr lang="fi-FI" sz="2400" dirty="0"/>
              <a:t> </a:t>
            </a:r>
            <a:r>
              <a:rPr lang="fi-FI" sz="2400" dirty="0" err="1"/>
              <a:t>commit</a:t>
            </a:r>
            <a:r>
              <a:rPr lang="fi-FI" sz="2400" dirty="0"/>
              <a:t> a </a:t>
            </a:r>
            <a:r>
              <a:rPr lang="fi-FI" sz="2400" dirty="0" err="1"/>
              <a:t>violation</a:t>
            </a:r>
            <a:r>
              <a:rPr lang="fi-FI" sz="2400" dirty="0"/>
              <a:t> </a:t>
            </a:r>
            <a:r>
              <a:rPr lang="fi-FI" sz="2400" dirty="0" err="1"/>
              <a:t>when</a:t>
            </a:r>
            <a:r>
              <a:rPr lang="fi-FI" sz="2400" dirty="0"/>
              <a:t> </a:t>
            </a:r>
            <a:r>
              <a:rPr lang="fi-FI" sz="2400" dirty="0" err="1"/>
              <a:t>they</a:t>
            </a:r>
            <a:r>
              <a:rPr lang="fi-FI" sz="2400" dirty="0"/>
              <a:t> </a:t>
            </a:r>
            <a:r>
              <a:rPr lang="fi-FI" sz="2400" dirty="0" err="1"/>
              <a:t>fished</a:t>
            </a:r>
            <a:r>
              <a:rPr lang="fi-FI" sz="2400" dirty="0"/>
              <a:t> </a:t>
            </a:r>
            <a:r>
              <a:rPr lang="fi-FI" sz="2400" dirty="0" err="1"/>
              <a:t>according</a:t>
            </a:r>
            <a:r>
              <a:rPr lang="fi-FI" sz="2400" dirty="0"/>
              <a:t> to </a:t>
            </a:r>
            <a:r>
              <a:rPr lang="fi-FI" sz="2400" dirty="0" err="1" smtClean="0"/>
              <a:t>their</a:t>
            </a:r>
            <a:r>
              <a:rPr lang="fi-FI" sz="2400" dirty="0" smtClean="0"/>
              <a:t> </a:t>
            </a:r>
            <a:r>
              <a:rPr lang="fi-FI" sz="2400" dirty="0" err="1" smtClean="0"/>
              <a:t>customary</a:t>
            </a:r>
            <a:r>
              <a:rPr lang="fi-FI" sz="2400" dirty="0" smtClean="0"/>
              <a:t> </a:t>
            </a:r>
            <a:r>
              <a:rPr lang="fi-FI" sz="2400" dirty="0" err="1" smtClean="0"/>
              <a:t>law</a:t>
            </a:r>
            <a:r>
              <a:rPr lang="fi-FI" sz="2400" dirty="0" smtClean="0"/>
              <a:t>.</a:t>
            </a:r>
            <a:endParaRPr lang="se-FI" sz="2400" dirty="0"/>
          </a:p>
          <a:p>
            <a:pPr lvl="1"/>
            <a:r>
              <a:rPr lang="fi-FI" sz="2400" dirty="0"/>
              <a:t>“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restriction</a:t>
            </a:r>
            <a:r>
              <a:rPr lang="fi-FI" sz="2400" dirty="0"/>
              <a:t> of </a:t>
            </a:r>
            <a:r>
              <a:rPr lang="fi-FI" sz="2400" dirty="0" err="1"/>
              <a:t>basic</a:t>
            </a:r>
            <a:r>
              <a:rPr lang="fi-FI" sz="2400" dirty="0"/>
              <a:t> </a:t>
            </a:r>
            <a:r>
              <a:rPr lang="fi-FI" sz="2400" dirty="0" err="1"/>
              <a:t>rights</a:t>
            </a:r>
            <a:r>
              <a:rPr lang="fi-FI" sz="2400" dirty="0"/>
              <a:t> </a:t>
            </a:r>
            <a:r>
              <a:rPr lang="fi-FI" sz="2400" dirty="0" err="1"/>
              <a:t>must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based</a:t>
            </a:r>
            <a:r>
              <a:rPr lang="fi-FI" sz="2400" dirty="0"/>
              <a:t> on </a:t>
            </a:r>
            <a:r>
              <a:rPr lang="fi-FI" sz="2400" dirty="0" err="1"/>
              <a:t>acceptable</a:t>
            </a:r>
            <a:r>
              <a:rPr lang="fi-FI" sz="2400" dirty="0"/>
              <a:t> </a:t>
            </a:r>
            <a:r>
              <a:rPr lang="fi-FI" sz="2400" dirty="0" err="1"/>
              <a:t>criteria</a:t>
            </a:r>
            <a:r>
              <a:rPr lang="fi-FI" sz="2400" dirty="0"/>
              <a:t>. In </a:t>
            </a:r>
            <a:r>
              <a:rPr lang="fi-FI" sz="2400" dirty="0" err="1"/>
              <a:t>this</a:t>
            </a:r>
            <a:r>
              <a:rPr lang="fi-FI" sz="2400" dirty="0"/>
              <a:t> case, no </a:t>
            </a:r>
            <a:r>
              <a:rPr lang="fi-FI" sz="2400" dirty="0" err="1"/>
              <a:t>acceptable</a:t>
            </a:r>
            <a:r>
              <a:rPr lang="fi-FI" sz="2400" dirty="0"/>
              <a:t> </a:t>
            </a:r>
            <a:r>
              <a:rPr lang="fi-FI" sz="2400" dirty="0" err="1"/>
              <a:t>reasons</a:t>
            </a:r>
            <a:r>
              <a:rPr lang="fi-FI" sz="2400" dirty="0"/>
              <a:t> for </a:t>
            </a:r>
            <a:r>
              <a:rPr lang="fi-FI" sz="2400" dirty="0" err="1"/>
              <a:t>restricting</a:t>
            </a:r>
            <a:r>
              <a:rPr lang="fi-FI" sz="2400" dirty="0"/>
              <a:t> </a:t>
            </a:r>
            <a:r>
              <a:rPr lang="fi-FI" sz="2400" dirty="0" err="1"/>
              <a:t>basic</a:t>
            </a:r>
            <a:r>
              <a:rPr lang="fi-FI" sz="2400" dirty="0"/>
              <a:t> </a:t>
            </a:r>
            <a:r>
              <a:rPr lang="fi-FI" sz="2400" dirty="0" err="1"/>
              <a:t>rights</a:t>
            </a:r>
            <a:r>
              <a:rPr lang="fi-FI" sz="2400" dirty="0"/>
              <a:t> </a:t>
            </a:r>
            <a:r>
              <a:rPr lang="fi-FI" sz="2400" dirty="0" err="1"/>
              <a:t>have</a:t>
            </a:r>
            <a:r>
              <a:rPr lang="fi-FI" sz="2400" dirty="0"/>
              <a:t> </a:t>
            </a:r>
            <a:r>
              <a:rPr lang="fi-FI" sz="2400" dirty="0" err="1"/>
              <a:t>been</a:t>
            </a:r>
            <a:r>
              <a:rPr lang="fi-FI" sz="2400" dirty="0"/>
              <a:t> </a:t>
            </a:r>
            <a:r>
              <a:rPr lang="fi-FI" sz="2400" dirty="0" err="1"/>
              <a:t>found</a:t>
            </a:r>
            <a:r>
              <a:rPr lang="fi-FI" sz="2400" dirty="0"/>
              <a:t>.” </a:t>
            </a:r>
            <a:endParaRPr lang="fi-FI" sz="2400" dirty="0" smtClean="0"/>
          </a:p>
          <a:p>
            <a:r>
              <a:rPr lang="fi-FI" sz="2400" dirty="0" err="1" smtClean="0"/>
              <a:t>The</a:t>
            </a:r>
            <a:r>
              <a:rPr lang="fi-FI" sz="2400" dirty="0" smtClean="0"/>
              <a:t> UNDRIP </a:t>
            </a:r>
            <a:r>
              <a:rPr lang="fi-FI" sz="2400" dirty="0" err="1" smtClean="0"/>
              <a:t>was</a:t>
            </a:r>
            <a:r>
              <a:rPr lang="fi-FI" sz="2400" dirty="0" smtClean="0"/>
              <a:t> </a:t>
            </a:r>
            <a:r>
              <a:rPr lang="fi-FI" sz="2400" dirty="0" err="1" smtClean="0"/>
              <a:t>referred</a:t>
            </a:r>
            <a:r>
              <a:rPr lang="fi-FI" sz="2400" dirty="0" smtClean="0"/>
              <a:t>: </a:t>
            </a:r>
            <a:r>
              <a:rPr lang="fi-FI" sz="2400" dirty="0" err="1" smtClean="0"/>
              <a:t>Articles</a:t>
            </a:r>
            <a:r>
              <a:rPr lang="fi-FI" sz="2400" dirty="0" smtClean="0"/>
              <a:t> 8, 14, 20, 26, 34, 40, 43</a:t>
            </a:r>
          </a:p>
          <a:p>
            <a:pPr lvl="1"/>
            <a:r>
              <a:rPr lang="fi-FI" sz="2400" dirty="0" smtClean="0"/>
              <a:t>Fishing is </a:t>
            </a:r>
            <a:r>
              <a:rPr lang="fi-FI" sz="2400" dirty="0" err="1" smtClean="0"/>
              <a:t>collective</a:t>
            </a:r>
            <a:r>
              <a:rPr lang="fi-FI" sz="2400" dirty="0" smtClean="0"/>
              <a:t> and </a:t>
            </a:r>
            <a:r>
              <a:rPr lang="fi-FI" sz="2400" dirty="0" err="1" smtClean="0"/>
              <a:t>part</a:t>
            </a:r>
            <a:r>
              <a:rPr lang="fi-FI" sz="2400" dirty="0" smtClean="0"/>
              <a:t> of </a:t>
            </a:r>
            <a:r>
              <a:rPr lang="fi-FI" sz="2400" dirty="0" err="1" smtClean="0"/>
              <a:t>Sámi</a:t>
            </a:r>
            <a:r>
              <a:rPr lang="fi-FI" sz="2400" dirty="0" smtClean="0"/>
              <a:t> culture</a:t>
            </a:r>
          </a:p>
          <a:p>
            <a:pPr marL="457200" lvl="1" indent="0">
              <a:buNone/>
            </a:pPr>
            <a:endParaRPr lang="fi-FI" sz="2400" dirty="0" smtClean="0"/>
          </a:p>
          <a:p>
            <a:endParaRPr lang="se-FI" dirty="0"/>
          </a:p>
        </p:txBody>
      </p:sp>
    </p:spTree>
    <p:extLst>
      <p:ext uri="{BB962C8B-B14F-4D97-AF65-F5344CB8AC3E}">
        <p14:creationId xmlns:p14="http://schemas.microsoft.com/office/powerpoint/2010/main" val="24221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0euronviivat">
  <a:themeElements>
    <a:clrScheme name="1000euronviiv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00euronviiv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000euronviiv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0euronviiv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0euronviiv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0euronviiv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0euronviiv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0euronviiv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euronviiv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euronviiv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euronviiv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euronviiv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euronviiv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euronviiv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A89512-2320-4DE9-8144-B3E4CB2BA8FC}"/>
</file>

<file path=customXml/itemProps2.xml><?xml version="1.0" encoding="utf-8"?>
<ds:datastoreItem xmlns:ds="http://schemas.openxmlformats.org/officeDocument/2006/customXml" ds:itemID="{DC1D45AC-2E93-4E0C-A9D2-EBD4FD227F5E}"/>
</file>

<file path=customXml/itemProps3.xml><?xml version="1.0" encoding="utf-8"?>
<ds:datastoreItem xmlns:ds="http://schemas.openxmlformats.org/officeDocument/2006/customXml" ds:itemID="{B0932F0E-5996-4662-B3EF-F410CB86317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4127</TotalTime>
  <Words>615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Palatino</vt:lpstr>
      <vt:lpstr>Palatino Linotype</vt:lpstr>
      <vt:lpstr>Symbol</vt:lpstr>
      <vt:lpstr>Wingdings</vt:lpstr>
      <vt:lpstr>1000euronviivat</vt:lpstr>
      <vt:lpstr>Photo Editor Photo</vt:lpstr>
      <vt:lpstr>PowerPoint Presentation</vt:lpstr>
      <vt:lpstr>National Court Decisions and UNDRIP</vt:lpstr>
      <vt:lpstr>Background</vt:lpstr>
      <vt:lpstr>Background</vt:lpstr>
      <vt:lpstr>PowerPoint Presentation</vt:lpstr>
      <vt:lpstr>Traditional Saami livelihoods</vt:lpstr>
      <vt:lpstr>PowerPoint Presentation</vt:lpstr>
      <vt:lpstr>Fishing case</vt:lpstr>
      <vt:lpstr>Judgement</vt:lpstr>
      <vt:lpstr>Today</vt:lpstr>
      <vt:lpstr>PowerPoint Presentation</vt:lpstr>
    </vt:vector>
  </TitlesOfParts>
  <Manager/>
  <Company>Samediggi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Sámi Parliament</dc:title>
  <dc:subject/>
  <dc:creator>Marja-Riitta</dc:creator>
  <cp:keywords/>
  <dc:description/>
  <cp:lastModifiedBy>FOX Catherine</cp:lastModifiedBy>
  <cp:revision>253</cp:revision>
  <dcterms:created xsi:type="dcterms:W3CDTF">2013-04-02T06:47:32Z</dcterms:created>
  <dcterms:modified xsi:type="dcterms:W3CDTF">2019-10-22T14:18:27Z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