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881" r:id="rId1"/>
    <p:sldMasterId id="2147483893" r:id="rId2"/>
    <p:sldMasterId id="2147483915" r:id="rId3"/>
  </p:sldMasterIdLst>
  <p:notesMasterIdLst>
    <p:notesMasterId r:id="rId24"/>
  </p:notesMasterIdLst>
  <p:handoutMasterIdLst>
    <p:handoutMasterId r:id="rId25"/>
  </p:handoutMasterIdLst>
  <p:sldIdLst>
    <p:sldId id="267" r:id="rId4"/>
    <p:sldId id="653" r:id="rId5"/>
    <p:sldId id="652" r:id="rId6"/>
    <p:sldId id="648" r:id="rId7"/>
    <p:sldId id="649" r:id="rId8"/>
    <p:sldId id="651" r:id="rId9"/>
    <p:sldId id="565" r:id="rId10"/>
    <p:sldId id="639" r:id="rId11"/>
    <p:sldId id="637" r:id="rId12"/>
    <p:sldId id="640" r:id="rId13"/>
    <p:sldId id="645" r:id="rId14"/>
    <p:sldId id="641" r:id="rId15"/>
    <p:sldId id="403" r:id="rId16"/>
    <p:sldId id="629" r:id="rId17"/>
    <p:sldId id="256" r:id="rId18"/>
    <p:sldId id="261" r:id="rId19"/>
    <p:sldId id="269" r:id="rId20"/>
    <p:sldId id="260" r:id="rId21"/>
    <p:sldId id="357" r:id="rId22"/>
    <p:sldId id="306" r:id="rId23"/>
  </p:sldIdLst>
  <p:sldSz cx="9144000" cy="6858000" type="screen4x3"/>
  <p:notesSz cx="7035800" cy="9321800"/>
  <p:defaultTextStyle>
    <a:defPPr>
      <a:defRPr lang="en-US"/>
    </a:defPPr>
    <a:lvl1pPr algn="l" rtl="0" eaLnBrk="0" fontAlgn="base" hangingPunct="0">
      <a:spcBef>
        <a:spcPct val="0"/>
      </a:spcBef>
      <a:spcAft>
        <a:spcPct val="0"/>
      </a:spcAft>
      <a:defRPr sz="2800" kern="1200">
        <a:solidFill>
          <a:schemeClr val="tx1"/>
        </a:solidFill>
        <a:latin typeface="Times"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800" kern="1200">
        <a:solidFill>
          <a:schemeClr val="tx1"/>
        </a:solidFill>
        <a:latin typeface="Times"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800" kern="1200">
        <a:solidFill>
          <a:schemeClr val="tx1"/>
        </a:solidFill>
        <a:latin typeface="Times"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800" kern="1200">
        <a:solidFill>
          <a:schemeClr val="tx1"/>
        </a:solidFill>
        <a:latin typeface="Times"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800" kern="1200">
        <a:solidFill>
          <a:schemeClr val="tx1"/>
        </a:solidFill>
        <a:latin typeface="Times" panose="02020603050405020304" pitchFamily="18" charset="0"/>
        <a:ea typeface="ＭＳ Ｐゴシック" panose="020B0600070205080204" pitchFamily="34" charset="-128"/>
        <a:cs typeface="+mn-cs"/>
      </a:defRPr>
    </a:lvl5pPr>
    <a:lvl6pPr marL="2286000" algn="l" defTabSz="914400" rtl="0" eaLnBrk="1" latinLnBrk="0" hangingPunct="1">
      <a:defRPr sz="2800" kern="1200">
        <a:solidFill>
          <a:schemeClr val="tx1"/>
        </a:solidFill>
        <a:latin typeface="Times" panose="02020603050405020304" pitchFamily="18" charset="0"/>
        <a:ea typeface="ＭＳ Ｐゴシック" panose="020B0600070205080204" pitchFamily="34" charset="-128"/>
        <a:cs typeface="+mn-cs"/>
      </a:defRPr>
    </a:lvl6pPr>
    <a:lvl7pPr marL="2743200" algn="l" defTabSz="914400" rtl="0" eaLnBrk="1" latinLnBrk="0" hangingPunct="1">
      <a:defRPr sz="2800" kern="1200">
        <a:solidFill>
          <a:schemeClr val="tx1"/>
        </a:solidFill>
        <a:latin typeface="Times" panose="02020603050405020304" pitchFamily="18" charset="0"/>
        <a:ea typeface="ＭＳ Ｐゴシック" panose="020B0600070205080204" pitchFamily="34" charset="-128"/>
        <a:cs typeface="+mn-cs"/>
      </a:defRPr>
    </a:lvl7pPr>
    <a:lvl8pPr marL="3200400" algn="l" defTabSz="914400" rtl="0" eaLnBrk="1" latinLnBrk="0" hangingPunct="1">
      <a:defRPr sz="2800" kern="1200">
        <a:solidFill>
          <a:schemeClr val="tx1"/>
        </a:solidFill>
        <a:latin typeface="Times" panose="02020603050405020304" pitchFamily="18" charset="0"/>
        <a:ea typeface="ＭＳ Ｐゴシック" panose="020B0600070205080204" pitchFamily="34" charset="-128"/>
        <a:cs typeface="+mn-cs"/>
      </a:defRPr>
    </a:lvl8pPr>
    <a:lvl9pPr marL="3657600" algn="l" defTabSz="914400" rtl="0" eaLnBrk="1" latinLnBrk="0" hangingPunct="1">
      <a:defRPr sz="2800" kern="1200">
        <a:solidFill>
          <a:schemeClr val="tx1"/>
        </a:solidFill>
        <a:latin typeface="Times"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CC"/>
    <a:srgbClr val="C2113A"/>
    <a:srgbClr val="002A6C"/>
    <a:srgbClr val="1E4ABD"/>
    <a:srgbClr val="DDDDDD"/>
    <a:srgbClr val="666666"/>
    <a:srgbClr val="003366"/>
    <a:srgbClr val="E10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92BF83-1241-4013-B46A-D5FDCCE71F0A}" v="508" dt="2019-02-12T07:22:31.690"/>
    <p1510:client id="{DF0D82D9-D7F9-4CA1-94E3-8EA856FB8EB8}" v="1" dt="2019-02-12T09:07:12.2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498"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customXml" Target="../customXml/item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33" Type="http://schemas.openxmlformats.org/officeDocument/2006/relationships/customXml" Target="../customXml/item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32" Type="http://schemas.openxmlformats.org/officeDocument/2006/relationships/customXml" Target="../customXml/item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fan Baral" userId="1966e59b6d1f49ee" providerId="LiveId" clId="{DF0D82D9-D7F9-4CA1-94E3-8EA856FB8EB8}"/>
    <pc:docChg chg="modSld sldOrd">
      <pc:chgData name="Stefan Baral" userId="1966e59b6d1f49ee" providerId="LiveId" clId="{DF0D82D9-D7F9-4CA1-94E3-8EA856FB8EB8}" dt="2019-02-12T09:08:43.199" v="45" actId="20577"/>
      <pc:docMkLst>
        <pc:docMk/>
      </pc:docMkLst>
      <pc:sldChg chg="modSp">
        <pc:chgData name="Stefan Baral" userId="1966e59b6d1f49ee" providerId="LiveId" clId="{DF0D82D9-D7F9-4CA1-94E3-8EA856FB8EB8}" dt="2019-02-12T09:08:43.199" v="45" actId="20577"/>
        <pc:sldMkLst>
          <pc:docMk/>
          <pc:sldMk cId="3453520345" sldId="637"/>
        </pc:sldMkLst>
        <pc:spChg chg="mod">
          <ac:chgData name="Stefan Baral" userId="1966e59b6d1f49ee" providerId="LiveId" clId="{DF0D82D9-D7F9-4CA1-94E3-8EA856FB8EB8}" dt="2019-02-12T09:08:43.199" v="45" actId="20577"/>
          <ac:spMkLst>
            <pc:docMk/>
            <pc:sldMk cId="3453520345" sldId="637"/>
            <ac:spMk id="2" creationId="{00000000-0000-0000-0000-000000000000}"/>
          </ac:spMkLst>
        </pc:spChg>
      </pc:sldChg>
      <pc:sldChg chg="ord">
        <pc:chgData name="Stefan Baral" userId="1966e59b6d1f49ee" providerId="LiveId" clId="{DF0D82D9-D7F9-4CA1-94E3-8EA856FB8EB8}" dt="2019-02-12T09:07:12.208" v="0"/>
        <pc:sldMkLst>
          <pc:docMk/>
          <pc:sldMk cId="890075605" sldId="648"/>
        </pc:sldMkLst>
      </pc:sldChg>
      <pc:sldChg chg="modSp">
        <pc:chgData name="Stefan Baral" userId="1966e59b6d1f49ee" providerId="LiveId" clId="{DF0D82D9-D7F9-4CA1-94E3-8EA856FB8EB8}" dt="2019-02-12T09:07:50.287" v="42" actId="6549"/>
        <pc:sldMkLst>
          <pc:docMk/>
          <pc:sldMk cId="2531305247" sldId="649"/>
        </pc:sldMkLst>
        <pc:spChg chg="mod">
          <ac:chgData name="Stefan Baral" userId="1966e59b6d1f49ee" providerId="LiveId" clId="{DF0D82D9-D7F9-4CA1-94E3-8EA856FB8EB8}" dt="2019-02-12T09:07:50.287" v="42" actId="6549"/>
          <ac:spMkLst>
            <pc:docMk/>
            <pc:sldMk cId="2531305247" sldId="649"/>
            <ac:spMk id="8" creationId="{12A042AE-224B-4D9D-A337-4432B8E4F9EC}"/>
          </ac:spMkLst>
        </pc:spChg>
        <pc:spChg chg="mod">
          <ac:chgData name="Stefan Baral" userId="1966e59b6d1f49ee" providerId="LiveId" clId="{DF0D82D9-D7F9-4CA1-94E3-8EA856FB8EB8}" dt="2019-02-12T09:07:32.618" v="6" actId="1036"/>
          <ac:spMkLst>
            <pc:docMk/>
            <pc:sldMk cId="2531305247" sldId="649"/>
            <ac:spMk id="12" creationId="{1BD1CE2B-9E1D-42D0-BC57-B8A662121958}"/>
          </ac:spMkLst>
        </pc:spChg>
      </pc:sldChg>
    </pc:docChg>
  </pc:docChgLst>
  <pc:docChgLst>
    <pc:chgData name="Stefan Baral" userId="1966e59b6d1f49ee" providerId="LiveId" clId="{01B0BAC4-AC35-654B-A1F3-AE91E529DA43}"/>
    <pc:docChg chg="custSel modSld">
      <pc:chgData name="Stefan Baral" userId="1966e59b6d1f49ee" providerId="LiveId" clId="{01B0BAC4-AC35-654B-A1F3-AE91E529DA43}" dt="2019-02-12T08:13:22.512" v="23" actId="20577"/>
      <pc:docMkLst>
        <pc:docMk/>
      </pc:docMkLst>
      <pc:sldChg chg="modSp">
        <pc:chgData name="Stefan Baral" userId="1966e59b6d1f49ee" providerId="LiveId" clId="{01B0BAC4-AC35-654B-A1F3-AE91E529DA43}" dt="2019-02-12T08:13:22.512" v="23" actId="20577"/>
        <pc:sldMkLst>
          <pc:docMk/>
          <pc:sldMk cId="1050459115" sldId="651"/>
        </pc:sldMkLst>
        <pc:spChg chg="mod">
          <ac:chgData name="Stefan Baral" userId="1966e59b6d1f49ee" providerId="LiveId" clId="{01B0BAC4-AC35-654B-A1F3-AE91E529DA43}" dt="2019-02-12T08:13:22.512" v="23" actId="20577"/>
          <ac:spMkLst>
            <pc:docMk/>
            <pc:sldMk cId="1050459115" sldId="651"/>
            <ac:spMk id="2" creationId="{9DADBDAD-1F56-42B1-982C-25219493352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sstahlm1\Dropbox\JHU\Analyses\AMIS%20stigma\Prevalences%20comparison%20v6.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sstahlm1\AppData\Local\Microsoft\Windows\INetCache\Content.Outlook\4EV95LH0\Validation_Reliability.xlsx" TargetMode="External"/></Relationships>
</file>

<file path=ppt/charts/_rels/chart3.xml.rels><?xml version="1.0" encoding="UTF-8" standalone="yes"?>
<Relationships xmlns="http://schemas.openxmlformats.org/package/2006/relationships"><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'AMIS (1)'!$B$1</c:f>
              <c:strCache>
                <c:ptCount val="1"/>
                <c:pt idx="0">
                  <c:v>AMIS-2015 (N=2472)</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'AMIS (1)'!$A$9:$A$13</c:f>
              <c:strCache>
                <c:ptCount val="5"/>
                <c:pt idx="0">
                  <c:v>Police refused to protect</c:v>
                </c:pt>
                <c:pt idx="1">
                  <c:v>Scared to be in public</c:v>
                </c:pt>
                <c:pt idx="2">
                  <c:v>Verbally harassed</c:v>
                </c:pt>
                <c:pt idx="3">
                  <c:v>Blackmailed</c:v>
                </c:pt>
                <c:pt idx="4">
                  <c:v>Physically hurt</c:v>
                </c:pt>
              </c:strCache>
            </c:strRef>
          </c:cat>
          <c:val>
            <c:numRef>
              <c:f>'AMIS (1)'!$B$9:$B$13</c:f>
              <c:numCache>
                <c:formatCode>0</c:formatCode>
                <c:ptCount val="5"/>
                <c:pt idx="0">
                  <c:v>12.7</c:v>
                </c:pt>
                <c:pt idx="1">
                  <c:v>31.5</c:v>
                </c:pt>
                <c:pt idx="2">
                  <c:v>56.8</c:v>
                </c:pt>
                <c:pt idx="3">
                  <c:v>10.1</c:v>
                </c:pt>
                <c:pt idx="4">
                  <c:v>19.100000000000001</c:v>
                </c:pt>
              </c:numCache>
            </c:numRef>
          </c:val>
          <c:extLst>
            <c:ext xmlns:c16="http://schemas.microsoft.com/office/drawing/2014/chart" uri="{C3380CC4-5D6E-409C-BE32-E72D297353CC}">
              <c16:uniqueId val="{00000000-DB70-491A-B98F-364E605221BA}"/>
            </c:ext>
          </c:extLst>
        </c:ser>
        <c:ser>
          <c:idx val="1"/>
          <c:order val="1"/>
          <c:tx>
            <c:strRef>
              <c:f>'AMIS (1)'!$C$1</c:f>
              <c:strCache>
                <c:ptCount val="1"/>
                <c:pt idx="0">
                  <c:v>West Africa (N=3303)</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'AMIS (1)'!$A$9:$A$13</c:f>
              <c:strCache>
                <c:ptCount val="5"/>
                <c:pt idx="0">
                  <c:v>Police refused to protect</c:v>
                </c:pt>
                <c:pt idx="1">
                  <c:v>Scared to be in public</c:v>
                </c:pt>
                <c:pt idx="2">
                  <c:v>Verbally harassed</c:v>
                </c:pt>
                <c:pt idx="3">
                  <c:v>Blackmailed</c:v>
                </c:pt>
                <c:pt idx="4">
                  <c:v>Physically hurt</c:v>
                </c:pt>
              </c:strCache>
            </c:strRef>
          </c:cat>
          <c:val>
            <c:numRef>
              <c:f>'AMIS (1)'!$C$9:$C$13</c:f>
              <c:numCache>
                <c:formatCode>0</c:formatCode>
                <c:ptCount val="5"/>
                <c:pt idx="0">
                  <c:v>7.2</c:v>
                </c:pt>
                <c:pt idx="1">
                  <c:v>13.2</c:v>
                </c:pt>
                <c:pt idx="2">
                  <c:v>27.4</c:v>
                </c:pt>
                <c:pt idx="3">
                  <c:v>20.3</c:v>
                </c:pt>
                <c:pt idx="4">
                  <c:v>11.5</c:v>
                </c:pt>
              </c:numCache>
            </c:numRef>
          </c:val>
          <c:extLst>
            <c:ext xmlns:c16="http://schemas.microsoft.com/office/drawing/2014/chart" uri="{C3380CC4-5D6E-409C-BE32-E72D297353CC}">
              <c16:uniqueId val="{00000001-DB70-491A-B98F-364E605221BA}"/>
            </c:ext>
          </c:extLst>
        </c:ser>
        <c:ser>
          <c:idx val="2"/>
          <c:order val="2"/>
          <c:tx>
            <c:strRef>
              <c:f>'AMIS (1)'!$D$1</c:f>
              <c:strCache>
                <c:ptCount val="1"/>
                <c:pt idx="0">
                  <c:v>Southern Africa (N=888)</c:v>
                </c:pt>
              </c:strCache>
            </c:strRef>
          </c:tx>
          <c:spPr>
            <a:solidFill>
              <a:srgbClr val="FFC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'AMIS (1)'!$A$9:$A$13</c:f>
              <c:strCache>
                <c:ptCount val="5"/>
                <c:pt idx="0">
                  <c:v>Police refused to protect</c:v>
                </c:pt>
                <c:pt idx="1">
                  <c:v>Scared to be in public</c:v>
                </c:pt>
                <c:pt idx="2">
                  <c:v>Verbally harassed</c:v>
                </c:pt>
                <c:pt idx="3">
                  <c:v>Blackmailed</c:v>
                </c:pt>
                <c:pt idx="4">
                  <c:v>Physically hurt</c:v>
                </c:pt>
              </c:strCache>
            </c:strRef>
          </c:cat>
          <c:val>
            <c:numRef>
              <c:f>'AMIS (1)'!$D$9:$D$13</c:f>
              <c:numCache>
                <c:formatCode>0</c:formatCode>
                <c:ptCount val="5"/>
                <c:pt idx="0">
                  <c:v>7.2</c:v>
                </c:pt>
                <c:pt idx="1">
                  <c:v>23.1</c:v>
                </c:pt>
                <c:pt idx="2">
                  <c:v>39</c:v>
                </c:pt>
                <c:pt idx="3">
                  <c:v>19.8</c:v>
                </c:pt>
                <c:pt idx="4">
                  <c:v>13.3</c:v>
                </c:pt>
              </c:numCache>
            </c:numRef>
          </c:val>
          <c:extLst>
            <c:ext xmlns:c16="http://schemas.microsoft.com/office/drawing/2014/chart" uri="{C3380CC4-5D6E-409C-BE32-E72D297353CC}">
              <c16:uniqueId val="{00000002-DB70-491A-B98F-364E605221BA}"/>
            </c:ext>
          </c:extLst>
        </c:ser>
        <c:dLbls>
          <c:showLegendKey val="0"/>
          <c:showVal val="0"/>
          <c:showCatName val="0"/>
          <c:showSerName val="0"/>
          <c:showPercent val="0"/>
          <c:showBubbleSize val="0"/>
        </c:dLbls>
        <c:gapWidth val="219"/>
        <c:overlap val="-27"/>
        <c:axId val="527128872"/>
        <c:axId val="527125736"/>
      </c:barChart>
      <c:catAx>
        <c:axId val="527128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7125736"/>
        <c:crosses val="autoZero"/>
        <c:auto val="1"/>
        <c:lblAlgn val="ctr"/>
        <c:lblOffset val="100"/>
        <c:noMultiLvlLbl val="0"/>
      </c:catAx>
      <c:valAx>
        <c:axId val="52712573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a:t>%</a:t>
                </a:r>
              </a:p>
            </c:rich>
          </c:tx>
          <c:overlay val="0"/>
          <c:spPr>
            <a:noFill/>
            <a:ln>
              <a:noFill/>
            </a:ln>
            <a:effectLst/>
          </c:spPr>
          <c:txPr>
            <a:bodyPr rot="0" spcFirstLastPara="1" vertOverflow="ellipsis"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71288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percentStacked"/>
        <c:varyColors val="0"/>
        <c:ser>
          <c:idx val="0"/>
          <c:order val="0"/>
          <c:tx>
            <c:strRef>
              <c:f>[Validation_Reliability.xlsx]Validity!$A$11</c:f>
              <c:strCache>
                <c:ptCount val="1"/>
                <c:pt idx="0">
                  <c:v>Validated</c:v>
                </c:pt>
              </c:strCache>
            </c:strRef>
          </c:tx>
          <c:spPr>
            <a:solidFill>
              <a:srgbClr val="0070C0"/>
            </a:solidFill>
            <a:ln>
              <a:noFill/>
            </a:ln>
            <a:effectLst/>
          </c:spPr>
          <c:invertIfNegative val="0"/>
          <c:cat>
            <c:strRef>
              <c:f>[Validation_Reliability.xlsx]Validity!$B$10:$D$10</c:f>
              <c:strCache>
                <c:ptCount val="3"/>
                <c:pt idx="0">
                  <c:v>MSM only</c:v>
                </c:pt>
                <c:pt idx="1">
                  <c:v>Sex workers and MSM</c:v>
                </c:pt>
                <c:pt idx="2">
                  <c:v>Sex workers only</c:v>
                </c:pt>
              </c:strCache>
            </c:strRef>
          </c:cat>
          <c:val>
            <c:numRef>
              <c:f>[Validation_Reliability.xlsx]Validity!$B$11:$D$11</c:f>
              <c:numCache>
                <c:formatCode>General</c:formatCode>
                <c:ptCount val="3"/>
                <c:pt idx="0">
                  <c:v>221</c:v>
                </c:pt>
                <c:pt idx="1">
                  <c:v>1</c:v>
                </c:pt>
                <c:pt idx="2">
                  <c:v>4</c:v>
                </c:pt>
              </c:numCache>
            </c:numRef>
          </c:val>
          <c:extLst>
            <c:ext xmlns:c16="http://schemas.microsoft.com/office/drawing/2014/chart" uri="{C3380CC4-5D6E-409C-BE32-E72D297353CC}">
              <c16:uniqueId val="{00000000-783C-4340-AA7B-5C4E3B767373}"/>
            </c:ext>
          </c:extLst>
        </c:ser>
        <c:ser>
          <c:idx val="1"/>
          <c:order val="1"/>
          <c:tx>
            <c:strRef>
              <c:f>[Validation_Reliability.xlsx]Validity!$A$12</c:f>
              <c:strCache>
                <c:ptCount val="1"/>
                <c:pt idx="0">
                  <c:v>Partly Validated</c:v>
                </c:pt>
              </c:strCache>
            </c:strRef>
          </c:tx>
          <c:spPr>
            <a:solidFill>
              <a:srgbClr val="FFC000"/>
            </a:solidFill>
            <a:ln>
              <a:noFill/>
            </a:ln>
            <a:effectLst/>
          </c:spPr>
          <c:invertIfNegative val="0"/>
          <c:cat>
            <c:strRef>
              <c:f>[Validation_Reliability.xlsx]Validity!$B$10:$D$10</c:f>
              <c:strCache>
                <c:ptCount val="3"/>
                <c:pt idx="0">
                  <c:v>MSM only</c:v>
                </c:pt>
                <c:pt idx="1">
                  <c:v>Sex workers and MSM</c:v>
                </c:pt>
                <c:pt idx="2">
                  <c:v>Sex workers only</c:v>
                </c:pt>
              </c:strCache>
            </c:strRef>
          </c:cat>
          <c:val>
            <c:numRef>
              <c:f>[Validation_Reliability.xlsx]Validity!$B$12:$D$12</c:f>
              <c:numCache>
                <c:formatCode>General</c:formatCode>
                <c:ptCount val="3"/>
                <c:pt idx="0">
                  <c:v>28</c:v>
                </c:pt>
                <c:pt idx="1">
                  <c:v>1</c:v>
                </c:pt>
                <c:pt idx="2">
                  <c:v>0</c:v>
                </c:pt>
              </c:numCache>
            </c:numRef>
          </c:val>
          <c:extLst>
            <c:ext xmlns:c16="http://schemas.microsoft.com/office/drawing/2014/chart" uri="{C3380CC4-5D6E-409C-BE32-E72D297353CC}">
              <c16:uniqueId val="{00000001-783C-4340-AA7B-5C4E3B767373}"/>
            </c:ext>
          </c:extLst>
        </c:ser>
        <c:ser>
          <c:idx val="2"/>
          <c:order val="2"/>
          <c:tx>
            <c:strRef>
              <c:f>[Validation_Reliability.xlsx]Validity!$A$13</c:f>
              <c:strCache>
                <c:ptCount val="1"/>
                <c:pt idx="0">
                  <c:v>Not validated/Not indicated</c:v>
                </c:pt>
              </c:strCache>
            </c:strRef>
          </c:tx>
          <c:spPr>
            <a:solidFill>
              <a:schemeClr val="accent3">
                <a:lumMod val="85000"/>
              </a:schemeClr>
            </a:solidFill>
            <a:ln>
              <a:noFill/>
            </a:ln>
            <a:effectLst/>
          </c:spPr>
          <c:invertIfNegative val="0"/>
          <c:cat>
            <c:strRef>
              <c:f>[Validation_Reliability.xlsx]Validity!$B$10:$D$10</c:f>
              <c:strCache>
                <c:ptCount val="3"/>
                <c:pt idx="0">
                  <c:v>MSM only</c:v>
                </c:pt>
                <c:pt idx="1">
                  <c:v>Sex workers and MSM</c:v>
                </c:pt>
                <c:pt idx="2">
                  <c:v>Sex workers only</c:v>
                </c:pt>
              </c:strCache>
            </c:strRef>
          </c:cat>
          <c:val>
            <c:numRef>
              <c:f>[Validation_Reliability.xlsx]Validity!$B$13:$D$13</c:f>
              <c:numCache>
                <c:formatCode>General</c:formatCode>
                <c:ptCount val="3"/>
                <c:pt idx="0">
                  <c:v>279</c:v>
                </c:pt>
                <c:pt idx="1">
                  <c:v>6</c:v>
                </c:pt>
                <c:pt idx="2">
                  <c:v>9</c:v>
                </c:pt>
              </c:numCache>
            </c:numRef>
          </c:val>
          <c:extLst>
            <c:ext xmlns:c16="http://schemas.microsoft.com/office/drawing/2014/chart" uri="{C3380CC4-5D6E-409C-BE32-E72D297353CC}">
              <c16:uniqueId val="{00000002-783C-4340-AA7B-5C4E3B767373}"/>
            </c:ext>
          </c:extLst>
        </c:ser>
        <c:dLbls>
          <c:showLegendKey val="0"/>
          <c:showVal val="0"/>
          <c:showCatName val="0"/>
          <c:showSerName val="0"/>
          <c:showPercent val="0"/>
          <c:showBubbleSize val="0"/>
        </c:dLbls>
        <c:gapWidth val="150"/>
        <c:overlap val="100"/>
        <c:axId val="527124168"/>
        <c:axId val="527120248"/>
      </c:barChart>
      <c:catAx>
        <c:axId val="5271241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7120248"/>
        <c:crosses val="autoZero"/>
        <c:auto val="1"/>
        <c:lblAlgn val="ctr"/>
        <c:lblOffset val="100"/>
        <c:noMultiLvlLbl val="0"/>
      </c:catAx>
      <c:valAx>
        <c:axId val="52712024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71241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Prevalence of stigma (N=7159)</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Prevalence of stigma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Sheet1!$A$2:$A$15</c:f>
              <c:strCache>
                <c:ptCount val="14"/>
                <c:pt idx="0">
                  <c:v>Forced to have sex</c:v>
                </c:pt>
                <c:pt idx="1">
                  <c:v>Physical violence</c:v>
                </c:pt>
                <c:pt idx="2">
                  <c:v>Blackmailed*</c:v>
                </c:pt>
                <c:pt idx="3">
                  <c:v>Verbally harassed*</c:v>
                </c:pt>
                <c:pt idx="4">
                  <c:v>Scared in public places*</c:v>
                </c:pt>
                <c:pt idx="5">
                  <c:v>Police refused protection*</c:v>
                </c:pt>
                <c:pt idx="6">
                  <c:v>Denied health services*</c:v>
                </c:pt>
                <c:pt idx="7">
                  <c:v>Health care provider gossip*</c:v>
                </c:pt>
                <c:pt idx="8">
                  <c:v>Mistreated in health center*</c:v>
                </c:pt>
                <c:pt idx="9">
                  <c:v>Avoided seeking health services*</c:v>
                </c:pt>
                <c:pt idx="10">
                  <c:v>Afraid of seeking health services*</c:v>
                </c:pt>
                <c:pt idx="11">
                  <c:v>Friend rejection*</c:v>
                </c:pt>
                <c:pt idx="12">
                  <c:v>Family gossip*</c:v>
                </c:pt>
                <c:pt idx="13">
                  <c:v>Family exclusion*</c:v>
                </c:pt>
              </c:strCache>
            </c:strRef>
          </c:cat>
          <c:val>
            <c:numRef>
              <c:f>Sheet1!$B$2:$B$15</c:f>
              <c:numCache>
                <c:formatCode>0.0%</c:formatCode>
                <c:ptCount val="14"/>
                <c:pt idx="0">
                  <c:v>0.309</c:v>
                </c:pt>
                <c:pt idx="1">
                  <c:v>0.33200000000000002</c:v>
                </c:pt>
                <c:pt idx="2">
                  <c:v>0.312</c:v>
                </c:pt>
                <c:pt idx="3">
                  <c:v>0.47799999999999998</c:v>
                </c:pt>
                <c:pt idx="4">
                  <c:v>0.16500000000000001</c:v>
                </c:pt>
                <c:pt idx="5">
                  <c:v>0.156</c:v>
                </c:pt>
                <c:pt idx="6">
                  <c:v>1.4E-2</c:v>
                </c:pt>
                <c:pt idx="7">
                  <c:v>4.5999999999999999E-2</c:v>
                </c:pt>
                <c:pt idx="8">
                  <c:v>2.9000000000000001E-2</c:v>
                </c:pt>
                <c:pt idx="9">
                  <c:v>0.10199999999999999</c:v>
                </c:pt>
                <c:pt idx="10">
                  <c:v>0.13800000000000001</c:v>
                </c:pt>
                <c:pt idx="11">
                  <c:v>0.13800000000000001</c:v>
                </c:pt>
                <c:pt idx="12">
                  <c:v>0.20499999999999999</c:v>
                </c:pt>
                <c:pt idx="13">
                  <c:v>0.13100000000000001</c:v>
                </c:pt>
              </c:numCache>
            </c:numRef>
          </c:val>
          <c:extLst>
            <c:ext xmlns:c16="http://schemas.microsoft.com/office/drawing/2014/chart" uri="{C3380CC4-5D6E-409C-BE32-E72D297353CC}">
              <c16:uniqueId val="{00000000-F37E-4E83-8ED5-4055B7ADF0AF}"/>
            </c:ext>
          </c:extLst>
        </c:ser>
        <c:dLbls>
          <c:dLblPos val="outEnd"/>
          <c:showLegendKey val="0"/>
          <c:showVal val="1"/>
          <c:showCatName val="0"/>
          <c:showSerName val="0"/>
          <c:showPercent val="0"/>
          <c:showBubbleSize val="0"/>
        </c:dLbls>
        <c:gapWidth val="182"/>
        <c:axId val="469528032"/>
        <c:axId val="469521472"/>
      </c:barChart>
      <c:catAx>
        <c:axId val="4695280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9521472"/>
        <c:crossesAt val="0"/>
        <c:auto val="1"/>
        <c:lblAlgn val="ctr"/>
        <c:lblOffset val="100"/>
        <c:noMultiLvlLbl val="0"/>
      </c:catAx>
      <c:valAx>
        <c:axId val="469521472"/>
        <c:scaling>
          <c:orientation val="minMax"/>
          <c:max val="0.5"/>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69528032"/>
        <c:crosses val="autoZero"/>
        <c:crossBetween val="between"/>
        <c:majorUnit val="5.000000000000001E-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4930" name="Rectangle 2"/>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panose="02020603050405020304" pitchFamily="18" charset="0"/>
                <a:ea typeface="+mn-ea"/>
                <a:cs typeface="+mn-cs"/>
              </a:defRPr>
            </a:lvl1pPr>
          </a:lstStyle>
          <a:p>
            <a:pPr>
              <a:defRPr/>
            </a:pPr>
            <a:endParaRPr lang="en-US" altLang="en-US"/>
          </a:p>
        </p:txBody>
      </p:sp>
      <p:sp>
        <p:nvSpPr>
          <p:cNvPr id="124931" name="Rectangle 3"/>
          <p:cNvSpPr>
            <a:spLocks noGrp="1" noChangeArrowheads="1"/>
          </p:cNvSpPr>
          <p:nvPr>
            <p:ph type="dt" sz="quarter" idx="1"/>
          </p:nvPr>
        </p:nvSpPr>
        <p:spPr bwMode="auto">
          <a:xfrm>
            <a:off x="39624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panose="02020603050405020304" pitchFamily="18" charset="0"/>
                <a:ea typeface="+mn-ea"/>
                <a:cs typeface="+mn-cs"/>
              </a:defRPr>
            </a:lvl1pPr>
          </a:lstStyle>
          <a:p>
            <a:pPr>
              <a:defRPr/>
            </a:pPr>
            <a:endParaRPr lang="en-US" altLang="en-US"/>
          </a:p>
        </p:txBody>
      </p:sp>
      <p:sp>
        <p:nvSpPr>
          <p:cNvPr id="124932" name="Rectangle 4"/>
          <p:cNvSpPr>
            <a:spLocks noGrp="1" noChangeArrowheads="1"/>
          </p:cNvSpPr>
          <p:nvPr>
            <p:ph type="ftr" sz="quarter" idx="2"/>
          </p:nvPr>
        </p:nvSpPr>
        <p:spPr bwMode="auto">
          <a:xfrm>
            <a:off x="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panose="02020603050405020304" pitchFamily="18" charset="0"/>
                <a:ea typeface="+mn-ea"/>
                <a:cs typeface="+mn-cs"/>
              </a:defRPr>
            </a:lvl1pPr>
          </a:lstStyle>
          <a:p>
            <a:pPr>
              <a:defRPr/>
            </a:pPr>
            <a:endParaRPr lang="en-US" altLang="en-US"/>
          </a:p>
        </p:txBody>
      </p:sp>
      <p:sp>
        <p:nvSpPr>
          <p:cNvPr id="124933" name="Rectangle 5"/>
          <p:cNvSpPr>
            <a:spLocks noGrp="1" noChangeArrowheads="1"/>
          </p:cNvSpPr>
          <p:nvPr>
            <p:ph type="sldNum" sz="quarter" idx="3"/>
          </p:nvPr>
        </p:nvSpPr>
        <p:spPr bwMode="auto">
          <a:xfrm>
            <a:off x="396240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panose="02020603060405020304" pitchFamily="18" charset="0"/>
              </a:defRPr>
            </a:lvl1pPr>
          </a:lstStyle>
          <a:p>
            <a:pPr>
              <a:defRPr/>
            </a:pPr>
            <a:fld id="{5A7DBC23-E5C2-452D-B428-1808EDBA2F8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hdr" sz="quarter"/>
          </p:nvPr>
        </p:nvSpPr>
        <p:spPr bwMode="auto">
          <a:xfrm>
            <a:off x="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Times" panose="02020603050405020304" pitchFamily="18" charset="0"/>
                <a:ea typeface="+mn-ea"/>
                <a:cs typeface="+mn-cs"/>
              </a:defRPr>
            </a:lvl1pPr>
          </a:lstStyle>
          <a:p>
            <a:pPr>
              <a:defRPr/>
            </a:pPr>
            <a:endParaRPr lang="en-US" altLang="en-US"/>
          </a:p>
        </p:txBody>
      </p:sp>
      <p:sp>
        <p:nvSpPr>
          <p:cNvPr id="129027" name="Rectangle 3"/>
          <p:cNvSpPr>
            <a:spLocks noGrp="1" noChangeArrowheads="1"/>
          </p:cNvSpPr>
          <p:nvPr>
            <p:ph type="dt" idx="1"/>
          </p:nvPr>
        </p:nvSpPr>
        <p:spPr bwMode="auto">
          <a:xfrm>
            <a:off x="39624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Times" panose="02020603050405020304" pitchFamily="18" charset="0"/>
                <a:ea typeface="+mn-ea"/>
                <a:cs typeface="+mn-cs"/>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68400" y="685800"/>
            <a:ext cx="4673600" cy="3505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a:extLst>
        </p:spPr>
      </p:sp>
      <p:sp>
        <p:nvSpPr>
          <p:cNvPr id="129029" name="Rectangle 5"/>
          <p:cNvSpPr>
            <a:spLocks noGrp="1" noChangeArrowheads="1"/>
          </p:cNvSpPr>
          <p:nvPr>
            <p:ph type="body" sz="quarter" idx="3"/>
          </p:nvPr>
        </p:nvSpPr>
        <p:spPr bwMode="auto">
          <a:xfrm>
            <a:off x="914400" y="4419600"/>
            <a:ext cx="5181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29030" name="Rectangle 6"/>
          <p:cNvSpPr>
            <a:spLocks noGrp="1" noChangeArrowheads="1"/>
          </p:cNvSpPr>
          <p:nvPr>
            <p:ph type="ftr" sz="quarter" idx="4"/>
          </p:nvPr>
        </p:nvSpPr>
        <p:spPr bwMode="auto">
          <a:xfrm>
            <a:off x="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Times" panose="02020603050405020304" pitchFamily="18" charset="0"/>
                <a:ea typeface="+mn-ea"/>
                <a:cs typeface="+mn-cs"/>
              </a:defRPr>
            </a:lvl1pPr>
          </a:lstStyle>
          <a:p>
            <a:pPr>
              <a:defRPr/>
            </a:pPr>
            <a:endParaRPr lang="en-US" altLang="en-US"/>
          </a:p>
        </p:txBody>
      </p:sp>
      <p:sp>
        <p:nvSpPr>
          <p:cNvPr id="129031" name="Rectangle 7"/>
          <p:cNvSpPr>
            <a:spLocks noGrp="1" noChangeArrowheads="1"/>
          </p:cNvSpPr>
          <p:nvPr>
            <p:ph type="sldNum" sz="quarter" idx="5"/>
          </p:nvPr>
        </p:nvSpPr>
        <p:spPr bwMode="auto">
          <a:xfrm>
            <a:off x="3962400" y="88392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Times" panose="02020603060405020304" pitchFamily="18" charset="0"/>
              </a:defRPr>
            </a:lvl1pPr>
          </a:lstStyle>
          <a:p>
            <a:pPr>
              <a:defRPr/>
            </a:pPr>
            <a:fld id="{9C2CF255-1A69-45E5-BF16-FE872A9B4B8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anose="02020603050405020304"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anose="02020603050405020304"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panose="02020603050405020304"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panose="02020603050405020304"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panose="02020603050405020304"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4293118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D3DDD1-A2AC-0143-A10E-767D06A6F773}" type="slidenum">
              <a:rPr lang="en-US" smtClean="0"/>
              <a:pPr/>
              <a:t>16</a:t>
            </a:fld>
            <a:endParaRPr lang="en-US" dirty="0"/>
          </a:p>
        </p:txBody>
      </p:sp>
    </p:spTree>
    <p:extLst>
      <p:ext uri="{BB962C8B-B14F-4D97-AF65-F5344CB8AC3E}">
        <p14:creationId xmlns:p14="http://schemas.microsoft.com/office/powerpoint/2010/main" val="3062013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D3DDD1-A2AC-0143-A10E-767D06A6F773}" type="slidenum">
              <a:rPr lang="en-US" smtClean="0"/>
              <a:pPr/>
              <a:t>17</a:t>
            </a:fld>
            <a:endParaRPr lang="en-US" dirty="0"/>
          </a:p>
        </p:txBody>
      </p:sp>
    </p:spTree>
    <p:extLst>
      <p:ext uri="{BB962C8B-B14F-4D97-AF65-F5344CB8AC3E}">
        <p14:creationId xmlns:p14="http://schemas.microsoft.com/office/powerpoint/2010/main" val="1247046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D3DDD1-A2AC-0143-A10E-767D06A6F773}" type="slidenum">
              <a:rPr kumimoji="0" 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endParaRPr>
          </a:p>
        </p:txBody>
      </p:sp>
    </p:spTree>
    <p:extLst>
      <p:ext uri="{BB962C8B-B14F-4D97-AF65-F5344CB8AC3E}">
        <p14:creationId xmlns:p14="http://schemas.microsoft.com/office/powerpoint/2010/main" val="1626149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9939" name="Notes Placeholder 2"/>
          <p:cNvSpPr>
            <a:spLocks noGrp="1"/>
          </p:cNvSpPr>
          <p:nvPr>
            <p:ph type="body" idx="1"/>
          </p:nvPr>
        </p:nvSpPr>
        <p:spPr>
          <a:noFill/>
        </p:spPr>
        <p:txBody>
          <a:bodyPr/>
          <a:lstStyle/>
          <a:p>
            <a:endParaRPr lang="en-US" altLang="en-US">
              <a:ea typeface="ＭＳ Ｐゴシック" panose="020B0600070205080204" pitchFamily="34" charset="-128"/>
            </a:endParaRPr>
          </a:p>
        </p:txBody>
      </p:sp>
      <p:sp>
        <p:nvSpPr>
          <p:cNvPr id="39940" name="Slide Number Placeholder 3"/>
          <p:cNvSpPr>
            <a:spLocks noGrp="1"/>
          </p:cNvSpPr>
          <p:nvPr>
            <p:ph type="sldNum" sz="quarter" idx="5"/>
          </p:nvPr>
        </p:nvSpPr>
        <p:spPr>
          <a:noFill/>
        </p:spPr>
        <p:txBody>
          <a:bodyPr/>
          <a:lstStyle>
            <a:lvl1pPr>
              <a:defRPr sz="2800">
                <a:solidFill>
                  <a:schemeClr val="tx1"/>
                </a:solidFill>
                <a:latin typeface="Times" panose="02020603050405020304" pitchFamily="18" charset="0"/>
                <a:ea typeface="ＭＳ Ｐゴシック" panose="020B0600070205080204" pitchFamily="34" charset="-128"/>
              </a:defRPr>
            </a:lvl1pPr>
            <a:lvl2pPr marL="742950" indent="-285750">
              <a:defRPr sz="2800">
                <a:solidFill>
                  <a:schemeClr val="tx1"/>
                </a:solidFill>
                <a:latin typeface="Times" panose="02020603050405020304" pitchFamily="18" charset="0"/>
                <a:ea typeface="ＭＳ Ｐゴシック" panose="020B0600070205080204" pitchFamily="34" charset="-128"/>
              </a:defRPr>
            </a:lvl2pPr>
            <a:lvl3pPr marL="1143000" indent="-228600">
              <a:defRPr sz="2800">
                <a:solidFill>
                  <a:schemeClr val="tx1"/>
                </a:solidFill>
                <a:latin typeface="Times" panose="02020603050405020304" pitchFamily="18" charset="0"/>
                <a:ea typeface="ＭＳ Ｐゴシック" panose="020B0600070205080204" pitchFamily="34" charset="-128"/>
              </a:defRPr>
            </a:lvl3pPr>
            <a:lvl4pPr marL="1600200" indent="-228600">
              <a:defRPr sz="2800">
                <a:solidFill>
                  <a:schemeClr val="tx1"/>
                </a:solidFill>
                <a:latin typeface="Times" panose="02020603050405020304" pitchFamily="18" charset="0"/>
                <a:ea typeface="ＭＳ Ｐゴシック" panose="020B0600070205080204" pitchFamily="34" charset="-128"/>
              </a:defRPr>
            </a:lvl4pPr>
            <a:lvl5pPr marL="2057400" indent="-228600">
              <a:defRPr sz="28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9pPr>
          </a:lstStyle>
          <a:p>
            <a:fld id="{2DB62F22-7992-4D58-BE31-F39BBCE673F7}" type="slidenum">
              <a:rPr lang="en-US" altLang="en-US" sz="1200" smtClean="0"/>
              <a:pPr/>
              <a:t>19</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2/12/2019</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extLst>
      <p:ext uri="{BB962C8B-B14F-4D97-AF65-F5344CB8AC3E}">
        <p14:creationId xmlns:p14="http://schemas.microsoft.com/office/powerpoint/2010/main" val="34892297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2/12/2019</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extLst>
      <p:ext uri="{BB962C8B-B14F-4D97-AF65-F5344CB8AC3E}">
        <p14:creationId xmlns:p14="http://schemas.microsoft.com/office/powerpoint/2010/main" val="562364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23A271A1-F6D6-438B-A432-4747EE7ECD40}" type="datetimeFigureOut">
              <a:rPr lang="en-US" smtClean="0"/>
              <a:pPr eaLnBrk="1" latinLnBrk="0" hangingPunct="1"/>
              <a:t>2/12/2019</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565606828"/>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 column">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4" y="71967"/>
            <a:ext cx="8858161" cy="114300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1"/>
          <p:cNvSpPr>
            <a:spLocks noGrp="1"/>
          </p:cNvSpPr>
          <p:nvPr>
            <p:ph idx="13" hasCustomPrompt="1"/>
          </p:nvPr>
        </p:nvSpPr>
        <p:spPr>
          <a:xfrm>
            <a:off x="149314" y="1600201"/>
            <a:ext cx="4391514" cy="452596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Content Placeholder 2"/>
          <p:cNvSpPr>
            <a:spLocks noGrp="1"/>
          </p:cNvSpPr>
          <p:nvPr>
            <p:ph idx="12" hasCustomPrompt="1"/>
          </p:nvPr>
        </p:nvSpPr>
        <p:spPr>
          <a:xfrm>
            <a:off x="4615267" y="1601896"/>
            <a:ext cx="4392207" cy="4525963"/>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2717575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154780"/>
        </a:solidFill>
        <a:effectLst/>
      </p:bgPr>
    </p:bg>
    <p:spTree>
      <p:nvGrpSpPr>
        <p:cNvPr id="1" name=""/>
        <p:cNvGrpSpPr/>
        <p:nvPr/>
      </p:nvGrpSpPr>
      <p:grpSpPr>
        <a:xfrm>
          <a:off x="0" y="0"/>
          <a:ext cx="0" cy="0"/>
          <a:chOff x="0" y="0"/>
          <a:chExt cx="0" cy="0"/>
        </a:xfrm>
      </p:grpSpPr>
      <p:sp>
        <p:nvSpPr>
          <p:cNvPr id="10" name="Title"/>
          <p:cNvSpPr>
            <a:spLocks noGrp="1" noChangeArrowheads="1"/>
          </p:cNvSpPr>
          <p:nvPr>
            <p:ph type="ctrTitle" hasCustomPrompt="1"/>
            <p:custDataLst>
              <p:tags r:id="rId1"/>
            </p:custDataLst>
          </p:nvPr>
        </p:nvSpPr>
        <p:spPr bwMode="auto">
          <a:xfrm>
            <a:off x="271463" y="2610699"/>
            <a:ext cx="6298670" cy="1468439"/>
          </a:xfrm>
          <a:prstGeom prst="rect">
            <a:avLst/>
          </a:prstGeom>
          <a:noFill/>
          <a:ln>
            <a:miter lim="800000"/>
            <a:headEnd/>
            <a:tailEnd/>
          </a:ln>
        </p:spPr>
        <p:txBody>
          <a:bodyPr lIns="91418" tIns="45710" rIns="91418" bIns="45710" anchor="b">
            <a:normAutofit/>
          </a:bodyPr>
          <a:lstStyle>
            <a:lvl1pPr>
              <a:defRPr sz="2800">
                <a:latin typeface="Calibri"/>
                <a:cs typeface="Calibri"/>
              </a:defRPr>
            </a:lvl1pPr>
          </a:lstStyle>
          <a:p>
            <a:r>
              <a:rPr lang="en-US" dirty="0"/>
              <a:t>Click to add presentation title</a:t>
            </a:r>
          </a:p>
        </p:txBody>
      </p:sp>
      <p:sp>
        <p:nvSpPr>
          <p:cNvPr id="6" name="Faculty Name"/>
          <p:cNvSpPr>
            <a:spLocks noGrp="1" noChangeArrowheads="1"/>
          </p:cNvSpPr>
          <p:nvPr>
            <p:ph type="subTitle" idx="1" hasCustomPrompt="1"/>
            <p:custDataLst>
              <p:tags r:id="rId2"/>
            </p:custDataLst>
          </p:nvPr>
        </p:nvSpPr>
        <p:spPr bwMode="auto">
          <a:xfrm>
            <a:off x="411481" y="4383617"/>
            <a:ext cx="7024370" cy="1427904"/>
          </a:xfrm>
          <a:prstGeom prst="rect">
            <a:avLst/>
          </a:prstGeom>
          <a:noFill/>
          <a:ln>
            <a:noFill/>
            <a:miter lim="800000"/>
            <a:headEnd/>
            <a:tailEnd/>
          </a:ln>
        </p:spPr>
        <p:txBody>
          <a:bodyPr lIns="91429" tIns="45715" rIns="91429" bIns="45715"/>
          <a:lstStyle>
            <a:lvl1pPr marL="0" indent="0" algn="r">
              <a:spcBef>
                <a:spcPct val="0"/>
              </a:spcBef>
              <a:buFont typeface="Wingdings" pitchFamily="-84" charset="2"/>
              <a:buNone/>
              <a:defRPr sz="2000" baseline="0">
                <a:solidFill>
                  <a:srgbClr val="FFE0B3"/>
                </a:solidFill>
                <a:latin typeface="Calibri"/>
                <a:cs typeface="Calibri"/>
              </a:defRPr>
            </a:lvl1pPr>
          </a:lstStyle>
          <a:p>
            <a:r>
              <a:rPr lang="en-US" dirty="0"/>
              <a:t>Click to add faculty name</a:t>
            </a:r>
          </a:p>
        </p:txBody>
      </p:sp>
      <p:sp>
        <p:nvSpPr>
          <p:cNvPr id="7" name="Faculty Photo"/>
          <p:cNvSpPr>
            <a:spLocks noGrp="1"/>
          </p:cNvSpPr>
          <p:nvPr>
            <p:ph type="pic" sz="quarter" idx="11" hasCustomPrompt="1"/>
          </p:nvPr>
        </p:nvSpPr>
        <p:spPr>
          <a:xfrm>
            <a:off x="7493288" y="4383617"/>
            <a:ext cx="1371600" cy="1828800"/>
          </a:xfrm>
          <a:prstGeom prst="rect">
            <a:avLst/>
          </a:prstGeom>
          <a:ln w="12700" cap="flat" cmpd="sng" algn="ctr">
            <a:solidFill>
              <a:srgbClr val="FFFFFF"/>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Drag image to placeholder or click icon to add</a:t>
            </a:r>
          </a:p>
        </p:txBody>
      </p:sp>
      <p:sp>
        <p:nvSpPr>
          <p:cNvPr id="3" name="Text Placeholder 1"/>
          <p:cNvSpPr>
            <a:spLocks noGrp="1"/>
          </p:cNvSpPr>
          <p:nvPr>
            <p:ph type="body" sz="quarter" idx="12" hasCustomPrompt="1"/>
          </p:nvPr>
        </p:nvSpPr>
        <p:spPr>
          <a:xfrm>
            <a:off x="271463" y="6212417"/>
            <a:ext cx="6318250" cy="528320"/>
          </a:xfrm>
          <a:ln>
            <a:noFill/>
          </a:ln>
        </p:spPr>
        <p:txBody>
          <a:bodyPr anchor="b">
            <a:noAutofit/>
          </a:bodyPr>
          <a:lstStyle>
            <a:lvl1pPr marL="0" indent="0">
              <a:buNone/>
              <a:defRPr sz="1400" i="1" baseline="0">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credits for others who contributed to this presentation</a:t>
            </a:r>
          </a:p>
        </p:txBody>
      </p:sp>
      <p:cxnSp>
        <p:nvCxnSpPr>
          <p:cNvPr id="9" name="Straight Connector 1"/>
          <p:cNvCxnSpPr>
            <a:cxnSpLocks noChangeShapeType="1"/>
          </p:cNvCxnSpPr>
          <p:nvPr userDrawn="1"/>
        </p:nvCxnSpPr>
        <p:spPr bwMode="auto">
          <a:xfrm>
            <a:off x="252414" y="4220633"/>
            <a:ext cx="6564947" cy="0"/>
          </a:xfrm>
          <a:prstGeom prst="line">
            <a:avLst/>
          </a:prstGeom>
          <a:noFill/>
          <a:ln w="9525">
            <a:solidFill>
              <a:srgbClr val="FFFFFF"/>
            </a:solidFill>
            <a:round/>
            <a:headEnd type="none" w="sm" len="sm"/>
            <a:tailEnd type="none" w="sm" len="sm"/>
          </a:ln>
        </p:spPr>
      </p:cxnSp>
      <p:pic>
        <p:nvPicPr>
          <p:cNvPr id="13" name="Picture 12" descr="JHSPH logo with text: Johns Hopkins Bloomberg School of Public Health"/>
          <p:cNvPicPr>
            <a:picLocks noChangeAspect="1" noChangeArrowheads="1"/>
          </p:cNvPicPr>
          <p:nvPr userDrawn="1"/>
        </p:nvPicPr>
        <p:blipFill>
          <a:blip r:embed="rId4" cstate="print"/>
          <a:srcRect/>
          <a:stretch>
            <a:fillRect/>
          </a:stretch>
        </p:blipFill>
        <p:spPr bwMode="auto">
          <a:xfrm>
            <a:off x="1" y="0"/>
            <a:ext cx="2640013" cy="2491317"/>
          </a:xfrm>
          <a:prstGeom prst="rect">
            <a:avLst/>
          </a:prstGeom>
          <a:noFill/>
        </p:spPr>
      </p:pic>
      <p:pic>
        <p:nvPicPr>
          <p:cNvPr id="14" name="Picture 13" descr="Watermark of Johns Hopkins School of Public Health logo"/>
          <p:cNvPicPr>
            <a:picLocks noChangeAspect="1"/>
          </p:cNvPicPr>
          <p:nvPr userDrawn="1"/>
        </p:nvPicPr>
        <p:blipFill>
          <a:blip r:embed="rId5" cstate="print"/>
          <a:srcRect r="21205" b="9191"/>
          <a:stretch>
            <a:fillRect/>
          </a:stretch>
        </p:blipFill>
        <p:spPr>
          <a:xfrm>
            <a:off x="5217622" y="399762"/>
            <a:ext cx="3926379" cy="6458239"/>
          </a:xfrm>
          <a:prstGeom prst="rect">
            <a:avLst/>
          </a:prstGeom>
        </p:spPr>
      </p:pic>
    </p:spTree>
    <p:extLst>
      <p:ext uri="{BB962C8B-B14F-4D97-AF65-F5344CB8AC3E}">
        <p14:creationId xmlns:p14="http://schemas.microsoft.com/office/powerpoint/2010/main" val="1068864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154780"/>
        </a:solidFill>
        <a:effectLst/>
      </p:bgPr>
    </p:bg>
    <p:spTree>
      <p:nvGrpSpPr>
        <p:cNvPr id="1" name=""/>
        <p:cNvGrpSpPr/>
        <p:nvPr/>
      </p:nvGrpSpPr>
      <p:grpSpPr>
        <a:xfrm>
          <a:off x="0" y="0"/>
          <a:ext cx="0" cy="0"/>
          <a:chOff x="0" y="0"/>
          <a:chExt cx="0" cy="0"/>
        </a:xfrm>
      </p:grpSpPr>
      <p:sp>
        <p:nvSpPr>
          <p:cNvPr id="10" name="Title"/>
          <p:cNvSpPr>
            <a:spLocks noGrp="1" noChangeArrowheads="1"/>
          </p:cNvSpPr>
          <p:nvPr>
            <p:ph type="ctrTitle" hasCustomPrompt="1"/>
            <p:custDataLst>
              <p:tags r:id="rId1"/>
            </p:custDataLst>
          </p:nvPr>
        </p:nvSpPr>
        <p:spPr bwMode="auto">
          <a:xfrm>
            <a:off x="271463" y="2610699"/>
            <a:ext cx="6298670" cy="1468439"/>
          </a:xfrm>
          <a:prstGeom prst="rect">
            <a:avLst/>
          </a:prstGeom>
          <a:noFill/>
          <a:ln>
            <a:miter lim="800000"/>
            <a:headEnd/>
            <a:tailEnd/>
          </a:ln>
        </p:spPr>
        <p:txBody>
          <a:bodyPr lIns="91418" tIns="45710" rIns="91418" bIns="45710" anchor="b">
            <a:normAutofit/>
          </a:bodyPr>
          <a:lstStyle>
            <a:lvl1pPr>
              <a:defRPr sz="2800">
                <a:latin typeface="Calibri"/>
                <a:cs typeface="Calibri"/>
              </a:defRPr>
            </a:lvl1pPr>
          </a:lstStyle>
          <a:p>
            <a:r>
              <a:rPr lang="en-US" dirty="0"/>
              <a:t>Click to add presentation title</a:t>
            </a:r>
          </a:p>
        </p:txBody>
      </p:sp>
      <p:sp>
        <p:nvSpPr>
          <p:cNvPr id="6" name="Faculty Name 1"/>
          <p:cNvSpPr>
            <a:spLocks noGrp="1" noChangeArrowheads="1"/>
          </p:cNvSpPr>
          <p:nvPr>
            <p:ph type="subTitle" idx="1" hasCustomPrompt="1"/>
            <p:custDataLst>
              <p:tags r:id="rId2"/>
            </p:custDataLst>
          </p:nvPr>
        </p:nvSpPr>
        <p:spPr bwMode="auto">
          <a:xfrm>
            <a:off x="271464" y="4377268"/>
            <a:ext cx="2898457" cy="1427904"/>
          </a:xfrm>
          <a:prstGeom prst="rect">
            <a:avLst/>
          </a:prstGeom>
          <a:noFill/>
          <a:ln>
            <a:noFill/>
            <a:miter lim="800000"/>
            <a:headEnd/>
            <a:tailEnd/>
          </a:ln>
        </p:spPr>
        <p:txBody>
          <a:bodyPr lIns="91429" tIns="45715" rIns="91429" bIns="45715"/>
          <a:lstStyle>
            <a:lvl1pPr marL="0" indent="0" algn="r">
              <a:spcBef>
                <a:spcPct val="0"/>
              </a:spcBef>
              <a:buFont typeface="Wingdings" pitchFamily="-84" charset="2"/>
              <a:buNone/>
              <a:defRPr sz="1800">
                <a:solidFill>
                  <a:srgbClr val="FFE0B3"/>
                </a:solidFill>
                <a:latin typeface="+mj-lt"/>
                <a:cs typeface="Calibri"/>
              </a:defRPr>
            </a:lvl1pPr>
          </a:lstStyle>
          <a:p>
            <a:r>
              <a:rPr lang="en-US" dirty="0"/>
              <a:t>Click to add faculty 1 name</a:t>
            </a:r>
          </a:p>
        </p:txBody>
      </p:sp>
      <p:sp>
        <p:nvSpPr>
          <p:cNvPr id="12" name="Faculty Photo 1"/>
          <p:cNvSpPr>
            <a:spLocks noGrp="1"/>
          </p:cNvSpPr>
          <p:nvPr>
            <p:ph type="pic" sz="quarter" idx="13" hasCustomPrompt="1"/>
          </p:nvPr>
        </p:nvSpPr>
        <p:spPr>
          <a:xfrm>
            <a:off x="3256568" y="4383617"/>
            <a:ext cx="1371600" cy="1828800"/>
          </a:xfrm>
          <a:prstGeom prst="rect">
            <a:avLst/>
          </a:prstGeom>
          <a:ln w="12700" cap="flat" cmpd="sng" algn="ctr">
            <a:solidFill>
              <a:srgbClr val="FFFFFF"/>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Drag image to placeholder or click icon to add</a:t>
            </a:r>
          </a:p>
        </p:txBody>
      </p:sp>
      <p:sp>
        <p:nvSpPr>
          <p:cNvPr id="3" name="Faculty Name 2"/>
          <p:cNvSpPr>
            <a:spLocks noGrp="1"/>
          </p:cNvSpPr>
          <p:nvPr>
            <p:ph type="body" sz="quarter" idx="15" hasCustomPrompt="1"/>
          </p:nvPr>
        </p:nvSpPr>
        <p:spPr>
          <a:xfrm>
            <a:off x="4684509" y="4383617"/>
            <a:ext cx="2722131" cy="1421555"/>
          </a:xfrm>
          <a:ln>
            <a:noFill/>
          </a:ln>
        </p:spPr>
        <p:txBody>
          <a:bodyPr/>
          <a:lstStyle>
            <a:lvl1pPr marL="0" indent="0" algn="r">
              <a:spcBef>
                <a:spcPts val="0"/>
              </a:spcBef>
              <a:buNone/>
              <a:defRPr baseline="0">
                <a:solidFill>
                  <a:srgbClr val="FFE0B3"/>
                </a:solidFill>
              </a:defRPr>
            </a:lvl1pPr>
            <a:lvl2pPr marL="457200" indent="0">
              <a:buNone/>
              <a:defRPr/>
            </a:lvl2pPr>
            <a:lvl3pPr marL="798513" indent="0">
              <a:buNone/>
              <a:defRPr/>
            </a:lvl3pPr>
            <a:lvl4pPr marL="1371600" indent="0">
              <a:buNone/>
              <a:defRPr/>
            </a:lvl4pPr>
            <a:lvl5pPr marL="1828800" indent="0">
              <a:buNone/>
              <a:defRPr/>
            </a:lvl5pPr>
          </a:lstStyle>
          <a:p>
            <a:pPr lvl="0"/>
            <a:r>
              <a:rPr lang="en-US" dirty="0"/>
              <a:t>Click to add faculty 2 name</a:t>
            </a:r>
          </a:p>
        </p:txBody>
      </p:sp>
      <p:sp>
        <p:nvSpPr>
          <p:cNvPr id="7" name="Faculty Photo 2"/>
          <p:cNvSpPr>
            <a:spLocks noGrp="1"/>
          </p:cNvSpPr>
          <p:nvPr>
            <p:ph type="pic" sz="quarter" idx="11" hasCustomPrompt="1"/>
          </p:nvPr>
        </p:nvSpPr>
        <p:spPr>
          <a:xfrm>
            <a:off x="7493288" y="4383617"/>
            <a:ext cx="1371600" cy="1828800"/>
          </a:xfrm>
          <a:prstGeom prst="rect">
            <a:avLst/>
          </a:prstGeom>
          <a:ln w="12700" cap="flat" cmpd="sng" algn="ctr">
            <a:solidFill>
              <a:srgbClr val="FFFFFF"/>
            </a:solidFill>
            <a:prstDash val="solid"/>
            <a:miter lim="800000"/>
            <a:headEnd type="none" w="med" len="med"/>
            <a:tailEnd type="none" w="med" len="med"/>
          </a:ln>
        </p:spPr>
        <p:txBody>
          <a:bodyPr/>
          <a:lstStyle>
            <a:lvl1pPr>
              <a:buNone/>
              <a:defRPr sz="1400">
                <a:solidFill>
                  <a:srgbClr val="FFFFFF"/>
                </a:solidFill>
                <a:latin typeface="+mj-lt"/>
                <a:cs typeface="Arial"/>
              </a:defRPr>
            </a:lvl1pPr>
          </a:lstStyle>
          <a:p>
            <a:r>
              <a:rPr lang="en-US" dirty="0"/>
              <a:t>Drag image to placeholder or click icon to add</a:t>
            </a:r>
          </a:p>
        </p:txBody>
      </p:sp>
      <p:sp>
        <p:nvSpPr>
          <p:cNvPr id="13" name="Text Placeholder 1"/>
          <p:cNvSpPr>
            <a:spLocks noGrp="1"/>
          </p:cNvSpPr>
          <p:nvPr>
            <p:ph type="body" sz="quarter" idx="12" hasCustomPrompt="1"/>
          </p:nvPr>
        </p:nvSpPr>
        <p:spPr>
          <a:xfrm>
            <a:off x="271463" y="6212417"/>
            <a:ext cx="6318250" cy="528320"/>
          </a:xfrm>
          <a:ln>
            <a:noFill/>
          </a:ln>
        </p:spPr>
        <p:txBody>
          <a:bodyPr anchor="b">
            <a:noAutofit/>
          </a:bodyPr>
          <a:lstStyle>
            <a:lvl1pPr marL="0" indent="0">
              <a:buNone/>
              <a:defRPr sz="1400" i="1">
                <a:solidFill>
                  <a:schemeClr val="bg1"/>
                </a:solidFill>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add credits for others who contributed to this presentation</a:t>
            </a:r>
          </a:p>
        </p:txBody>
      </p:sp>
      <p:cxnSp>
        <p:nvCxnSpPr>
          <p:cNvPr id="9" name="Straight Connector 1"/>
          <p:cNvCxnSpPr>
            <a:cxnSpLocks noChangeShapeType="1"/>
          </p:cNvCxnSpPr>
          <p:nvPr userDrawn="1"/>
        </p:nvCxnSpPr>
        <p:spPr bwMode="auto">
          <a:xfrm>
            <a:off x="252414" y="4220633"/>
            <a:ext cx="6564947" cy="0"/>
          </a:xfrm>
          <a:prstGeom prst="line">
            <a:avLst/>
          </a:prstGeom>
          <a:noFill/>
          <a:ln w="9525">
            <a:solidFill>
              <a:srgbClr val="FFFFFF"/>
            </a:solidFill>
            <a:round/>
            <a:headEnd type="none" w="sm" len="sm"/>
            <a:tailEnd type="none" w="sm" len="sm"/>
          </a:ln>
        </p:spPr>
      </p:cxnSp>
      <p:pic>
        <p:nvPicPr>
          <p:cNvPr id="11" name="Picture 10" descr="JHSPH logo with text: Johns Hopkins Bloomberg School of Public Health"/>
          <p:cNvPicPr>
            <a:picLocks noChangeAspect="1" noChangeArrowheads="1"/>
          </p:cNvPicPr>
          <p:nvPr userDrawn="1"/>
        </p:nvPicPr>
        <p:blipFill>
          <a:blip r:embed="rId4" cstate="print"/>
          <a:srcRect/>
          <a:stretch>
            <a:fillRect/>
          </a:stretch>
        </p:blipFill>
        <p:spPr bwMode="auto">
          <a:xfrm>
            <a:off x="1" y="0"/>
            <a:ext cx="2640013" cy="2491317"/>
          </a:xfrm>
          <a:prstGeom prst="rect">
            <a:avLst/>
          </a:prstGeom>
          <a:noFill/>
        </p:spPr>
      </p:pic>
      <p:pic>
        <p:nvPicPr>
          <p:cNvPr id="14" name="Picture 13" descr="Watermark of Johns Hopkins School of Public Health logo"/>
          <p:cNvPicPr>
            <a:picLocks noChangeAspect="1"/>
          </p:cNvPicPr>
          <p:nvPr userDrawn="1"/>
        </p:nvPicPr>
        <p:blipFill>
          <a:blip r:embed="rId5" cstate="print"/>
          <a:srcRect r="21205" b="9191"/>
          <a:stretch>
            <a:fillRect/>
          </a:stretch>
        </p:blipFill>
        <p:spPr>
          <a:xfrm>
            <a:off x="5217622" y="399762"/>
            <a:ext cx="3926379" cy="6458239"/>
          </a:xfrm>
          <a:prstGeom prst="rect">
            <a:avLst/>
          </a:prstGeom>
        </p:spPr>
      </p:pic>
    </p:spTree>
    <p:extLst>
      <p:ext uri="{BB962C8B-B14F-4D97-AF65-F5344CB8AC3E}">
        <p14:creationId xmlns:p14="http://schemas.microsoft.com/office/powerpoint/2010/main" val="4509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p:bg>
      <p:bgPr>
        <a:solidFill>
          <a:srgbClr val="154780"/>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56683" y="4344670"/>
            <a:ext cx="4886325" cy="1724236"/>
          </a:xfrm>
        </p:spPr>
        <p:txBody>
          <a:bodyPr anchor="t">
            <a:normAutofit/>
          </a:bodyPr>
          <a:lstStyle>
            <a:lvl1pPr>
              <a:defRPr sz="2200">
                <a:solidFill>
                  <a:srgbClr val="FFE0B3"/>
                </a:solidFill>
              </a:defRPr>
            </a:lvl1pPr>
          </a:lstStyle>
          <a:p>
            <a:r>
              <a:rPr lang="en-US" dirty="0"/>
              <a:t>Click to add section title</a:t>
            </a:r>
          </a:p>
        </p:txBody>
      </p:sp>
      <p:sp>
        <p:nvSpPr>
          <p:cNvPr id="6" name="Rectangle 5"/>
          <p:cNvSpPr/>
          <p:nvPr userDrawn="1"/>
        </p:nvSpPr>
        <p:spPr>
          <a:xfrm>
            <a:off x="98216" y="6198527"/>
            <a:ext cx="8964504" cy="369332"/>
          </a:xfrm>
          <a:prstGeom prst="rect">
            <a:avLst/>
          </a:prstGeom>
        </p:spPr>
        <p:txBody>
          <a:bodyPr wrap="square" lIns="0" tIns="0" rIns="0" bIns="0">
            <a:spAutoFit/>
          </a:bodyPr>
          <a:lstStyle/>
          <a:p>
            <a:pPr algn="ctr"/>
            <a:r>
              <a:rPr lang="en-US" sz="1200" kern="1200" dirty="0">
                <a:solidFill>
                  <a:schemeClr val="bg1"/>
                </a:solidFill>
                <a:latin typeface="Calibri" charset="0"/>
                <a:ea typeface="ＭＳ Ｐゴシック" pitchFamily="-1" charset="-128"/>
                <a:cs typeface="Calibri Light"/>
              </a:rPr>
              <a:t>The material in this video is subject to the copyright of the owners of the material and is being provided for educational purposes</a:t>
            </a:r>
            <a:r>
              <a:rPr lang="en-US" sz="1200" kern="1200" baseline="0" dirty="0">
                <a:solidFill>
                  <a:schemeClr val="bg1"/>
                </a:solidFill>
                <a:latin typeface="Calibri" charset="0"/>
                <a:ea typeface="ＭＳ Ｐゴシック" pitchFamily="-1" charset="-128"/>
                <a:cs typeface="Calibri Light"/>
              </a:rPr>
              <a:t> </a:t>
            </a:r>
            <a:r>
              <a:rPr lang="en-US" sz="1200" kern="1200" dirty="0">
                <a:solidFill>
                  <a:schemeClr val="bg1"/>
                </a:solidFill>
                <a:latin typeface="Calibri" charset="0"/>
                <a:ea typeface="ＭＳ Ｐゴシック" pitchFamily="-1" charset="-128"/>
                <a:cs typeface="Calibri Light"/>
              </a:rPr>
              <a:t>under</a:t>
            </a:r>
            <a:br>
              <a:rPr lang="en-US" sz="1200" kern="1200" dirty="0">
                <a:solidFill>
                  <a:schemeClr val="bg1"/>
                </a:solidFill>
                <a:latin typeface="Calibri" charset="0"/>
                <a:ea typeface="ＭＳ Ｐゴシック" pitchFamily="-1" charset="-128"/>
                <a:cs typeface="Calibri Light"/>
              </a:rPr>
            </a:br>
            <a:r>
              <a:rPr lang="en-US" sz="1200" kern="1200" dirty="0">
                <a:solidFill>
                  <a:schemeClr val="bg1"/>
                </a:solidFill>
                <a:latin typeface="Calibri" charset="0"/>
                <a:ea typeface="ＭＳ Ｐゴシック" pitchFamily="-1" charset="-128"/>
                <a:cs typeface="Calibri Light"/>
              </a:rPr>
              <a:t>rules of fair use for registered students in this course only. No additional copies of the copyrighted work may be made or distributed.</a:t>
            </a:r>
            <a:endParaRPr lang="en-US" sz="1200" dirty="0">
              <a:solidFill>
                <a:schemeClr val="bg1"/>
              </a:solidFill>
              <a:latin typeface="Calibri" charset="0"/>
              <a:cs typeface="Calibri Light"/>
            </a:endParaRPr>
          </a:p>
        </p:txBody>
      </p:sp>
      <p:cxnSp>
        <p:nvCxnSpPr>
          <p:cNvPr id="10" name="Straight Connector 1"/>
          <p:cNvCxnSpPr>
            <a:cxnSpLocks noChangeShapeType="1"/>
          </p:cNvCxnSpPr>
          <p:nvPr userDrawn="1"/>
        </p:nvCxnSpPr>
        <p:spPr bwMode="auto">
          <a:xfrm>
            <a:off x="256682" y="4220634"/>
            <a:ext cx="4910138" cy="2117"/>
          </a:xfrm>
          <a:prstGeom prst="line">
            <a:avLst/>
          </a:prstGeom>
          <a:noFill/>
          <a:ln w="9525">
            <a:solidFill>
              <a:srgbClr val="FFFFFF"/>
            </a:solidFill>
            <a:round/>
            <a:headEnd type="none" w="sm" len="sm"/>
            <a:tailEnd type="none" w="sm" len="sm"/>
          </a:ln>
        </p:spPr>
      </p:cxnSp>
      <p:pic>
        <p:nvPicPr>
          <p:cNvPr id="11" name="Picture 10" descr="JHSPH logo with text: Johns Hopkins Bloomberg School of Public Health"/>
          <p:cNvPicPr>
            <a:picLocks noChangeAspect="1" noChangeArrowheads="1"/>
          </p:cNvPicPr>
          <p:nvPr userDrawn="1"/>
        </p:nvPicPr>
        <p:blipFill>
          <a:blip r:embed="rId2" cstate="print"/>
          <a:srcRect/>
          <a:stretch>
            <a:fillRect/>
          </a:stretch>
        </p:blipFill>
        <p:spPr bwMode="auto">
          <a:xfrm>
            <a:off x="1" y="0"/>
            <a:ext cx="2640013" cy="2491317"/>
          </a:xfrm>
          <a:prstGeom prst="rect">
            <a:avLst/>
          </a:prstGeom>
          <a:noFill/>
        </p:spPr>
      </p:pic>
      <p:pic>
        <p:nvPicPr>
          <p:cNvPr id="12" name="Picture 11" descr="Watermark of Johns Hopkins School of Public Health logo"/>
          <p:cNvPicPr>
            <a:picLocks noChangeAspect="1"/>
          </p:cNvPicPr>
          <p:nvPr userDrawn="1"/>
        </p:nvPicPr>
        <p:blipFill>
          <a:blip r:embed="rId3" cstate="print"/>
          <a:srcRect r="21205" b="9191"/>
          <a:stretch>
            <a:fillRect/>
          </a:stretch>
        </p:blipFill>
        <p:spPr>
          <a:xfrm>
            <a:off x="5217622" y="399762"/>
            <a:ext cx="3926379" cy="6458239"/>
          </a:xfrm>
          <a:prstGeom prst="rect">
            <a:avLst/>
          </a:prstGeom>
        </p:spPr>
      </p:pic>
    </p:spTree>
    <p:extLst>
      <p:ext uri="{BB962C8B-B14F-4D97-AF65-F5344CB8AC3E}">
        <p14:creationId xmlns:p14="http://schemas.microsoft.com/office/powerpoint/2010/main" val="42664051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ormal">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29468892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rmal w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a:xfrm>
            <a:off x="149314" y="1600202"/>
            <a:ext cx="8858161" cy="221995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Content Placeholder 2"/>
          <p:cNvSpPr>
            <a:spLocks noGrp="1"/>
          </p:cNvSpPr>
          <p:nvPr>
            <p:ph idx="12" hasCustomPrompt="1"/>
          </p:nvPr>
        </p:nvSpPr>
        <p:spPr>
          <a:xfrm>
            <a:off x="149313" y="3901442"/>
            <a:ext cx="8858161" cy="221995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35956300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tacked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a:xfrm>
            <a:off x="149314" y="1600202"/>
            <a:ext cx="4397287" cy="221995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Content Placeholder 1"/>
          <p:cNvSpPr>
            <a:spLocks noGrp="1"/>
          </p:cNvSpPr>
          <p:nvPr>
            <p:ph idx="13" hasCustomPrompt="1"/>
          </p:nvPr>
        </p:nvSpPr>
        <p:spPr>
          <a:xfrm>
            <a:off x="4610187" y="1600202"/>
            <a:ext cx="4397287" cy="221995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Content Placeholder 2"/>
          <p:cNvSpPr>
            <a:spLocks noGrp="1"/>
          </p:cNvSpPr>
          <p:nvPr>
            <p:ph idx="12" hasCustomPrompt="1"/>
          </p:nvPr>
        </p:nvSpPr>
        <p:spPr>
          <a:xfrm>
            <a:off x="149313" y="3901442"/>
            <a:ext cx="8858161" cy="221995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2601758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cked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3" name="Content Placeholder 1"/>
          <p:cNvSpPr>
            <a:spLocks noGrp="1"/>
          </p:cNvSpPr>
          <p:nvPr>
            <p:ph idx="1" hasCustomPrompt="1"/>
          </p:nvPr>
        </p:nvSpPr>
        <p:spPr>
          <a:xfrm>
            <a:off x="149314" y="1600202"/>
            <a:ext cx="8858161" cy="221995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Content Placeholder 2"/>
          <p:cNvSpPr>
            <a:spLocks noGrp="1"/>
          </p:cNvSpPr>
          <p:nvPr>
            <p:ph idx="12" hasCustomPrompt="1"/>
          </p:nvPr>
        </p:nvSpPr>
        <p:spPr>
          <a:xfrm>
            <a:off x="149313" y="3901442"/>
            <a:ext cx="4397288" cy="221995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10" name="Content Placeholder 2"/>
          <p:cNvSpPr>
            <a:spLocks noGrp="1"/>
          </p:cNvSpPr>
          <p:nvPr>
            <p:ph idx="14" hasCustomPrompt="1"/>
          </p:nvPr>
        </p:nvSpPr>
        <p:spPr>
          <a:xfrm>
            <a:off x="4610186" y="3901442"/>
            <a:ext cx="4397288" cy="221995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71474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2/12/2019</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906025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 column">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4" y="71967"/>
            <a:ext cx="8858161" cy="114300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1"/>
          <p:cNvSpPr>
            <a:spLocks noGrp="1"/>
          </p:cNvSpPr>
          <p:nvPr>
            <p:ph idx="13" hasCustomPrompt="1"/>
          </p:nvPr>
        </p:nvSpPr>
        <p:spPr>
          <a:xfrm>
            <a:off x="149314" y="1600201"/>
            <a:ext cx="4391514" cy="4525963"/>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7" name="Content Placeholder 2"/>
          <p:cNvSpPr>
            <a:spLocks noGrp="1"/>
          </p:cNvSpPr>
          <p:nvPr>
            <p:ph idx="12" hasCustomPrompt="1"/>
          </p:nvPr>
        </p:nvSpPr>
        <p:spPr>
          <a:xfrm>
            <a:off x="4615267" y="1601896"/>
            <a:ext cx="4392207" cy="4525963"/>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40132996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with bottom caption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4" y="71967"/>
            <a:ext cx="8858161" cy="114300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1"/>
          <p:cNvSpPr>
            <a:spLocks noGrp="1"/>
          </p:cNvSpPr>
          <p:nvPr>
            <p:ph idx="13" hasCustomPrompt="1"/>
          </p:nvPr>
        </p:nvSpPr>
        <p:spPr>
          <a:xfrm>
            <a:off x="149314" y="1600202"/>
            <a:ext cx="4391514" cy="380999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Text Placeholder 1"/>
          <p:cNvSpPr>
            <a:spLocks noGrp="1"/>
          </p:cNvSpPr>
          <p:nvPr>
            <p:ph type="body" sz="quarter" idx="15" hasCustomPrompt="1"/>
          </p:nvPr>
        </p:nvSpPr>
        <p:spPr>
          <a:xfrm>
            <a:off x="141692" y="5536140"/>
            <a:ext cx="4399136" cy="601133"/>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Content Placeholder 2"/>
          <p:cNvSpPr>
            <a:spLocks noGrp="1"/>
          </p:cNvSpPr>
          <p:nvPr>
            <p:ph idx="12" hasCustomPrompt="1"/>
          </p:nvPr>
        </p:nvSpPr>
        <p:spPr>
          <a:xfrm>
            <a:off x="4615267" y="1601896"/>
            <a:ext cx="4392207" cy="3808304"/>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1"/>
          <p:cNvSpPr>
            <a:spLocks noGrp="1"/>
          </p:cNvSpPr>
          <p:nvPr>
            <p:ph type="body" sz="quarter" idx="16" hasCustomPrompt="1"/>
          </p:nvPr>
        </p:nvSpPr>
        <p:spPr>
          <a:xfrm>
            <a:off x="4615266" y="5537684"/>
            <a:ext cx="4399136" cy="601133"/>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0"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641259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s 2 captions 2 source boxe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4" y="71967"/>
            <a:ext cx="8858161" cy="114300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1"/>
          <p:cNvSpPr>
            <a:spLocks noGrp="1"/>
          </p:cNvSpPr>
          <p:nvPr>
            <p:ph idx="13" hasCustomPrompt="1"/>
          </p:nvPr>
        </p:nvSpPr>
        <p:spPr>
          <a:xfrm>
            <a:off x="149314" y="1600202"/>
            <a:ext cx="4391514" cy="380999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6" name="Text Placeholder 1"/>
          <p:cNvSpPr>
            <a:spLocks noGrp="1"/>
          </p:cNvSpPr>
          <p:nvPr>
            <p:ph type="body" sz="quarter" idx="15" hasCustomPrompt="1"/>
          </p:nvPr>
        </p:nvSpPr>
        <p:spPr>
          <a:xfrm>
            <a:off x="141692" y="5536140"/>
            <a:ext cx="4399136" cy="601133"/>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Content Placeholder 2"/>
          <p:cNvSpPr>
            <a:spLocks noGrp="1"/>
          </p:cNvSpPr>
          <p:nvPr>
            <p:ph idx="12" hasCustomPrompt="1"/>
          </p:nvPr>
        </p:nvSpPr>
        <p:spPr>
          <a:xfrm>
            <a:off x="4615267" y="1601896"/>
            <a:ext cx="4392207" cy="3808304"/>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1"/>
          <p:cNvSpPr>
            <a:spLocks noGrp="1"/>
          </p:cNvSpPr>
          <p:nvPr>
            <p:ph type="body" sz="quarter" idx="16" hasCustomPrompt="1"/>
          </p:nvPr>
        </p:nvSpPr>
        <p:spPr>
          <a:xfrm>
            <a:off x="4615266" y="5537684"/>
            <a:ext cx="4399136" cy="601133"/>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0" name="Source"/>
          <p:cNvSpPr>
            <a:spLocks noGrp="1"/>
          </p:cNvSpPr>
          <p:nvPr>
            <p:ph idx="11" hasCustomPrompt="1"/>
          </p:nvPr>
        </p:nvSpPr>
        <p:spPr>
          <a:xfrm>
            <a:off x="149314" y="6378786"/>
            <a:ext cx="3900173"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
        <p:nvSpPr>
          <p:cNvPr id="12" name="Source"/>
          <p:cNvSpPr>
            <a:spLocks noGrp="1"/>
          </p:cNvSpPr>
          <p:nvPr>
            <p:ph idx="17" hasCustomPrompt="1"/>
          </p:nvPr>
        </p:nvSpPr>
        <p:spPr>
          <a:xfrm>
            <a:off x="4615267" y="6378786"/>
            <a:ext cx="3900173"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3277983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top captions">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4" y="71967"/>
            <a:ext cx="8858161" cy="114300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6" name="Text Placeholder 1"/>
          <p:cNvSpPr>
            <a:spLocks noGrp="1"/>
          </p:cNvSpPr>
          <p:nvPr>
            <p:ph type="body" sz="quarter" idx="15" hasCustomPrompt="1"/>
          </p:nvPr>
        </p:nvSpPr>
        <p:spPr>
          <a:xfrm>
            <a:off x="141692" y="1637287"/>
            <a:ext cx="4399136" cy="601133"/>
          </a:xfrm>
          <a:ln>
            <a:noFill/>
          </a:ln>
        </p:spPr>
        <p:txBody>
          <a:bodyPr>
            <a:noAutofit/>
          </a:bodyPr>
          <a:lstStyle>
            <a:lvl1pPr marL="0" indent="0" algn="ctr">
              <a:buNone/>
              <a:defRPr sz="18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8" name="Content Placeholder 1"/>
          <p:cNvSpPr>
            <a:spLocks noGrp="1"/>
          </p:cNvSpPr>
          <p:nvPr>
            <p:ph idx="13" hasCustomPrompt="1"/>
          </p:nvPr>
        </p:nvSpPr>
        <p:spPr>
          <a:xfrm>
            <a:off x="149314" y="2325507"/>
            <a:ext cx="4391514" cy="3809999"/>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9" name="Text Placeholder 1"/>
          <p:cNvSpPr>
            <a:spLocks noGrp="1"/>
          </p:cNvSpPr>
          <p:nvPr>
            <p:ph type="body" sz="quarter" idx="16" hasCustomPrompt="1"/>
          </p:nvPr>
        </p:nvSpPr>
        <p:spPr>
          <a:xfrm>
            <a:off x="4615266" y="1638831"/>
            <a:ext cx="4399136" cy="601133"/>
          </a:xfrm>
          <a:ln>
            <a:noFill/>
          </a:ln>
        </p:spPr>
        <p:txBody>
          <a:bodyPr>
            <a:noAutofit/>
          </a:bodyPr>
          <a:lstStyle>
            <a:lvl1pPr marL="0" indent="0" algn="ctr">
              <a:buNone/>
              <a:defRPr sz="18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7" name="Content Placeholder 2"/>
          <p:cNvSpPr>
            <a:spLocks noGrp="1"/>
          </p:cNvSpPr>
          <p:nvPr>
            <p:ph idx="12" hasCustomPrompt="1"/>
          </p:nvPr>
        </p:nvSpPr>
        <p:spPr>
          <a:xfrm>
            <a:off x="4615267" y="2327201"/>
            <a:ext cx="4392207" cy="3808304"/>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22179860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 quote">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4" y="71967"/>
            <a:ext cx="8858161" cy="114300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9" name="Content Placeholder 1"/>
          <p:cNvSpPr>
            <a:spLocks noGrp="1"/>
          </p:cNvSpPr>
          <p:nvPr>
            <p:ph idx="1" hasCustomPrompt="1"/>
          </p:nvPr>
        </p:nvSpPr>
        <p:spPr>
          <a:xfrm>
            <a:off x="149314" y="1600201"/>
            <a:ext cx="4412527" cy="4525963"/>
          </a:xfrm>
          <a:ln>
            <a:solidFill>
              <a:schemeClr val="bg1">
                <a:lumMod val="75000"/>
              </a:schemeClr>
            </a:solidFill>
            <a:prstDash val="sysDash"/>
          </a:ln>
        </p:spPr>
        <p:txBody>
          <a:bodyPr anchor="ctr"/>
          <a:lstStyle>
            <a:lvl1pPr marL="0" indent="0">
              <a:buNone/>
              <a:defRPr baseline="0">
                <a:latin typeface="Times New Roman"/>
                <a:cs typeface="Times New Roman"/>
              </a:defRPr>
            </a:lvl1pPr>
            <a:lvl2pPr marL="568325" indent="-284163">
              <a:defRPr/>
            </a:lvl2pPr>
            <a:lvl3pPr marL="568325" indent="234950">
              <a:defRPr/>
            </a:lvl3pPr>
            <a:lvl4pPr marL="1371600" indent="0">
              <a:buNone/>
              <a:defRPr/>
            </a:lvl4pPr>
            <a:lvl5pPr marL="1828800" indent="0">
              <a:buNone/>
              <a:defRPr/>
            </a:lvl5pPr>
          </a:lstStyle>
          <a:p>
            <a:pPr lvl="0"/>
            <a:r>
              <a:rPr lang="en-US" dirty="0"/>
              <a:t>Click to add quote</a:t>
            </a:r>
          </a:p>
        </p:txBody>
      </p:sp>
      <p:sp>
        <p:nvSpPr>
          <p:cNvPr id="7" name="Content Placeholder 2"/>
          <p:cNvSpPr>
            <a:spLocks noGrp="1"/>
          </p:cNvSpPr>
          <p:nvPr>
            <p:ph idx="12" hasCustomPrompt="1"/>
          </p:nvPr>
        </p:nvSpPr>
        <p:spPr>
          <a:xfrm>
            <a:off x="4615267" y="1601896"/>
            <a:ext cx="4392207" cy="4525963"/>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40562058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normal with table title">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a:t>
            </a:r>
          </a:p>
        </p:txBody>
      </p:sp>
      <p:sp>
        <p:nvSpPr>
          <p:cNvPr id="6" name="Text Placeholder 1"/>
          <p:cNvSpPr>
            <a:spLocks noGrp="1"/>
          </p:cNvSpPr>
          <p:nvPr>
            <p:ph type="body" sz="quarter" idx="14" hasCustomPrompt="1"/>
          </p:nvPr>
        </p:nvSpPr>
        <p:spPr>
          <a:xfrm>
            <a:off x="149225" y="1437641"/>
            <a:ext cx="8858250" cy="512233"/>
          </a:xfrm>
          <a:ln>
            <a:noFill/>
          </a:ln>
        </p:spPr>
        <p:txBody>
          <a:bodyPr/>
          <a:lstStyle>
            <a:lvl1pPr marL="0" indent="0" algn="ctr">
              <a:buNone/>
              <a:defRPr baseline="0"/>
            </a:lvl1pPr>
          </a:lstStyle>
          <a:p>
            <a:pPr lvl="0"/>
            <a:r>
              <a:rPr lang="en-US" dirty="0"/>
              <a:t>Click to add table title</a:t>
            </a:r>
          </a:p>
        </p:txBody>
      </p:sp>
      <p:sp>
        <p:nvSpPr>
          <p:cNvPr id="3" name="Content Placeholder 1"/>
          <p:cNvSpPr>
            <a:spLocks noGrp="1"/>
          </p:cNvSpPr>
          <p:nvPr>
            <p:ph idx="1" hasCustomPrompt="1"/>
          </p:nvPr>
        </p:nvSpPr>
        <p:spPr>
          <a:xfrm>
            <a:off x="149314" y="2060028"/>
            <a:ext cx="8858161" cy="4066136"/>
          </a:xfrm>
        </p:spPr>
        <p:txBody>
          <a:bodyPr/>
          <a:lstStyle>
            <a:lvl1pPr marL="288925" indent="-288925">
              <a:buFont typeface="Arial" panose="020B0604020202020204" pitchFamily="34" charset="0"/>
              <a:buChar char="►"/>
              <a:defRPr baseline="0"/>
            </a:lvl1pPr>
            <a:lvl2pPr marL="568325" indent="-284163">
              <a:buFont typeface="Arial" panose="020B0604020202020204" pitchFamily="34" charset="0"/>
              <a:buChar char="►"/>
              <a:defRPr/>
            </a:lvl2pPr>
            <a:lvl3pPr marL="808038" indent="-234950">
              <a:buFont typeface="Arial" panose="020B0604020202020204" pitchFamily="34" charset="0"/>
              <a:buChar char="●"/>
              <a:tabLst/>
              <a:defRPr/>
            </a:lvl3pPr>
            <a:lvl4pPr marL="1371600" indent="0">
              <a:buNone/>
              <a:defRPr/>
            </a:lvl4pPr>
            <a:lvl5pPr marL="1828800"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482785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olumn with table title left">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4" y="71967"/>
            <a:ext cx="8858161" cy="114300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9" name="Text Placeholder 1"/>
          <p:cNvSpPr>
            <a:spLocks noGrp="1"/>
          </p:cNvSpPr>
          <p:nvPr>
            <p:ph type="body" sz="quarter" idx="14" hasCustomPrompt="1"/>
          </p:nvPr>
        </p:nvSpPr>
        <p:spPr>
          <a:xfrm>
            <a:off x="149313" y="1601897"/>
            <a:ext cx="4392207" cy="512233"/>
          </a:xfrm>
          <a:ln>
            <a:noFill/>
          </a:ln>
        </p:spPr>
        <p:txBody>
          <a:bodyPr/>
          <a:lstStyle>
            <a:lvl1pPr marL="0" indent="0" algn="ctr">
              <a:buNone/>
              <a:defRPr baseline="0"/>
            </a:lvl1pPr>
          </a:lstStyle>
          <a:p>
            <a:pPr lvl="0"/>
            <a:r>
              <a:rPr lang="en-US" dirty="0"/>
              <a:t>Click to add table title</a:t>
            </a:r>
          </a:p>
        </p:txBody>
      </p:sp>
      <p:sp>
        <p:nvSpPr>
          <p:cNvPr id="17" name="Content Placeholder 1"/>
          <p:cNvSpPr>
            <a:spLocks noGrp="1"/>
          </p:cNvSpPr>
          <p:nvPr>
            <p:ph idx="1" hasCustomPrompt="1"/>
          </p:nvPr>
        </p:nvSpPr>
        <p:spPr>
          <a:xfrm>
            <a:off x="149312" y="2221655"/>
            <a:ext cx="4392207" cy="3904509"/>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7" name="Content Placeholder 2"/>
          <p:cNvSpPr>
            <a:spLocks noGrp="1"/>
          </p:cNvSpPr>
          <p:nvPr>
            <p:ph idx="12" hasCustomPrompt="1"/>
          </p:nvPr>
        </p:nvSpPr>
        <p:spPr>
          <a:xfrm>
            <a:off x="4615267" y="1601896"/>
            <a:ext cx="4392207" cy="4525963"/>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26102384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with table title right">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4" y="71967"/>
            <a:ext cx="8858161" cy="114300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8" name="Content Placeholder 2"/>
          <p:cNvSpPr>
            <a:spLocks noGrp="1"/>
          </p:cNvSpPr>
          <p:nvPr>
            <p:ph idx="12" hasCustomPrompt="1"/>
          </p:nvPr>
        </p:nvSpPr>
        <p:spPr>
          <a:xfrm>
            <a:off x="149311" y="1601896"/>
            <a:ext cx="4392207" cy="4525963"/>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1"/>
          <p:cNvSpPr>
            <a:spLocks noGrp="1"/>
          </p:cNvSpPr>
          <p:nvPr>
            <p:ph type="body" sz="quarter" idx="14" hasCustomPrompt="1"/>
          </p:nvPr>
        </p:nvSpPr>
        <p:spPr>
          <a:xfrm>
            <a:off x="4615268" y="1601897"/>
            <a:ext cx="4392207" cy="512233"/>
          </a:xfrm>
          <a:ln>
            <a:noFill/>
          </a:ln>
        </p:spPr>
        <p:txBody>
          <a:bodyPr/>
          <a:lstStyle>
            <a:lvl1pPr marL="0" indent="0" algn="ctr">
              <a:buNone/>
              <a:defRPr baseline="0"/>
            </a:lvl1pPr>
          </a:lstStyle>
          <a:p>
            <a:pPr lvl="0"/>
            <a:r>
              <a:rPr lang="en-US" dirty="0"/>
              <a:t>Click to add table title</a:t>
            </a:r>
          </a:p>
        </p:txBody>
      </p:sp>
      <p:sp>
        <p:nvSpPr>
          <p:cNvPr id="17" name="Content Placeholder 1"/>
          <p:cNvSpPr>
            <a:spLocks noGrp="1"/>
          </p:cNvSpPr>
          <p:nvPr>
            <p:ph idx="1" hasCustomPrompt="1"/>
          </p:nvPr>
        </p:nvSpPr>
        <p:spPr>
          <a:xfrm>
            <a:off x="4615267" y="2221655"/>
            <a:ext cx="4392207" cy="3904509"/>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39345862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 Column">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4" y="71967"/>
            <a:ext cx="8858161" cy="114300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7" name="Text Placeholder 1"/>
          <p:cNvSpPr>
            <a:spLocks noGrp="1"/>
          </p:cNvSpPr>
          <p:nvPr>
            <p:ph idx="1" hasCustomPrompt="1"/>
          </p:nvPr>
        </p:nvSpPr>
        <p:spPr>
          <a:xfrm>
            <a:off x="149314" y="1600201"/>
            <a:ext cx="2847887" cy="4525963"/>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3" name="Text Placeholder 2"/>
          <p:cNvSpPr>
            <a:spLocks noGrp="1"/>
          </p:cNvSpPr>
          <p:nvPr>
            <p:ph idx="13" hasCustomPrompt="1"/>
          </p:nvPr>
        </p:nvSpPr>
        <p:spPr>
          <a:xfrm>
            <a:off x="3154450" y="1600201"/>
            <a:ext cx="2847887" cy="4525963"/>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2" name="Text Placeholder 3"/>
          <p:cNvSpPr>
            <a:spLocks noGrp="1"/>
          </p:cNvSpPr>
          <p:nvPr>
            <p:ph idx="12" hasCustomPrompt="1"/>
          </p:nvPr>
        </p:nvSpPr>
        <p:spPr>
          <a:xfrm>
            <a:off x="6159587" y="1600201"/>
            <a:ext cx="2847887" cy="4525963"/>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817369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 columns and 3 captions at bottom">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4" y="71967"/>
            <a:ext cx="8858161" cy="114300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17" name="Text Placeholder 1"/>
          <p:cNvSpPr>
            <a:spLocks noGrp="1"/>
          </p:cNvSpPr>
          <p:nvPr>
            <p:ph idx="1" hasCustomPrompt="1"/>
          </p:nvPr>
        </p:nvSpPr>
        <p:spPr>
          <a:xfrm>
            <a:off x="149314" y="1600201"/>
            <a:ext cx="2847887" cy="3809123"/>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7" name="Text Placeholder 1"/>
          <p:cNvSpPr>
            <a:spLocks noGrp="1"/>
          </p:cNvSpPr>
          <p:nvPr>
            <p:ph type="body" sz="quarter" idx="15" hasCustomPrompt="1"/>
          </p:nvPr>
        </p:nvSpPr>
        <p:spPr>
          <a:xfrm>
            <a:off x="141692" y="5536140"/>
            <a:ext cx="2862072" cy="601133"/>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3" name="Text Placeholder 2"/>
          <p:cNvSpPr>
            <a:spLocks noGrp="1"/>
          </p:cNvSpPr>
          <p:nvPr>
            <p:ph idx="13" hasCustomPrompt="1"/>
          </p:nvPr>
        </p:nvSpPr>
        <p:spPr>
          <a:xfrm>
            <a:off x="3154451" y="1600201"/>
            <a:ext cx="2847887" cy="3809123"/>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8" name="Text Placeholder 2"/>
          <p:cNvSpPr>
            <a:spLocks noGrp="1"/>
          </p:cNvSpPr>
          <p:nvPr>
            <p:ph type="body" sz="quarter" idx="19" hasCustomPrompt="1"/>
          </p:nvPr>
        </p:nvSpPr>
        <p:spPr>
          <a:xfrm>
            <a:off x="3149601" y="5536140"/>
            <a:ext cx="2858047" cy="601133"/>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2" name="Text Placeholder 3"/>
          <p:cNvSpPr>
            <a:spLocks noGrp="1"/>
          </p:cNvSpPr>
          <p:nvPr>
            <p:ph idx="12" hasCustomPrompt="1"/>
          </p:nvPr>
        </p:nvSpPr>
        <p:spPr>
          <a:xfrm>
            <a:off x="6159587" y="1600201"/>
            <a:ext cx="2847887" cy="3809123"/>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3"/>
          <p:cNvSpPr>
            <a:spLocks noGrp="1"/>
          </p:cNvSpPr>
          <p:nvPr>
            <p:ph type="body" sz="quarter" idx="20" hasCustomPrompt="1"/>
          </p:nvPr>
        </p:nvSpPr>
        <p:spPr>
          <a:xfrm>
            <a:off x="6149428" y="5536140"/>
            <a:ext cx="2858046" cy="601133"/>
          </a:xfrm>
          <a:ln>
            <a:noFill/>
          </a:ln>
        </p:spPr>
        <p:txBody>
          <a:bodyPr>
            <a:noAutofit/>
          </a:bodyPr>
          <a:lstStyle>
            <a:lvl1pPr marL="0" indent="0" algn="ctr">
              <a:buNone/>
              <a:defRPr sz="14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0"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3061645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2/12/2019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extLst>
      <p:ext uri="{BB962C8B-B14F-4D97-AF65-F5344CB8AC3E}">
        <p14:creationId xmlns:p14="http://schemas.microsoft.com/office/powerpoint/2010/main" val="1910145039"/>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 columns and 3 captions at top">
    <p:bg>
      <p:bgPr>
        <a:solidFill>
          <a:srgbClr val="FFFFFF"/>
        </a:solidFill>
        <a:effectLst/>
      </p:bgPr>
    </p:bg>
    <p:spTree>
      <p:nvGrpSpPr>
        <p:cNvPr id="1" name=""/>
        <p:cNvGrpSpPr/>
        <p:nvPr/>
      </p:nvGrpSpPr>
      <p:grpSpPr>
        <a:xfrm>
          <a:off x="0" y="0"/>
          <a:ext cx="0" cy="0"/>
          <a:chOff x="0" y="0"/>
          <a:chExt cx="0" cy="0"/>
        </a:xfrm>
      </p:grpSpPr>
      <p:sp>
        <p:nvSpPr>
          <p:cNvPr id="16" name="Title 1"/>
          <p:cNvSpPr>
            <a:spLocks noGrp="1"/>
          </p:cNvSpPr>
          <p:nvPr>
            <p:ph type="title" hasCustomPrompt="1"/>
          </p:nvPr>
        </p:nvSpPr>
        <p:spPr>
          <a:xfrm>
            <a:off x="149314" y="71967"/>
            <a:ext cx="8858161" cy="114300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7" name="Text Placeholder 1"/>
          <p:cNvSpPr>
            <a:spLocks noGrp="1"/>
          </p:cNvSpPr>
          <p:nvPr>
            <p:ph type="body" sz="quarter" idx="15" hasCustomPrompt="1"/>
          </p:nvPr>
        </p:nvSpPr>
        <p:spPr>
          <a:xfrm>
            <a:off x="141692" y="1600202"/>
            <a:ext cx="2862072" cy="601133"/>
          </a:xfrm>
          <a:ln>
            <a:noFill/>
          </a:ln>
        </p:spPr>
        <p:txBody>
          <a:bodyPr>
            <a:noAutofit/>
          </a:bodyPr>
          <a:lstStyle>
            <a:lvl1pPr marL="0" indent="0" algn="ctr">
              <a:buNone/>
              <a:defRPr sz="18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7" name="Text Placeholder 1"/>
          <p:cNvSpPr>
            <a:spLocks noGrp="1"/>
          </p:cNvSpPr>
          <p:nvPr>
            <p:ph idx="1" hasCustomPrompt="1"/>
          </p:nvPr>
        </p:nvSpPr>
        <p:spPr>
          <a:xfrm>
            <a:off x="149314" y="2327440"/>
            <a:ext cx="2847887" cy="3809123"/>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8" name="Text Placeholder 2"/>
          <p:cNvSpPr>
            <a:spLocks noGrp="1"/>
          </p:cNvSpPr>
          <p:nvPr>
            <p:ph type="body" sz="quarter" idx="19" hasCustomPrompt="1"/>
          </p:nvPr>
        </p:nvSpPr>
        <p:spPr>
          <a:xfrm>
            <a:off x="3149601" y="1600202"/>
            <a:ext cx="2858047" cy="601133"/>
          </a:xfrm>
          <a:ln>
            <a:noFill/>
          </a:ln>
        </p:spPr>
        <p:txBody>
          <a:bodyPr>
            <a:noAutofit/>
          </a:bodyPr>
          <a:lstStyle>
            <a:lvl1pPr marL="0" indent="0" algn="ctr">
              <a:buNone/>
              <a:defRPr sz="18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3" name="Text Placeholder 2"/>
          <p:cNvSpPr>
            <a:spLocks noGrp="1"/>
          </p:cNvSpPr>
          <p:nvPr>
            <p:ph idx="13" hasCustomPrompt="1"/>
          </p:nvPr>
        </p:nvSpPr>
        <p:spPr>
          <a:xfrm>
            <a:off x="3154451" y="2327440"/>
            <a:ext cx="2847887" cy="3809123"/>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9" name="Text Placeholder 3"/>
          <p:cNvSpPr>
            <a:spLocks noGrp="1"/>
          </p:cNvSpPr>
          <p:nvPr>
            <p:ph type="body" sz="quarter" idx="20" hasCustomPrompt="1"/>
          </p:nvPr>
        </p:nvSpPr>
        <p:spPr>
          <a:xfrm>
            <a:off x="6149428" y="1600202"/>
            <a:ext cx="2858046" cy="601133"/>
          </a:xfrm>
          <a:ln>
            <a:noFill/>
          </a:ln>
        </p:spPr>
        <p:txBody>
          <a:bodyPr>
            <a:noAutofit/>
          </a:bodyPr>
          <a:lstStyle>
            <a:lvl1pPr marL="0" indent="0" algn="ctr">
              <a:buNone/>
              <a:defRPr sz="1800">
                <a:solidFill>
                  <a:schemeClr val="tx1"/>
                </a:solidFill>
              </a:defRPr>
            </a:lvl1pPr>
            <a:lvl2pPr marL="457200" indent="0">
              <a:buNone/>
              <a:defRPr sz="1400"/>
            </a:lvl2pPr>
            <a:lvl3pPr marL="798513" indent="0">
              <a:buNone/>
              <a:defRPr sz="1400"/>
            </a:lvl3pPr>
            <a:lvl4pPr marL="1371600" indent="0">
              <a:buNone/>
              <a:defRPr sz="1400"/>
            </a:lvl4pPr>
            <a:lvl5pPr marL="1828800" indent="0">
              <a:buNone/>
              <a:defRPr sz="1400"/>
            </a:lvl5pPr>
          </a:lstStyle>
          <a:p>
            <a:pPr lvl="0"/>
            <a:r>
              <a:rPr lang="en-US" dirty="0"/>
              <a:t>Click to add caption</a:t>
            </a:r>
          </a:p>
        </p:txBody>
      </p:sp>
      <p:sp>
        <p:nvSpPr>
          <p:cNvPr id="12" name="Text Placeholder 3"/>
          <p:cNvSpPr>
            <a:spLocks noGrp="1"/>
          </p:cNvSpPr>
          <p:nvPr>
            <p:ph idx="12" hasCustomPrompt="1"/>
          </p:nvPr>
        </p:nvSpPr>
        <p:spPr>
          <a:xfrm>
            <a:off x="6159587" y="2327440"/>
            <a:ext cx="2847887" cy="3809123"/>
          </a:xfrm>
          <a:prstGeom prst="rect">
            <a:avLst/>
          </a:prstGeom>
          <a:ln>
            <a:solidFill>
              <a:schemeClr val="bg1">
                <a:lumMod val="75000"/>
              </a:schemeClr>
            </a:solidFill>
          </a:ln>
        </p:spPr>
        <p:txBody>
          <a:bodyPr vert="horz" lIns="91440" tIns="45720" rIns="91440" bIns="45720" rtlCol="0">
            <a:normAutofit/>
          </a:bodyPr>
          <a:lstStyle>
            <a:lvl1pPr marL="288925" indent="-288925">
              <a:buFont typeface="Arial" panose="020B0604020202020204" pitchFamily="34" charset="0"/>
              <a:buChar char="►"/>
              <a:defRPr lang="en-US" sz="1800" kern="1200" baseline="0" dirty="0" smtClean="0">
                <a:solidFill>
                  <a:schemeClr val="tx1"/>
                </a:solidFill>
                <a:latin typeface="+mn-lt"/>
                <a:ea typeface="+mn-ea"/>
                <a:cs typeface="+mn-cs"/>
              </a:defRPr>
            </a:lvl1pPr>
            <a:lvl2pPr marL="568325" indent="-284163">
              <a:buFont typeface="Arial" panose="020B0604020202020204" pitchFamily="34" charset="0"/>
              <a:buChar char="►"/>
              <a:defRPr/>
            </a:lvl2pPr>
            <a:lvl3pPr marL="798513" indent="-230188">
              <a:buFont typeface="Arial" panose="020B0604020202020204" pitchFamily="34" charset="0"/>
              <a:buChar char="●"/>
              <a:defRPr/>
            </a:lvl3pPr>
          </a:lstStyle>
          <a:p>
            <a:pPr lvl="0"/>
            <a:r>
              <a:rPr lang="en-US" dirty="0"/>
              <a:t>Click to add first-level bullet</a:t>
            </a:r>
          </a:p>
          <a:p>
            <a:pPr lvl="1"/>
            <a:r>
              <a:rPr lang="en-US" dirty="0"/>
              <a:t>Second level</a:t>
            </a:r>
          </a:p>
          <a:p>
            <a:pPr lvl="2"/>
            <a:r>
              <a:rPr lang="en-US" dirty="0"/>
              <a:t>Third level</a:t>
            </a:r>
          </a:p>
        </p:txBody>
      </p:sp>
      <p:sp>
        <p:nvSpPr>
          <p:cNvPr id="10"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0819034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idde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9314" y="1488948"/>
            <a:ext cx="8858161" cy="1143000"/>
          </a:xfrm>
        </p:spPr>
        <p:txBody>
          <a:bodyPr/>
          <a:lstStyle>
            <a:lvl1pPr>
              <a:defRPr baseline="0">
                <a:solidFill>
                  <a:schemeClr val="tx1"/>
                </a:solidFill>
              </a:defRPr>
            </a:lvl1pPr>
          </a:lstStyle>
          <a:p>
            <a:r>
              <a:rPr lang="en-US" dirty="0"/>
              <a:t>Select “Title 1” in Selection Pane &amp; type to add hidden slide title.</a:t>
            </a:r>
          </a:p>
        </p:txBody>
      </p:sp>
      <p:sp>
        <p:nvSpPr>
          <p:cNvPr id="4" name="Picture Placeholder 1"/>
          <p:cNvSpPr>
            <a:spLocks noGrp="1"/>
          </p:cNvSpPr>
          <p:nvPr>
            <p:ph type="pic" sz="quarter" idx="13" hasCustomPrompt="1"/>
          </p:nvPr>
        </p:nvSpPr>
        <p:spPr>
          <a:xfrm>
            <a:off x="0" y="0"/>
            <a:ext cx="9144000" cy="6858000"/>
          </a:xfrm>
        </p:spPr>
        <p:txBody>
          <a:bodyPr/>
          <a:lstStyle>
            <a:lvl1pPr marL="0" indent="0">
              <a:buNone/>
              <a:defRPr baseline="0">
                <a:solidFill>
                  <a:schemeClr val="bg1"/>
                </a:solidFill>
              </a:defRPr>
            </a:lvl1pPr>
          </a:lstStyle>
          <a:p>
            <a:r>
              <a:rPr lang="en-US" dirty="0"/>
              <a:t>Click icon to add full-slide image</a:t>
            </a:r>
          </a:p>
        </p:txBody>
      </p:sp>
      <p:sp>
        <p:nvSpPr>
          <p:cNvPr id="7"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31582023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49314" y="71967"/>
            <a:ext cx="8858161" cy="1143000"/>
          </a:xfrm>
          <a:prstGeom prst="rect">
            <a:avLst/>
          </a:prstGeom>
        </p:spPr>
        <p:txBody>
          <a:bodyPr vert="horz" lIns="91440" tIns="45720" rIns="91440" bIns="45720" rtlCol="0" anchor="ctr">
            <a:normAutofit/>
          </a:bodyPr>
          <a:lstStyle>
            <a:lvl1pPr>
              <a:defRPr baseline="0"/>
            </a:lvl1pPr>
          </a:lstStyle>
          <a:p>
            <a:r>
              <a:rPr lang="en-US" dirty="0"/>
              <a:t>Click to add slide title</a:t>
            </a:r>
          </a:p>
        </p:txBody>
      </p:sp>
      <p:sp>
        <p:nvSpPr>
          <p:cNvPr id="4" name="Picture Placeholder 1"/>
          <p:cNvSpPr>
            <a:spLocks noGrp="1"/>
          </p:cNvSpPr>
          <p:nvPr>
            <p:ph type="pic" sz="quarter" idx="13" hasCustomPrompt="1"/>
          </p:nvPr>
        </p:nvSpPr>
        <p:spPr>
          <a:xfrm>
            <a:off x="0" y="1286933"/>
            <a:ext cx="9144000" cy="5571067"/>
          </a:xfrm>
        </p:spPr>
        <p:txBody>
          <a:bodyPr/>
          <a:lstStyle>
            <a:lvl1pPr marL="0" indent="0">
              <a:buNone/>
              <a:defRPr baseline="0"/>
            </a:lvl1pPr>
          </a:lstStyle>
          <a:p>
            <a:r>
              <a:rPr lang="en-US" dirty="0"/>
              <a:t>Click to add image or drag and drop image to placeholder</a:t>
            </a:r>
          </a:p>
        </p:txBody>
      </p:sp>
      <p:sp>
        <p:nvSpPr>
          <p:cNvPr id="9" name="Source"/>
          <p:cNvSpPr>
            <a:spLocks noGrp="1"/>
          </p:cNvSpPr>
          <p:nvPr>
            <p:ph idx="11" hasCustomPrompt="1"/>
          </p:nvPr>
        </p:nvSpPr>
        <p:spPr>
          <a:xfrm>
            <a:off x="149314" y="6378786"/>
            <a:ext cx="8131087"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sz="1200" baseline="0">
                <a:solidFill>
                  <a:srgbClr val="000000"/>
                </a:solidFill>
                <a:latin typeface="Calibri"/>
                <a:cs typeface="Calibri"/>
              </a:defRPr>
            </a:lvl1pPr>
            <a:lvl2pPr marL="749300" indent="-406400">
              <a:spcBef>
                <a:spcPts val="0"/>
              </a:spcBef>
              <a:buClr>
                <a:srgbClr val="B50D0D"/>
              </a:buClr>
              <a:buFont typeface="Lucida Grande"/>
              <a:buNone/>
              <a:defRPr sz="1000">
                <a:latin typeface="Georgia"/>
                <a:cs typeface="Georgia"/>
              </a:defRPr>
            </a:lvl2pPr>
            <a:lvl3pPr marL="800100" indent="342900">
              <a:spcBef>
                <a:spcPts val="0"/>
              </a:spcBef>
              <a:buClr>
                <a:srgbClr val="B50D0D"/>
              </a:buClr>
              <a:buNone/>
              <a:defRPr sz="1000" baseline="0">
                <a:latin typeface="Georgia"/>
                <a:cs typeface="Georgia"/>
              </a:defRPr>
            </a:lvl3pPr>
            <a:lvl4pPr>
              <a:buClr>
                <a:srgbClr val="B50D0D"/>
              </a:buClr>
              <a:defRPr sz="2800"/>
            </a:lvl4pPr>
            <a:lvl5pPr>
              <a:buClr>
                <a:srgbClr val="B50D0D"/>
              </a:buClr>
              <a:defRPr sz="2800"/>
            </a:lvl5pPr>
          </a:lstStyle>
          <a:p>
            <a:pPr lvl="0"/>
            <a:r>
              <a:rPr lang="en-US" dirty="0"/>
              <a:t>Click to add source information</a:t>
            </a:r>
          </a:p>
        </p:txBody>
      </p:sp>
    </p:spTree>
    <p:extLst>
      <p:ext uri="{BB962C8B-B14F-4D97-AF65-F5344CB8AC3E}">
        <p14:creationId xmlns:p14="http://schemas.microsoft.com/office/powerpoint/2010/main" val="14218394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latin typeface="Aria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latin typeface="Aria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704B900-FDCA-2B47-8187-9F801C64B8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918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3B35C501-4AF8-414E-8FEA-47ACCFEEB721}" type="datetimeFigureOut">
              <a:rPr lang="en-US" smtClean="0"/>
              <a:t>2/12/2019</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D67F18D2-77E5-466A-8D45-70069EAC2975}" type="slidenum">
              <a:rPr lang="en-US" smtClean="0"/>
              <a:t>‹#›</a:t>
            </a:fld>
            <a:endParaRPr lang="en-US"/>
          </a:p>
        </p:txBody>
      </p:sp>
    </p:spTree>
    <p:extLst>
      <p:ext uri="{BB962C8B-B14F-4D97-AF65-F5344CB8AC3E}">
        <p14:creationId xmlns:p14="http://schemas.microsoft.com/office/powerpoint/2010/main" val="840452504"/>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B35C501-4AF8-414E-8FEA-47ACCFEEB72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67F18D2-77E5-466A-8D45-70069EAC2975}" type="slidenum">
              <a:rPr lang="en-US" smtClean="0"/>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159280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3B35C501-4AF8-414E-8FEA-47ACCFEEB721}" type="datetimeFigureOut">
              <a:rPr lang="en-US" smtClean="0"/>
              <a:t>2/12/2019</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D67F18D2-77E5-466A-8D45-70069EAC2975}" type="slidenum">
              <a:rPr lang="en-US" smtClean="0"/>
              <a:t>‹#›</a:t>
            </a:fld>
            <a:endParaRPr lang="en-US"/>
          </a:p>
        </p:txBody>
      </p:sp>
      <p:sp>
        <p:nvSpPr>
          <p:cNvPr id="14" name="Footer Placeholder 13"/>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3403591358"/>
      </p:ext>
    </p:extLst>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B35C501-4AF8-414E-8FEA-47ACCFEEB721}" type="datetimeFigureOut">
              <a:rPr lang="en-US" smtClean="0"/>
              <a:t>2/12/2019</a:t>
            </a:fld>
            <a:endParaRPr lang="en-US"/>
          </a:p>
        </p:txBody>
      </p:sp>
      <p:sp>
        <p:nvSpPr>
          <p:cNvPr id="10" name="Slide Number Placeholder 9"/>
          <p:cNvSpPr>
            <a:spLocks noGrp="1"/>
          </p:cNvSpPr>
          <p:nvPr>
            <p:ph type="sldNum" sz="quarter" idx="16"/>
          </p:nvPr>
        </p:nvSpPr>
        <p:spPr/>
        <p:txBody>
          <a:bodyPr rtlCol="0"/>
          <a:lstStyle/>
          <a:p>
            <a:fld id="{D67F18D2-77E5-466A-8D45-70069EAC2975}" type="slidenum">
              <a:rPr lang="en-US" smtClean="0"/>
              <a:t>‹#›</a:t>
            </a:fld>
            <a:endParaRPr lang="en-US"/>
          </a:p>
        </p:txBody>
      </p:sp>
      <p:sp>
        <p:nvSpPr>
          <p:cNvPr id="12" name="Footer Placeholder 11"/>
          <p:cNvSpPr>
            <a:spLocks noGrp="1"/>
          </p:cNvSpPr>
          <p:nvPr>
            <p:ph type="ftr" sz="quarter" idx="17"/>
          </p:nvPr>
        </p:nvSpPr>
        <p:spPr/>
        <p:txBody>
          <a:bodyPr rtlCol="0"/>
          <a:lstStyle/>
          <a:p>
            <a:endParaRPr lang="en-US"/>
          </a:p>
        </p:txBody>
      </p:sp>
    </p:spTree>
    <p:extLst>
      <p:ext uri="{BB962C8B-B14F-4D97-AF65-F5344CB8AC3E}">
        <p14:creationId xmlns:p14="http://schemas.microsoft.com/office/powerpoint/2010/main" val="16850377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3B35C501-4AF8-414E-8FEA-47ACCFEEB721}" type="datetimeFigureOut">
              <a:rPr lang="en-US" smtClean="0"/>
              <a:t>2/12/2019</a:t>
            </a:fld>
            <a:endParaRPr lang="en-US"/>
          </a:p>
        </p:txBody>
      </p:sp>
      <p:sp>
        <p:nvSpPr>
          <p:cNvPr id="12" name="Slide Number Placeholder 11"/>
          <p:cNvSpPr>
            <a:spLocks noGrp="1"/>
          </p:cNvSpPr>
          <p:nvPr>
            <p:ph type="sldNum" sz="quarter" idx="16"/>
          </p:nvPr>
        </p:nvSpPr>
        <p:spPr/>
        <p:txBody>
          <a:bodyPr rtlCol="0"/>
          <a:lstStyle/>
          <a:p>
            <a:fld id="{D67F18D2-77E5-466A-8D45-70069EAC2975}" type="slidenum">
              <a:rPr lang="en-US" smtClean="0"/>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2940414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B35C501-4AF8-414E-8FEA-47ACCFEEB721}" type="datetimeFigureOut">
              <a:rPr lang="en-US" smtClean="0"/>
              <a:t>2/12/2019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67F18D2-77E5-466A-8D45-70069EAC2975}" type="slidenum">
              <a:rPr lang="en-US" smtClean="0"/>
              <a:t>‹#›</a:t>
            </a:fld>
            <a:endParaRPr lang="en-US"/>
          </a:p>
        </p:txBody>
      </p:sp>
    </p:spTree>
    <p:extLst>
      <p:ext uri="{BB962C8B-B14F-4D97-AF65-F5344CB8AC3E}">
        <p14:creationId xmlns:p14="http://schemas.microsoft.com/office/powerpoint/2010/main" val="894071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2/12/2019</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extLst>
      <p:ext uri="{BB962C8B-B14F-4D97-AF65-F5344CB8AC3E}">
        <p14:creationId xmlns:p14="http://schemas.microsoft.com/office/powerpoint/2010/main" val="367373324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35C501-4AF8-414E-8FEA-47ACCFEEB721}" type="datetimeFigureOut">
              <a:rPr lang="en-US" smtClean="0"/>
              <a:t>2/12/2019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67F18D2-77E5-466A-8D45-70069EAC2975}" type="slidenum">
              <a:rPr lang="en-US" smtClean="0"/>
              <a:t>‹#›</a:t>
            </a:fld>
            <a:endParaRPr lang="en-US"/>
          </a:p>
        </p:txBody>
      </p:sp>
    </p:spTree>
    <p:extLst>
      <p:ext uri="{BB962C8B-B14F-4D97-AF65-F5344CB8AC3E}">
        <p14:creationId xmlns:p14="http://schemas.microsoft.com/office/powerpoint/2010/main" val="23225688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3B35C501-4AF8-414E-8FEA-47ACCFEEB721}" type="datetimeFigureOut">
              <a:rPr lang="en-US" smtClean="0"/>
              <a:t>2/12/2019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67F18D2-77E5-466A-8D45-70069EAC2975}"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0800188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B35C501-4AF8-414E-8FEA-47ACCFEEB721}" type="datetimeFigureOut">
              <a:rPr lang="en-US" smtClean="0"/>
              <a:t>2/12/2019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67F18D2-77E5-466A-8D45-70069EAC2975}" type="slidenum">
              <a:rPr lang="en-US" smtClean="0"/>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558051539"/>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B35C501-4AF8-414E-8FEA-47ACCFEEB721}" type="datetimeFigureOut">
              <a:rPr lang="en-US" smtClean="0"/>
              <a:t>2/12/2019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7F18D2-77E5-466A-8D45-70069EAC2975}" type="slidenum">
              <a:rPr lang="en-US" smtClean="0"/>
              <a:t>‹#›</a:t>
            </a:fld>
            <a:endParaRPr lang="en-US"/>
          </a:p>
        </p:txBody>
      </p:sp>
    </p:spTree>
    <p:extLst>
      <p:ext uri="{BB962C8B-B14F-4D97-AF65-F5344CB8AC3E}">
        <p14:creationId xmlns:p14="http://schemas.microsoft.com/office/powerpoint/2010/main" val="39254164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3B35C501-4AF8-414E-8FEA-47ACCFEEB721}" type="datetimeFigureOut">
              <a:rPr lang="en-US" smtClean="0"/>
              <a:t>2/12/2019</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67F18D2-77E5-466A-8D45-70069EAC2975}" type="slidenum">
              <a:rPr lang="en-US" smtClean="0"/>
              <a:t>‹#›</a:t>
            </a:fld>
            <a:endParaRPr lang="en-US"/>
          </a:p>
        </p:txBody>
      </p:sp>
    </p:spTree>
    <p:extLst>
      <p:ext uri="{BB962C8B-B14F-4D97-AF65-F5344CB8AC3E}">
        <p14:creationId xmlns:p14="http://schemas.microsoft.com/office/powerpoint/2010/main" val="1114710939"/>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2800"/>
              </a:lnSpc>
              <a:defRPr sz="2600" b="1" baseline="0">
                <a:solidFill>
                  <a:schemeClr val="bg1"/>
                </a:solidFill>
                <a:effectLst/>
              </a:defRPr>
            </a:lvl1pPr>
          </a:lstStyle>
          <a:p>
            <a:r>
              <a:rPr lang="en-US" dirty="0"/>
              <a:t>Headline – Myriad Pro, Bold, Shadow, 26pt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bg1"/>
              </a:buClr>
              <a:buSzPct val="70000"/>
              <a:buFont typeface="Wingdings" pitchFamily="2" charset="2"/>
              <a:buChar char="q"/>
              <a:defRPr sz="2400" b="1" baseline="0">
                <a:solidFill>
                  <a:schemeClr val="bg2"/>
                </a:solidFill>
              </a:defRPr>
            </a:lvl1pPr>
            <a:lvl2pPr>
              <a:buClr>
                <a:schemeClr val="bg1"/>
              </a:buClr>
              <a:buSzPct val="100000"/>
              <a:buFont typeface="Wingdings" pitchFamily="2" charset="2"/>
              <a:buChar char="§"/>
              <a:defRPr sz="2000">
                <a:solidFill>
                  <a:schemeClr val="bg2"/>
                </a:solidFill>
              </a:defRPr>
            </a:lvl2pPr>
            <a:lvl3pPr>
              <a:buClr>
                <a:schemeClr val="bg1"/>
              </a:buClr>
              <a:buSzPct val="100000"/>
              <a:buFont typeface="Arial" pitchFamily="34" charset="0"/>
              <a:buChar char="•"/>
              <a:defRPr sz="1800">
                <a:solidFill>
                  <a:schemeClr val="bg2"/>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4214392214"/>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2/12/2019</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extLst>
      <p:ext uri="{BB962C8B-B14F-4D97-AF65-F5344CB8AC3E}">
        <p14:creationId xmlns:p14="http://schemas.microsoft.com/office/powerpoint/2010/main" val="12068786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2/12/2019</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1542356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2/12/2019</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extLst>
      <p:ext uri="{BB962C8B-B14F-4D97-AF65-F5344CB8AC3E}">
        <p14:creationId xmlns:p14="http://schemas.microsoft.com/office/powerpoint/2010/main" val="1918979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2/12/2019</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366320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23A271A1-F6D6-438B-A432-4747EE7ECD40}" type="datetimeFigureOut">
              <a:rPr lang="en-US" smtClean="0"/>
              <a:pPr eaLnBrk="1" latinLnBrk="0" hangingPunct="1"/>
              <a:t>2/12/2019</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Drag picture to placeholder or click icon to add</a:t>
            </a:r>
            <a:endParaRPr kumimoji="0" lang="en-US" dirty="0"/>
          </a:p>
        </p:txBody>
      </p:sp>
    </p:spTree>
    <p:extLst>
      <p:ext uri="{BB962C8B-B14F-4D97-AF65-F5344CB8AC3E}">
        <p14:creationId xmlns:p14="http://schemas.microsoft.com/office/powerpoint/2010/main" val="3987496930"/>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ags" Target="../tags/tag1.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23A271A1-F6D6-438B-A432-4747EE7ECD40}" type="datetimeFigureOut">
              <a:rPr lang="en-US" smtClean="0"/>
              <a:pPr eaLnBrk="1" latinLnBrk="0" hangingPunct="1"/>
              <a:t>2/12/2019</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extLst>
      <p:ext uri="{BB962C8B-B14F-4D97-AF65-F5344CB8AC3E}">
        <p14:creationId xmlns:p14="http://schemas.microsoft.com/office/powerpoint/2010/main" val="3176736707"/>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929"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a:spLocks noChangeArrowheads="1"/>
          </p:cNvSpPr>
          <p:nvPr>
            <p:custDataLst>
              <p:tags r:id="rId23"/>
            </p:custDataLst>
          </p:nvPr>
        </p:nvSpPr>
        <p:spPr bwMode="auto">
          <a:xfrm>
            <a:off x="0" y="0"/>
            <a:ext cx="9144000" cy="1286933"/>
          </a:xfrm>
          <a:prstGeom prst="rect">
            <a:avLst/>
          </a:prstGeom>
          <a:solidFill>
            <a:srgbClr val="154780"/>
          </a:solidFill>
          <a:ln w="9525">
            <a:noFill/>
            <a:round/>
            <a:headEnd type="none" w="sm" len="sm"/>
            <a:tailEnd type="none" w="sm" len="sm"/>
          </a:ln>
        </p:spPr>
        <p:txBody>
          <a:bodyPr>
            <a:prstTxWarp prst="textNoShape">
              <a:avLst/>
            </a:prstTxWarp>
          </a:bodyPr>
          <a:lstStyle/>
          <a:p>
            <a:pPr>
              <a:defRPr/>
            </a:pPr>
            <a:endParaRPr lang="en-US" sz="2800" dirty="0">
              <a:latin typeface="Bookman Old Style" pitchFamily="-84" charset="0"/>
              <a:ea typeface="ＭＳ Ｐゴシック" pitchFamily="-84" charset="-128"/>
              <a:cs typeface="ＭＳ Ｐゴシック" pitchFamily="-84" charset="-128"/>
            </a:endParaRPr>
          </a:p>
        </p:txBody>
      </p:sp>
      <p:sp>
        <p:nvSpPr>
          <p:cNvPr id="2" name="Title Placeholder 1"/>
          <p:cNvSpPr>
            <a:spLocks noGrp="1"/>
          </p:cNvSpPr>
          <p:nvPr>
            <p:ph type="title"/>
          </p:nvPr>
        </p:nvSpPr>
        <p:spPr>
          <a:xfrm>
            <a:off x="149314" y="71967"/>
            <a:ext cx="8858161"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9314" y="1600201"/>
            <a:ext cx="8858161" cy="4525963"/>
          </a:xfrm>
          <a:prstGeom prst="rect">
            <a:avLst/>
          </a:prstGeom>
          <a:ln>
            <a:solidFill>
              <a:schemeClr val="bg1">
                <a:lumMod val="75000"/>
              </a:schemeClr>
            </a:solidFill>
          </a:ln>
        </p:spPr>
        <p:txBody>
          <a:bodyPr vert="horz" lIns="91440" tIns="45720" rIns="91440" bIns="45720" rtlCol="0">
            <a:normAutofit/>
          </a:bodyPr>
          <a:lstStyle/>
          <a:p>
            <a:pPr lvl="0"/>
            <a:r>
              <a:rPr lang="en-US" dirty="0"/>
              <a:t>Click to add first-level bullet</a:t>
            </a:r>
          </a:p>
          <a:p>
            <a:pPr lvl="1"/>
            <a:r>
              <a:rPr lang="en-US" dirty="0"/>
              <a:t>Second level</a:t>
            </a:r>
          </a:p>
          <a:p>
            <a:pPr lvl="2"/>
            <a:r>
              <a:rPr lang="en-US" dirty="0"/>
              <a:t>Third level</a:t>
            </a:r>
          </a:p>
        </p:txBody>
      </p:sp>
      <p:sp>
        <p:nvSpPr>
          <p:cNvPr id="6" name="Slide Number Placeholder 5"/>
          <p:cNvSpPr txBox="1">
            <a:spLocks/>
          </p:cNvSpPr>
          <p:nvPr userDrawn="1"/>
        </p:nvSpPr>
        <p:spPr>
          <a:xfrm>
            <a:off x="8453121" y="6387042"/>
            <a:ext cx="554353" cy="365125"/>
          </a:xfrm>
          <a:prstGeom prst="rect">
            <a:avLst/>
          </a:prstGeom>
        </p:spPr>
        <p:txBody>
          <a:bodyPr lIns="0" tIns="0" rIns="0" bIns="0" anchor="b"/>
          <a:lstStyle>
            <a:defPPr>
              <a:defRPr lang="en-US"/>
            </a:defPPr>
            <a:lvl1pPr marL="0" algn="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2829787-D675-D94B-A2C7-829D4562C48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7216913"/>
      </p:ext>
    </p:extLst>
  </p:cSld>
  <p:clrMap bg1="lt1" tx1="dk1" bg2="lt2" tx2="dk2" accent1="accent1" accent2="accent2" accent3="accent3" accent4="accent4" accent5="accent5" accent6="accent6" hlink="hlink" folHlink="folHlink"/>
  <p:sldLayoutIdLst>
    <p:sldLayoutId id="2147483894" r:id="rId1"/>
    <p:sldLayoutId id="2147483895" r:id="rId2"/>
    <p:sldLayoutId id="2147483896" r:id="rId3"/>
    <p:sldLayoutId id="2147483897" r:id="rId4"/>
    <p:sldLayoutId id="2147483898" r:id="rId5"/>
    <p:sldLayoutId id="2147483899" r:id="rId6"/>
    <p:sldLayoutId id="2147483900" r:id="rId7"/>
    <p:sldLayoutId id="2147483901" r:id="rId8"/>
    <p:sldLayoutId id="2147483902" r:id="rId9"/>
    <p:sldLayoutId id="2147483903" r:id="rId10"/>
    <p:sldLayoutId id="2147483904" r:id="rId11"/>
    <p:sldLayoutId id="2147483905" r:id="rId12"/>
    <p:sldLayoutId id="2147483906" r:id="rId13"/>
    <p:sldLayoutId id="2147483907" r:id="rId14"/>
    <p:sldLayoutId id="2147483908" r:id="rId15"/>
    <p:sldLayoutId id="2147483909" r:id="rId16"/>
    <p:sldLayoutId id="2147483910" r:id="rId17"/>
    <p:sldLayoutId id="2147483911" r:id="rId18"/>
    <p:sldLayoutId id="2147483912" r:id="rId19"/>
    <p:sldLayoutId id="2147483913" r:id="rId20"/>
    <p:sldLayoutId id="2147483914" r:id="rId21"/>
  </p:sldLayoutIdLst>
  <p:hf hdr="0" ftr="0" dt="0"/>
  <p:txStyles>
    <p:titleStyle>
      <a:lvl1pPr algn="l" defTabSz="457200" rtl="0" eaLnBrk="1" latinLnBrk="0" hangingPunct="1">
        <a:spcBef>
          <a:spcPct val="0"/>
        </a:spcBef>
        <a:buNone/>
        <a:defRPr sz="2400" kern="1200">
          <a:solidFill>
            <a:schemeClr val="bg1"/>
          </a:solidFill>
          <a:latin typeface="+mj-lt"/>
          <a:ea typeface="+mj-ea"/>
          <a:cs typeface="+mj-cs"/>
        </a:defRPr>
      </a:lvl1pPr>
    </p:titleStyle>
    <p:bodyStyle>
      <a:lvl1pPr marL="288925" indent="-288925" algn="l" defTabSz="457200" rtl="0" eaLnBrk="1" latinLnBrk="0" hangingPunct="1">
        <a:spcBef>
          <a:spcPts val="2400"/>
        </a:spcBef>
        <a:buClr>
          <a:srgbClr val="154780"/>
        </a:buClr>
        <a:buSzPct val="80000"/>
        <a:buFont typeface="Arial" panose="020B0604020202020204" pitchFamily="34" charset="0"/>
        <a:buChar char="►"/>
        <a:defRPr lang="en-US" sz="1800" kern="1200" baseline="0" dirty="0" smtClean="0">
          <a:solidFill>
            <a:schemeClr val="tx1"/>
          </a:solidFill>
          <a:latin typeface="+mn-lt"/>
          <a:ea typeface="+mn-ea"/>
          <a:cs typeface="+mn-cs"/>
        </a:defRPr>
      </a:lvl1pPr>
      <a:lvl2pPr marL="566928" indent="-284163" algn="l" defTabSz="457200" rtl="0" eaLnBrk="1" latinLnBrk="0" hangingPunct="1">
        <a:spcBef>
          <a:spcPts val="0"/>
        </a:spcBef>
        <a:buClr>
          <a:srgbClr val="154780"/>
        </a:buClr>
        <a:buSzPct val="80000"/>
        <a:buFont typeface="Arial" panose="020B0604020202020204" pitchFamily="34" charset="0"/>
        <a:buChar char="►"/>
        <a:defRPr sz="1800" kern="1200">
          <a:solidFill>
            <a:schemeClr val="tx1"/>
          </a:solidFill>
          <a:latin typeface="+mn-lt"/>
          <a:ea typeface="+mn-ea"/>
          <a:cs typeface="+mn-cs"/>
        </a:defRPr>
      </a:lvl2pPr>
      <a:lvl3pPr marL="566928" indent="237744" algn="l" defTabSz="457200" rtl="0" eaLnBrk="1" latinLnBrk="0" hangingPunct="1">
        <a:spcBef>
          <a:spcPts val="0"/>
        </a:spcBef>
        <a:buClr>
          <a:srgbClr val="154780"/>
        </a:buClr>
        <a:buFont typeface="Arial" panose="020B0604020202020204" pitchFamily="34" charset="0"/>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2" pos="2880">
          <p15:clr>
            <a:srgbClr val="F26B43"/>
          </p15:clr>
        </p15:guide>
        <p15:guide id="5" orient="horz" pos="2892">
          <p15:clr>
            <a:srgbClr val="F26B43"/>
          </p15:clr>
        </p15:guide>
        <p15:guide id="8" pos="96">
          <p15:clr>
            <a:srgbClr val="F26B43"/>
          </p15:clr>
        </p15:guide>
        <p15:guide id="9" pos="5664">
          <p15:clr>
            <a:srgbClr val="F26B43"/>
          </p15:clr>
        </p15:guide>
        <p15:guide id="10" orient="horz" pos="1620">
          <p15:clr>
            <a:srgbClr val="F26B43"/>
          </p15:clr>
        </p15:guide>
        <p15:guide id="11" orient="horz" pos="2556">
          <p15:clr>
            <a:srgbClr val="F26B43"/>
          </p15:clr>
        </p15:guide>
        <p15:guide id="12" orient="horz" pos="31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3B35C501-4AF8-414E-8FEA-47ACCFEEB721}" type="datetimeFigureOut">
              <a:rPr lang="en-US" smtClean="0"/>
              <a:t>2/12/2019</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67F18D2-77E5-466A-8D45-70069EAC2975}" type="slidenum">
              <a:rPr lang="en-US" smtClean="0"/>
              <a:t>‹#›</a:t>
            </a:fld>
            <a:endParaRPr lang="en-US"/>
          </a:p>
        </p:txBody>
      </p:sp>
    </p:spTree>
    <p:extLst>
      <p:ext uri="{BB962C8B-B14F-4D97-AF65-F5344CB8AC3E}">
        <p14:creationId xmlns:p14="http://schemas.microsoft.com/office/powerpoint/2010/main" val="1332465987"/>
      </p:ext>
    </p:extLst>
  </p:cSld>
  <p:clrMap bg1="lt1" tx1="dk1" bg2="lt2" tx2="dk2" accent1="accent1" accent2="accent2" accent3="accent3" accent4="accent4" accent5="accent5" accent6="accent6" hlink="hlink" folHlink="folHlink"/>
  <p:sldLayoutIdLst>
    <p:sldLayoutId id="2147483916" r:id="rId1"/>
    <p:sldLayoutId id="2147483917" r:id="rId2"/>
    <p:sldLayoutId id="2147483918" r:id="rId3"/>
    <p:sldLayoutId id="2147483919" r:id="rId4"/>
    <p:sldLayoutId id="2147483920" r:id="rId5"/>
    <p:sldLayoutId id="2147483921" r:id="rId6"/>
    <p:sldLayoutId id="2147483922" r:id="rId7"/>
    <p:sldLayoutId id="2147483923" r:id="rId8"/>
    <p:sldLayoutId id="2147483924" r:id="rId9"/>
    <p:sldLayoutId id="2147483925" r:id="rId10"/>
    <p:sldLayoutId id="2147483926" r:id="rId11"/>
    <p:sldLayoutId id="2147483927" r:id="rId12"/>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37.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52400" y="2133600"/>
            <a:ext cx="8991600" cy="1524000"/>
          </a:xfrm>
        </p:spPr>
        <p:txBody>
          <a:bodyPr>
            <a:normAutofit/>
          </a:bodyPr>
          <a:lstStyle/>
          <a:p>
            <a:pPr eaLnBrk="1" hangingPunct="1">
              <a:defRPr/>
            </a:pPr>
            <a:r>
              <a:rPr lang="en-US" altLang="en-US" sz="3600" dirty="0"/>
              <a:t>Stigma, Human Rights, and HIV</a:t>
            </a:r>
            <a:br>
              <a:rPr lang="en-US" altLang="en-US" sz="3600" dirty="0"/>
            </a:br>
            <a:r>
              <a:rPr lang="en-US" altLang="en-US" sz="3600" dirty="0"/>
              <a:t>Measurement and Interventions</a:t>
            </a:r>
            <a:endParaRPr lang="en-US" altLang="en-US" sz="2200" dirty="0"/>
          </a:p>
        </p:txBody>
      </p:sp>
      <p:sp>
        <p:nvSpPr>
          <p:cNvPr id="6" name="Text Box 11">
            <a:extLst>
              <a:ext uri="{FF2B5EF4-FFF2-40B4-BE49-F238E27FC236}">
                <a16:creationId xmlns:a16="http://schemas.microsoft.com/office/drawing/2014/main" id="{26151C85-3855-4FD7-A54C-5C9A1FCA7581}"/>
              </a:ext>
            </a:extLst>
          </p:cNvPr>
          <p:cNvSpPr txBox="1">
            <a:spLocks noChangeArrowheads="1"/>
          </p:cNvSpPr>
          <p:nvPr/>
        </p:nvSpPr>
        <p:spPr bwMode="auto">
          <a:xfrm>
            <a:off x="2362200" y="6019800"/>
            <a:ext cx="4953000" cy="714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a:buFontTx/>
              <a:buNone/>
            </a:pPr>
            <a:r>
              <a:rPr lang="en-US" altLang="en-US" sz="1400" dirty="0">
                <a:solidFill>
                  <a:schemeClr val="bg2">
                    <a:lumMod val="25000"/>
                  </a:schemeClr>
                </a:solidFill>
              </a:rPr>
              <a:t>Stefan Baral, MD MPH FRCPC</a:t>
            </a:r>
          </a:p>
          <a:p>
            <a:pPr>
              <a:buFontTx/>
              <a:buNone/>
            </a:pPr>
            <a:r>
              <a:rPr lang="en-US" altLang="en-US" sz="1100" dirty="0">
                <a:solidFill>
                  <a:schemeClr val="bg2">
                    <a:lumMod val="25000"/>
                  </a:schemeClr>
                </a:solidFill>
              </a:rPr>
              <a:t>Key Populations Program</a:t>
            </a:r>
          </a:p>
          <a:p>
            <a:pPr>
              <a:buFontTx/>
              <a:buNone/>
            </a:pPr>
            <a:r>
              <a:rPr lang="en-US" altLang="en-US" sz="1100" dirty="0">
                <a:solidFill>
                  <a:schemeClr val="bg2">
                    <a:lumMod val="25000"/>
                  </a:schemeClr>
                </a:solidFill>
              </a:rPr>
              <a:t>Center for Public Health and Human Rights, Johns Hopkins University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787EB-73DC-4F6E-8E77-17CBC76FC69E}"/>
              </a:ext>
            </a:extLst>
          </p:cNvPr>
          <p:cNvSpPr>
            <a:spLocks noGrp="1"/>
          </p:cNvSpPr>
          <p:nvPr>
            <p:ph type="title"/>
          </p:nvPr>
        </p:nvSpPr>
        <p:spPr/>
        <p:txBody>
          <a:bodyPr>
            <a:normAutofit fontScale="90000"/>
          </a:bodyPr>
          <a:lstStyle/>
          <a:p>
            <a:r>
              <a:rPr lang="en-US" dirty="0"/>
              <a:t>Stigma and Mental Health among Trans Women in Cote D’Ivoire</a:t>
            </a:r>
          </a:p>
        </p:txBody>
      </p:sp>
      <p:sp>
        <p:nvSpPr>
          <p:cNvPr id="6" name="TextBox 5">
            <a:extLst>
              <a:ext uri="{FF2B5EF4-FFF2-40B4-BE49-F238E27FC236}">
                <a16:creationId xmlns:a16="http://schemas.microsoft.com/office/drawing/2014/main" id="{1025B8D0-0EB4-47E7-B5D9-CC31DD89EAA6}"/>
              </a:ext>
            </a:extLst>
          </p:cNvPr>
          <p:cNvSpPr txBox="1"/>
          <p:nvPr/>
        </p:nvSpPr>
        <p:spPr>
          <a:xfrm>
            <a:off x="253056" y="6560028"/>
            <a:ext cx="6815484"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Tw Cen MT"/>
                <a:ea typeface="+mn-ea"/>
                <a:cs typeface="+mn-cs"/>
              </a:rPr>
              <a:t>Scheim, Liestman, Diouf, et al, Baral, Annals of Epidemiology, In Press </a:t>
            </a:r>
          </a:p>
        </p:txBody>
      </p:sp>
      <p:graphicFrame>
        <p:nvGraphicFramePr>
          <p:cNvPr id="7" name="Content Placeholder 6">
            <a:extLst>
              <a:ext uri="{FF2B5EF4-FFF2-40B4-BE49-F238E27FC236}">
                <a16:creationId xmlns:a16="http://schemas.microsoft.com/office/drawing/2014/main" id="{EF76C104-7313-4C1E-A672-E928E640911E}"/>
              </a:ext>
            </a:extLst>
          </p:cNvPr>
          <p:cNvGraphicFramePr>
            <a:graphicFrameLocks noGrp="1"/>
          </p:cNvGraphicFramePr>
          <p:nvPr>
            <p:ph sz="quarter" idx="1"/>
            <p:extLst/>
          </p:nvPr>
        </p:nvGraphicFramePr>
        <p:xfrm>
          <a:off x="533400" y="2133600"/>
          <a:ext cx="7543799" cy="2521429"/>
        </p:xfrm>
        <a:graphic>
          <a:graphicData uri="http://schemas.openxmlformats.org/drawingml/2006/table">
            <a:tbl>
              <a:tblPr>
                <a:tableStyleId>{5C22544A-7EE6-4342-B048-85BDC9FD1C3A}</a:tableStyleId>
              </a:tblPr>
              <a:tblGrid>
                <a:gridCol w="3610676">
                  <a:extLst>
                    <a:ext uri="{9D8B030D-6E8A-4147-A177-3AD203B41FA5}">
                      <a16:colId xmlns:a16="http://schemas.microsoft.com/office/drawing/2014/main" val="3232531564"/>
                    </a:ext>
                  </a:extLst>
                </a:gridCol>
                <a:gridCol w="1169065">
                  <a:extLst>
                    <a:ext uri="{9D8B030D-6E8A-4147-A177-3AD203B41FA5}">
                      <a16:colId xmlns:a16="http://schemas.microsoft.com/office/drawing/2014/main" val="2797307488"/>
                    </a:ext>
                  </a:extLst>
                </a:gridCol>
                <a:gridCol w="1382029">
                  <a:extLst>
                    <a:ext uri="{9D8B030D-6E8A-4147-A177-3AD203B41FA5}">
                      <a16:colId xmlns:a16="http://schemas.microsoft.com/office/drawing/2014/main" val="4139328214"/>
                    </a:ext>
                  </a:extLst>
                </a:gridCol>
                <a:gridCol w="1382029">
                  <a:extLst>
                    <a:ext uri="{9D8B030D-6E8A-4147-A177-3AD203B41FA5}">
                      <a16:colId xmlns:a16="http://schemas.microsoft.com/office/drawing/2014/main" val="4140570751"/>
                    </a:ext>
                  </a:extLst>
                </a:gridCol>
              </a:tblGrid>
              <a:tr h="451158">
                <a:tc gridSpan="4">
                  <a:txBody>
                    <a:bodyPr/>
                    <a:lstStyle/>
                    <a:p>
                      <a:pPr marL="621665" marR="0" indent="-621665">
                        <a:spcBef>
                          <a:spcPts val="300"/>
                        </a:spcBef>
                        <a:spcAft>
                          <a:spcPts val="300"/>
                        </a:spcAft>
                      </a:pPr>
                      <a:r>
                        <a:rPr lang="en-US" sz="1200" dirty="0">
                          <a:effectLst/>
                        </a:rPr>
                        <a:t>Decomposition of effects of transgender female identity on depression, mediated by sexual behavior stigma (n=1301)*</a:t>
                      </a:r>
                      <a:endParaRPr lang="en-US" sz="12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49432623"/>
                  </a:ext>
                </a:extLst>
              </a:tr>
              <a:tr h="0">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1000"/>
                        </a:spcAft>
                        <a:tabLst>
                          <a:tab pos="320040" algn="dec"/>
                        </a:tabLst>
                      </a:pPr>
                      <a:r>
                        <a:rPr lang="en-US" sz="1200" dirty="0">
                          <a:effectLst/>
                        </a:rPr>
                        <a:t>Excess relative risk  </a:t>
                      </a:r>
                      <a:endParaRPr lang="en-US" sz="12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200"/>
                        </a:spcBef>
                        <a:spcAft>
                          <a:spcPts val="300"/>
                        </a:spcAft>
                        <a:tabLst>
                          <a:tab pos="252095" algn="dec"/>
                        </a:tabLst>
                      </a:pPr>
                      <a:r>
                        <a:rPr lang="en-US" sz="1200">
                          <a:effectLst/>
                        </a:rPr>
                        <a:t>(95% CI)</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200"/>
                        </a:spcBef>
                        <a:spcAft>
                          <a:spcPts val="300"/>
                        </a:spcAft>
                        <a:tabLst>
                          <a:tab pos="252095" algn="dec"/>
                        </a:tabLst>
                      </a:pPr>
                      <a:r>
                        <a:rPr lang="en-US" sz="1200">
                          <a:effectLst/>
                        </a:rPr>
                        <a:t>P-value</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307200600"/>
                  </a:ext>
                </a:extLst>
              </a:tr>
              <a:tr h="218312">
                <a:tc>
                  <a:txBody>
                    <a:bodyPr/>
                    <a:lstStyle/>
                    <a:p>
                      <a:pPr marL="0" marR="0">
                        <a:spcBef>
                          <a:spcPts val="0"/>
                        </a:spcBef>
                        <a:spcAft>
                          <a:spcPts val="0"/>
                        </a:spcAft>
                      </a:pPr>
                      <a:r>
                        <a:rPr lang="en-US" sz="1200">
                          <a:effectLst/>
                        </a:rPr>
                        <a:t>Total</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tabLst>
                          <a:tab pos="320040" algn="dec"/>
                        </a:tabLst>
                      </a:pPr>
                      <a:r>
                        <a:rPr lang="en-US" sz="1200">
                          <a:effectLst/>
                        </a:rPr>
                        <a:t>0.72</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200"/>
                        </a:spcBef>
                        <a:spcAft>
                          <a:spcPts val="300"/>
                        </a:spcAft>
                        <a:tabLst>
                          <a:tab pos="252095" algn="dec"/>
                        </a:tabLst>
                      </a:pPr>
                      <a:r>
                        <a:rPr lang="en-US" sz="1200">
                          <a:effectLst/>
                        </a:rPr>
                        <a:t>(0.31, 1.12)</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200"/>
                        </a:spcBef>
                        <a:spcAft>
                          <a:spcPts val="300"/>
                        </a:spcAft>
                        <a:tabLst>
                          <a:tab pos="252095" algn="dec"/>
                        </a:tabLst>
                      </a:pPr>
                      <a:r>
                        <a:rPr lang="en-US" sz="1200">
                          <a:effectLst/>
                        </a:rPr>
                        <a:t>&lt;0.001</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013268546"/>
                  </a:ext>
                </a:extLst>
              </a:tr>
              <a:tr h="218312">
                <a:tc>
                  <a:txBody>
                    <a:bodyPr/>
                    <a:lstStyle/>
                    <a:p>
                      <a:pPr marL="0" marR="0">
                        <a:spcBef>
                          <a:spcPts val="0"/>
                        </a:spcBef>
                        <a:spcAft>
                          <a:spcPts val="0"/>
                        </a:spcAft>
                      </a:pPr>
                      <a:r>
                        <a:rPr lang="en-US" sz="1200">
                          <a:effectLst/>
                        </a:rPr>
                        <a:t>Natural direct effect (NDE)</a:t>
                      </a:r>
                      <a:r>
                        <a:rPr lang="en-US" sz="1200" baseline="30000">
                          <a:effectLst/>
                        </a:rPr>
                        <a:t>a</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tabLst>
                          <a:tab pos="320040" algn="dec"/>
                        </a:tabLst>
                      </a:pPr>
                      <a:r>
                        <a:rPr lang="en-US" sz="1200">
                          <a:effectLst/>
                        </a:rPr>
                        <a:t>0.26</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200"/>
                        </a:spcBef>
                        <a:spcAft>
                          <a:spcPts val="300"/>
                        </a:spcAft>
                        <a:tabLst>
                          <a:tab pos="252095" algn="dec"/>
                        </a:tabLst>
                      </a:pPr>
                      <a:r>
                        <a:rPr lang="en-US" sz="1200">
                          <a:effectLst/>
                        </a:rPr>
                        <a:t>(-0.08, 0.60)</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200"/>
                        </a:spcBef>
                        <a:spcAft>
                          <a:spcPts val="300"/>
                        </a:spcAft>
                        <a:tabLst>
                          <a:tab pos="252095" algn="dec"/>
                        </a:tabLst>
                      </a:pPr>
                      <a:r>
                        <a:rPr lang="en-US" sz="1200">
                          <a:effectLst/>
                        </a:rPr>
                        <a:t>0.139</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2816178368"/>
                  </a:ext>
                </a:extLst>
              </a:tr>
              <a:tr h="218312">
                <a:tc>
                  <a:txBody>
                    <a:bodyPr/>
                    <a:lstStyle/>
                    <a:p>
                      <a:pPr marL="0" marR="0">
                        <a:spcBef>
                          <a:spcPts val="0"/>
                        </a:spcBef>
                        <a:spcAft>
                          <a:spcPts val="0"/>
                        </a:spcAft>
                      </a:pPr>
                      <a:r>
                        <a:rPr lang="en-US" sz="1200">
                          <a:effectLst/>
                        </a:rPr>
                        <a:t>Pure indirect effect (PIE)</a:t>
                      </a:r>
                      <a:r>
                        <a:rPr lang="en-US" sz="1200" baseline="30000">
                          <a:effectLst/>
                        </a:rPr>
                        <a:t>b</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0"/>
                        </a:spcAft>
                        <a:tabLst>
                          <a:tab pos="320040" algn="dec"/>
                        </a:tabLst>
                      </a:pPr>
                      <a:r>
                        <a:rPr lang="en-US" sz="1200">
                          <a:effectLst/>
                        </a:rPr>
                        <a:t>0.47</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200"/>
                        </a:spcBef>
                        <a:spcAft>
                          <a:spcPts val="300"/>
                        </a:spcAft>
                        <a:tabLst>
                          <a:tab pos="252095" algn="dec"/>
                        </a:tabLst>
                      </a:pPr>
                      <a:r>
                        <a:rPr lang="en-US" sz="1200">
                          <a:effectLst/>
                        </a:rPr>
                        <a:t>(0.34, 0.60)</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200"/>
                        </a:spcBef>
                        <a:spcAft>
                          <a:spcPts val="300"/>
                        </a:spcAft>
                        <a:tabLst>
                          <a:tab pos="252095" algn="dec"/>
                        </a:tabLst>
                      </a:pPr>
                      <a:r>
                        <a:rPr lang="en-US" sz="1200">
                          <a:effectLst/>
                        </a:rPr>
                        <a:t>&lt;0.001</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965826575"/>
                  </a:ext>
                </a:extLst>
              </a:tr>
              <a:tr h="218312">
                <a:tc>
                  <a:txBody>
                    <a:bodyPr/>
                    <a:lstStyle/>
                    <a:p>
                      <a:pPr marL="0" marR="0">
                        <a:spcBef>
                          <a:spcPts val="0"/>
                        </a:spcBef>
                        <a:spcAft>
                          <a:spcPts val="0"/>
                        </a:spcAft>
                      </a:pPr>
                      <a:r>
                        <a:rPr lang="en-US" sz="1200">
                          <a:effectLst/>
                        </a:rPr>
                        <a:t>Mediated interaction (IMD)</a:t>
                      </a:r>
                      <a:r>
                        <a:rPr lang="en-US" sz="1200" baseline="30000">
                          <a:effectLst/>
                        </a:rPr>
                        <a:t>c</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1000"/>
                        </a:spcAft>
                        <a:tabLst>
                          <a:tab pos="320040" algn="dec"/>
                        </a:tabLst>
                      </a:pPr>
                      <a:r>
                        <a:rPr lang="en-US" sz="1200">
                          <a:effectLst/>
                        </a:rPr>
                        <a:t>-0.01</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200"/>
                        </a:spcBef>
                        <a:spcAft>
                          <a:spcPts val="300"/>
                        </a:spcAft>
                        <a:tabLst>
                          <a:tab pos="252095" algn="dec"/>
                        </a:tabLst>
                      </a:pPr>
                      <a:r>
                        <a:rPr lang="en-US" sz="1200">
                          <a:effectLst/>
                        </a:rPr>
                        <a:t>(-0.07, 0.04)</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200"/>
                        </a:spcBef>
                        <a:spcAft>
                          <a:spcPts val="300"/>
                        </a:spcAft>
                        <a:tabLst>
                          <a:tab pos="252095" algn="dec"/>
                        </a:tabLst>
                      </a:pPr>
                      <a:r>
                        <a:rPr lang="en-US" sz="1200">
                          <a:effectLst/>
                        </a:rPr>
                        <a:t>0.659</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729380843"/>
                  </a:ext>
                </a:extLst>
              </a:tr>
              <a:tr h="417892">
                <a:tc>
                  <a:txBody>
                    <a:bodyPr/>
                    <a:lstStyle/>
                    <a:p>
                      <a:pPr marL="0" marR="0">
                        <a:spcBef>
                          <a:spcPts val="0"/>
                        </a:spcBef>
                        <a:spcAft>
                          <a:spcPts val="0"/>
                        </a:spcAft>
                      </a:pPr>
                      <a:r>
                        <a:rPr lang="en-US" sz="1200">
                          <a:effectLst/>
                        </a:rPr>
                        <a:t> </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spcBef>
                          <a:spcPts val="0"/>
                        </a:spcBef>
                        <a:spcAft>
                          <a:spcPts val="1000"/>
                        </a:spcAft>
                        <a:tabLst>
                          <a:tab pos="320040" algn="dec"/>
                        </a:tabLst>
                      </a:pPr>
                      <a:r>
                        <a:rPr lang="en-US" sz="1200">
                          <a:effectLst/>
                        </a:rPr>
                        <a:t>Proportion mediated</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200"/>
                        </a:spcBef>
                        <a:spcAft>
                          <a:spcPts val="300"/>
                        </a:spcAft>
                        <a:tabLst>
                          <a:tab pos="252095" algn="dec"/>
                        </a:tabLst>
                      </a:pPr>
                      <a:r>
                        <a:rPr lang="en-US" sz="1200">
                          <a:effectLst/>
                        </a:rPr>
                        <a:t>(95% CI)</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200"/>
                        </a:spcBef>
                        <a:spcAft>
                          <a:spcPts val="300"/>
                        </a:spcAft>
                        <a:tabLst>
                          <a:tab pos="252095" algn="dec"/>
                        </a:tabLst>
                      </a:pPr>
                      <a:r>
                        <a:rPr lang="en-US" sz="1200">
                          <a:effectLst/>
                        </a:rPr>
                        <a:t> </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3942631666"/>
                  </a:ext>
                </a:extLst>
              </a:tr>
              <a:tr h="413371">
                <a:tc>
                  <a:txBody>
                    <a:bodyPr/>
                    <a:lstStyle/>
                    <a:p>
                      <a:pPr marL="0" marR="0">
                        <a:spcBef>
                          <a:spcPts val="0"/>
                        </a:spcBef>
                        <a:spcAft>
                          <a:spcPts val="0"/>
                        </a:spcAft>
                      </a:pPr>
                      <a:r>
                        <a:rPr lang="en-US" sz="1200" dirty="0">
                          <a:effectLst/>
                        </a:rPr>
                        <a:t>Proportion of effect mediated by sexual behavior stigma</a:t>
                      </a:r>
                      <a:endParaRPr lang="en-US" sz="12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0"/>
                        </a:spcBef>
                        <a:spcAft>
                          <a:spcPts val="1000"/>
                        </a:spcAft>
                        <a:tabLst>
                          <a:tab pos="320040" algn="dec"/>
                        </a:tabLst>
                      </a:pPr>
                      <a:r>
                        <a:rPr lang="en-US" sz="1200">
                          <a:effectLst/>
                        </a:rPr>
                        <a:t>63.9</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200"/>
                        </a:spcBef>
                        <a:spcAft>
                          <a:spcPts val="300"/>
                        </a:spcAft>
                        <a:tabLst>
                          <a:tab pos="252095" algn="dec"/>
                        </a:tabLst>
                      </a:pPr>
                      <a:r>
                        <a:rPr lang="en-US" sz="1200">
                          <a:effectLst/>
                        </a:rPr>
                        <a:t>(34.9, 92.9)</a:t>
                      </a:r>
                      <a:endParaRPr lang="en-US" sz="120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tc>
                  <a:txBody>
                    <a:bodyPr/>
                    <a:lstStyle/>
                    <a:p>
                      <a:pPr marL="0" marR="0" algn="ctr">
                        <a:spcBef>
                          <a:spcPts val="200"/>
                        </a:spcBef>
                        <a:spcAft>
                          <a:spcPts val="300"/>
                        </a:spcAft>
                        <a:tabLst>
                          <a:tab pos="252095" algn="dec"/>
                        </a:tabLst>
                      </a:pPr>
                      <a:r>
                        <a:rPr lang="en-US" sz="1200" dirty="0">
                          <a:effectLst/>
                        </a:rPr>
                        <a:t>&lt;0.001</a:t>
                      </a:r>
                      <a:endParaRPr lang="en-US" sz="1200" dirty="0">
                        <a:effectLst/>
                        <a:latin typeface="Times New Roman" panose="02020603050405020304" pitchFamily="18" charset="0"/>
                        <a:ea typeface="MS Mincho" panose="02020609040205080304" pitchFamily="49" charset="-128"/>
                        <a:cs typeface="Arial" panose="020B0604020202020204" pitchFamily="34" charset="0"/>
                      </a:endParaRPr>
                    </a:p>
                  </a:txBody>
                  <a:tcPr marL="68580" marR="68580" marT="0" marB="0"/>
                </a:tc>
                <a:extLst>
                  <a:ext uri="{0D108BD9-81ED-4DB2-BD59-A6C34878D82A}">
                    <a16:rowId xmlns:a16="http://schemas.microsoft.com/office/drawing/2014/main" val="1811007653"/>
                  </a:ext>
                </a:extLst>
              </a:tr>
            </a:tbl>
          </a:graphicData>
        </a:graphic>
      </p:graphicFrame>
      <p:sp>
        <p:nvSpPr>
          <p:cNvPr id="8" name="Rectangle 1">
            <a:extLst>
              <a:ext uri="{FF2B5EF4-FFF2-40B4-BE49-F238E27FC236}">
                <a16:creationId xmlns:a16="http://schemas.microsoft.com/office/drawing/2014/main" id="{48485169-5CBC-4519-B259-C3189B6D3157}"/>
              </a:ext>
            </a:extLst>
          </p:cNvPr>
          <p:cNvSpPr>
            <a:spLocks noChangeArrowheads="1"/>
          </p:cNvSpPr>
          <p:nvPr/>
        </p:nvSpPr>
        <p:spPr bwMode="auto">
          <a:xfrm>
            <a:off x="248617" y="5562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*Adjusted for age, study site, and HIV-positive serostatus</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3000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a</a:t>
            </a:r>
            <a:r>
              <a:rPr kumimoji="0" lang="en-US" altLang="ja-JP" sz="1200" b="1" i="0" u="none" strike="noStrike" cap="none" normalizeH="0" baseline="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 </a:t>
            </a:r>
            <a:r>
              <a:rPr kumimoji="0" lang="en-US" altLang="ja-JP" sz="1200" b="0" i="0" u="none" strike="noStrike" cap="none" normalizeH="0" baseline="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Effect of transgender female identity if transgender women experienced the same level of sexual behavior stigma as cisgender MSM.</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3000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b</a:t>
            </a:r>
            <a:r>
              <a:rPr kumimoji="0" lang="en-US" altLang="ja-JP" sz="1200" b="0" i="0" u="none" strike="noStrike" cap="none" normalizeH="0" baseline="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 Effect of transgender female identity due to mediation by stigma, but not interaction.</a:t>
            </a:r>
            <a:endParaRPr kumimoji="0" lang="en-US" altLang="ja-JP"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3000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c</a:t>
            </a:r>
            <a:r>
              <a:rPr kumimoji="0" lang="en-US" altLang="ja-JP" sz="1200" b="0" i="0" u="none" strike="noStrike" cap="none" normalizeH="0" baseline="0" dirty="0">
                <a:ln>
                  <a:noFill/>
                </a:ln>
                <a:solidFill>
                  <a:schemeClr val="tx1"/>
                </a:solidFill>
                <a:effectLst/>
                <a:latin typeface="Garamond" panose="02020404030301010803" pitchFamily="18" charset="0"/>
                <a:ea typeface="MS Mincho" panose="02020609040205080304" pitchFamily="49" charset="-128"/>
                <a:cs typeface="Times New Roman" panose="02020603050405020304" pitchFamily="18" charset="0"/>
              </a:rPr>
              <a:t> Effect of transgender female identity due to mediation by, and interaction with, stigma.</a:t>
            </a:r>
            <a:endParaRPr kumimoji="0" lang="en-US" altLang="ja-JP" sz="1800" b="0" i="0" u="none" strike="noStrike" cap="none" normalizeH="0" baseline="0" dirty="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211AF0B3-9A66-41A6-B0EC-8BA0468C7D65}"/>
              </a:ext>
            </a:extLst>
          </p:cNvPr>
          <p:cNvSpPr/>
          <p:nvPr/>
        </p:nvSpPr>
        <p:spPr>
          <a:xfrm>
            <a:off x="381000" y="3168590"/>
            <a:ext cx="7696200" cy="228601"/>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1AE3A6-1796-4D36-B941-979AAA3648CA}"/>
              </a:ext>
            </a:extLst>
          </p:cNvPr>
          <p:cNvSpPr/>
          <p:nvPr/>
        </p:nvSpPr>
        <p:spPr>
          <a:xfrm>
            <a:off x="381000" y="2939990"/>
            <a:ext cx="7696200" cy="228601"/>
          </a:xfrm>
          <a:prstGeom prst="rect">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685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0"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57C6B6A-79D6-411C-B375-E08D94780472}"/>
              </a:ext>
            </a:extLst>
          </p:cNvPr>
          <p:cNvSpPr>
            <a:spLocks noGrp="1"/>
          </p:cNvSpPr>
          <p:nvPr>
            <p:ph type="title"/>
          </p:nvPr>
        </p:nvSpPr>
        <p:spPr>
          <a:xfrm>
            <a:off x="612775" y="228600"/>
            <a:ext cx="8153400" cy="990600"/>
          </a:xfrm>
        </p:spPr>
        <p:txBody>
          <a:bodyPr>
            <a:normAutofit fontScale="90000"/>
          </a:bodyPr>
          <a:lstStyle/>
          <a:p>
            <a:pPr>
              <a:defRPr/>
            </a:pPr>
            <a:r>
              <a:rPr lang="en-US" sz="3200" dirty="0">
                <a:solidFill>
                  <a:schemeClr val="bg2">
                    <a:lumMod val="25000"/>
                  </a:schemeClr>
                </a:solidFill>
              </a:rPr>
              <a:t>Stigma and Suicidal Ideation among MSM in West Africa</a:t>
            </a:r>
          </a:p>
        </p:txBody>
      </p:sp>
      <p:graphicFrame>
        <p:nvGraphicFramePr>
          <p:cNvPr id="11" name="Content Placeholder 3">
            <a:extLst>
              <a:ext uri="{FF2B5EF4-FFF2-40B4-BE49-F238E27FC236}">
                <a16:creationId xmlns:a16="http://schemas.microsoft.com/office/drawing/2014/main" id="{11FADFEC-6169-4BDF-8AA4-198C24C97F89}"/>
              </a:ext>
            </a:extLst>
          </p:cNvPr>
          <p:cNvGraphicFramePr>
            <a:graphicFrameLocks/>
          </p:cNvGraphicFramePr>
          <p:nvPr>
            <p:extLst>
              <p:ext uri="{D42A27DB-BD31-4B8C-83A1-F6EECF244321}">
                <p14:modId xmlns:p14="http://schemas.microsoft.com/office/powerpoint/2010/main" val="3626164245"/>
              </p:ext>
            </p:extLst>
          </p:nvPr>
        </p:nvGraphicFramePr>
        <p:xfrm>
          <a:off x="685800" y="1981200"/>
          <a:ext cx="7619999" cy="4205285"/>
        </p:xfrm>
        <a:graphic>
          <a:graphicData uri="http://schemas.openxmlformats.org/drawingml/2006/table">
            <a:tbl>
              <a:tblPr firstRow="1" firstCol="1" bandRow="1">
                <a:tableStyleId>{5C22544A-7EE6-4342-B048-85BDC9FD1C3A}</a:tableStyleId>
              </a:tblPr>
              <a:tblGrid>
                <a:gridCol w="2232121">
                  <a:extLst>
                    <a:ext uri="{9D8B030D-6E8A-4147-A177-3AD203B41FA5}">
                      <a16:colId xmlns:a16="http://schemas.microsoft.com/office/drawing/2014/main" val="20000"/>
                    </a:ext>
                  </a:extLst>
                </a:gridCol>
                <a:gridCol w="153939">
                  <a:extLst>
                    <a:ext uri="{9D8B030D-6E8A-4147-A177-3AD203B41FA5}">
                      <a16:colId xmlns:a16="http://schemas.microsoft.com/office/drawing/2014/main" val="20001"/>
                    </a:ext>
                  </a:extLst>
                </a:gridCol>
                <a:gridCol w="1226177">
                  <a:extLst>
                    <a:ext uri="{9D8B030D-6E8A-4147-A177-3AD203B41FA5}">
                      <a16:colId xmlns:a16="http://schemas.microsoft.com/office/drawing/2014/main" val="20002"/>
                    </a:ext>
                  </a:extLst>
                </a:gridCol>
                <a:gridCol w="1530237">
                  <a:extLst>
                    <a:ext uri="{9D8B030D-6E8A-4147-A177-3AD203B41FA5}">
                      <a16:colId xmlns:a16="http://schemas.microsoft.com/office/drawing/2014/main" val="20003"/>
                    </a:ext>
                  </a:extLst>
                </a:gridCol>
                <a:gridCol w="1093025">
                  <a:extLst>
                    <a:ext uri="{9D8B030D-6E8A-4147-A177-3AD203B41FA5}">
                      <a16:colId xmlns:a16="http://schemas.microsoft.com/office/drawing/2014/main" val="20004"/>
                    </a:ext>
                  </a:extLst>
                </a:gridCol>
                <a:gridCol w="1384500">
                  <a:extLst>
                    <a:ext uri="{9D8B030D-6E8A-4147-A177-3AD203B41FA5}">
                      <a16:colId xmlns:a16="http://schemas.microsoft.com/office/drawing/2014/main" val="20005"/>
                    </a:ext>
                  </a:extLst>
                </a:gridCol>
              </a:tblGrid>
              <a:tr h="309961">
                <a:tc>
                  <a:txBody>
                    <a:bodyPr/>
                    <a:lstStyle/>
                    <a:p>
                      <a:pPr>
                        <a:lnSpc>
                          <a:spcPct val="107000"/>
                        </a:lnSpc>
                      </a:pPr>
                      <a:endParaRPr lang="en-US" sz="1200" dirty="0">
                        <a:solidFill>
                          <a:schemeClr val="tx1"/>
                        </a:solidFill>
                        <a:effectLst/>
                        <a:latin typeface="Calibri" panose="020F0502020204030204" pitchFamily="34" charset="0"/>
                      </a:endParaRPr>
                    </a:p>
                  </a:txBody>
                  <a:tcPr marL="39141" marR="39141" marT="0" marB="0" anchor="b">
                    <a:solidFill>
                      <a:srgbClr val="CCCCCC"/>
                    </a:solidFill>
                  </a:tcPr>
                </a:tc>
                <a:tc>
                  <a:txBody>
                    <a:bodyPr/>
                    <a:lstStyle/>
                    <a:p>
                      <a:endParaRPr lang="en-US" sz="1800">
                        <a:solidFill>
                          <a:schemeClr val="tx1"/>
                        </a:solidFill>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u="sng">
                          <a:solidFill>
                            <a:schemeClr val="tx1"/>
                          </a:solidFill>
                          <a:effectLst/>
                        </a:rPr>
                        <a:t>OR</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u="sng">
                          <a:solidFill>
                            <a:schemeClr val="tx1"/>
                          </a:solidFill>
                          <a:effectLst/>
                        </a:rPr>
                        <a:t>95% CI</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u="sng">
                          <a:effectLst/>
                        </a:rPr>
                        <a:t>aOR</a:t>
                      </a:r>
                      <a:r>
                        <a:rPr lang="en-US" sz="1200" u="sng" baseline="30000">
                          <a:effectLst/>
                        </a:rPr>
                        <a:t>a</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u="sng">
                          <a:effectLst/>
                        </a:rPr>
                        <a:t>95% CI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extLst>
                  <a:ext uri="{0D108BD9-81ED-4DB2-BD59-A6C34878D82A}">
                    <a16:rowId xmlns:a16="http://schemas.microsoft.com/office/drawing/2014/main" val="10001"/>
                  </a:ext>
                </a:extLst>
              </a:tr>
              <a:tr h="309961">
                <a:tc>
                  <a:txBody>
                    <a:bodyPr/>
                    <a:lstStyle/>
                    <a:p>
                      <a:pPr marL="0" marR="0">
                        <a:lnSpc>
                          <a:spcPct val="107000"/>
                        </a:lnSpc>
                        <a:spcBef>
                          <a:spcPts val="0"/>
                        </a:spcBef>
                        <a:spcAft>
                          <a:spcPts val="0"/>
                        </a:spcAft>
                      </a:pPr>
                      <a:r>
                        <a:rPr lang="en-US" sz="1200" dirty="0">
                          <a:solidFill>
                            <a:schemeClr val="tx1"/>
                          </a:solidFill>
                          <a:effectLst/>
                        </a:rPr>
                        <a:t>Family exclusion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endParaRPr lang="en-US" sz="1800">
                        <a:solidFill>
                          <a:schemeClr val="tx1"/>
                        </a:solidFill>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2.28***</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1.52, 3.42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2.22***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1.43, 3.43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extLst>
                  <a:ext uri="{0D108BD9-81ED-4DB2-BD59-A6C34878D82A}">
                    <a16:rowId xmlns:a16="http://schemas.microsoft.com/office/drawing/2014/main" val="10002"/>
                  </a:ext>
                </a:extLst>
              </a:tr>
              <a:tr h="309961">
                <a:tc>
                  <a:txBody>
                    <a:bodyPr/>
                    <a:lstStyle/>
                    <a:p>
                      <a:pPr marL="0" marR="0">
                        <a:lnSpc>
                          <a:spcPct val="107000"/>
                        </a:lnSpc>
                        <a:spcBef>
                          <a:spcPts val="0"/>
                        </a:spcBef>
                        <a:spcAft>
                          <a:spcPts val="0"/>
                        </a:spcAft>
                      </a:pPr>
                      <a:r>
                        <a:rPr lang="en-US" sz="1200" dirty="0">
                          <a:solidFill>
                            <a:schemeClr val="tx1"/>
                          </a:solidFill>
                          <a:effectLst/>
                        </a:rPr>
                        <a:t>Family gossip</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endParaRPr lang="en-US" sz="1800">
                        <a:solidFill>
                          <a:schemeClr val="tx1"/>
                        </a:solidFill>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2.68***</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1.99, 3.64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2.50***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1.79, 3.50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extLst>
                  <a:ext uri="{0D108BD9-81ED-4DB2-BD59-A6C34878D82A}">
                    <a16:rowId xmlns:a16="http://schemas.microsoft.com/office/drawing/2014/main" val="10003"/>
                  </a:ext>
                </a:extLst>
              </a:tr>
              <a:tr h="309961">
                <a:tc>
                  <a:txBody>
                    <a:bodyPr/>
                    <a:lstStyle/>
                    <a:p>
                      <a:pPr marL="0" marR="0">
                        <a:lnSpc>
                          <a:spcPct val="107000"/>
                        </a:lnSpc>
                        <a:spcBef>
                          <a:spcPts val="0"/>
                        </a:spcBef>
                        <a:spcAft>
                          <a:spcPts val="0"/>
                        </a:spcAft>
                      </a:pPr>
                      <a:r>
                        <a:rPr lang="en-US" sz="1200">
                          <a:solidFill>
                            <a:schemeClr val="tx1"/>
                          </a:solidFill>
                          <a:effectLst/>
                        </a:rPr>
                        <a:t>Friend rejection</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endParaRPr lang="en-US" sz="1800">
                        <a:solidFill>
                          <a:schemeClr val="tx1"/>
                        </a:solidFill>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2.38***</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1.73, 3.26</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2.17***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1.53, 3.07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extLst>
                  <a:ext uri="{0D108BD9-81ED-4DB2-BD59-A6C34878D82A}">
                    <a16:rowId xmlns:a16="http://schemas.microsoft.com/office/drawing/2014/main" val="10004"/>
                  </a:ext>
                </a:extLst>
              </a:tr>
              <a:tr h="442270">
                <a:tc>
                  <a:txBody>
                    <a:bodyPr/>
                    <a:lstStyle/>
                    <a:p>
                      <a:pPr marL="0" marR="0">
                        <a:lnSpc>
                          <a:spcPct val="107000"/>
                        </a:lnSpc>
                        <a:spcBef>
                          <a:spcPts val="0"/>
                        </a:spcBef>
                        <a:spcAft>
                          <a:spcPts val="0"/>
                        </a:spcAft>
                      </a:pPr>
                      <a:r>
                        <a:rPr lang="en-US" sz="1200" dirty="0">
                          <a:solidFill>
                            <a:schemeClr val="tx1"/>
                          </a:solidFill>
                          <a:effectLst/>
                        </a:rPr>
                        <a:t>Treated poorly in healthcare setting</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endParaRPr lang="en-US" sz="1800">
                        <a:solidFill>
                          <a:schemeClr val="tx1"/>
                        </a:solidFill>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2.51**</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1.41, 4.45</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1.99*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1.07, 3.71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extLst>
                  <a:ext uri="{0D108BD9-81ED-4DB2-BD59-A6C34878D82A}">
                    <a16:rowId xmlns:a16="http://schemas.microsoft.com/office/drawing/2014/main" val="10005"/>
                  </a:ext>
                </a:extLst>
              </a:tr>
              <a:tr h="309961">
                <a:tc>
                  <a:txBody>
                    <a:bodyPr/>
                    <a:lstStyle/>
                    <a:p>
                      <a:pPr marL="0" marR="0">
                        <a:lnSpc>
                          <a:spcPct val="107000"/>
                        </a:lnSpc>
                        <a:spcBef>
                          <a:spcPts val="0"/>
                        </a:spcBef>
                        <a:spcAft>
                          <a:spcPts val="0"/>
                        </a:spcAft>
                      </a:pPr>
                      <a:r>
                        <a:rPr lang="en-US" sz="1200" dirty="0">
                          <a:solidFill>
                            <a:schemeClr val="tx1"/>
                          </a:solidFill>
                          <a:effectLst/>
                        </a:rPr>
                        <a:t>Healthcare worker gossiped</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endParaRPr lang="en-US" sz="1800">
                        <a:solidFill>
                          <a:schemeClr val="tx1"/>
                        </a:solidFill>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1.54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0.91, 2.59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1.41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0.81, 2.43</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extLst>
                  <a:ext uri="{0D108BD9-81ED-4DB2-BD59-A6C34878D82A}">
                    <a16:rowId xmlns:a16="http://schemas.microsoft.com/office/drawing/2014/main" val="10006"/>
                  </a:ext>
                </a:extLst>
              </a:tr>
              <a:tr h="309961">
                <a:tc>
                  <a:txBody>
                    <a:bodyPr/>
                    <a:lstStyle/>
                    <a:p>
                      <a:pPr marL="0" marR="0">
                        <a:lnSpc>
                          <a:spcPct val="107000"/>
                        </a:lnSpc>
                        <a:spcBef>
                          <a:spcPts val="0"/>
                        </a:spcBef>
                        <a:spcAft>
                          <a:spcPts val="0"/>
                        </a:spcAft>
                      </a:pPr>
                      <a:r>
                        <a:rPr lang="en-US" sz="1200" dirty="0">
                          <a:solidFill>
                            <a:schemeClr val="tx1"/>
                          </a:solidFill>
                          <a:effectLst/>
                        </a:rPr>
                        <a:t>Physically hurt</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endParaRPr lang="en-US" sz="1800">
                        <a:solidFill>
                          <a:schemeClr val="tx1"/>
                        </a:solidFill>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3.83***</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2.57, 5.72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2.94**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1.91, 4.52</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extLst>
                  <a:ext uri="{0D108BD9-81ED-4DB2-BD59-A6C34878D82A}">
                    <a16:rowId xmlns:a16="http://schemas.microsoft.com/office/drawing/2014/main" val="10007"/>
                  </a:ext>
                </a:extLst>
              </a:tr>
              <a:tr h="309961">
                <a:tc>
                  <a:txBody>
                    <a:bodyPr/>
                    <a:lstStyle/>
                    <a:p>
                      <a:pPr marL="0" marR="0">
                        <a:lnSpc>
                          <a:spcPct val="107000"/>
                        </a:lnSpc>
                        <a:spcBef>
                          <a:spcPts val="0"/>
                        </a:spcBef>
                        <a:spcAft>
                          <a:spcPts val="0"/>
                        </a:spcAft>
                      </a:pPr>
                      <a:r>
                        <a:rPr lang="en-US" sz="1200">
                          <a:solidFill>
                            <a:schemeClr val="tx1"/>
                          </a:solidFill>
                          <a:effectLst/>
                        </a:rPr>
                        <a:t>Tortured</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endParaRPr lang="en-US" sz="1800">
                        <a:solidFill>
                          <a:schemeClr val="tx1"/>
                        </a:solidFill>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3.84***</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2.24, 6.60</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3.86***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2.17, 6.86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extLst>
                  <a:ext uri="{0D108BD9-81ED-4DB2-BD59-A6C34878D82A}">
                    <a16:rowId xmlns:a16="http://schemas.microsoft.com/office/drawing/2014/main" val="10008"/>
                  </a:ext>
                </a:extLst>
              </a:tr>
              <a:tr h="309961">
                <a:tc>
                  <a:txBody>
                    <a:bodyPr/>
                    <a:lstStyle/>
                    <a:p>
                      <a:pPr marL="0" marR="0">
                        <a:lnSpc>
                          <a:spcPct val="107000"/>
                        </a:lnSpc>
                        <a:spcBef>
                          <a:spcPts val="0"/>
                        </a:spcBef>
                        <a:spcAft>
                          <a:spcPts val="0"/>
                        </a:spcAft>
                      </a:pPr>
                      <a:r>
                        <a:rPr lang="en-US" sz="1200" dirty="0">
                          <a:solidFill>
                            <a:schemeClr val="tx1"/>
                          </a:solidFill>
                          <a:effectLst/>
                        </a:rPr>
                        <a:t>Raped</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endParaRPr lang="en-US" sz="1800">
                        <a:solidFill>
                          <a:schemeClr val="tx1"/>
                        </a:solidFill>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3.36***</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2.30, 4.89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3.07***</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2.05, 4.60</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extLst>
                  <a:ext uri="{0D108BD9-81ED-4DB2-BD59-A6C34878D82A}">
                    <a16:rowId xmlns:a16="http://schemas.microsoft.com/office/drawing/2014/main" val="10009"/>
                  </a:ext>
                </a:extLst>
              </a:tr>
              <a:tr h="309961">
                <a:tc>
                  <a:txBody>
                    <a:bodyPr/>
                    <a:lstStyle/>
                    <a:p>
                      <a:pPr marL="0" marR="0">
                        <a:lnSpc>
                          <a:spcPct val="107000"/>
                        </a:lnSpc>
                        <a:spcBef>
                          <a:spcPts val="0"/>
                        </a:spcBef>
                        <a:spcAft>
                          <a:spcPts val="0"/>
                        </a:spcAft>
                      </a:pPr>
                      <a:r>
                        <a:rPr lang="en-US" sz="1200">
                          <a:solidFill>
                            <a:schemeClr val="tx1"/>
                          </a:solidFill>
                          <a:effectLst/>
                        </a:rPr>
                        <a:t>Social cohesion</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endParaRPr lang="en-US" sz="1800">
                        <a:solidFill>
                          <a:schemeClr val="tx1"/>
                        </a:solidFill>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0.97**</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0.94, 0.99</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0.98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dirty="0">
                          <a:effectLst/>
                        </a:rPr>
                        <a:t>0.95, 1.00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extLst>
                  <a:ext uri="{0D108BD9-81ED-4DB2-BD59-A6C34878D82A}">
                    <a16:rowId xmlns:a16="http://schemas.microsoft.com/office/drawing/2014/main" val="10010"/>
                  </a:ext>
                </a:extLst>
              </a:tr>
              <a:tr h="309961">
                <a:tc>
                  <a:txBody>
                    <a:bodyPr/>
                    <a:lstStyle/>
                    <a:p>
                      <a:pPr marL="0" marR="0">
                        <a:lnSpc>
                          <a:spcPct val="107000"/>
                        </a:lnSpc>
                        <a:spcBef>
                          <a:spcPts val="0"/>
                        </a:spcBef>
                        <a:spcAft>
                          <a:spcPts val="0"/>
                        </a:spcAft>
                      </a:pPr>
                      <a:r>
                        <a:rPr lang="en-US" sz="1200">
                          <a:solidFill>
                            <a:schemeClr val="tx1"/>
                          </a:solidFill>
                          <a:effectLst/>
                        </a:rPr>
                        <a:t>Social participation</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endParaRPr lang="en-US" sz="1800">
                        <a:solidFill>
                          <a:schemeClr val="tx1"/>
                        </a:solidFill>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0.92*</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solidFill>
                            <a:schemeClr val="tx1"/>
                          </a:solidFill>
                          <a:effectLst/>
                        </a:rPr>
                        <a:t>0.86, 0.98</a:t>
                      </a:r>
                      <a:endParaRPr lang="en-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0.91*</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a:txBody>
                    <a:bodyPr/>
                    <a:lstStyle/>
                    <a:p>
                      <a:pPr marL="0" marR="0" algn="ctr">
                        <a:lnSpc>
                          <a:spcPct val="107000"/>
                        </a:lnSpc>
                        <a:spcBef>
                          <a:spcPts val="0"/>
                        </a:spcBef>
                        <a:spcAft>
                          <a:spcPts val="0"/>
                        </a:spcAft>
                      </a:pPr>
                      <a:r>
                        <a:rPr lang="en-US" sz="1200">
                          <a:effectLst/>
                        </a:rPr>
                        <a:t>0.85, 0.99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extLst>
                  <a:ext uri="{0D108BD9-81ED-4DB2-BD59-A6C34878D82A}">
                    <a16:rowId xmlns:a16="http://schemas.microsoft.com/office/drawing/2014/main" val="10011"/>
                  </a:ext>
                </a:extLst>
              </a:tr>
              <a:tr h="221135">
                <a:tc gridSpan="2">
                  <a:txBody>
                    <a:bodyPr/>
                    <a:lstStyle/>
                    <a:p>
                      <a:pPr marL="0" marR="0">
                        <a:lnSpc>
                          <a:spcPct val="107000"/>
                        </a:lnSpc>
                        <a:spcBef>
                          <a:spcPts val="0"/>
                        </a:spcBef>
                        <a:spcAft>
                          <a:spcPts val="0"/>
                        </a:spcAft>
                      </a:pPr>
                      <a:r>
                        <a:rPr lang="en-US" sz="1200">
                          <a:solidFill>
                            <a:schemeClr val="tx1"/>
                          </a:solidFill>
                          <a:effectLst/>
                        </a:rPr>
                        <a:t>*p&lt;0.05; **p&lt;0.01; ***p&lt;0.001</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hMerge="1">
                  <a:txBody>
                    <a:bodyPr/>
                    <a:lstStyle/>
                    <a:p>
                      <a:endParaRPr lang="en-US"/>
                    </a:p>
                  </a:txBody>
                  <a:tcPr/>
                </a:tc>
                <a:tc>
                  <a:txBody>
                    <a:bodyPr/>
                    <a:lstStyle/>
                    <a:p>
                      <a:pPr>
                        <a:lnSpc>
                          <a:spcPct val="107000"/>
                        </a:lnSpc>
                      </a:pPr>
                      <a:endParaRPr lang="en-US" sz="1200">
                        <a:solidFill>
                          <a:schemeClr val="tx1"/>
                        </a:solidFill>
                        <a:effectLst/>
                        <a:latin typeface="Calibri" panose="020F0502020204030204" pitchFamily="34" charset="0"/>
                      </a:endParaRPr>
                    </a:p>
                  </a:txBody>
                  <a:tcPr marL="39141" marR="39141" marT="0" marB="0" anchor="b">
                    <a:solidFill>
                      <a:srgbClr val="CCCCCC"/>
                    </a:solidFill>
                  </a:tcPr>
                </a:tc>
                <a:tc>
                  <a:txBody>
                    <a:bodyPr/>
                    <a:lstStyle/>
                    <a:p>
                      <a:pPr>
                        <a:lnSpc>
                          <a:spcPct val="107000"/>
                        </a:lnSpc>
                      </a:pPr>
                      <a:endParaRPr lang="en-US" sz="1200">
                        <a:solidFill>
                          <a:schemeClr val="tx1"/>
                        </a:solidFill>
                        <a:effectLst/>
                        <a:latin typeface="Calibri" panose="020F0502020204030204" pitchFamily="34" charset="0"/>
                      </a:endParaRPr>
                    </a:p>
                  </a:txBody>
                  <a:tcPr marL="39141" marR="39141" marT="0" marB="0" anchor="b">
                    <a:solidFill>
                      <a:srgbClr val="CCCCCC"/>
                    </a:solidFill>
                  </a:tcPr>
                </a:tc>
                <a:tc>
                  <a:txBody>
                    <a:bodyPr/>
                    <a:lstStyle/>
                    <a:p>
                      <a:pPr>
                        <a:lnSpc>
                          <a:spcPct val="107000"/>
                        </a:lnSpc>
                      </a:pPr>
                      <a:endParaRPr lang="en-US" sz="1200">
                        <a:effectLst/>
                        <a:latin typeface="Calibri" panose="020F0502020204030204" pitchFamily="34" charset="0"/>
                      </a:endParaRPr>
                    </a:p>
                  </a:txBody>
                  <a:tcPr marL="39141" marR="39141" marT="0" marB="0" anchor="b">
                    <a:solidFill>
                      <a:srgbClr val="CCCCCC"/>
                    </a:solidFill>
                  </a:tcPr>
                </a:tc>
                <a:tc>
                  <a:txBody>
                    <a:bodyPr/>
                    <a:lstStyle/>
                    <a:p>
                      <a:pPr>
                        <a:lnSpc>
                          <a:spcPct val="107000"/>
                        </a:lnSpc>
                      </a:pPr>
                      <a:endParaRPr lang="en-US" sz="1200">
                        <a:effectLst/>
                        <a:latin typeface="Calibri" panose="020F0502020204030204" pitchFamily="34" charset="0"/>
                      </a:endParaRPr>
                    </a:p>
                  </a:txBody>
                  <a:tcPr marL="39141" marR="39141" marT="0" marB="0" anchor="b">
                    <a:solidFill>
                      <a:srgbClr val="CCCCCC"/>
                    </a:solidFill>
                  </a:tcPr>
                </a:tc>
                <a:extLst>
                  <a:ext uri="{0D108BD9-81ED-4DB2-BD59-A6C34878D82A}">
                    <a16:rowId xmlns:a16="http://schemas.microsoft.com/office/drawing/2014/main" val="10012"/>
                  </a:ext>
                </a:extLst>
              </a:tr>
              <a:tr h="442270">
                <a:tc gridSpan="6">
                  <a:txBody>
                    <a:bodyPr/>
                    <a:lstStyle/>
                    <a:p>
                      <a:pPr marL="0" marR="0">
                        <a:lnSpc>
                          <a:spcPct val="107000"/>
                        </a:lnSpc>
                        <a:spcBef>
                          <a:spcPts val="0"/>
                        </a:spcBef>
                        <a:spcAft>
                          <a:spcPts val="0"/>
                        </a:spcAft>
                      </a:pPr>
                      <a:r>
                        <a:rPr lang="en-US" sz="1200" baseline="30000" dirty="0" err="1">
                          <a:solidFill>
                            <a:schemeClr val="tx1"/>
                          </a:solidFill>
                          <a:effectLst/>
                        </a:rPr>
                        <a:t>a</a:t>
                      </a:r>
                      <a:r>
                        <a:rPr lang="en-US" sz="1200" dirty="0" err="1">
                          <a:solidFill>
                            <a:schemeClr val="tx1"/>
                          </a:solidFill>
                          <a:effectLst/>
                        </a:rPr>
                        <a:t>Adjusts</a:t>
                      </a:r>
                      <a:r>
                        <a:rPr lang="en-US" sz="1200" dirty="0">
                          <a:solidFill>
                            <a:schemeClr val="tx1"/>
                          </a:solidFill>
                          <a:effectLst/>
                        </a:rPr>
                        <a:t> for age, gender identity, study site, marital status, self-reported HIV status, and disclosure of sexual identity to family members or healthcare workers</a:t>
                      </a:r>
                      <a:endPar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9141" marR="39141" marT="0" marB="0" anchor="b">
                    <a:solidFill>
                      <a:srgbClr val="CCCC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3"/>
                  </a:ext>
                </a:extLst>
              </a:tr>
            </a:tbl>
          </a:graphicData>
        </a:graphic>
      </p:graphicFrame>
      <p:sp>
        <p:nvSpPr>
          <p:cNvPr id="12" name="Rectangle 11">
            <a:extLst>
              <a:ext uri="{FF2B5EF4-FFF2-40B4-BE49-F238E27FC236}">
                <a16:creationId xmlns:a16="http://schemas.microsoft.com/office/drawing/2014/main" id="{C4DC2EBE-DA11-477B-8160-BE3CDF3940B5}"/>
              </a:ext>
            </a:extLst>
          </p:cNvPr>
          <p:cNvSpPr>
            <a:spLocks noChangeArrowheads="1"/>
          </p:cNvSpPr>
          <p:nvPr/>
        </p:nvSpPr>
        <p:spPr bwMode="auto">
          <a:xfrm>
            <a:off x="533400" y="2286000"/>
            <a:ext cx="7924800" cy="914400"/>
          </a:xfrm>
          <a:prstGeom prst="rect">
            <a:avLst/>
          </a:prstGeom>
          <a:solidFill>
            <a:schemeClr val="accent1">
              <a:lumMod val="50000"/>
              <a:alpha val="27058"/>
            </a:schemeClr>
          </a:solidFill>
          <a:ln w="9525" algn="ctr">
            <a:solidFill>
              <a:schemeClr val="tx1"/>
            </a:solidFill>
            <a:round/>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a:pPr>
            <a:endParaRPr lang="en-US" b="1" dirty="0"/>
          </a:p>
        </p:txBody>
      </p:sp>
      <p:sp>
        <p:nvSpPr>
          <p:cNvPr id="13" name="Rectangle 7">
            <a:extLst>
              <a:ext uri="{FF2B5EF4-FFF2-40B4-BE49-F238E27FC236}">
                <a16:creationId xmlns:a16="http://schemas.microsoft.com/office/drawing/2014/main" id="{A4454F75-6A43-4DD6-90F1-471F4D0763B0}"/>
              </a:ext>
            </a:extLst>
          </p:cNvPr>
          <p:cNvSpPr>
            <a:spLocks noChangeArrowheads="1"/>
          </p:cNvSpPr>
          <p:nvPr/>
        </p:nvSpPr>
        <p:spPr bwMode="auto">
          <a:xfrm>
            <a:off x="604134" y="6502283"/>
            <a:ext cx="70158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ＭＳ Ｐゴシック" panose="020B0600070205080204" pitchFamily="34" charset="-128"/>
              </a:defRPr>
            </a:lvl1pPr>
            <a:lvl2pPr marL="742950" indent="-285750">
              <a:defRPr sz="2800">
                <a:solidFill>
                  <a:schemeClr val="tx1"/>
                </a:solidFill>
                <a:latin typeface="Times" panose="02020603050405020304" pitchFamily="18" charset="0"/>
                <a:ea typeface="ＭＳ Ｐゴシック" panose="020B0600070205080204" pitchFamily="34" charset="-128"/>
              </a:defRPr>
            </a:lvl2pPr>
            <a:lvl3pPr marL="1143000" indent="-228600">
              <a:defRPr sz="2800">
                <a:solidFill>
                  <a:schemeClr val="tx1"/>
                </a:solidFill>
                <a:latin typeface="Times" panose="02020603050405020304" pitchFamily="18" charset="0"/>
                <a:ea typeface="ＭＳ Ｐゴシック" panose="020B0600070205080204" pitchFamily="34" charset="-128"/>
              </a:defRPr>
            </a:lvl3pPr>
            <a:lvl4pPr marL="1600200" indent="-228600">
              <a:defRPr sz="2800">
                <a:solidFill>
                  <a:schemeClr val="tx1"/>
                </a:solidFill>
                <a:latin typeface="Times" panose="02020603050405020304" pitchFamily="18" charset="0"/>
                <a:ea typeface="ＭＳ Ｐゴシック" panose="020B0600070205080204" pitchFamily="34" charset="-128"/>
              </a:defRPr>
            </a:lvl4pPr>
            <a:lvl5pPr marL="2057400" indent="-228600">
              <a:defRPr sz="28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9pPr>
          </a:lstStyle>
          <a:p>
            <a:r>
              <a:rPr lang="en-US" altLang="en-US" sz="1100" dirty="0"/>
              <a:t>Source: Stahlman, Diouf, Ceesay, Abo, Ezouatchi, Thiam, Drame, Baral, International Journal of Psychiatry, 2016</a:t>
            </a:r>
          </a:p>
        </p:txBody>
      </p:sp>
    </p:spTree>
    <p:extLst>
      <p:ext uri="{BB962C8B-B14F-4D97-AF65-F5344CB8AC3E}">
        <p14:creationId xmlns:p14="http://schemas.microsoft.com/office/powerpoint/2010/main" val="3940513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7824788"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2"/>
          <p:cNvSpPr txBox="1">
            <a:spLocks noChangeArrowheads="1"/>
          </p:cNvSpPr>
          <p:nvPr/>
        </p:nvSpPr>
        <p:spPr bwMode="auto">
          <a:xfrm>
            <a:off x="762000" y="6574654"/>
            <a:ext cx="5867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ＭＳ Ｐゴシック" panose="020B0600070205080204" pitchFamily="34" charset="-128"/>
              </a:defRPr>
            </a:lvl1pPr>
            <a:lvl2pPr marL="742950" indent="-285750">
              <a:defRPr sz="2800">
                <a:solidFill>
                  <a:schemeClr val="tx1"/>
                </a:solidFill>
                <a:latin typeface="Times" panose="02020603050405020304" pitchFamily="18" charset="0"/>
                <a:ea typeface="ＭＳ Ｐゴシック" panose="020B0600070205080204" pitchFamily="34" charset="-128"/>
              </a:defRPr>
            </a:lvl2pPr>
            <a:lvl3pPr marL="1143000" indent="-228600">
              <a:defRPr sz="2800">
                <a:solidFill>
                  <a:schemeClr val="tx1"/>
                </a:solidFill>
                <a:latin typeface="Times" panose="02020603050405020304" pitchFamily="18" charset="0"/>
                <a:ea typeface="ＭＳ Ｐゴシック" panose="020B0600070205080204" pitchFamily="34" charset="-128"/>
              </a:defRPr>
            </a:lvl3pPr>
            <a:lvl4pPr marL="1600200" indent="-228600">
              <a:defRPr sz="2800">
                <a:solidFill>
                  <a:schemeClr val="tx1"/>
                </a:solidFill>
                <a:latin typeface="Times" panose="02020603050405020304" pitchFamily="18" charset="0"/>
                <a:ea typeface="ＭＳ Ｐゴシック" panose="020B0600070205080204" pitchFamily="34" charset="-128"/>
              </a:defRPr>
            </a:lvl4pPr>
            <a:lvl5pPr marL="2057400" indent="-228600">
              <a:defRPr sz="28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9pPr>
          </a:lstStyle>
          <a:p>
            <a:r>
              <a:rPr lang="en-US" altLang="en-US" sz="800" dirty="0"/>
              <a:t>Source: Fitzgerald-Husek, Grosso, Van Wert, Ewing, Baral, Systematic Review of Stigma Metrics for Key Populations.  PLoS One, 2018</a:t>
            </a:r>
            <a:endParaRPr lang="en-US" altLang="en-US" sz="900" dirty="0"/>
          </a:p>
        </p:txBody>
      </p:sp>
      <p:sp>
        <p:nvSpPr>
          <p:cNvPr id="4" name="Title 1"/>
          <p:cNvSpPr>
            <a:spLocks noGrp="1"/>
          </p:cNvSpPr>
          <p:nvPr>
            <p:ph type="title"/>
          </p:nvPr>
        </p:nvSpPr>
        <p:spPr/>
        <p:txBody>
          <a:bodyPr>
            <a:normAutofit/>
          </a:bodyPr>
          <a:lstStyle/>
          <a:p>
            <a:pPr>
              <a:defRPr/>
            </a:pPr>
            <a:r>
              <a:rPr lang="en-US" sz="2800" dirty="0"/>
              <a:t>Where Stigma Data Are Available for Key Populations from 2000-2016</a:t>
            </a:r>
          </a:p>
        </p:txBody>
      </p:sp>
    </p:spTree>
    <p:extLst>
      <p:ext uri="{BB962C8B-B14F-4D97-AF65-F5344CB8AC3E}">
        <p14:creationId xmlns:p14="http://schemas.microsoft.com/office/powerpoint/2010/main" val="27698232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a:graphicFrameLocks/>
          </p:cNvGraphicFramePr>
          <p:nvPr>
            <p:extLst/>
          </p:nvPr>
        </p:nvGraphicFramePr>
        <p:xfrm>
          <a:off x="1219200" y="1686580"/>
          <a:ext cx="6629400" cy="472440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4"/>
          <p:cNvSpPr>
            <a:spLocks noChangeArrowheads="1"/>
          </p:cNvSpPr>
          <p:nvPr/>
        </p:nvSpPr>
        <p:spPr bwMode="auto">
          <a:xfrm>
            <a:off x="1524000" y="6477000"/>
            <a:ext cx="71628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fontAlgn="base"/>
            <a:r>
              <a:rPr lang="en-US" altLang="en-US" sz="1100" dirty="0">
                <a:solidFill>
                  <a:srgbClr val="000000"/>
                </a:solidFill>
                <a:latin typeface="+mj-lt"/>
              </a:rPr>
              <a:t>Source: Stahlman, Sanchez, Sullivan, Baral, </a:t>
            </a:r>
            <a:r>
              <a:rPr lang="en-US" sz="1100" dirty="0">
                <a:latin typeface="+mj-lt"/>
              </a:rPr>
              <a:t>The Prevalence of Sexual Behavior Stigma Affecting Gay Men and Other Men Who Have Sex with Men Across Sub-Saharan Africa and in the United States, JMIR PH&amp;S, 2016</a:t>
            </a:r>
          </a:p>
          <a:p>
            <a:pPr>
              <a:spcBef>
                <a:spcPct val="0"/>
              </a:spcBef>
              <a:buFontTx/>
              <a:buNone/>
            </a:pPr>
            <a:endParaRPr lang="en-US" altLang="en-US" sz="1100" dirty="0">
              <a:latin typeface="Times New Roman" panose="02020603050405020304" pitchFamily="18" charset="0"/>
            </a:endParaRPr>
          </a:p>
        </p:txBody>
      </p:sp>
      <p:sp>
        <p:nvSpPr>
          <p:cNvPr id="5" name="Title 1">
            <a:extLst>
              <a:ext uri="{FF2B5EF4-FFF2-40B4-BE49-F238E27FC236}">
                <a16:creationId xmlns:a16="http://schemas.microsoft.com/office/drawing/2014/main" id="{81A0641B-2E3E-4060-9415-BC62BD20E1E0}"/>
              </a:ext>
            </a:extLst>
          </p:cNvPr>
          <p:cNvSpPr>
            <a:spLocks noGrp="1"/>
          </p:cNvSpPr>
          <p:nvPr>
            <p:ph type="title"/>
          </p:nvPr>
        </p:nvSpPr>
        <p:spPr>
          <a:xfrm>
            <a:off x="612648" y="228600"/>
            <a:ext cx="8153400" cy="990600"/>
          </a:xfrm>
        </p:spPr>
        <p:txBody>
          <a:bodyPr>
            <a:normAutofit fontScale="90000"/>
          </a:bodyPr>
          <a:lstStyle/>
          <a:p>
            <a:pPr algn="ctr">
              <a:defRPr sz="1800" b="0" i="0" u="none" strike="noStrike" kern="1200" spc="0" baseline="0">
                <a:solidFill>
                  <a:srgbClr val="000000">
                    <a:lumMod val="65000"/>
                    <a:lumOff val="35000"/>
                  </a:srgbClr>
                </a:solidFill>
                <a:latin typeface="+mn-lt"/>
                <a:ea typeface="+mn-ea"/>
                <a:cs typeface="+mn-cs"/>
              </a:defRPr>
            </a:pPr>
            <a:r>
              <a:rPr lang="en-US" sz="2800" dirty="0">
                <a:solidFill>
                  <a:schemeClr val="bg2">
                    <a:lumMod val="25000"/>
                  </a:schemeClr>
                </a:solidFill>
              </a:rPr>
              <a:t>Prevalence of Community Level Stigma Affecting Men who have Sex with Men across the US and Sub-Saharan Africa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A9AFE-C954-4A0E-A3E3-D02DED67B088}"/>
              </a:ext>
            </a:extLst>
          </p:cNvPr>
          <p:cNvSpPr>
            <a:spLocks noGrp="1"/>
          </p:cNvSpPr>
          <p:nvPr>
            <p:ph type="title"/>
          </p:nvPr>
        </p:nvSpPr>
        <p:spPr/>
        <p:txBody>
          <a:bodyPr>
            <a:normAutofit fontScale="90000"/>
          </a:bodyPr>
          <a:lstStyle/>
          <a:p>
            <a:r>
              <a:rPr lang="en-US" sz="4000" dirty="0"/>
              <a:t>Measurement of Stigma Across Populations</a:t>
            </a:r>
            <a:endParaRPr lang="en-US" dirty="0"/>
          </a:p>
        </p:txBody>
      </p:sp>
      <p:graphicFrame>
        <p:nvGraphicFramePr>
          <p:cNvPr id="4" name="Chart 3">
            <a:extLst>
              <a:ext uri="{FF2B5EF4-FFF2-40B4-BE49-F238E27FC236}">
                <a16:creationId xmlns:a16="http://schemas.microsoft.com/office/drawing/2014/main" id="{BB58706C-01D5-4B59-899E-051ADA52439E}"/>
              </a:ext>
            </a:extLst>
          </p:cNvPr>
          <p:cNvGraphicFramePr>
            <a:graphicFrameLocks/>
          </p:cNvGraphicFramePr>
          <p:nvPr>
            <p:extLst/>
          </p:nvPr>
        </p:nvGraphicFramePr>
        <p:xfrm>
          <a:off x="867052" y="3731687"/>
          <a:ext cx="6781800" cy="24336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e 4">
            <a:extLst>
              <a:ext uri="{FF2B5EF4-FFF2-40B4-BE49-F238E27FC236}">
                <a16:creationId xmlns:a16="http://schemas.microsoft.com/office/drawing/2014/main" id="{2EA563B2-C7F6-45D1-BA7B-ED3654FEDA30}"/>
              </a:ext>
            </a:extLst>
          </p:cNvPr>
          <p:cNvGraphicFramePr>
            <a:graphicFrameLocks noGrp="1"/>
          </p:cNvGraphicFramePr>
          <p:nvPr>
            <p:extLst/>
          </p:nvPr>
        </p:nvGraphicFramePr>
        <p:xfrm>
          <a:off x="914400" y="1565276"/>
          <a:ext cx="7315200" cy="1978024"/>
        </p:xfrm>
        <a:graphic>
          <a:graphicData uri="http://schemas.openxmlformats.org/drawingml/2006/table">
            <a:tbl>
              <a:tblPr>
                <a:tableStyleId>{EB9631B5-78F2-41C9-869B-9F39066F8104}</a:tableStyleId>
              </a:tblPr>
              <a:tblGrid>
                <a:gridCol w="2310869">
                  <a:extLst>
                    <a:ext uri="{9D8B030D-6E8A-4147-A177-3AD203B41FA5}">
                      <a16:colId xmlns:a16="http://schemas.microsoft.com/office/drawing/2014/main" val="20000"/>
                    </a:ext>
                  </a:extLst>
                </a:gridCol>
                <a:gridCol w="723103">
                  <a:extLst>
                    <a:ext uri="{9D8B030D-6E8A-4147-A177-3AD203B41FA5}">
                      <a16:colId xmlns:a16="http://schemas.microsoft.com/office/drawing/2014/main" val="20001"/>
                    </a:ext>
                  </a:extLst>
                </a:gridCol>
                <a:gridCol w="1101871">
                  <a:extLst>
                    <a:ext uri="{9D8B030D-6E8A-4147-A177-3AD203B41FA5}">
                      <a16:colId xmlns:a16="http://schemas.microsoft.com/office/drawing/2014/main" val="20002"/>
                    </a:ext>
                  </a:extLst>
                </a:gridCol>
                <a:gridCol w="1182216">
                  <a:extLst>
                    <a:ext uri="{9D8B030D-6E8A-4147-A177-3AD203B41FA5}">
                      <a16:colId xmlns:a16="http://schemas.microsoft.com/office/drawing/2014/main" val="20003"/>
                    </a:ext>
                  </a:extLst>
                </a:gridCol>
                <a:gridCol w="1182216">
                  <a:extLst>
                    <a:ext uri="{9D8B030D-6E8A-4147-A177-3AD203B41FA5}">
                      <a16:colId xmlns:a16="http://schemas.microsoft.com/office/drawing/2014/main" val="450380981"/>
                    </a:ext>
                  </a:extLst>
                </a:gridCol>
                <a:gridCol w="814925">
                  <a:extLst>
                    <a:ext uri="{9D8B030D-6E8A-4147-A177-3AD203B41FA5}">
                      <a16:colId xmlns:a16="http://schemas.microsoft.com/office/drawing/2014/main" val="20004"/>
                    </a:ext>
                  </a:extLst>
                </a:gridCol>
              </a:tblGrid>
              <a:tr h="283936">
                <a:tc gridSpan="6">
                  <a:txBody>
                    <a:bodyPr/>
                    <a:lstStyle/>
                    <a:p>
                      <a:pPr algn="l" fontAlgn="b"/>
                      <a:r>
                        <a:rPr lang="en-US" sz="1800" b="1" i="0" u="none" strike="noStrike" dirty="0">
                          <a:solidFill>
                            <a:srgbClr val="000000"/>
                          </a:solidFill>
                          <a:effectLst/>
                          <a:latin typeface="Calibri" panose="020F0502020204030204" pitchFamily="34" charset="0"/>
                        </a:rPr>
                        <a:t>Validated</a:t>
                      </a:r>
                      <a:r>
                        <a:rPr lang="en-US" sz="1800" b="1" i="0" u="none" strike="noStrike" baseline="0" dirty="0">
                          <a:solidFill>
                            <a:srgbClr val="000000"/>
                          </a:solidFill>
                          <a:effectLst/>
                          <a:latin typeface="Calibri" panose="020F0502020204030204" pitchFamily="34" charset="0"/>
                        </a:rPr>
                        <a:t> </a:t>
                      </a:r>
                      <a:r>
                        <a:rPr lang="en-US" sz="1800" b="1" i="0" u="none" strike="noStrike" dirty="0">
                          <a:solidFill>
                            <a:srgbClr val="000000"/>
                          </a:solidFill>
                          <a:effectLst/>
                          <a:latin typeface="Calibri" panose="020F0502020204030204" pitchFamily="34" charset="0"/>
                        </a:rPr>
                        <a:t>Stigma</a:t>
                      </a:r>
                      <a:r>
                        <a:rPr lang="en-US" sz="1800" b="1" i="0" u="none" strike="noStrike" baseline="0" dirty="0">
                          <a:solidFill>
                            <a:srgbClr val="000000"/>
                          </a:solidFill>
                          <a:effectLst/>
                          <a:latin typeface="Calibri" panose="020F0502020204030204" pitchFamily="34" charset="0"/>
                        </a:rPr>
                        <a:t> Metrics Used</a:t>
                      </a:r>
                      <a:endParaRPr lang="en-US" sz="1800" b="1" i="0" u="none" strike="noStrike" dirty="0">
                        <a:solidFill>
                          <a:srgbClr val="000000"/>
                        </a:solidFill>
                        <a:effectLst/>
                        <a:latin typeface="Calibri" panose="020F0502020204030204" pitchFamily="34" charset="0"/>
                      </a:endParaRPr>
                    </a:p>
                  </a:txBody>
                  <a:tcPr marL="9525" marR="9525" marT="9528" marB="0" anchor="b">
                    <a:lnB w="12700" cap="flat" cmpd="sng" algn="ctr">
                      <a:solidFill>
                        <a:schemeClr val="tx1"/>
                      </a:solidFill>
                      <a:prstDash val="solid"/>
                      <a:round/>
                      <a:headEnd type="none" w="med" len="med"/>
                      <a:tailEnd type="none" w="med" len="med"/>
                    </a:lnB>
                  </a:tcPr>
                </a:tc>
                <a:tc hMerge="1">
                  <a:txBody>
                    <a:bodyPr/>
                    <a:lstStyle/>
                    <a:p>
                      <a:pPr algn="ctr" fontAlgn="b"/>
                      <a:endParaRPr lang="en-US" sz="18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pPr algn="ctr" fontAlgn="b"/>
                      <a:endParaRPr lang="en-US" sz="18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pPr algn="ctr" fontAlgn="b"/>
                      <a:endParaRPr lang="en-US" sz="18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pPr algn="ctr" fontAlgn="b"/>
                      <a:endParaRPr lang="en-US" sz="1800" b="1" i="0" u="none" strike="noStrike" dirty="0">
                        <a:solidFill>
                          <a:srgbClr val="000000"/>
                        </a:solidFill>
                        <a:effectLst/>
                        <a:latin typeface="Calibri" panose="020F0502020204030204" pitchFamily="34" charset="0"/>
                      </a:endParaRPr>
                    </a:p>
                  </a:txBody>
                  <a:tcPr marL="9525" marR="9525" marT="9525"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558344">
                <a:tc>
                  <a:txBody>
                    <a:bodyPr/>
                    <a:lstStyle/>
                    <a:p>
                      <a:pPr algn="l" fontAlgn="b"/>
                      <a:endParaRPr lang="en-US" sz="1800" b="1" i="0" u="none" strike="noStrike" dirty="0">
                        <a:solidFill>
                          <a:srgbClr val="000000"/>
                        </a:solidFill>
                        <a:effectLst/>
                        <a:latin typeface="Calibri" panose="020F0502020204030204" pitchFamily="34" charset="0"/>
                      </a:endParaRPr>
                    </a:p>
                  </a:txBody>
                  <a:tcPr marL="9525" marR="9525" marT="952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MSM only</a:t>
                      </a:r>
                      <a:endParaRPr lang="en-US" sz="1800" b="1" i="0" u="none" strike="noStrike" dirty="0">
                        <a:solidFill>
                          <a:srgbClr val="000000"/>
                        </a:solidFill>
                        <a:effectLst/>
                        <a:latin typeface="Calibri" panose="020F0502020204030204" pitchFamily="34" charset="0"/>
                      </a:endParaRPr>
                    </a:p>
                  </a:txBody>
                  <a:tcPr marL="9525" marR="9525" marT="952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SW and MSM</a:t>
                      </a:r>
                      <a:endParaRPr lang="en-US" sz="1800" b="1" i="0" u="none" strike="noStrike" dirty="0">
                        <a:solidFill>
                          <a:srgbClr val="000000"/>
                        </a:solidFill>
                        <a:effectLst/>
                        <a:latin typeface="Calibri" panose="020F0502020204030204" pitchFamily="34" charset="0"/>
                      </a:endParaRPr>
                    </a:p>
                  </a:txBody>
                  <a:tcPr marL="9525" marR="9525" marT="952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SW only</a:t>
                      </a:r>
                      <a:endParaRPr lang="en-US" sz="1800" b="1" i="0" u="none" strike="noStrike" dirty="0">
                        <a:solidFill>
                          <a:srgbClr val="000000"/>
                        </a:solidFill>
                        <a:effectLst/>
                        <a:latin typeface="Calibri" panose="020F0502020204030204" pitchFamily="34" charset="0"/>
                      </a:endParaRPr>
                    </a:p>
                  </a:txBody>
                  <a:tcPr marL="9525" marR="9525" marT="952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mj-lt"/>
                        </a:rPr>
                        <a:t>PWID</a:t>
                      </a:r>
                    </a:p>
                  </a:txBody>
                  <a:tcPr marL="9525" marR="9525" marT="952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u="none" strike="noStrike" dirty="0">
                          <a:effectLst/>
                        </a:rPr>
                        <a:t>Total</a:t>
                      </a:r>
                      <a:endParaRPr lang="en-US" sz="1800" b="1" i="0" u="none" strike="noStrike" dirty="0">
                        <a:solidFill>
                          <a:srgbClr val="000000"/>
                        </a:solidFill>
                        <a:effectLst/>
                        <a:latin typeface="Calibri" panose="020F0502020204030204" pitchFamily="34" charset="0"/>
                      </a:endParaRPr>
                    </a:p>
                  </a:txBody>
                  <a:tcPr marL="9525" marR="9525" marT="9528"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83936">
                <a:tc>
                  <a:txBody>
                    <a:bodyPr/>
                    <a:lstStyle/>
                    <a:p>
                      <a:pPr algn="l" fontAlgn="b"/>
                      <a:r>
                        <a:rPr lang="en-US" sz="1800" u="none" strike="noStrike" dirty="0">
                          <a:effectLst/>
                        </a:rPr>
                        <a:t>Validated</a:t>
                      </a:r>
                      <a:endParaRPr lang="en-US" sz="1800" b="1" i="0" u="none" strike="noStrike" dirty="0">
                        <a:solidFill>
                          <a:srgbClr val="000000"/>
                        </a:solidFill>
                        <a:effectLst/>
                        <a:latin typeface="Calibri" panose="020F0502020204030204" pitchFamily="34" charset="0"/>
                      </a:endParaRPr>
                    </a:p>
                  </a:txBody>
                  <a:tcPr marL="9525" marR="9525" marT="9528"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rPr>
                        <a:t>221</a:t>
                      </a:r>
                      <a:endParaRPr lang="en-US" sz="1800" b="0" i="0" u="none" strike="noStrike" dirty="0">
                        <a:solidFill>
                          <a:srgbClr val="000000"/>
                        </a:solidFill>
                        <a:effectLst/>
                        <a:latin typeface="Calibri" panose="020F0502020204030204" pitchFamily="34" charset="0"/>
                      </a:endParaRPr>
                    </a:p>
                  </a:txBody>
                  <a:tcPr marL="9525" marR="9525" marT="9528"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9525" marR="9525" marT="9528"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rPr>
                        <a:t>4</a:t>
                      </a:r>
                      <a:endParaRPr lang="en-US" sz="1800" b="0" i="0" u="none" strike="noStrike" dirty="0">
                        <a:solidFill>
                          <a:srgbClr val="000000"/>
                        </a:solidFill>
                        <a:effectLst/>
                        <a:latin typeface="Calibri" panose="020F0502020204030204" pitchFamily="34" charset="0"/>
                      </a:endParaRPr>
                    </a:p>
                  </a:txBody>
                  <a:tcPr marL="9525" marR="9525" marT="9528" marB="0" anchor="b">
                    <a:lnT w="12700" cap="flat" cmpd="sng" algn="ctr">
                      <a:solidFill>
                        <a:schemeClr val="tx1"/>
                      </a:solidFill>
                      <a:prstDash val="solid"/>
                      <a:round/>
                      <a:headEnd type="none" w="med" len="med"/>
                      <a:tailEnd type="none" w="med" len="med"/>
                    </a:lnT>
                  </a:tcPr>
                </a:tc>
                <a:tc>
                  <a:txBody>
                    <a:bodyPr/>
                    <a:lstStyle/>
                    <a:p>
                      <a:pPr algn="r" fontAlgn="b"/>
                      <a:r>
                        <a:rPr lang="en-US" sz="1800" b="0" i="0" u="none" strike="noStrike" dirty="0">
                          <a:solidFill>
                            <a:srgbClr val="000000"/>
                          </a:solidFill>
                          <a:effectLst/>
                          <a:latin typeface="+mj-lt"/>
                        </a:rPr>
                        <a:t>0</a:t>
                      </a:r>
                    </a:p>
                  </a:txBody>
                  <a:tcPr marL="9525" marR="9525" marT="9528" marB="0" anchor="b">
                    <a:lnT w="12700" cap="flat" cmpd="sng" algn="ctr">
                      <a:solidFill>
                        <a:schemeClr val="tx1"/>
                      </a:solidFill>
                      <a:prstDash val="solid"/>
                      <a:round/>
                      <a:headEnd type="none" w="med" len="med"/>
                      <a:tailEnd type="none" w="med" len="med"/>
                    </a:lnT>
                  </a:tcPr>
                </a:tc>
                <a:tc>
                  <a:txBody>
                    <a:bodyPr/>
                    <a:lstStyle/>
                    <a:p>
                      <a:pPr algn="r" fontAlgn="b"/>
                      <a:r>
                        <a:rPr lang="en-US" sz="1800" u="none" strike="noStrike" dirty="0">
                          <a:effectLst/>
                        </a:rPr>
                        <a:t>226</a:t>
                      </a:r>
                      <a:endParaRPr lang="en-US" sz="1800" b="0" i="0" u="none" strike="noStrike" dirty="0">
                        <a:solidFill>
                          <a:srgbClr val="000000"/>
                        </a:solidFill>
                        <a:effectLst/>
                        <a:latin typeface="Calibri" panose="020F0502020204030204" pitchFamily="34" charset="0"/>
                      </a:endParaRPr>
                    </a:p>
                  </a:txBody>
                  <a:tcPr marL="9525" marR="9525" marT="9528"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283936">
                <a:tc>
                  <a:txBody>
                    <a:bodyPr/>
                    <a:lstStyle/>
                    <a:p>
                      <a:pPr algn="l" fontAlgn="b"/>
                      <a:r>
                        <a:rPr lang="en-US" sz="1800" u="none" strike="noStrike" dirty="0">
                          <a:effectLst/>
                        </a:rPr>
                        <a:t>Partly Validated</a:t>
                      </a:r>
                      <a:endParaRPr lang="en-US" sz="1800" b="1"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en-US" sz="1800" u="none" strike="noStrike">
                          <a:effectLst/>
                        </a:rPr>
                        <a:t>28</a:t>
                      </a:r>
                      <a:endParaRPr lang="en-US" sz="18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en-US" sz="1800" u="none" strike="noStrike" dirty="0">
                          <a:effectLst/>
                        </a:rPr>
                        <a:t>1</a:t>
                      </a:r>
                      <a:endParaRPr lang="en-US" sz="1800" b="0"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en-US" sz="1800" b="0" i="0" u="none" strike="noStrike" dirty="0">
                          <a:solidFill>
                            <a:srgbClr val="000000"/>
                          </a:solidFill>
                          <a:effectLst/>
                          <a:latin typeface="+mj-lt"/>
                        </a:rPr>
                        <a:t>0</a:t>
                      </a:r>
                    </a:p>
                  </a:txBody>
                  <a:tcPr marL="9525" marR="9525" marT="9528" marB="0" anchor="b"/>
                </a:tc>
                <a:tc>
                  <a:txBody>
                    <a:bodyPr/>
                    <a:lstStyle/>
                    <a:p>
                      <a:pPr algn="r" fontAlgn="b"/>
                      <a:r>
                        <a:rPr lang="en-US" sz="1800" u="none" strike="noStrike">
                          <a:effectLst/>
                        </a:rPr>
                        <a:t>29</a:t>
                      </a:r>
                      <a:endParaRPr lang="en-US" sz="1800" b="0" i="0" u="none" strike="noStrike">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10003"/>
                  </a:ext>
                </a:extLst>
              </a:tr>
              <a:tr h="283936">
                <a:tc>
                  <a:txBody>
                    <a:bodyPr/>
                    <a:lstStyle/>
                    <a:p>
                      <a:pPr algn="l" fontAlgn="b"/>
                      <a:r>
                        <a:rPr lang="en-US" sz="1800" u="none" strike="noStrike" dirty="0">
                          <a:effectLst/>
                        </a:rPr>
                        <a:t>Not validated</a:t>
                      </a:r>
                      <a:endParaRPr lang="en-US" sz="1800" b="1"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en-US" sz="1800" u="none" strike="noStrike">
                          <a:effectLst/>
                        </a:rPr>
                        <a:t>279</a:t>
                      </a:r>
                      <a:endParaRPr lang="en-US" sz="18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en-US" sz="1800" u="none" strike="noStrike" dirty="0">
                          <a:effectLst/>
                        </a:rPr>
                        <a:t>6</a:t>
                      </a:r>
                      <a:endParaRPr lang="en-US" sz="1800" b="0"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en-US" sz="1800" u="none" strike="noStrike" dirty="0">
                          <a:effectLst/>
                        </a:rPr>
                        <a:t>9</a:t>
                      </a:r>
                      <a:endParaRPr lang="en-US" sz="1800" b="0"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en-US" sz="1800" b="0" i="0" u="none" strike="noStrike" dirty="0">
                          <a:solidFill>
                            <a:srgbClr val="000000"/>
                          </a:solidFill>
                          <a:effectLst/>
                          <a:latin typeface="+mj-lt"/>
                        </a:rPr>
                        <a:t>0</a:t>
                      </a:r>
                    </a:p>
                  </a:txBody>
                  <a:tcPr marL="9525" marR="9525" marT="9528" marB="0" anchor="b"/>
                </a:tc>
                <a:tc>
                  <a:txBody>
                    <a:bodyPr/>
                    <a:lstStyle/>
                    <a:p>
                      <a:pPr algn="r" fontAlgn="b"/>
                      <a:r>
                        <a:rPr lang="en-US" sz="1800" u="none" strike="noStrike">
                          <a:effectLst/>
                        </a:rPr>
                        <a:t>294</a:t>
                      </a:r>
                      <a:endParaRPr lang="en-US" sz="1800" b="0" i="0" u="none" strike="noStrike">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10004"/>
                  </a:ext>
                </a:extLst>
              </a:tr>
              <a:tr h="283936">
                <a:tc>
                  <a:txBody>
                    <a:bodyPr/>
                    <a:lstStyle/>
                    <a:p>
                      <a:pPr algn="l" fontAlgn="b"/>
                      <a:r>
                        <a:rPr lang="en-US" sz="1800" u="none" strike="noStrike" dirty="0">
                          <a:effectLst/>
                        </a:rPr>
                        <a:t>Total </a:t>
                      </a:r>
                      <a:endParaRPr lang="en-US" sz="1800" b="1"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en-US" sz="1800" u="none" strike="noStrike">
                          <a:effectLst/>
                        </a:rPr>
                        <a:t>528</a:t>
                      </a:r>
                      <a:endParaRPr lang="en-US" sz="18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en-US" sz="1800" u="none" strike="noStrike">
                          <a:effectLst/>
                        </a:rPr>
                        <a:t>8</a:t>
                      </a:r>
                      <a:endParaRPr lang="en-US" sz="1800" b="0" i="0" u="none" strike="noStrike">
                        <a:solidFill>
                          <a:srgbClr val="000000"/>
                        </a:solidFill>
                        <a:effectLst/>
                        <a:latin typeface="Calibri" panose="020F0502020204030204" pitchFamily="34" charset="0"/>
                      </a:endParaRPr>
                    </a:p>
                  </a:txBody>
                  <a:tcPr marL="9525" marR="9525" marT="9528" marB="0" anchor="b"/>
                </a:tc>
                <a:tc>
                  <a:txBody>
                    <a:bodyPr/>
                    <a:lstStyle/>
                    <a:p>
                      <a:pPr algn="r" fontAlgn="b"/>
                      <a:r>
                        <a:rPr lang="en-US" sz="1800" u="none" strike="noStrike" dirty="0">
                          <a:effectLst/>
                        </a:rPr>
                        <a:t>13</a:t>
                      </a:r>
                      <a:endParaRPr lang="en-US" sz="1800" b="0" i="0" u="none" strike="noStrike" dirty="0">
                        <a:solidFill>
                          <a:srgbClr val="000000"/>
                        </a:solidFill>
                        <a:effectLst/>
                        <a:latin typeface="Calibri" panose="020F0502020204030204" pitchFamily="34" charset="0"/>
                      </a:endParaRPr>
                    </a:p>
                  </a:txBody>
                  <a:tcPr marL="9525" marR="9525" marT="9528" marB="0" anchor="b"/>
                </a:tc>
                <a:tc>
                  <a:txBody>
                    <a:bodyPr/>
                    <a:lstStyle/>
                    <a:p>
                      <a:pPr algn="r" fontAlgn="b"/>
                      <a:r>
                        <a:rPr lang="en-US" sz="1800" b="0" i="0" u="none" strike="noStrike" dirty="0">
                          <a:solidFill>
                            <a:srgbClr val="000000"/>
                          </a:solidFill>
                          <a:effectLst/>
                          <a:latin typeface="+mj-lt"/>
                        </a:rPr>
                        <a:t>0</a:t>
                      </a:r>
                    </a:p>
                  </a:txBody>
                  <a:tcPr marL="9525" marR="9525" marT="9528" marB="0" anchor="b"/>
                </a:tc>
                <a:tc>
                  <a:txBody>
                    <a:bodyPr/>
                    <a:lstStyle/>
                    <a:p>
                      <a:pPr algn="r" fontAlgn="b"/>
                      <a:r>
                        <a:rPr lang="en-US" sz="1800" u="none" strike="noStrike" dirty="0">
                          <a:effectLst/>
                        </a:rPr>
                        <a:t>549</a:t>
                      </a:r>
                      <a:endParaRPr lang="en-US" sz="1800" b="0" i="0" u="none" strike="noStrike" dirty="0">
                        <a:solidFill>
                          <a:srgbClr val="000000"/>
                        </a:solidFill>
                        <a:effectLst/>
                        <a:latin typeface="Calibri" panose="020F0502020204030204" pitchFamily="34" charset="0"/>
                      </a:endParaRPr>
                    </a:p>
                  </a:txBody>
                  <a:tcPr marL="9525" marR="9525" marT="9528" marB="0" anchor="b"/>
                </a:tc>
                <a:extLst>
                  <a:ext uri="{0D108BD9-81ED-4DB2-BD59-A6C34878D82A}">
                    <a16:rowId xmlns:a16="http://schemas.microsoft.com/office/drawing/2014/main" val="10005"/>
                  </a:ext>
                </a:extLst>
              </a:tr>
            </a:tbl>
          </a:graphicData>
        </a:graphic>
      </p:graphicFrame>
      <p:sp>
        <p:nvSpPr>
          <p:cNvPr id="6" name="TextBox 3">
            <a:extLst>
              <a:ext uri="{FF2B5EF4-FFF2-40B4-BE49-F238E27FC236}">
                <a16:creationId xmlns:a16="http://schemas.microsoft.com/office/drawing/2014/main" id="{8D113D21-CE73-403C-9C1C-CA591270FD76}"/>
              </a:ext>
            </a:extLst>
          </p:cNvPr>
          <p:cNvSpPr txBox="1">
            <a:spLocks noChangeArrowheads="1"/>
          </p:cNvSpPr>
          <p:nvPr/>
        </p:nvSpPr>
        <p:spPr bwMode="auto">
          <a:xfrm>
            <a:off x="612648" y="6414293"/>
            <a:ext cx="58674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ＭＳ Ｐゴシック" panose="020B0600070205080204" pitchFamily="34" charset="-128"/>
              </a:defRPr>
            </a:lvl1pPr>
            <a:lvl2pPr marL="742950" indent="-285750">
              <a:defRPr sz="2800">
                <a:solidFill>
                  <a:schemeClr val="tx1"/>
                </a:solidFill>
                <a:latin typeface="Times" panose="02020603050405020304" pitchFamily="18" charset="0"/>
                <a:ea typeface="ＭＳ Ｐゴシック" panose="020B0600070205080204" pitchFamily="34" charset="-128"/>
              </a:defRPr>
            </a:lvl2pPr>
            <a:lvl3pPr marL="1143000" indent="-228600">
              <a:defRPr sz="2800">
                <a:solidFill>
                  <a:schemeClr val="tx1"/>
                </a:solidFill>
                <a:latin typeface="Times" panose="02020603050405020304" pitchFamily="18" charset="0"/>
                <a:ea typeface="ＭＳ Ｐゴシック" panose="020B0600070205080204" pitchFamily="34" charset="-128"/>
              </a:defRPr>
            </a:lvl3pPr>
            <a:lvl4pPr marL="1600200" indent="-228600">
              <a:defRPr sz="2800">
                <a:solidFill>
                  <a:schemeClr val="tx1"/>
                </a:solidFill>
                <a:latin typeface="Times" panose="02020603050405020304" pitchFamily="18" charset="0"/>
                <a:ea typeface="ＭＳ Ｐゴシック" panose="020B0600070205080204" pitchFamily="34" charset="-128"/>
              </a:defRPr>
            </a:lvl4pPr>
            <a:lvl5pPr marL="2057400" indent="-228600">
              <a:defRPr sz="28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9pPr>
          </a:lstStyle>
          <a:p>
            <a:r>
              <a:rPr lang="en-US" altLang="en-US" sz="1100" dirty="0"/>
              <a:t>Source: Fitzgerald-Husek, Grosso, Van Wert, Ewing, Baral, Systematic Review of Stigma Metrics for Key Populations. PLoS One, 2017</a:t>
            </a:r>
            <a:endParaRPr lang="en-US" altLang="en-US" sz="1200" dirty="0"/>
          </a:p>
        </p:txBody>
      </p:sp>
    </p:spTree>
    <p:extLst>
      <p:ext uri="{BB962C8B-B14F-4D97-AF65-F5344CB8AC3E}">
        <p14:creationId xmlns:p14="http://schemas.microsoft.com/office/powerpoint/2010/main" val="42249358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152584-CFA1-438A-9C51-CE8F232848FC}"/>
              </a:ext>
            </a:extLst>
          </p:cNvPr>
          <p:cNvSpPr>
            <a:spLocks noGrp="1"/>
          </p:cNvSpPr>
          <p:nvPr>
            <p:ph type="title"/>
          </p:nvPr>
        </p:nvSpPr>
        <p:spPr/>
        <p:txBody>
          <a:bodyPr>
            <a:noAutofit/>
          </a:bodyPr>
          <a:lstStyle/>
          <a:p>
            <a:r>
              <a:rPr lang="en-US" sz="2800" dirty="0"/>
              <a:t>Average Percentage of Female Sex Workers Reporting Experiences of Physical Violence, 2006-2017</a:t>
            </a:r>
          </a:p>
        </p:txBody>
      </p:sp>
      <p:grpSp>
        <p:nvGrpSpPr>
          <p:cNvPr id="5" name="Group 4">
            <a:extLst>
              <a:ext uri="{FF2B5EF4-FFF2-40B4-BE49-F238E27FC236}">
                <a16:creationId xmlns:a16="http://schemas.microsoft.com/office/drawing/2014/main" id="{AF057EC2-4BC5-4B3D-80CF-8FE70B772916}"/>
              </a:ext>
            </a:extLst>
          </p:cNvPr>
          <p:cNvGrpSpPr>
            <a:grpSpLocks noChangeAspect="1"/>
          </p:cNvGrpSpPr>
          <p:nvPr/>
        </p:nvGrpSpPr>
        <p:grpSpPr bwMode="auto">
          <a:xfrm>
            <a:off x="291538" y="1897304"/>
            <a:ext cx="8710943" cy="4022961"/>
            <a:chOff x="175" y="576"/>
            <a:chExt cx="7427" cy="3430"/>
          </a:xfrm>
        </p:grpSpPr>
        <p:sp>
          <p:nvSpPr>
            <p:cNvPr id="6" name="AutoShape 3">
              <a:extLst>
                <a:ext uri="{FF2B5EF4-FFF2-40B4-BE49-F238E27FC236}">
                  <a16:creationId xmlns:a16="http://schemas.microsoft.com/office/drawing/2014/main" id="{D95CEFB8-2269-4D57-893F-6524569F5D5C}"/>
                </a:ext>
              </a:extLst>
            </p:cNvPr>
            <p:cNvSpPr>
              <a:spLocks noChangeAspect="1" noChangeArrowheads="1" noTextEdit="1"/>
            </p:cNvSpPr>
            <p:nvPr/>
          </p:nvSpPr>
          <p:spPr bwMode="auto">
            <a:xfrm>
              <a:off x="175" y="576"/>
              <a:ext cx="7330" cy="3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350"/>
            </a:p>
          </p:txBody>
        </p:sp>
        <p:pic>
          <p:nvPicPr>
            <p:cNvPr id="1029" name="Picture 5">
              <a:extLst>
                <a:ext uri="{FF2B5EF4-FFF2-40B4-BE49-F238E27FC236}">
                  <a16:creationId xmlns:a16="http://schemas.microsoft.com/office/drawing/2014/main" id="{4CB521BA-B848-4991-ACFC-633AA17B6F0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288"/>
            <a:stretch/>
          </p:blipFill>
          <p:spPr bwMode="auto">
            <a:xfrm>
              <a:off x="175" y="576"/>
              <a:ext cx="7427" cy="3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92891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026CF-786D-423E-B7AF-1950CFCBDD46}"/>
              </a:ext>
            </a:extLst>
          </p:cNvPr>
          <p:cNvSpPr>
            <a:spLocks noGrp="1"/>
          </p:cNvSpPr>
          <p:nvPr>
            <p:ph type="title"/>
          </p:nvPr>
        </p:nvSpPr>
        <p:spPr>
          <a:xfrm>
            <a:off x="152400" y="152400"/>
            <a:ext cx="9082062" cy="857250"/>
          </a:xfrm>
        </p:spPr>
        <p:txBody>
          <a:bodyPr>
            <a:normAutofit fontScale="90000"/>
          </a:bodyPr>
          <a:lstStyle/>
          <a:p>
            <a:r>
              <a:rPr lang="en-US" dirty="0"/>
              <a:t>Stigma among female sex workers in 10 countries in sub Saharan Africa</a:t>
            </a:r>
          </a:p>
        </p:txBody>
      </p:sp>
      <p:graphicFrame>
        <p:nvGraphicFramePr>
          <p:cNvPr id="20" name="Content Placeholder 19">
            <a:extLst>
              <a:ext uri="{FF2B5EF4-FFF2-40B4-BE49-F238E27FC236}">
                <a16:creationId xmlns:a16="http://schemas.microsoft.com/office/drawing/2014/main" id="{C568A30C-E879-46E9-BBB5-DD0BFE02C1F8}"/>
              </a:ext>
            </a:extLst>
          </p:cNvPr>
          <p:cNvGraphicFramePr>
            <a:graphicFrameLocks noGrp="1"/>
          </p:cNvGraphicFramePr>
          <p:nvPr>
            <p:ph idx="13"/>
            <p:extLst/>
          </p:nvPr>
        </p:nvGraphicFramePr>
        <p:xfrm>
          <a:off x="2544896" y="1743075"/>
          <a:ext cx="6345104" cy="4178300"/>
        </p:xfrm>
        <a:graphic>
          <a:graphicData uri="http://schemas.openxmlformats.org/drawingml/2006/chart">
            <c:chart xmlns:c="http://schemas.openxmlformats.org/drawingml/2006/chart" xmlns:r="http://schemas.openxmlformats.org/officeDocument/2006/relationships" r:id="rId3"/>
          </a:graphicData>
        </a:graphic>
      </p:graphicFrame>
      <p:pic>
        <p:nvPicPr>
          <p:cNvPr id="24" name="Picture 23">
            <a:extLst>
              <a:ext uri="{FF2B5EF4-FFF2-40B4-BE49-F238E27FC236}">
                <a16:creationId xmlns:a16="http://schemas.microsoft.com/office/drawing/2014/main" id="{5CD00052-9B3B-4BD9-8446-3551C83DBC0C}"/>
              </a:ext>
            </a:extLst>
          </p:cNvPr>
          <p:cNvPicPr>
            <a:picLocks noChangeAspect="1"/>
          </p:cNvPicPr>
          <p:nvPr/>
        </p:nvPicPr>
        <p:blipFill rotWithShape="1">
          <a:blip r:embed="rId4"/>
          <a:srcRect l="9044" t="-1" r="7814" b="3004"/>
          <a:stretch/>
        </p:blipFill>
        <p:spPr>
          <a:xfrm>
            <a:off x="334378" y="3097665"/>
            <a:ext cx="1938081" cy="2258667"/>
          </a:xfrm>
          <a:prstGeom prst="rect">
            <a:avLst/>
          </a:prstGeom>
        </p:spPr>
      </p:pic>
      <p:sp>
        <p:nvSpPr>
          <p:cNvPr id="8" name="Content Placeholder 3">
            <a:extLst>
              <a:ext uri="{FF2B5EF4-FFF2-40B4-BE49-F238E27FC236}">
                <a16:creationId xmlns:a16="http://schemas.microsoft.com/office/drawing/2014/main" id="{AD1E5669-2483-43EA-B77C-5774230609E9}"/>
              </a:ext>
            </a:extLst>
          </p:cNvPr>
          <p:cNvSpPr txBox="1">
            <a:spLocks/>
          </p:cNvSpPr>
          <p:nvPr/>
        </p:nvSpPr>
        <p:spPr>
          <a:xfrm>
            <a:off x="533400" y="6473331"/>
            <a:ext cx="7239000" cy="359411"/>
          </a:xfrm>
          <a:prstGeom prst="rect">
            <a:avLst/>
          </a:prstGeom>
          <a:noFill/>
          <a:ln w="9525" cap="flat" cmpd="sng" algn="ctr">
            <a:noFill/>
            <a:prstDash val="solid"/>
            <a:miter lim="800000"/>
            <a:headEnd type="none" w="med" len="med"/>
            <a:tailEnd type="none" w="med" len="med"/>
          </a:ln>
        </p:spPr>
        <p:txBody>
          <a:bodyPr vert="horz"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kumimoji="0" sz="1200" kern="1200" baseline="0">
                <a:solidFill>
                  <a:srgbClr val="000000"/>
                </a:solidFill>
                <a:latin typeface="Calibri"/>
                <a:ea typeface="+mn-ea"/>
                <a:cs typeface="Calibri"/>
              </a:defRPr>
            </a:lvl1pPr>
            <a:lvl2pPr marL="749300" indent="-406400" algn="l" rtl="0" eaLnBrk="1" latinLnBrk="0" hangingPunct="1">
              <a:spcBef>
                <a:spcPts val="0"/>
              </a:spcBef>
              <a:buClr>
                <a:srgbClr val="B50D0D"/>
              </a:buClr>
              <a:buSzPct val="70000"/>
              <a:buFont typeface="Lucida Grande"/>
              <a:buNone/>
              <a:defRPr kumimoji="0" sz="1000" kern="1200">
                <a:solidFill>
                  <a:schemeClr val="tx1"/>
                </a:solidFill>
                <a:latin typeface="Georgia"/>
                <a:ea typeface="+mn-ea"/>
                <a:cs typeface="Georgia"/>
              </a:defRPr>
            </a:lvl2pPr>
            <a:lvl3pPr marL="800100" indent="342900" algn="l" rtl="0" eaLnBrk="1" latinLnBrk="0" hangingPunct="1">
              <a:spcBef>
                <a:spcPts val="0"/>
              </a:spcBef>
              <a:buClr>
                <a:srgbClr val="B50D0D"/>
              </a:buClr>
              <a:buSzPct val="75000"/>
              <a:buFont typeface="Wingdings"/>
              <a:buNone/>
              <a:defRPr kumimoji="0" sz="1000" kern="1200" baseline="0">
                <a:solidFill>
                  <a:schemeClr val="tx1"/>
                </a:solidFill>
                <a:latin typeface="Georgia"/>
                <a:ea typeface="+mn-ea"/>
                <a:cs typeface="Georgia"/>
              </a:defRPr>
            </a:lvl3pPr>
            <a:lvl4pPr marL="1371600" indent="-228600" algn="l" rtl="0" eaLnBrk="1" latinLnBrk="0" hangingPunct="1">
              <a:spcBef>
                <a:spcPts val="400"/>
              </a:spcBef>
              <a:buClr>
                <a:srgbClr val="B50D0D"/>
              </a:buClr>
              <a:buSzPct val="75000"/>
              <a:buFont typeface="Wingdings"/>
              <a:buChar char=""/>
              <a:defRPr kumimoji="0" sz="2800" kern="1200">
                <a:solidFill>
                  <a:schemeClr val="tx1"/>
                </a:solidFill>
                <a:latin typeface="+mn-lt"/>
                <a:ea typeface="+mn-ea"/>
                <a:cs typeface="+mn-cs"/>
              </a:defRPr>
            </a:lvl4pPr>
            <a:lvl5pPr marL="1828800" indent="-228600" algn="l" rtl="0" eaLnBrk="1" latinLnBrk="0" hangingPunct="1">
              <a:spcBef>
                <a:spcPts val="400"/>
              </a:spcBef>
              <a:buClr>
                <a:srgbClr val="B50D0D"/>
              </a:buClr>
              <a:buSzPct val="65000"/>
              <a:buFont typeface="Wingdings"/>
              <a:buChar char=""/>
              <a:defRPr kumimoji="0" sz="28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000"/>
              <a:t>Lyons CE, Baral SD. The Role of Stigma in Potentiating HIV Risks among Female Sex Workers Across Sub-Saharan Africa: A Meta-Analysis of Ten Countries. 2019.</a:t>
            </a:r>
            <a:endParaRPr lang="en-US" sz="1000" dirty="0"/>
          </a:p>
        </p:txBody>
      </p:sp>
    </p:spTree>
    <p:extLst>
      <p:ext uri="{BB962C8B-B14F-4D97-AF65-F5344CB8AC3E}">
        <p14:creationId xmlns:p14="http://schemas.microsoft.com/office/powerpoint/2010/main" val="2558647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7CECF-0D7D-4705-878E-8CB2342464C1}"/>
              </a:ext>
            </a:extLst>
          </p:cNvPr>
          <p:cNvSpPr>
            <a:spLocks noGrp="1"/>
          </p:cNvSpPr>
          <p:nvPr>
            <p:ph type="title"/>
          </p:nvPr>
        </p:nvSpPr>
        <p:spPr/>
        <p:txBody>
          <a:bodyPr>
            <a:normAutofit fontScale="90000"/>
          </a:bodyPr>
          <a:lstStyle/>
          <a:p>
            <a:r>
              <a:rPr lang="en-US" dirty="0"/>
              <a:t>Relationship between legal status of sex work and HIV </a:t>
            </a:r>
          </a:p>
        </p:txBody>
      </p:sp>
      <p:graphicFrame>
        <p:nvGraphicFramePr>
          <p:cNvPr id="6" name="Content Placeholder 5">
            <a:extLst>
              <a:ext uri="{FF2B5EF4-FFF2-40B4-BE49-F238E27FC236}">
                <a16:creationId xmlns:a16="http://schemas.microsoft.com/office/drawing/2014/main" id="{0D66ECC5-2144-4910-A674-9EFF74431900}"/>
              </a:ext>
            </a:extLst>
          </p:cNvPr>
          <p:cNvGraphicFramePr>
            <a:graphicFrameLocks noGrp="1"/>
          </p:cNvGraphicFramePr>
          <p:nvPr>
            <p:ph idx="13"/>
            <p:extLst/>
          </p:nvPr>
        </p:nvGraphicFramePr>
        <p:xfrm>
          <a:off x="21454" y="2746025"/>
          <a:ext cx="6760346" cy="2555659"/>
        </p:xfrm>
        <a:graphic>
          <a:graphicData uri="http://schemas.openxmlformats.org/drawingml/2006/table">
            <a:tbl>
              <a:tblPr firstRow="1" firstCol="1" bandRow="1">
                <a:tableStyleId>{5C22544A-7EE6-4342-B048-85BDC9FD1C3A}</a:tableStyleId>
              </a:tblPr>
              <a:tblGrid>
                <a:gridCol w="1032156">
                  <a:extLst>
                    <a:ext uri="{9D8B030D-6E8A-4147-A177-3AD203B41FA5}">
                      <a16:colId xmlns:a16="http://schemas.microsoft.com/office/drawing/2014/main" val="908662484"/>
                    </a:ext>
                  </a:extLst>
                </a:gridCol>
                <a:gridCol w="927590">
                  <a:extLst>
                    <a:ext uri="{9D8B030D-6E8A-4147-A177-3AD203B41FA5}">
                      <a16:colId xmlns:a16="http://schemas.microsoft.com/office/drawing/2014/main" val="1294366050"/>
                    </a:ext>
                  </a:extLst>
                </a:gridCol>
                <a:gridCol w="609600">
                  <a:extLst>
                    <a:ext uri="{9D8B030D-6E8A-4147-A177-3AD203B41FA5}">
                      <a16:colId xmlns:a16="http://schemas.microsoft.com/office/drawing/2014/main" val="466348000"/>
                    </a:ext>
                  </a:extLst>
                </a:gridCol>
                <a:gridCol w="509486">
                  <a:extLst>
                    <a:ext uri="{9D8B030D-6E8A-4147-A177-3AD203B41FA5}">
                      <a16:colId xmlns:a16="http://schemas.microsoft.com/office/drawing/2014/main" val="3208564519"/>
                    </a:ext>
                  </a:extLst>
                </a:gridCol>
                <a:gridCol w="409335">
                  <a:extLst>
                    <a:ext uri="{9D8B030D-6E8A-4147-A177-3AD203B41FA5}">
                      <a16:colId xmlns:a16="http://schemas.microsoft.com/office/drawing/2014/main" val="574088552"/>
                    </a:ext>
                  </a:extLst>
                </a:gridCol>
                <a:gridCol w="545780">
                  <a:extLst>
                    <a:ext uri="{9D8B030D-6E8A-4147-A177-3AD203B41FA5}">
                      <a16:colId xmlns:a16="http://schemas.microsoft.com/office/drawing/2014/main" val="962268788"/>
                    </a:ext>
                  </a:extLst>
                </a:gridCol>
                <a:gridCol w="818670">
                  <a:extLst>
                    <a:ext uri="{9D8B030D-6E8A-4147-A177-3AD203B41FA5}">
                      <a16:colId xmlns:a16="http://schemas.microsoft.com/office/drawing/2014/main" val="1595315443"/>
                    </a:ext>
                  </a:extLst>
                </a:gridCol>
                <a:gridCol w="477558">
                  <a:extLst>
                    <a:ext uri="{9D8B030D-6E8A-4147-A177-3AD203B41FA5}">
                      <a16:colId xmlns:a16="http://schemas.microsoft.com/office/drawing/2014/main" val="3134057829"/>
                    </a:ext>
                  </a:extLst>
                </a:gridCol>
                <a:gridCol w="477558">
                  <a:extLst>
                    <a:ext uri="{9D8B030D-6E8A-4147-A177-3AD203B41FA5}">
                      <a16:colId xmlns:a16="http://schemas.microsoft.com/office/drawing/2014/main" val="1500233885"/>
                    </a:ext>
                  </a:extLst>
                </a:gridCol>
                <a:gridCol w="952613">
                  <a:extLst>
                    <a:ext uri="{9D8B030D-6E8A-4147-A177-3AD203B41FA5}">
                      <a16:colId xmlns:a16="http://schemas.microsoft.com/office/drawing/2014/main" val="2037468566"/>
                    </a:ext>
                  </a:extLst>
                </a:gridCol>
              </a:tblGrid>
              <a:tr h="219221">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gridSpan="9">
                  <a:txBody>
                    <a:bodyPr/>
                    <a:lstStyle/>
                    <a:p>
                      <a:pPr marL="0" marR="0" algn="ctr">
                        <a:lnSpc>
                          <a:spcPct val="107000"/>
                        </a:lnSpc>
                        <a:spcBef>
                          <a:spcPts val="0"/>
                        </a:spcBef>
                        <a:spcAft>
                          <a:spcPts val="0"/>
                        </a:spcAft>
                      </a:pPr>
                      <a:r>
                        <a:rPr lang="en-US" sz="1200">
                          <a:effectLst/>
                        </a:rPr>
                        <a:t>Living with HIV</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62237981"/>
                  </a:ext>
                </a:extLst>
              </a:tr>
              <a:tr h="244393">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n/N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X</a:t>
                      </a:r>
                      <a:r>
                        <a:rPr lang="en-US" sz="1200" baseline="30000">
                          <a:effectLst/>
                        </a:rPr>
                        <a:t>2</a:t>
                      </a:r>
                      <a:r>
                        <a:rPr lang="en-US" sz="1200">
                          <a:effectLst/>
                        </a:rPr>
                        <a:t> p value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P value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95% CI</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aOR*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P value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95% CI</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extLst>
                  <a:ext uri="{0D108BD9-81ED-4DB2-BD59-A6C34878D82A}">
                    <a16:rowId xmlns:a16="http://schemas.microsoft.com/office/drawing/2014/main" val="2640772324"/>
                  </a:ext>
                </a:extLst>
              </a:tr>
              <a:tr h="207814">
                <a:tc>
                  <a:txBody>
                    <a:bodyPr/>
                    <a:lstStyle/>
                    <a:p>
                      <a:pPr marL="0" marR="0">
                        <a:lnSpc>
                          <a:spcPct val="107000"/>
                        </a:lnSpc>
                        <a:spcBef>
                          <a:spcPts val="0"/>
                        </a:spcBef>
                        <a:spcAft>
                          <a:spcPts val="0"/>
                        </a:spcAft>
                      </a:pPr>
                      <a:r>
                        <a:rPr lang="en-US" sz="1200" i="1" dirty="0">
                          <a:effectLst/>
                        </a:rPr>
                        <a:t>Legal status of sex work</a:t>
                      </a:r>
                      <a:endParaRPr lang="en-US" sz="1200" i="1"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&lt;0.01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extLst>
                  <a:ext uri="{0D108BD9-81ED-4DB2-BD59-A6C34878D82A}">
                    <a16:rowId xmlns:a16="http://schemas.microsoft.com/office/drawing/2014/main" val="1015389779"/>
                  </a:ext>
                </a:extLst>
              </a:tr>
              <a:tr h="257750">
                <a:tc>
                  <a:txBody>
                    <a:bodyPr/>
                    <a:lstStyle/>
                    <a:p>
                      <a:pPr marL="0" marR="0" algn="r">
                        <a:lnSpc>
                          <a:spcPct val="107000"/>
                        </a:lnSpc>
                        <a:spcBef>
                          <a:spcPts val="0"/>
                        </a:spcBef>
                        <a:spcAft>
                          <a:spcPts val="0"/>
                        </a:spcAft>
                      </a:pPr>
                      <a:r>
                        <a:rPr lang="en-US" sz="1200" dirty="0">
                          <a:effectLst/>
                        </a:rPr>
                        <a:t>Legal mechanism for sex work in place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219/1908</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11.56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Ref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Ref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Ref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Ref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Ref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Ref</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extLst>
                  <a:ext uri="{0D108BD9-81ED-4DB2-BD59-A6C34878D82A}">
                    <a16:rowId xmlns:a16="http://schemas.microsoft.com/office/drawing/2014/main" val="191577884"/>
                  </a:ext>
                </a:extLst>
              </a:tr>
              <a:tr h="257750">
                <a:tc>
                  <a:txBody>
                    <a:bodyPr/>
                    <a:lstStyle/>
                    <a:p>
                      <a:pPr marL="0" marR="0" algn="r">
                        <a:lnSpc>
                          <a:spcPct val="107000"/>
                        </a:lnSpc>
                        <a:spcBef>
                          <a:spcPts val="0"/>
                        </a:spcBef>
                        <a:spcAft>
                          <a:spcPts val="0"/>
                        </a:spcAft>
                      </a:pPr>
                      <a:r>
                        <a:rPr lang="en-US" sz="1200" dirty="0">
                          <a:effectLst/>
                        </a:rPr>
                        <a:t>Selling sex not legally specified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248/1266</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19.59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1.86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0.103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0.88,3,94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3.49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0.022</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1.13,5.48</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extLst>
                  <a:ext uri="{0D108BD9-81ED-4DB2-BD59-A6C34878D82A}">
                    <a16:rowId xmlns:a16="http://schemas.microsoft.com/office/drawing/2014/main" val="263403395"/>
                  </a:ext>
                </a:extLst>
              </a:tr>
              <a:tr h="219221">
                <a:tc>
                  <a:txBody>
                    <a:bodyPr/>
                    <a:lstStyle/>
                    <a:p>
                      <a:pPr marL="0" marR="0" algn="r">
                        <a:lnSpc>
                          <a:spcPct val="107000"/>
                        </a:lnSpc>
                        <a:spcBef>
                          <a:spcPts val="0"/>
                        </a:spcBef>
                        <a:spcAft>
                          <a:spcPts val="0"/>
                        </a:spcAft>
                      </a:pPr>
                      <a:r>
                        <a:rPr lang="en-US" sz="1200" dirty="0">
                          <a:effectLst/>
                        </a:rPr>
                        <a:t>Criminalized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1605/3985</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a:effectLst/>
                        </a:rPr>
                        <a:t>40.44</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7.40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0.009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1.52,17.76</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7.99</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0.001</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tc>
                  <a:txBody>
                    <a:bodyPr/>
                    <a:lstStyle/>
                    <a:p>
                      <a:pPr marL="0" marR="0">
                        <a:lnSpc>
                          <a:spcPct val="107000"/>
                        </a:lnSpc>
                        <a:spcBef>
                          <a:spcPts val="0"/>
                        </a:spcBef>
                        <a:spcAft>
                          <a:spcPts val="0"/>
                        </a:spcAft>
                      </a:pPr>
                      <a:r>
                        <a:rPr lang="en-US" sz="1200" dirty="0">
                          <a:effectLst/>
                        </a:rPr>
                        <a:t>2.28, 27.93</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7122" marR="37122" marT="0" marB="0"/>
                </a:tc>
                <a:extLst>
                  <a:ext uri="{0D108BD9-81ED-4DB2-BD59-A6C34878D82A}">
                    <a16:rowId xmlns:a16="http://schemas.microsoft.com/office/drawing/2014/main" val="1628668060"/>
                  </a:ext>
                </a:extLst>
              </a:tr>
            </a:tbl>
          </a:graphicData>
        </a:graphic>
      </p:graphicFrame>
      <p:sp>
        <p:nvSpPr>
          <p:cNvPr id="7" name="Rectangle 6">
            <a:extLst>
              <a:ext uri="{FF2B5EF4-FFF2-40B4-BE49-F238E27FC236}">
                <a16:creationId xmlns:a16="http://schemas.microsoft.com/office/drawing/2014/main" id="{C398600B-6365-4066-80F0-0A2ABE6EEF25}"/>
              </a:ext>
            </a:extLst>
          </p:cNvPr>
          <p:cNvSpPr/>
          <p:nvPr/>
        </p:nvSpPr>
        <p:spPr>
          <a:xfrm>
            <a:off x="149314" y="5328317"/>
            <a:ext cx="5734280" cy="246221"/>
          </a:xfrm>
          <a:prstGeom prst="rect">
            <a:avLst/>
          </a:prstGeom>
        </p:spPr>
        <p:txBody>
          <a:bodyPr wrap="square">
            <a:spAutoFit/>
          </a:bodyPr>
          <a:lstStyle/>
          <a:p>
            <a:r>
              <a:rPr lang="en-US" sz="1000" dirty="0">
                <a:latin typeface="Times New Roman" panose="02020603050405020304" pitchFamily="18" charset="0"/>
                <a:ea typeface="Calibri" panose="020F0502020204030204" pitchFamily="34" charset="0"/>
              </a:rPr>
              <a:t>*Adjusted for age, education level, clustered by count</a:t>
            </a:r>
            <a:r>
              <a:rPr lang="en-US" sz="1000" dirty="0">
                <a:latin typeface="Cambria" panose="02040503050406030204" pitchFamily="18" charset="0"/>
                <a:ea typeface="Calibri" panose="020F0502020204030204" pitchFamily="34" charset="0"/>
                <a:cs typeface="Times New Roman" panose="02020603050405020304" pitchFamily="18" charset="0"/>
              </a:rPr>
              <a:t>ry </a:t>
            </a:r>
            <a:endParaRPr lang="en-US" sz="1000" dirty="0"/>
          </a:p>
        </p:txBody>
      </p:sp>
      <p:pic>
        <p:nvPicPr>
          <p:cNvPr id="8" name="Picture 7">
            <a:extLst>
              <a:ext uri="{FF2B5EF4-FFF2-40B4-BE49-F238E27FC236}">
                <a16:creationId xmlns:a16="http://schemas.microsoft.com/office/drawing/2014/main" id="{B66657F0-C7B9-43A4-BBFE-07C05BBFD54A}"/>
              </a:ext>
            </a:extLst>
          </p:cNvPr>
          <p:cNvPicPr>
            <a:picLocks noChangeAspect="1"/>
          </p:cNvPicPr>
          <p:nvPr/>
        </p:nvPicPr>
        <p:blipFill rotWithShape="1">
          <a:blip r:embed="rId3"/>
          <a:srcRect l="9044" t="-1" r="7814" b="3004"/>
          <a:stretch/>
        </p:blipFill>
        <p:spPr>
          <a:xfrm>
            <a:off x="6858000" y="2746025"/>
            <a:ext cx="2089879" cy="2435575"/>
          </a:xfrm>
          <a:prstGeom prst="rect">
            <a:avLst/>
          </a:prstGeom>
        </p:spPr>
      </p:pic>
      <p:sp>
        <p:nvSpPr>
          <p:cNvPr id="9" name="Content Placeholder 3">
            <a:extLst>
              <a:ext uri="{FF2B5EF4-FFF2-40B4-BE49-F238E27FC236}">
                <a16:creationId xmlns:a16="http://schemas.microsoft.com/office/drawing/2014/main" id="{A9009947-33BD-44CB-8D1C-32BA8240546F}"/>
              </a:ext>
            </a:extLst>
          </p:cNvPr>
          <p:cNvSpPr txBox="1">
            <a:spLocks/>
          </p:cNvSpPr>
          <p:nvPr/>
        </p:nvSpPr>
        <p:spPr>
          <a:xfrm>
            <a:off x="533400" y="6473331"/>
            <a:ext cx="7239000" cy="359411"/>
          </a:xfrm>
          <a:prstGeom prst="rect">
            <a:avLst/>
          </a:prstGeom>
          <a:noFill/>
          <a:ln w="9525" cap="flat" cmpd="sng" algn="ctr">
            <a:noFill/>
            <a:prstDash val="solid"/>
            <a:miter lim="800000"/>
            <a:headEnd type="none" w="med" len="med"/>
            <a:tailEnd type="none" w="med" len="med"/>
          </a:ln>
        </p:spPr>
        <p:txBody>
          <a:bodyPr vert="horz" lIns="0" tIns="0" rIns="0" bIns="0" anchor="b">
            <a:normAutofit/>
          </a:bodyPr>
          <a:lstStyle>
            <a:lvl1pPr marL="0" marR="0" indent="0" algn="l" defTabSz="914400" rtl="0" eaLnBrk="0" fontAlgn="base" latinLnBrk="0" hangingPunct="0">
              <a:lnSpc>
                <a:spcPct val="100000"/>
              </a:lnSpc>
              <a:spcBef>
                <a:spcPts val="0"/>
              </a:spcBef>
              <a:spcAft>
                <a:spcPct val="0"/>
              </a:spcAft>
              <a:buClr>
                <a:srgbClr val="B50D0D"/>
              </a:buClr>
              <a:buSzPct val="100000"/>
              <a:buFont typeface="Wingdings" pitchFamily="-1" charset="2"/>
              <a:buNone/>
              <a:tabLst/>
              <a:defRPr kumimoji="0" sz="1200" kern="1200" baseline="0">
                <a:solidFill>
                  <a:srgbClr val="000000"/>
                </a:solidFill>
                <a:latin typeface="Calibri"/>
                <a:ea typeface="+mn-ea"/>
                <a:cs typeface="Calibri"/>
              </a:defRPr>
            </a:lvl1pPr>
            <a:lvl2pPr marL="749300" indent="-406400" algn="l" rtl="0" eaLnBrk="1" latinLnBrk="0" hangingPunct="1">
              <a:spcBef>
                <a:spcPts val="0"/>
              </a:spcBef>
              <a:buClr>
                <a:srgbClr val="B50D0D"/>
              </a:buClr>
              <a:buSzPct val="70000"/>
              <a:buFont typeface="Lucida Grande"/>
              <a:buNone/>
              <a:defRPr kumimoji="0" sz="1000" kern="1200">
                <a:solidFill>
                  <a:schemeClr val="tx1"/>
                </a:solidFill>
                <a:latin typeface="Georgia"/>
                <a:ea typeface="+mn-ea"/>
                <a:cs typeface="Georgia"/>
              </a:defRPr>
            </a:lvl2pPr>
            <a:lvl3pPr marL="800100" indent="342900" algn="l" rtl="0" eaLnBrk="1" latinLnBrk="0" hangingPunct="1">
              <a:spcBef>
                <a:spcPts val="0"/>
              </a:spcBef>
              <a:buClr>
                <a:srgbClr val="B50D0D"/>
              </a:buClr>
              <a:buSzPct val="75000"/>
              <a:buFont typeface="Wingdings"/>
              <a:buNone/>
              <a:defRPr kumimoji="0" sz="1000" kern="1200" baseline="0">
                <a:solidFill>
                  <a:schemeClr val="tx1"/>
                </a:solidFill>
                <a:latin typeface="Georgia"/>
                <a:ea typeface="+mn-ea"/>
                <a:cs typeface="Georgia"/>
              </a:defRPr>
            </a:lvl3pPr>
            <a:lvl4pPr marL="1371600" indent="-228600" algn="l" rtl="0" eaLnBrk="1" latinLnBrk="0" hangingPunct="1">
              <a:spcBef>
                <a:spcPts val="400"/>
              </a:spcBef>
              <a:buClr>
                <a:srgbClr val="B50D0D"/>
              </a:buClr>
              <a:buSzPct val="75000"/>
              <a:buFont typeface="Wingdings"/>
              <a:buChar char=""/>
              <a:defRPr kumimoji="0" sz="2800" kern="1200">
                <a:solidFill>
                  <a:schemeClr val="tx1"/>
                </a:solidFill>
                <a:latin typeface="+mn-lt"/>
                <a:ea typeface="+mn-ea"/>
                <a:cs typeface="+mn-cs"/>
              </a:defRPr>
            </a:lvl4pPr>
            <a:lvl5pPr marL="1828800" indent="-228600" algn="l" rtl="0" eaLnBrk="1" latinLnBrk="0" hangingPunct="1">
              <a:spcBef>
                <a:spcPts val="400"/>
              </a:spcBef>
              <a:buClr>
                <a:srgbClr val="B50D0D"/>
              </a:buClr>
              <a:buSzPct val="65000"/>
              <a:buFont typeface="Wingdings"/>
              <a:buChar char=""/>
              <a:defRPr kumimoji="0" sz="28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sz="1000"/>
              <a:t>Lyons CE, Baral SD. The Role of Stigma in Potentiating HIV Risks among Female Sex Workers Across Sub-Saharan Africa: A Meta-Analysis of Ten Countries. 2019.</a:t>
            </a:r>
            <a:endParaRPr lang="en-US" sz="1000" dirty="0"/>
          </a:p>
        </p:txBody>
      </p:sp>
    </p:spTree>
    <p:extLst>
      <p:ext uri="{BB962C8B-B14F-4D97-AF65-F5344CB8AC3E}">
        <p14:creationId xmlns:p14="http://schemas.microsoft.com/office/powerpoint/2010/main" val="1750022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71373-4F94-4352-A9E2-A8A973E1177A}"/>
              </a:ext>
            </a:extLst>
          </p:cNvPr>
          <p:cNvSpPr>
            <a:spLocks noGrp="1"/>
          </p:cNvSpPr>
          <p:nvPr>
            <p:ph type="title"/>
          </p:nvPr>
        </p:nvSpPr>
        <p:spPr>
          <a:xfrm>
            <a:off x="74656" y="169055"/>
            <a:ext cx="8994687" cy="857250"/>
          </a:xfrm>
        </p:spPr>
        <p:txBody>
          <a:bodyPr/>
          <a:lstStyle/>
          <a:p>
            <a:r>
              <a:rPr lang="en-US" dirty="0">
                <a:latin typeface="Gill Sans MT" panose="020B0502020104020203" pitchFamily="34" charset="0"/>
              </a:rPr>
              <a:t>Stigma reduction among cisgender MSM, transgender women, and people living with HIV over 24 months</a:t>
            </a:r>
          </a:p>
        </p:txBody>
      </p:sp>
      <p:sp>
        <p:nvSpPr>
          <p:cNvPr id="3" name="Content Placeholder 2">
            <a:extLst>
              <a:ext uri="{FF2B5EF4-FFF2-40B4-BE49-F238E27FC236}">
                <a16:creationId xmlns:a16="http://schemas.microsoft.com/office/drawing/2014/main" id="{72DA5C95-94A5-4386-B416-0537CC111845}"/>
              </a:ext>
            </a:extLst>
          </p:cNvPr>
          <p:cNvSpPr>
            <a:spLocks noGrp="1"/>
          </p:cNvSpPr>
          <p:nvPr>
            <p:ph idx="1"/>
          </p:nvPr>
        </p:nvSpPr>
        <p:spPr>
          <a:xfrm>
            <a:off x="5813586" y="2198381"/>
            <a:ext cx="3180160" cy="2838791"/>
          </a:xfrm>
          <a:ln>
            <a:solidFill>
              <a:schemeClr val="tx2">
                <a:lumMod val="50000"/>
              </a:schemeClr>
            </a:solidFill>
          </a:ln>
        </p:spPr>
        <p:txBody>
          <a:bodyPr>
            <a:normAutofit/>
          </a:bodyPr>
          <a:lstStyle/>
          <a:p>
            <a:pPr>
              <a:spcBef>
                <a:spcPts val="1200"/>
              </a:spcBef>
              <a:buFont typeface="Wingdings" panose="05000000000000000000" pitchFamily="2" charset="2"/>
              <a:buChar char="§"/>
            </a:pPr>
            <a:r>
              <a:rPr lang="en-US" sz="1400" dirty="0">
                <a:latin typeface="Gill Sans MT" panose="020B0502020104020203" pitchFamily="34" charset="0"/>
              </a:rPr>
              <a:t>Significant decreases in stigma observed, with differences in stigma patterns by HIV status and gender identity.</a:t>
            </a:r>
          </a:p>
          <a:p>
            <a:pPr>
              <a:spcBef>
                <a:spcPts val="1200"/>
              </a:spcBef>
              <a:buFont typeface="Wingdings" panose="05000000000000000000" pitchFamily="2" charset="2"/>
              <a:buChar char="§"/>
            </a:pPr>
            <a:r>
              <a:rPr lang="en-US" sz="1400" dirty="0">
                <a:latin typeface="Gill Sans MT" panose="020B0502020104020203" pitchFamily="34" charset="0"/>
              </a:rPr>
              <a:t>Need for specific strategies to address multiple intersecting forms of stigma as a means of improving HIV-related outcomes. </a:t>
            </a:r>
          </a:p>
          <a:p>
            <a:pPr>
              <a:spcBef>
                <a:spcPts val="1200"/>
              </a:spcBef>
              <a:buFont typeface="Wingdings" panose="05000000000000000000" pitchFamily="2" charset="2"/>
              <a:buChar char="§"/>
            </a:pPr>
            <a:r>
              <a:rPr lang="en-US" sz="1400" dirty="0">
                <a:latin typeface="Gill Sans MT" panose="020B0502020104020203" pitchFamily="34" charset="0"/>
              </a:rPr>
              <a:t>Remains a need to better understand how to reduce enacted stigma in the health care setting. </a:t>
            </a:r>
          </a:p>
        </p:txBody>
      </p:sp>
      <p:graphicFrame>
        <p:nvGraphicFramePr>
          <p:cNvPr id="13" name="Table 12">
            <a:extLst>
              <a:ext uri="{FF2B5EF4-FFF2-40B4-BE49-F238E27FC236}">
                <a16:creationId xmlns:a16="http://schemas.microsoft.com/office/drawing/2014/main" id="{7ACDF17A-E7EC-4C39-98C3-3D415F713C0B}"/>
              </a:ext>
            </a:extLst>
          </p:cNvPr>
          <p:cNvGraphicFramePr>
            <a:graphicFrameLocks noGrp="1"/>
          </p:cNvGraphicFramePr>
          <p:nvPr>
            <p:extLst/>
          </p:nvPr>
        </p:nvGraphicFramePr>
        <p:xfrm>
          <a:off x="149313" y="3947586"/>
          <a:ext cx="5432800" cy="1463040"/>
        </p:xfrm>
        <a:graphic>
          <a:graphicData uri="http://schemas.openxmlformats.org/drawingml/2006/table">
            <a:tbl>
              <a:tblPr firstRow="1" bandRow="1">
                <a:tableStyleId>{5C22544A-7EE6-4342-B048-85BDC9FD1C3A}</a:tableStyleId>
              </a:tblPr>
              <a:tblGrid>
                <a:gridCol w="1648064">
                  <a:extLst>
                    <a:ext uri="{9D8B030D-6E8A-4147-A177-3AD203B41FA5}">
                      <a16:colId xmlns:a16="http://schemas.microsoft.com/office/drawing/2014/main" val="673660317"/>
                    </a:ext>
                  </a:extLst>
                </a:gridCol>
                <a:gridCol w="548094">
                  <a:extLst>
                    <a:ext uri="{9D8B030D-6E8A-4147-A177-3AD203B41FA5}">
                      <a16:colId xmlns:a16="http://schemas.microsoft.com/office/drawing/2014/main" val="2224414574"/>
                    </a:ext>
                  </a:extLst>
                </a:gridCol>
                <a:gridCol w="671730">
                  <a:extLst>
                    <a:ext uri="{9D8B030D-6E8A-4147-A177-3AD203B41FA5}">
                      <a16:colId xmlns:a16="http://schemas.microsoft.com/office/drawing/2014/main" val="1560536714"/>
                    </a:ext>
                  </a:extLst>
                </a:gridCol>
                <a:gridCol w="601957">
                  <a:extLst>
                    <a:ext uri="{9D8B030D-6E8A-4147-A177-3AD203B41FA5}">
                      <a16:colId xmlns:a16="http://schemas.microsoft.com/office/drawing/2014/main" val="3499442530"/>
                    </a:ext>
                  </a:extLst>
                </a:gridCol>
                <a:gridCol w="750452">
                  <a:extLst>
                    <a:ext uri="{9D8B030D-6E8A-4147-A177-3AD203B41FA5}">
                      <a16:colId xmlns:a16="http://schemas.microsoft.com/office/drawing/2014/main" val="3145946364"/>
                    </a:ext>
                  </a:extLst>
                </a:gridCol>
                <a:gridCol w="559617">
                  <a:extLst>
                    <a:ext uri="{9D8B030D-6E8A-4147-A177-3AD203B41FA5}">
                      <a16:colId xmlns:a16="http://schemas.microsoft.com/office/drawing/2014/main" val="3413303606"/>
                    </a:ext>
                  </a:extLst>
                </a:gridCol>
                <a:gridCol w="652886">
                  <a:extLst>
                    <a:ext uri="{9D8B030D-6E8A-4147-A177-3AD203B41FA5}">
                      <a16:colId xmlns:a16="http://schemas.microsoft.com/office/drawing/2014/main" val="1400336769"/>
                    </a:ext>
                  </a:extLst>
                </a:gridCol>
              </a:tblGrid>
              <a:tr h="289832">
                <a:tc>
                  <a:txBody>
                    <a:bodyPr/>
                    <a:lstStyle/>
                    <a:p>
                      <a:endParaRPr lang="en-US" sz="1100" dirty="0">
                        <a:latin typeface="+mn-lt"/>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2">
                  <a:txBody>
                    <a:bodyPr/>
                    <a:lstStyle/>
                    <a:p>
                      <a:r>
                        <a:rPr lang="en-US" sz="1100" dirty="0">
                          <a:latin typeface="+mn-lt"/>
                        </a:rPr>
                        <a:t>Fear of seeking health services</a:t>
                      </a:r>
                    </a:p>
                  </a:txBody>
                  <a:tcPr>
                    <a:lnT w="12700" cap="flat" cmpd="sng" algn="ctr">
                      <a:solidFill>
                        <a:schemeClr val="tx1"/>
                      </a:solidFill>
                      <a:prstDash val="solid"/>
                      <a:round/>
                      <a:headEnd type="none" w="med" len="med"/>
                      <a:tailEnd type="none" w="med" len="med"/>
                    </a:lnT>
                  </a:tcPr>
                </a:tc>
                <a:tc hMerge="1">
                  <a:txBody>
                    <a:bodyPr/>
                    <a:lstStyle/>
                    <a:p>
                      <a:endParaRPr lang="en-US" dirty="0"/>
                    </a:p>
                  </a:txBody>
                  <a:tcPr/>
                </a:tc>
                <a:tc gridSpan="2">
                  <a:txBody>
                    <a:bodyPr/>
                    <a:lstStyle/>
                    <a:p>
                      <a:r>
                        <a:rPr lang="en-US" sz="1100" dirty="0">
                          <a:latin typeface="+mn-lt"/>
                        </a:rPr>
                        <a:t>Avoiding seeking health services</a:t>
                      </a:r>
                    </a:p>
                  </a:txBody>
                  <a:tcPr>
                    <a:lnT w="12700" cap="flat" cmpd="sng" algn="ctr">
                      <a:solidFill>
                        <a:schemeClr val="tx1"/>
                      </a:solidFill>
                      <a:prstDash val="solid"/>
                      <a:round/>
                      <a:headEnd type="none" w="med" len="med"/>
                      <a:tailEnd type="none" w="med" len="med"/>
                    </a:lnT>
                  </a:tcPr>
                </a:tc>
                <a:tc hMerge="1">
                  <a:txBody>
                    <a:bodyPr/>
                    <a:lstStyle/>
                    <a:p>
                      <a:endParaRPr lang="en-US" sz="1200" dirty="0"/>
                    </a:p>
                  </a:txBody>
                  <a:tcPr/>
                </a:tc>
                <a:tc gridSpan="2">
                  <a:txBody>
                    <a:bodyPr/>
                    <a:lstStyle/>
                    <a:p>
                      <a:r>
                        <a:rPr lang="en-US" sz="1100" dirty="0">
                          <a:latin typeface="+mn-lt"/>
                        </a:rPr>
                        <a:t>Mistreated in the health center</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en-US" sz="1200" dirty="0"/>
                    </a:p>
                  </a:txBody>
                  <a:tcPr/>
                </a:tc>
                <a:extLst>
                  <a:ext uri="{0D108BD9-81ED-4DB2-BD59-A6C34878D82A}">
                    <a16:rowId xmlns:a16="http://schemas.microsoft.com/office/drawing/2014/main" val="2736116805"/>
                  </a:ext>
                </a:extLst>
              </a:tr>
              <a:tr h="236598">
                <a:tc>
                  <a:txBody>
                    <a:bodyPr/>
                    <a:lstStyle/>
                    <a:p>
                      <a:endParaRPr lang="en-US" sz="1100" dirty="0">
                        <a:latin typeface="+mn-lt"/>
                      </a:endParaRPr>
                    </a:p>
                  </a:txBody>
                  <a:tcPr>
                    <a:lnL w="12700" cap="flat" cmpd="sng" algn="ctr">
                      <a:solidFill>
                        <a:schemeClr val="tx1"/>
                      </a:solidFill>
                      <a:prstDash val="solid"/>
                      <a:round/>
                      <a:headEnd type="none" w="med" len="med"/>
                      <a:tailEnd type="none" w="med" len="med"/>
                    </a:lnL>
                  </a:tcPr>
                </a:tc>
                <a:tc>
                  <a:txBody>
                    <a:bodyPr/>
                    <a:lstStyle/>
                    <a:p>
                      <a:r>
                        <a:rPr lang="en-US" sz="1100" dirty="0" err="1">
                          <a:latin typeface="+mn-lt"/>
                        </a:rPr>
                        <a:t>aOR</a:t>
                      </a:r>
                      <a:r>
                        <a:rPr lang="en-US" sz="1100" dirty="0">
                          <a:latin typeface="+mn-lt"/>
                        </a:rPr>
                        <a:t>*</a:t>
                      </a:r>
                    </a:p>
                  </a:txBody>
                  <a:tcPr/>
                </a:tc>
                <a:tc>
                  <a:txBody>
                    <a:bodyPr/>
                    <a:lstStyle/>
                    <a:p>
                      <a:r>
                        <a:rPr lang="en-US" sz="1100" dirty="0">
                          <a:latin typeface="+mn-lt"/>
                        </a:rPr>
                        <a:t>95% CI</a:t>
                      </a:r>
                    </a:p>
                  </a:txBody>
                  <a:tcPr/>
                </a:tc>
                <a:tc>
                  <a:txBody>
                    <a:bodyPr/>
                    <a:lstStyle/>
                    <a:p>
                      <a:r>
                        <a:rPr lang="en-US" sz="1100" dirty="0" err="1">
                          <a:latin typeface="+mn-lt"/>
                        </a:rPr>
                        <a:t>aOR</a:t>
                      </a:r>
                      <a:r>
                        <a:rPr lang="en-US" sz="1100" dirty="0">
                          <a:latin typeface="+mn-lt"/>
                        </a:rPr>
                        <a:t>*</a:t>
                      </a:r>
                    </a:p>
                  </a:txBody>
                  <a:tcPr/>
                </a:tc>
                <a:tc>
                  <a:txBody>
                    <a:bodyPr/>
                    <a:lstStyle/>
                    <a:p>
                      <a:r>
                        <a:rPr lang="en-US" sz="1100" dirty="0">
                          <a:latin typeface="+mn-lt"/>
                        </a:rPr>
                        <a:t>95% CI</a:t>
                      </a:r>
                    </a:p>
                  </a:txBody>
                  <a:tcPr/>
                </a:tc>
                <a:tc>
                  <a:txBody>
                    <a:bodyPr/>
                    <a:lstStyle/>
                    <a:p>
                      <a:r>
                        <a:rPr lang="en-US" sz="1100" dirty="0" err="1">
                          <a:latin typeface="+mn-lt"/>
                        </a:rPr>
                        <a:t>aOR</a:t>
                      </a:r>
                      <a:r>
                        <a:rPr lang="en-US" sz="1100" dirty="0">
                          <a:latin typeface="+mn-lt"/>
                        </a:rPr>
                        <a:t>*</a:t>
                      </a:r>
                    </a:p>
                  </a:txBody>
                  <a:tcPr/>
                </a:tc>
                <a:tc>
                  <a:txBody>
                    <a:bodyPr/>
                    <a:lstStyle/>
                    <a:p>
                      <a:r>
                        <a:rPr lang="en-US" sz="1100" dirty="0">
                          <a:latin typeface="+mn-lt"/>
                        </a:rPr>
                        <a:t>95% CI</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04121773"/>
                  </a:ext>
                </a:extLst>
              </a:tr>
              <a:tr h="248106">
                <a:tc>
                  <a:txBody>
                    <a:bodyPr/>
                    <a:lstStyle/>
                    <a:p>
                      <a:r>
                        <a:rPr lang="en-US" sz="1100" dirty="0">
                          <a:latin typeface="+mn-lt"/>
                        </a:rPr>
                        <a:t>Living with HIV</a:t>
                      </a:r>
                    </a:p>
                  </a:txBody>
                  <a:tcP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100" b="1" dirty="0">
                          <a:effectLst/>
                          <a:latin typeface="+mn-lt"/>
                          <a:ea typeface="Calibri" panose="020F0502020204030204" pitchFamily="34" charset="0"/>
                          <a:cs typeface="Times New Roman" panose="02020603050405020304" pitchFamily="18" charset="0"/>
                        </a:rPr>
                        <a:t>3.4</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effectLst/>
                          <a:latin typeface="+mn-lt"/>
                          <a:ea typeface="Calibri" panose="020F0502020204030204" pitchFamily="34" charset="0"/>
                          <a:cs typeface="Times New Roman" panose="02020603050405020304" pitchFamily="18" charset="0"/>
                        </a:rPr>
                        <a:t>1.6, 7.2</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effectLst/>
                          <a:latin typeface="+mn-lt"/>
                          <a:ea typeface="Calibri" panose="020F0502020204030204" pitchFamily="34" charset="0"/>
                          <a:cs typeface="Times New Roman" panose="02020603050405020304" pitchFamily="18" charset="0"/>
                        </a:rPr>
                        <a:t>3.2</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effectLst/>
                          <a:latin typeface="+mn-lt"/>
                          <a:ea typeface="Calibri" panose="020F0502020204030204" pitchFamily="34" charset="0"/>
                          <a:cs typeface="Times New Roman" panose="02020603050405020304" pitchFamily="18" charset="0"/>
                        </a:rPr>
                        <a:t>1.2, 5.8</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effectLst/>
                          <a:latin typeface="+mn-lt"/>
                          <a:ea typeface="Calibri" panose="020F0502020204030204" pitchFamily="34" charset="0"/>
                          <a:cs typeface="Times New Roman" panose="02020603050405020304" pitchFamily="18" charset="0"/>
                        </a:rPr>
                        <a:t>6.7</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effectLst/>
                          <a:latin typeface="+mn-lt"/>
                          <a:ea typeface="Calibri" panose="020F0502020204030204" pitchFamily="34" charset="0"/>
                          <a:cs typeface="Times New Roman" panose="02020603050405020304" pitchFamily="18" charset="0"/>
                        </a:rPr>
                        <a:t>1.6, 27.5</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272811837"/>
                  </a:ext>
                </a:extLst>
              </a:tr>
              <a:tr h="248106">
                <a:tc>
                  <a:txBody>
                    <a:bodyPr/>
                    <a:lstStyle/>
                    <a:p>
                      <a:r>
                        <a:rPr lang="en-US" sz="1100" dirty="0">
                          <a:latin typeface="+mn-lt"/>
                        </a:rPr>
                        <a:t>Transgender women</a:t>
                      </a:r>
                    </a:p>
                  </a:txBody>
                  <a:tcPr>
                    <a:lnL w="12700" cap="flat" cmpd="sng" algn="ctr">
                      <a:solidFill>
                        <a:schemeClr val="tx1"/>
                      </a:solidFill>
                      <a:prstDash val="solid"/>
                      <a:round/>
                      <a:headEnd type="none" w="med" len="med"/>
                      <a:tailEnd type="none" w="med" len="med"/>
                    </a:lnL>
                  </a:tcPr>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1.5</a:t>
                      </a:r>
                    </a:p>
                  </a:txBody>
                  <a:tcPr marL="68580" marR="68580" marT="0" marB="0"/>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0.7, 3.3</a:t>
                      </a:r>
                    </a:p>
                  </a:txBody>
                  <a:tcPr marL="68580" marR="68580" marT="0" marB="0"/>
                </a:tc>
                <a:tc>
                  <a:txBody>
                    <a:bodyPr/>
                    <a:lstStyle/>
                    <a:p>
                      <a:pPr marL="0" marR="0">
                        <a:lnSpc>
                          <a:spcPct val="107000"/>
                        </a:lnSpc>
                        <a:spcBef>
                          <a:spcPts val="0"/>
                        </a:spcBef>
                        <a:spcAft>
                          <a:spcPts val="0"/>
                        </a:spcAft>
                      </a:pPr>
                      <a:r>
                        <a:rPr lang="en-US" sz="1100" b="1" dirty="0">
                          <a:effectLst/>
                          <a:latin typeface="+mn-lt"/>
                          <a:ea typeface="Calibri" panose="020F0502020204030204" pitchFamily="34" charset="0"/>
                          <a:cs typeface="Times New Roman" panose="02020603050405020304" pitchFamily="18" charset="0"/>
                        </a:rPr>
                        <a:t>2.7</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dirty="0">
                          <a:effectLst/>
                          <a:latin typeface="+mn-lt"/>
                          <a:ea typeface="Calibri" panose="020F0502020204030204" pitchFamily="34" charset="0"/>
                          <a:cs typeface="Times New Roman" panose="02020603050405020304" pitchFamily="18" charset="0"/>
                        </a:rPr>
                        <a:t>1.4, 7.3</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1.2</a:t>
                      </a:r>
                    </a:p>
                  </a:txBody>
                  <a:tcPr marL="68580" marR="68580" marT="0" marB="0"/>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0.3, 4.5</a:t>
                      </a: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31870213"/>
                  </a:ext>
                </a:extLst>
              </a:tr>
              <a:tr h="248106">
                <a:tc>
                  <a:txBody>
                    <a:bodyPr/>
                    <a:lstStyle/>
                    <a:p>
                      <a:r>
                        <a:rPr lang="en-US" sz="1100" dirty="0">
                          <a:latin typeface="+mn-lt"/>
                        </a:rPr>
                        <a:t>Other gender minority</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effectLst/>
                          <a:latin typeface="+mn-lt"/>
                          <a:ea typeface="Calibri" panose="020F0502020204030204" pitchFamily="34" charset="0"/>
                          <a:cs typeface="Times New Roman" panose="02020603050405020304" pitchFamily="18" charset="0"/>
                        </a:rPr>
                        <a:t>5.9</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effectLst/>
                          <a:latin typeface="+mn-lt"/>
                          <a:ea typeface="Calibri" panose="020F0502020204030204" pitchFamily="34" charset="0"/>
                          <a:cs typeface="Times New Roman" panose="02020603050405020304" pitchFamily="18" charset="0"/>
                        </a:rPr>
                        <a:t>1.5, 24.1</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3.5</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mn-lt"/>
                          <a:ea typeface="Calibri" panose="020F0502020204030204" pitchFamily="34" charset="0"/>
                          <a:cs typeface="Times New Roman" panose="02020603050405020304" pitchFamily="18" charset="0"/>
                        </a:rPr>
                        <a:t>0.6, 19.0</a:t>
                      </a: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effectLst/>
                          <a:latin typeface="+mn-lt"/>
                          <a:ea typeface="Calibri" panose="020F0502020204030204" pitchFamily="34" charset="0"/>
                          <a:cs typeface="Times New Roman" panose="02020603050405020304" pitchFamily="18" charset="0"/>
                        </a:rPr>
                        <a:t>8.6</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effectLst/>
                          <a:latin typeface="+mn-lt"/>
                          <a:ea typeface="Calibri" panose="020F0502020204030204" pitchFamily="34" charset="0"/>
                          <a:cs typeface="Times New Roman" panose="02020603050405020304" pitchFamily="18" charset="0"/>
                        </a:rPr>
                        <a:t>2.8, 26.5</a:t>
                      </a:r>
                      <a:endParaRPr lang="en-US" sz="1100" dirty="0">
                        <a:effectLst/>
                        <a:latin typeface="+mn-lt"/>
                        <a:ea typeface="Calibri" panose="020F0502020204030204" pitchFamily="34" charset="0"/>
                        <a:cs typeface="Times New Roman" panose="02020603050405020304" pitchFamily="18" charset="0"/>
                      </a:endParaRPr>
                    </a:p>
                  </a:txBody>
                  <a:tcPr marL="68580" marR="68580" marT="0" marB="0">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10440775"/>
                  </a:ext>
                </a:extLst>
              </a:tr>
            </a:tbl>
          </a:graphicData>
        </a:graphic>
      </p:graphicFrame>
      <p:sp>
        <p:nvSpPr>
          <p:cNvPr id="14" name="TextBox 13">
            <a:extLst>
              <a:ext uri="{FF2B5EF4-FFF2-40B4-BE49-F238E27FC236}">
                <a16:creationId xmlns:a16="http://schemas.microsoft.com/office/drawing/2014/main" id="{FC996858-A926-4971-86D6-BC369183D64B}"/>
              </a:ext>
            </a:extLst>
          </p:cNvPr>
          <p:cNvSpPr txBox="1"/>
          <p:nvPr/>
        </p:nvSpPr>
        <p:spPr>
          <a:xfrm>
            <a:off x="102709" y="1671423"/>
            <a:ext cx="5581806" cy="136960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Gill Sans MT" panose="020B0502020104020203" pitchFamily="34" charset="0"/>
                <a:ea typeface="ＭＳ Ｐゴシック" panose="020B0600070205080204" pitchFamily="34" charset="-128"/>
                <a:cs typeface="+mn-cs"/>
              </a:rPr>
              <a:t>Results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ＭＳ Ｐゴシック" panose="020B0600070205080204" pitchFamily="34" charset="-128"/>
                <a:cs typeface="+mn-cs"/>
              </a:rPr>
              <a:t>Among participants in the cohort over 24 months: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ＭＳ Ｐゴシック" panose="020B0600070205080204" pitchFamily="34" charset="-128"/>
                <a:cs typeface="+mn-cs"/>
              </a:rPr>
              <a:t>Fear of seeking health services reduced (p&lt;0.001).</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ＭＳ Ｐゴシック" panose="020B0600070205080204" pitchFamily="34" charset="-128"/>
                <a:cs typeface="+mn-cs"/>
              </a:rPr>
              <a:t>Avoidance of seeking health services reduced (p&lt;0.001).</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ＭＳ Ｐゴシック" panose="020B0600070205080204" pitchFamily="34" charset="-128"/>
                <a:cs typeface="+mn-cs"/>
              </a:rPr>
              <a:t>Feeling mistreated in the health center reduced months (p=0.086).</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Gill Sans MT" panose="020B0502020104020203" pitchFamily="34" charset="0"/>
                <a:ea typeface="ＭＳ Ｐゴシック" panose="020B0600070205080204" pitchFamily="34" charset="-128"/>
                <a:cs typeface="+mn-cs"/>
              </a:rPr>
              <a:t>No significant reductions in enacted stigma.</a:t>
            </a:r>
          </a:p>
        </p:txBody>
      </p:sp>
      <p:sp>
        <p:nvSpPr>
          <p:cNvPr id="15" name="TextBox 14">
            <a:extLst>
              <a:ext uri="{FF2B5EF4-FFF2-40B4-BE49-F238E27FC236}">
                <a16:creationId xmlns:a16="http://schemas.microsoft.com/office/drawing/2014/main" id="{C38B7E0F-5E3B-42F6-AEC0-841E2DF95D2E}"/>
              </a:ext>
            </a:extLst>
          </p:cNvPr>
          <p:cNvSpPr txBox="1"/>
          <p:nvPr/>
        </p:nvSpPr>
        <p:spPr>
          <a:xfrm>
            <a:off x="102709" y="3651485"/>
            <a:ext cx="5375741" cy="29238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300" b="1" i="0" u="none" strike="noStrike" kern="1200" cap="none" spc="0" normalizeH="0" baseline="0" noProof="0" dirty="0">
                <a:ln>
                  <a:noFill/>
                </a:ln>
                <a:solidFill>
                  <a:prstClr val="black"/>
                </a:solidFill>
                <a:effectLst/>
                <a:uLnTx/>
                <a:uFillTx/>
                <a:latin typeface="Gill Sans MT" panose="020B0502020104020203" pitchFamily="34" charset="0"/>
                <a:ea typeface="ＭＳ Ｐゴシック" panose="020B0600070205080204" pitchFamily="34" charset="-128"/>
                <a:cs typeface="+mn-cs"/>
              </a:rPr>
              <a:t>Table 1: Odds of stigma over 24 months by gender and HIV status</a:t>
            </a:r>
            <a:r>
              <a:rPr kumimoji="0" lang="en-US" sz="1300" b="1" i="0" u="none" strike="noStrike" kern="1200" cap="none" spc="0" normalizeH="0" baseline="30000" noProof="0" dirty="0">
                <a:ln>
                  <a:noFill/>
                </a:ln>
                <a:solidFill>
                  <a:prstClr val="black"/>
                </a:solidFill>
                <a:effectLst/>
                <a:uLnTx/>
                <a:uFillTx/>
                <a:latin typeface="Gill Sans MT" panose="020B0502020104020203" pitchFamily="34" charset="0"/>
                <a:ea typeface="ＭＳ Ｐゴシック" panose="020B0600070205080204" pitchFamily="34" charset="-128"/>
                <a:cs typeface="+mn-cs"/>
              </a:rPr>
              <a:t>1</a:t>
            </a:r>
            <a:endParaRPr kumimoji="0" lang="en-US" sz="1300" b="1" i="0" u="none" strike="noStrike" kern="1200" cap="none" spc="0" normalizeH="0" baseline="0" noProof="0" dirty="0">
              <a:ln>
                <a:noFill/>
              </a:ln>
              <a:solidFill>
                <a:prstClr val="black"/>
              </a:solidFill>
              <a:effectLst/>
              <a:uLnTx/>
              <a:uFillTx/>
              <a:latin typeface="Gill Sans MT" panose="020B0502020104020203" pitchFamily="34" charset="0"/>
              <a:ea typeface="ＭＳ Ｐゴシック" panose="020B0600070205080204" pitchFamily="34" charset="-128"/>
              <a:cs typeface="+mn-cs"/>
            </a:endParaRPr>
          </a:p>
        </p:txBody>
      </p:sp>
      <p:sp>
        <p:nvSpPr>
          <p:cNvPr id="16" name="TextBox 15">
            <a:extLst>
              <a:ext uri="{FF2B5EF4-FFF2-40B4-BE49-F238E27FC236}">
                <a16:creationId xmlns:a16="http://schemas.microsoft.com/office/drawing/2014/main" id="{D0D6264C-DF87-42D1-977D-4D9AC34A9C42}"/>
              </a:ext>
            </a:extLst>
          </p:cNvPr>
          <p:cNvSpPr txBox="1"/>
          <p:nvPr/>
        </p:nvSpPr>
        <p:spPr>
          <a:xfrm>
            <a:off x="149313" y="5368173"/>
            <a:ext cx="4663906"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**reference category cisgender. Other gender minority included reported gender as other, or don’t know.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*adjusted for age, education level</a:t>
            </a:r>
          </a:p>
        </p:txBody>
      </p:sp>
      <p:sp>
        <p:nvSpPr>
          <p:cNvPr id="5" name="Rectangle 4">
            <a:extLst>
              <a:ext uri="{FF2B5EF4-FFF2-40B4-BE49-F238E27FC236}">
                <a16:creationId xmlns:a16="http://schemas.microsoft.com/office/drawing/2014/main" id="{FC5A2C50-ACD5-4F4A-A5DC-28870D3B8C85}"/>
              </a:ext>
            </a:extLst>
          </p:cNvPr>
          <p:cNvSpPr/>
          <p:nvPr/>
        </p:nvSpPr>
        <p:spPr>
          <a:xfrm>
            <a:off x="0" y="5793174"/>
            <a:ext cx="8993746" cy="23083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a:ln>
                  <a:noFill/>
                </a:ln>
                <a:solidFill>
                  <a:prstClr val="black"/>
                </a:solidFill>
                <a:effectLst/>
                <a:uLnTx/>
                <a:uFillTx/>
                <a:latin typeface="Calibri"/>
                <a:ea typeface="ＭＳ Ｐゴシック" panose="020B0600070205080204" pitchFamily="34" charset="-128"/>
                <a:cs typeface="+mn-cs"/>
              </a:rPr>
              <a:t>1</a:t>
            </a:r>
            <a:r>
              <a:rPr kumimoji="0" 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C E Lyons, O Olawore, S Murray, B Liestman, D Castor, F Yang, S Ketende, D Diouf, FM Drame, K Coly, A Cheng, C </a:t>
            </a:r>
            <a:r>
              <a:rPr kumimoji="0" lang="en-US" sz="900" b="0" i="0" u="none" strike="noStrike" kern="1200" cap="none" spc="0" normalizeH="0" baseline="0" noProof="0" dirty="0" err="1">
                <a:ln>
                  <a:noFill/>
                </a:ln>
                <a:solidFill>
                  <a:prstClr val="black"/>
                </a:solidFill>
                <a:effectLst/>
                <a:uLnTx/>
                <a:uFillTx/>
                <a:latin typeface="Calibri"/>
                <a:ea typeface="ＭＳ Ｐゴシック" panose="020B0600070205080204" pitchFamily="34" charset="-128"/>
                <a:cs typeface="+mn-cs"/>
              </a:rPr>
              <a:t>Ndour</a:t>
            </a:r>
            <a:r>
              <a:rPr kumimoji="0" 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G Turpin, S </a:t>
            </a:r>
            <a:r>
              <a:rPr kumimoji="0" lang="en-US" sz="900" b="0" i="0" u="none" strike="noStrike" kern="1200" cap="none" spc="0" normalizeH="0" baseline="0" noProof="0" dirty="0" err="1">
                <a:ln>
                  <a:noFill/>
                </a:ln>
                <a:solidFill>
                  <a:prstClr val="black"/>
                </a:solidFill>
                <a:effectLst/>
                <a:uLnTx/>
                <a:uFillTx/>
                <a:latin typeface="Calibri"/>
                <a:ea typeface="ＭＳ Ｐゴシック" panose="020B0600070205080204" pitchFamily="34" charset="-128"/>
                <a:cs typeface="+mn-cs"/>
              </a:rPr>
              <a:t>Mboup</a:t>
            </a:r>
            <a:r>
              <a:rPr kumimoji="0" 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C Toure-Kane, </a:t>
            </a:r>
            <a:r>
              <a:rPr kumimoji="0" lang="en-US" sz="900" b="0" i="0" u="none" strike="noStrike" kern="1200" cap="none" spc="0" normalizeH="0" baseline="0" noProof="0" dirty="0" err="1">
                <a:ln>
                  <a:noFill/>
                </a:ln>
                <a:solidFill>
                  <a:prstClr val="black"/>
                </a:solidFill>
                <a:effectLst/>
                <a:uLnTx/>
                <a:uFillTx/>
                <a:latin typeface="Calibri"/>
                <a:ea typeface="ＭＳ Ｐゴシック" panose="020B0600070205080204" pitchFamily="34" charset="-128"/>
                <a:cs typeface="+mn-cs"/>
              </a:rPr>
              <a:t>NLeye</a:t>
            </a:r>
            <a:r>
              <a:rPr kumimoji="0" 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-Diouf, H </a:t>
            </a:r>
            <a:r>
              <a:rPr kumimoji="0" lang="en-US" sz="900" b="0" i="0" u="none" strike="noStrike" kern="1200" cap="none" spc="0" normalizeH="0" baseline="0" noProof="0" dirty="0" err="1">
                <a:ln>
                  <a:noFill/>
                </a:ln>
                <a:solidFill>
                  <a:prstClr val="black"/>
                </a:solidFill>
                <a:effectLst/>
                <a:uLnTx/>
                <a:uFillTx/>
                <a:latin typeface="Calibri"/>
                <a:ea typeface="ＭＳ Ｐゴシック" panose="020B0600070205080204" pitchFamily="34" charset="-128"/>
                <a:cs typeface="+mn-cs"/>
              </a:rPr>
              <a:t>Diop</a:t>
            </a:r>
            <a:r>
              <a:rPr kumimoji="0" lang="en-US" sz="900" b="0" i="0" u="none" strike="noStrike" kern="1200" cap="none" spc="0" normalizeH="0" baseline="0" noProof="0" dirty="0">
                <a:ln>
                  <a:noFill/>
                </a:ln>
                <a:solidFill>
                  <a:prstClr val="black"/>
                </a:solidFill>
                <a:effectLst/>
                <a:uLnTx/>
                <a:uFillTx/>
                <a:latin typeface="Calibri"/>
                <a:ea typeface="ＭＳ Ｐゴシック" panose="020B0600070205080204" pitchFamily="34" charset="-128"/>
                <a:cs typeface="+mn-cs"/>
              </a:rPr>
              <a:t>, S Baral.</a:t>
            </a:r>
          </a:p>
        </p:txBody>
      </p:sp>
    </p:spTree>
    <p:extLst>
      <p:ext uri="{BB962C8B-B14F-4D97-AF65-F5344CB8AC3E}">
        <p14:creationId xmlns:p14="http://schemas.microsoft.com/office/powerpoint/2010/main" val="151922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bg/>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1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95495"/>
            <a:ext cx="7772400" cy="609600"/>
          </a:xfrm>
        </p:spPr>
        <p:txBody>
          <a:bodyPr>
            <a:normAutofit fontScale="90000"/>
          </a:bodyPr>
          <a:lstStyle/>
          <a:p>
            <a:pPr eaLnBrk="1" hangingPunct="1">
              <a:defRPr/>
            </a:pPr>
            <a:r>
              <a:rPr lang="en-US" altLang="en-US" dirty="0"/>
              <a:t>Moving Forward</a:t>
            </a:r>
          </a:p>
        </p:txBody>
      </p:sp>
      <p:sp>
        <p:nvSpPr>
          <p:cNvPr id="20483" name="Rectangle 3"/>
          <p:cNvSpPr>
            <a:spLocks noGrp="1" noChangeArrowheads="1"/>
          </p:cNvSpPr>
          <p:nvPr>
            <p:ph sz="quarter" idx="1"/>
          </p:nvPr>
        </p:nvSpPr>
        <p:spPr>
          <a:xfrm>
            <a:off x="612775" y="1905000"/>
            <a:ext cx="8153400" cy="914400"/>
          </a:xfrm>
        </p:spPr>
        <p:txBody>
          <a:bodyPr>
            <a:normAutofit/>
          </a:bodyPr>
          <a:lstStyle/>
          <a:p>
            <a:pPr marL="0" indent="0">
              <a:buNone/>
              <a:defRPr/>
            </a:pPr>
            <a:r>
              <a:rPr lang="en-US" sz="2000" dirty="0"/>
              <a:t>Despite rhetoric, stigma and rights violations are understudied social determinants of health in HIV epidemiologic and prevention studies</a:t>
            </a:r>
          </a:p>
        </p:txBody>
      </p:sp>
      <p:sp>
        <p:nvSpPr>
          <p:cNvPr id="2" name="Rectangle 1"/>
          <p:cNvSpPr/>
          <p:nvPr/>
        </p:nvSpPr>
        <p:spPr>
          <a:xfrm>
            <a:off x="626630" y="2971800"/>
            <a:ext cx="7543800" cy="707886"/>
          </a:xfrm>
          <a:prstGeom prst="rect">
            <a:avLst/>
          </a:prstGeom>
        </p:spPr>
        <p:txBody>
          <a:bodyPr wrap="square">
            <a:spAutoFit/>
          </a:bodyPr>
          <a:lstStyle/>
          <a:p>
            <a:pPr>
              <a:defRPr/>
            </a:pPr>
            <a:r>
              <a:rPr lang="en-US" sz="2000" dirty="0">
                <a:latin typeface="+mj-lt"/>
              </a:rPr>
              <a:t>Stigma and human rights are quantitatively measurable and represents actionable risk factors for HIV acquisition and transmission</a:t>
            </a:r>
          </a:p>
        </p:txBody>
      </p:sp>
      <p:sp>
        <p:nvSpPr>
          <p:cNvPr id="3" name="Rectangle 2"/>
          <p:cNvSpPr/>
          <p:nvPr/>
        </p:nvSpPr>
        <p:spPr>
          <a:xfrm>
            <a:off x="626630" y="3959976"/>
            <a:ext cx="7831570" cy="400110"/>
          </a:xfrm>
          <a:prstGeom prst="rect">
            <a:avLst/>
          </a:prstGeom>
        </p:spPr>
        <p:txBody>
          <a:bodyPr wrap="square">
            <a:spAutoFit/>
          </a:bodyPr>
          <a:lstStyle/>
          <a:p>
            <a:pPr>
              <a:defRPr/>
            </a:pPr>
            <a:r>
              <a:rPr lang="en-US" sz="2000" dirty="0">
                <a:latin typeface="+mj-lt"/>
              </a:rPr>
              <a:t> </a:t>
            </a:r>
          </a:p>
        </p:txBody>
      </p:sp>
      <p:sp>
        <p:nvSpPr>
          <p:cNvPr id="4" name="Rectangle 3"/>
          <p:cNvSpPr/>
          <p:nvPr/>
        </p:nvSpPr>
        <p:spPr>
          <a:xfrm>
            <a:off x="626630" y="3544478"/>
            <a:ext cx="7620000" cy="1631216"/>
          </a:xfrm>
          <a:prstGeom prst="rect">
            <a:avLst/>
          </a:prstGeom>
        </p:spPr>
        <p:txBody>
          <a:bodyPr wrap="square">
            <a:spAutoFit/>
          </a:bodyPr>
          <a:lstStyle/>
          <a:p>
            <a:endParaRPr lang="en-US" sz="2000" dirty="0"/>
          </a:p>
          <a:p>
            <a:endParaRPr lang="en-US" sz="2000" dirty="0"/>
          </a:p>
          <a:p>
            <a:r>
              <a:rPr lang="en-US" sz="2000" dirty="0">
                <a:latin typeface="+mj-lt"/>
              </a:rPr>
              <a:t>Stigma limits coverage of effective HIV prevention and treatment interventions among communities at highest risk of acquisition and transmission sustaining the HIV pandemic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AFF6-4B97-414D-84AD-D2CDA28ECBA7}"/>
              </a:ext>
            </a:extLst>
          </p:cNvPr>
          <p:cNvSpPr>
            <a:spLocks noGrp="1"/>
          </p:cNvSpPr>
          <p:nvPr>
            <p:ph type="title"/>
          </p:nvPr>
        </p:nvSpPr>
        <p:spPr/>
        <p:txBody>
          <a:bodyPr/>
          <a:lstStyle/>
          <a:p>
            <a:r>
              <a:rPr lang="en-US" dirty="0"/>
              <a:t>Outline</a:t>
            </a:r>
          </a:p>
        </p:txBody>
      </p:sp>
      <p:sp>
        <p:nvSpPr>
          <p:cNvPr id="3" name="Content Placeholder 2">
            <a:extLst>
              <a:ext uri="{FF2B5EF4-FFF2-40B4-BE49-F238E27FC236}">
                <a16:creationId xmlns:a16="http://schemas.microsoft.com/office/drawing/2014/main" id="{F08305A4-78CB-4C0C-AAA2-AC8B30A5A221}"/>
              </a:ext>
            </a:extLst>
          </p:cNvPr>
          <p:cNvSpPr>
            <a:spLocks noGrp="1"/>
          </p:cNvSpPr>
          <p:nvPr>
            <p:ph sz="quarter" idx="1"/>
          </p:nvPr>
        </p:nvSpPr>
        <p:spPr/>
        <p:txBody>
          <a:bodyPr>
            <a:normAutofit/>
          </a:bodyPr>
          <a:lstStyle/>
          <a:p>
            <a:pPr marL="192847" indent="-192847">
              <a:lnSpc>
                <a:spcPct val="115000"/>
              </a:lnSpc>
              <a:spcBef>
                <a:spcPts val="0"/>
              </a:spcBef>
              <a:spcAft>
                <a:spcPts val="0"/>
              </a:spcAft>
              <a:defRPr/>
            </a:pPr>
            <a:r>
              <a:rPr lang="en-US" dirty="0"/>
              <a:t>Stigma as a Barrier to the HIV Response</a:t>
            </a:r>
          </a:p>
          <a:p>
            <a:pPr marL="192847" indent="-192847">
              <a:lnSpc>
                <a:spcPct val="115000"/>
              </a:lnSpc>
              <a:spcBef>
                <a:spcPts val="0"/>
              </a:spcBef>
              <a:spcAft>
                <a:spcPts val="0"/>
              </a:spcAft>
              <a:defRPr/>
            </a:pPr>
            <a:endParaRPr lang="en-US" dirty="0"/>
          </a:p>
          <a:p>
            <a:pPr marL="192847" indent="-192847">
              <a:lnSpc>
                <a:spcPct val="115000"/>
              </a:lnSpc>
              <a:spcBef>
                <a:spcPts val="0"/>
              </a:spcBef>
              <a:spcAft>
                <a:spcPts val="0"/>
              </a:spcAft>
              <a:defRPr/>
            </a:pPr>
            <a:r>
              <a:rPr lang="en-US" dirty="0"/>
              <a:t>Patterns of Stigma across Regions among Key Populations</a:t>
            </a:r>
          </a:p>
          <a:p>
            <a:pPr marL="192847" indent="-192847">
              <a:lnSpc>
                <a:spcPct val="115000"/>
              </a:lnSpc>
              <a:spcBef>
                <a:spcPts val="0"/>
              </a:spcBef>
              <a:spcAft>
                <a:spcPts val="0"/>
              </a:spcAft>
              <a:defRPr/>
            </a:pPr>
            <a:endParaRPr lang="en-US" dirty="0"/>
          </a:p>
          <a:p>
            <a:pPr marL="192847" indent="-192847">
              <a:lnSpc>
                <a:spcPct val="115000"/>
              </a:lnSpc>
              <a:spcBef>
                <a:spcPts val="0"/>
              </a:spcBef>
              <a:spcAft>
                <a:spcPts val="0"/>
              </a:spcAft>
              <a:defRPr/>
            </a:pPr>
            <a:r>
              <a:rPr lang="en-US" dirty="0"/>
              <a:t>Integrated Stigma Mitigation Interventions</a:t>
            </a:r>
          </a:p>
          <a:p>
            <a:pPr marL="192847" indent="-192847">
              <a:lnSpc>
                <a:spcPct val="115000"/>
              </a:lnSpc>
              <a:spcBef>
                <a:spcPts val="0"/>
              </a:spcBef>
              <a:spcAft>
                <a:spcPts val="0"/>
              </a:spcAft>
              <a:defRPr/>
            </a:pPr>
            <a:endParaRPr lang="en-US" dirty="0"/>
          </a:p>
          <a:p>
            <a:pPr marL="192847" indent="-192847">
              <a:lnSpc>
                <a:spcPct val="115000"/>
              </a:lnSpc>
              <a:spcBef>
                <a:spcPts val="0"/>
              </a:spcBef>
              <a:spcAft>
                <a:spcPts val="0"/>
              </a:spcAft>
              <a:defRPr/>
            </a:pPr>
            <a:r>
              <a:rPr lang="en-US" dirty="0"/>
              <a:t>Moving Forward</a:t>
            </a:r>
          </a:p>
        </p:txBody>
      </p:sp>
    </p:spTree>
    <p:extLst>
      <p:ext uri="{BB962C8B-B14F-4D97-AF65-F5344CB8AC3E}">
        <p14:creationId xmlns:p14="http://schemas.microsoft.com/office/powerpoint/2010/main" val="3853501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Acknowledgements</a:t>
            </a:r>
          </a:p>
        </p:txBody>
      </p:sp>
      <p:sp>
        <p:nvSpPr>
          <p:cNvPr id="3" name="Content Placeholder 2"/>
          <p:cNvSpPr>
            <a:spLocks noGrp="1"/>
          </p:cNvSpPr>
          <p:nvPr>
            <p:ph sz="quarter" idx="1"/>
          </p:nvPr>
        </p:nvSpPr>
        <p:spPr>
          <a:xfrm>
            <a:off x="369651" y="1600200"/>
            <a:ext cx="8638161" cy="5029200"/>
          </a:xfrm>
        </p:spPr>
        <p:txBody>
          <a:bodyPr>
            <a:normAutofit/>
          </a:bodyPr>
          <a:lstStyle/>
          <a:p>
            <a:r>
              <a:rPr lang="en-US" dirty="0"/>
              <a:t>The people across the world who participate in studies given significant risks and limited personal benefits</a:t>
            </a:r>
          </a:p>
          <a:p>
            <a:endParaRPr lang="en-US" dirty="0"/>
          </a:p>
          <a:p>
            <a:r>
              <a:rPr lang="en-US" dirty="0"/>
              <a:t>The community groups that make great personal and professional sacrifices to serve the unmet health and advocacy needs of those most marginalized in the HIV response</a:t>
            </a:r>
          </a:p>
          <a:p>
            <a:endParaRPr lang="en-US" dirty="0"/>
          </a:p>
          <a:p>
            <a:pPr marL="0" indent="0">
              <a:buNone/>
            </a:pPr>
            <a:endParaRPr lang="en-US" dirty="0"/>
          </a:p>
          <a:p>
            <a:endParaRPr lang="en-US" dirty="0"/>
          </a:p>
          <a:p>
            <a:pPr lvl="1"/>
            <a:endParaRPr lang="en-US" dirty="0"/>
          </a:p>
        </p:txBody>
      </p:sp>
    </p:spTree>
    <p:extLst>
      <p:ext uri="{BB962C8B-B14F-4D97-AF65-F5344CB8AC3E}">
        <p14:creationId xmlns:p14="http://schemas.microsoft.com/office/powerpoint/2010/main" val="629951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63727A-CF01-441F-B523-DE9D08B4FB2D}"/>
              </a:ext>
            </a:extLst>
          </p:cNvPr>
          <p:cNvSpPr>
            <a:spLocks noGrp="1"/>
          </p:cNvSpPr>
          <p:nvPr>
            <p:ph type="title"/>
          </p:nvPr>
        </p:nvSpPr>
        <p:spPr/>
        <p:txBody>
          <a:bodyPr>
            <a:normAutofit/>
          </a:bodyPr>
          <a:lstStyle/>
          <a:p>
            <a:r>
              <a:rPr lang="en-US" dirty="0"/>
              <a:t>Why Measure Stigma?</a:t>
            </a:r>
          </a:p>
        </p:txBody>
      </p:sp>
      <p:sp>
        <p:nvSpPr>
          <p:cNvPr id="3" name="Content Placeholder 2">
            <a:extLst>
              <a:ext uri="{FF2B5EF4-FFF2-40B4-BE49-F238E27FC236}">
                <a16:creationId xmlns:a16="http://schemas.microsoft.com/office/drawing/2014/main" id="{FE9DA14B-E63D-4586-815F-0DDB94C3CA0A}"/>
              </a:ext>
            </a:extLst>
          </p:cNvPr>
          <p:cNvSpPr>
            <a:spLocks noGrp="1"/>
          </p:cNvSpPr>
          <p:nvPr>
            <p:ph sz="quarter" idx="1"/>
          </p:nvPr>
        </p:nvSpPr>
        <p:spPr/>
        <p:txBody>
          <a:bodyPr/>
          <a:lstStyle/>
          <a:p>
            <a:pPr fontAlgn="auto">
              <a:lnSpc>
                <a:spcPct val="90000"/>
              </a:lnSpc>
              <a:spcAft>
                <a:spcPts val="0"/>
              </a:spcAft>
              <a:defRPr/>
            </a:pPr>
            <a:r>
              <a:rPr lang="en-US" dirty="0"/>
              <a:t>Stigma, Rights Violations, and HIV Risks are intricately linked</a:t>
            </a:r>
          </a:p>
          <a:p>
            <a:pPr fontAlgn="auto">
              <a:lnSpc>
                <a:spcPct val="90000"/>
              </a:lnSpc>
              <a:spcAft>
                <a:spcPts val="0"/>
              </a:spcAft>
              <a:defRPr/>
            </a:pPr>
            <a:endParaRPr lang="en-US" dirty="0"/>
          </a:p>
          <a:p>
            <a:pPr lvl="1" fontAlgn="auto">
              <a:lnSpc>
                <a:spcPct val="90000"/>
              </a:lnSpc>
              <a:spcAft>
                <a:spcPts val="0"/>
              </a:spcAft>
              <a:defRPr/>
            </a:pPr>
            <a:r>
              <a:rPr lang="en-US" sz="2400" dirty="0"/>
              <a:t>Limits Coverage of HIV Prevention and Treatment Programs</a:t>
            </a:r>
          </a:p>
          <a:p>
            <a:pPr lvl="2" fontAlgn="auto">
              <a:lnSpc>
                <a:spcPct val="90000"/>
              </a:lnSpc>
              <a:spcAft>
                <a:spcPts val="0"/>
              </a:spcAft>
              <a:defRPr/>
            </a:pPr>
            <a:r>
              <a:rPr lang="en-US" sz="2400" dirty="0"/>
              <a:t>Challenges Provision of Services</a:t>
            </a:r>
          </a:p>
          <a:p>
            <a:pPr lvl="2" fontAlgn="auto">
              <a:lnSpc>
                <a:spcPct val="90000"/>
              </a:lnSpc>
              <a:spcAft>
                <a:spcPts val="0"/>
              </a:spcAft>
              <a:defRPr/>
            </a:pPr>
            <a:r>
              <a:rPr lang="en-US" sz="2400" dirty="0"/>
              <a:t>Challenges Uptake of Services</a:t>
            </a:r>
          </a:p>
          <a:p>
            <a:pPr lvl="2" fontAlgn="auto">
              <a:lnSpc>
                <a:spcPct val="90000"/>
              </a:lnSpc>
              <a:spcAft>
                <a:spcPts val="0"/>
              </a:spcAft>
              <a:defRPr/>
            </a:pPr>
            <a:endParaRPr lang="en-US" sz="2400" dirty="0"/>
          </a:p>
          <a:p>
            <a:pPr lvl="1" fontAlgn="auto">
              <a:lnSpc>
                <a:spcPct val="90000"/>
              </a:lnSpc>
              <a:spcAft>
                <a:spcPts val="0"/>
              </a:spcAft>
              <a:defRPr/>
            </a:pPr>
            <a:r>
              <a:rPr lang="en-US" sz="2400" dirty="0"/>
              <a:t>Data Paradox</a:t>
            </a:r>
          </a:p>
          <a:p>
            <a:pPr lvl="2" fontAlgn="auto">
              <a:lnSpc>
                <a:spcPct val="90000"/>
              </a:lnSpc>
              <a:spcAft>
                <a:spcPts val="0"/>
              </a:spcAft>
              <a:defRPr/>
            </a:pPr>
            <a:r>
              <a:rPr lang="en-US" sz="2400" dirty="0"/>
              <a:t>Least data in the most stigmatizing settings</a:t>
            </a:r>
          </a:p>
          <a:p>
            <a:endParaRPr lang="en-US" dirty="0"/>
          </a:p>
        </p:txBody>
      </p:sp>
      <p:sp>
        <p:nvSpPr>
          <p:cNvPr id="4" name="Title 1">
            <a:extLst>
              <a:ext uri="{FF2B5EF4-FFF2-40B4-BE49-F238E27FC236}">
                <a16:creationId xmlns:a16="http://schemas.microsoft.com/office/drawing/2014/main" id="{D68AC87F-2268-4C80-BEC0-C97755D72676}"/>
              </a:ext>
            </a:extLst>
          </p:cNvPr>
          <p:cNvSpPr txBox="1">
            <a:spLocks/>
          </p:cNvSpPr>
          <p:nvPr/>
        </p:nvSpPr>
        <p:spPr>
          <a:xfrm>
            <a:off x="685800" y="1447800"/>
            <a:ext cx="7772400" cy="609600"/>
          </a:xfrm>
          <a:prstGeom prst="rect">
            <a:avLst/>
          </a:prstGeom>
        </p:spPr>
        <p:txBody>
          <a:bodyPr vert="horz" anchor="ctr">
            <a:normAutofit fontScale="92500" lnSpcReduction="20000"/>
          </a:bodyPr>
          <a:lstStyle>
            <a:lvl1pPr algn="l" rtl="0" eaLnBrk="1" latinLnBrk="0" hangingPunct="1">
              <a:spcBef>
                <a:spcPct val="0"/>
              </a:spcBef>
              <a:buNone/>
              <a:defRPr kumimoji="0" sz="4400" kern="1200">
                <a:solidFill>
                  <a:schemeClr val="tx2"/>
                </a:solidFill>
                <a:latin typeface="+mj-lt"/>
                <a:ea typeface="+mj-ea"/>
                <a:cs typeface="+mj-cs"/>
              </a:defRPr>
            </a:lvl1pPr>
          </a:lstStyle>
          <a:p>
            <a:pPr fontAlgn="auto">
              <a:spcAft>
                <a:spcPts val="0"/>
              </a:spcAft>
              <a:defRPr/>
            </a:pPr>
            <a:endParaRPr lang="en-US" dirty="0"/>
          </a:p>
        </p:txBody>
      </p:sp>
    </p:spTree>
    <p:extLst>
      <p:ext uri="{BB962C8B-B14F-4D97-AF65-F5344CB8AC3E}">
        <p14:creationId xmlns:p14="http://schemas.microsoft.com/office/powerpoint/2010/main" val="171903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Content Placeholder 5">
            <a:extLst>
              <a:ext uri="{FF2B5EF4-FFF2-40B4-BE49-F238E27FC236}">
                <a16:creationId xmlns:a16="http://schemas.microsoft.com/office/drawing/2014/main" id="{8188A7E8-358F-4268-A859-2800B077497A}"/>
              </a:ext>
            </a:extLst>
          </p:cNvPr>
          <p:cNvPicPr>
            <a:picLocks/>
          </p:cNvPicPr>
          <p:nvPr/>
        </p:nvPicPr>
        <p:blipFill>
          <a:blip r:embed="rId2" cstate="print">
            <a:extLst>
              <a:ext uri="{28A0092B-C50C-407E-A947-70E740481C1C}">
                <a14:useLocalDpi xmlns:a14="http://schemas.microsoft.com/office/drawing/2010/main" val="0"/>
              </a:ext>
            </a:extLst>
          </a:blip>
          <a:srcRect t="15964" b="2"/>
          <a:stretch>
            <a:fillRect/>
          </a:stretch>
        </p:blipFill>
        <p:spPr bwMode="auto">
          <a:xfrm>
            <a:off x="4845050" y="2825750"/>
            <a:ext cx="38862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Content Placeholder 3">
            <a:extLst>
              <a:ext uri="{FF2B5EF4-FFF2-40B4-BE49-F238E27FC236}">
                <a16:creationId xmlns:a16="http://schemas.microsoft.com/office/drawing/2014/main" id="{437DEEFB-D9B6-4FF7-8BD9-03DBBBCA6964}"/>
              </a:ext>
            </a:extLst>
          </p:cNvPr>
          <p:cNvPicPr>
            <a:picLocks/>
          </p:cNvPicPr>
          <p:nvPr/>
        </p:nvPicPr>
        <p:blipFill rotWithShape="1">
          <a:blip r:embed="rId3" cstate="print">
            <a:extLst>
              <a:ext uri="{28A0092B-C50C-407E-A947-70E740481C1C}">
                <a14:useLocalDpi xmlns:a14="http://schemas.microsoft.com/office/drawing/2010/main" val="0"/>
              </a:ext>
            </a:extLst>
          </a:blip>
          <a:srcRect t="14914"/>
          <a:stretch/>
        </p:blipFill>
        <p:spPr bwMode="auto">
          <a:xfrm>
            <a:off x="388938" y="2963863"/>
            <a:ext cx="3886200" cy="2379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88CECDF0-0A5B-4C09-B9A5-1452716F56DB}"/>
              </a:ext>
            </a:extLst>
          </p:cNvPr>
          <p:cNvSpPr>
            <a:spLocks noGrp="1"/>
          </p:cNvSpPr>
          <p:nvPr>
            <p:ph type="title"/>
          </p:nvPr>
        </p:nvSpPr>
        <p:spPr/>
        <p:txBody>
          <a:bodyPr>
            <a:normAutofit fontScale="90000"/>
          </a:bodyPr>
          <a:lstStyle/>
          <a:p>
            <a:r>
              <a:rPr lang="en-US" dirty="0"/>
              <a:t>Legislation and HIV Risks among MSM in Nigeria</a:t>
            </a:r>
          </a:p>
        </p:txBody>
      </p:sp>
      <p:sp>
        <p:nvSpPr>
          <p:cNvPr id="9" name="Content Placeholder 2">
            <a:extLst>
              <a:ext uri="{FF2B5EF4-FFF2-40B4-BE49-F238E27FC236}">
                <a16:creationId xmlns:a16="http://schemas.microsoft.com/office/drawing/2014/main" id="{6DE8C84A-0270-4FF4-88A7-FF60FEA6A209}"/>
              </a:ext>
            </a:extLst>
          </p:cNvPr>
          <p:cNvSpPr txBox="1">
            <a:spLocks/>
          </p:cNvSpPr>
          <p:nvPr/>
        </p:nvSpPr>
        <p:spPr>
          <a:xfrm>
            <a:off x="1046163" y="5238750"/>
            <a:ext cx="7772400" cy="131445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Aft>
                <a:spcPts val="0"/>
              </a:spcAft>
              <a:defRPr/>
            </a:pPr>
            <a:endParaRPr lang="en-US" dirty="0"/>
          </a:p>
          <a:p>
            <a:pPr fontAlgn="auto">
              <a:spcAft>
                <a:spcPts val="0"/>
              </a:spcAft>
              <a:defRPr/>
            </a:pPr>
            <a:r>
              <a:rPr lang="en-US" dirty="0"/>
              <a:t>HIV Prevalence ~45%, HIV Incidence ~14%</a:t>
            </a:r>
          </a:p>
          <a:p>
            <a:pPr fontAlgn="auto">
              <a:spcAft>
                <a:spcPts val="0"/>
              </a:spcAft>
              <a:defRPr/>
            </a:pPr>
            <a:endParaRPr lang="en-US" dirty="0"/>
          </a:p>
          <a:p>
            <a:pPr fontAlgn="auto">
              <a:spcAft>
                <a:spcPts val="0"/>
              </a:spcAft>
              <a:defRPr/>
            </a:pPr>
            <a:endParaRPr lang="en-US" dirty="0"/>
          </a:p>
          <a:p>
            <a:pPr fontAlgn="auto">
              <a:spcAft>
                <a:spcPts val="0"/>
              </a:spcAft>
              <a:defRPr/>
            </a:pPr>
            <a:endParaRPr lang="en-US" dirty="0"/>
          </a:p>
          <a:p>
            <a:pPr fontAlgn="auto">
              <a:spcAft>
                <a:spcPts val="0"/>
              </a:spcAft>
              <a:defRPr/>
            </a:pPr>
            <a:endParaRPr lang="en-US" dirty="0"/>
          </a:p>
          <a:p>
            <a:pPr fontAlgn="auto">
              <a:spcAft>
                <a:spcPts val="0"/>
              </a:spcAft>
              <a:defRPr/>
            </a:pPr>
            <a:endParaRPr lang="en-US" dirty="0"/>
          </a:p>
        </p:txBody>
      </p:sp>
      <p:sp>
        <p:nvSpPr>
          <p:cNvPr id="10" name="Content Placeholder 5">
            <a:extLst>
              <a:ext uri="{FF2B5EF4-FFF2-40B4-BE49-F238E27FC236}">
                <a16:creationId xmlns:a16="http://schemas.microsoft.com/office/drawing/2014/main" id="{23BE7277-152B-4058-A3C3-442A2F351EBE}"/>
              </a:ext>
            </a:extLst>
          </p:cNvPr>
          <p:cNvSpPr txBox="1">
            <a:spLocks/>
          </p:cNvSpPr>
          <p:nvPr/>
        </p:nvSpPr>
        <p:spPr bwMode="auto">
          <a:xfrm>
            <a:off x="98425" y="1733550"/>
            <a:ext cx="42354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639763" indent="-2730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
                <a:schemeClr val="accent2"/>
              </a:buClr>
              <a:buSzPct val="60000"/>
              <a:buFont typeface="Wingdings" panose="05000000000000000000" pitchFamily="2" charset="2"/>
              <a:buChar char=""/>
            </a:pPr>
            <a:r>
              <a:rPr lang="en-US" altLang="en-US" sz="1600"/>
              <a:t>Reporting of Discrimination and Stigma During Study Visits Pre and Post Legislation</a:t>
            </a:r>
          </a:p>
        </p:txBody>
      </p:sp>
      <p:sp>
        <p:nvSpPr>
          <p:cNvPr id="11" name="Content Placeholder 5">
            <a:extLst>
              <a:ext uri="{FF2B5EF4-FFF2-40B4-BE49-F238E27FC236}">
                <a16:creationId xmlns:a16="http://schemas.microsoft.com/office/drawing/2014/main" id="{CC700FDC-BA43-4735-A06A-49CD177106B3}"/>
              </a:ext>
            </a:extLst>
          </p:cNvPr>
          <p:cNvSpPr txBox="1">
            <a:spLocks/>
          </p:cNvSpPr>
          <p:nvPr/>
        </p:nvSpPr>
        <p:spPr bwMode="auto">
          <a:xfrm>
            <a:off x="4991100" y="1676400"/>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19088" indent="-319088">
              <a:spcBef>
                <a:spcPct val="20000"/>
              </a:spcBef>
              <a:buChar char="•"/>
              <a:defRPr sz="2400">
                <a:solidFill>
                  <a:schemeClr val="tx1"/>
                </a:solidFill>
                <a:latin typeface="Arial" panose="020B0604020202020204" pitchFamily="34" charset="0"/>
                <a:ea typeface="ＭＳ Ｐゴシック" panose="020B0600070205080204" pitchFamily="34" charset="-128"/>
              </a:defRPr>
            </a:lvl1pPr>
            <a:lvl2pPr marL="639763" indent="-273050">
              <a:spcBef>
                <a:spcPct val="20000"/>
              </a:spcBef>
              <a:buChar char="–"/>
              <a:defRPr sz="2000">
                <a:solidFill>
                  <a:schemeClr val="tx1"/>
                </a:solidFill>
                <a:latin typeface="Arial" panose="020B0604020202020204" pitchFamily="34" charset="0"/>
                <a:ea typeface="ＭＳ Ｐゴシック" panose="020B0600070205080204" pitchFamily="34" charset="-128"/>
              </a:defRPr>
            </a:lvl2pPr>
            <a:lvl3pPr indent="-228600">
              <a:spcBef>
                <a:spcPct val="20000"/>
              </a:spcBef>
              <a:buChar char="•"/>
              <a:defRPr>
                <a:solidFill>
                  <a:schemeClr val="tx1"/>
                </a:solidFill>
                <a:latin typeface="Arial" panose="020B0604020202020204" pitchFamily="34" charset="0"/>
                <a:ea typeface="ＭＳ Ｐゴシック" panose="020B0600070205080204" pitchFamily="34" charset="-128"/>
              </a:defRPr>
            </a:lvl3pPr>
            <a:lvl4pPr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4pPr>
            <a:lvl5pPr indent="-228600">
              <a:spcBef>
                <a:spcPct val="20000"/>
              </a:spcBef>
              <a:buChar char="»"/>
              <a:defRPr sz="1600">
                <a:solidFill>
                  <a:schemeClr val="tx1"/>
                </a:solidFill>
                <a:latin typeface="Arial" panose="020B0604020202020204" pitchFamily="34" charset="0"/>
                <a:ea typeface="ＭＳ Ｐゴシック" panose="020B0600070205080204" pitchFamily="34" charset="-128"/>
              </a:defRPr>
            </a:lvl5pPr>
            <a:lvl6pPr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6pPr>
            <a:lvl7pPr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7pPr>
            <a:lvl8pPr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8pPr>
            <a:lvl9pPr indent="-228600" eaLnBrk="0" fontAlgn="base" hangingPunct="0">
              <a:spcBef>
                <a:spcPct val="20000"/>
              </a:spcBef>
              <a:spcAft>
                <a:spcPct val="0"/>
              </a:spcAft>
              <a:buChar char="»"/>
              <a:defRPr sz="1600">
                <a:solidFill>
                  <a:schemeClr val="tx1"/>
                </a:solidFill>
                <a:latin typeface="Arial" panose="020B0604020202020204" pitchFamily="34" charset="0"/>
                <a:ea typeface="ＭＳ Ｐゴシック" panose="020B0600070205080204" pitchFamily="34" charset="-128"/>
              </a:defRPr>
            </a:lvl9pPr>
          </a:lstStyle>
          <a:p>
            <a:pPr eaLnBrk="1" hangingPunct="1">
              <a:spcBef>
                <a:spcPts val="700"/>
              </a:spcBef>
              <a:spcAft>
                <a:spcPts val="1800"/>
              </a:spcAft>
              <a:buClr>
                <a:schemeClr val="accent2"/>
              </a:buClr>
              <a:buSzPct val="60000"/>
              <a:buFont typeface="Wingdings" panose="05000000000000000000" pitchFamily="2" charset="2"/>
              <a:buChar char=""/>
            </a:pPr>
            <a:r>
              <a:rPr lang="en-US" altLang="en-US" sz="1400"/>
              <a:t>Cumulative lifetime experiences of reported fear of seeking health care services across study visits (n=1,175 visits).</a:t>
            </a:r>
          </a:p>
        </p:txBody>
      </p:sp>
      <p:sp>
        <p:nvSpPr>
          <p:cNvPr id="12" name="Rectangle 11">
            <a:extLst>
              <a:ext uri="{FF2B5EF4-FFF2-40B4-BE49-F238E27FC236}">
                <a16:creationId xmlns:a16="http://schemas.microsoft.com/office/drawing/2014/main" id="{4535E6E4-0135-49BA-A902-8C79F320789E}"/>
              </a:ext>
            </a:extLst>
          </p:cNvPr>
          <p:cNvSpPr>
            <a:spLocks noChangeArrowheads="1"/>
          </p:cNvSpPr>
          <p:nvPr/>
        </p:nvSpPr>
        <p:spPr bwMode="auto">
          <a:xfrm>
            <a:off x="1954213" y="2743200"/>
            <a:ext cx="584200" cy="2667000"/>
          </a:xfrm>
          <a:prstGeom prst="rect">
            <a:avLst/>
          </a:prstGeom>
          <a:solidFill>
            <a:schemeClr val="accent1">
              <a:alpha val="27058"/>
            </a:schemeClr>
          </a:solidFill>
          <a:ln w="9525" algn="ctr">
            <a:solidFill>
              <a:schemeClr val="tx1"/>
            </a:solidFill>
            <a:round/>
            <a:headEnd/>
            <a:tailEnd/>
          </a:ln>
        </p:spPr>
        <p:txBody>
          <a:bodyPr/>
          <a:lstStyle/>
          <a:p>
            <a:endParaRPr lang="en-US" altLang="en-US" sz="1100" b="1">
              <a:latin typeface="Arial" panose="020B0604020202020204" pitchFamily="34" charset="0"/>
            </a:endParaRPr>
          </a:p>
        </p:txBody>
      </p:sp>
      <p:sp>
        <p:nvSpPr>
          <p:cNvPr id="13" name="Rectangle 12">
            <a:extLst>
              <a:ext uri="{FF2B5EF4-FFF2-40B4-BE49-F238E27FC236}">
                <a16:creationId xmlns:a16="http://schemas.microsoft.com/office/drawing/2014/main" id="{653AA2A9-EAD0-43FB-8A37-9B2CFD226896}"/>
              </a:ext>
            </a:extLst>
          </p:cNvPr>
          <p:cNvSpPr>
            <a:spLocks noChangeArrowheads="1"/>
          </p:cNvSpPr>
          <p:nvPr/>
        </p:nvSpPr>
        <p:spPr bwMode="auto">
          <a:xfrm>
            <a:off x="6934200" y="2825750"/>
            <a:ext cx="1797050" cy="2667000"/>
          </a:xfrm>
          <a:prstGeom prst="rect">
            <a:avLst/>
          </a:prstGeom>
          <a:solidFill>
            <a:schemeClr val="accent1">
              <a:alpha val="27058"/>
            </a:schemeClr>
          </a:solidFill>
          <a:ln w="9525" algn="ctr">
            <a:solidFill>
              <a:schemeClr val="tx1"/>
            </a:solidFill>
            <a:round/>
            <a:headEnd/>
            <a:tailEnd/>
          </a:ln>
        </p:spPr>
        <p:txBody>
          <a:bodyPr/>
          <a:lstStyle/>
          <a:p>
            <a:endParaRPr lang="en-US" altLang="en-US" sz="1100" b="1">
              <a:latin typeface="Arial" panose="020B0604020202020204" pitchFamily="34" charset="0"/>
            </a:endParaRPr>
          </a:p>
        </p:txBody>
      </p:sp>
      <p:sp>
        <p:nvSpPr>
          <p:cNvPr id="14" name="Rectangle 13">
            <a:extLst>
              <a:ext uri="{FF2B5EF4-FFF2-40B4-BE49-F238E27FC236}">
                <a16:creationId xmlns:a16="http://schemas.microsoft.com/office/drawing/2014/main" id="{0883870C-46FC-4213-8807-4D1B8302566F}"/>
              </a:ext>
            </a:extLst>
          </p:cNvPr>
          <p:cNvSpPr/>
          <p:nvPr/>
        </p:nvSpPr>
        <p:spPr>
          <a:xfrm>
            <a:off x="1066800" y="6460712"/>
            <a:ext cx="7146925" cy="397288"/>
          </a:xfrm>
          <a:prstGeom prst="rect">
            <a:avLst/>
          </a:prstGeom>
        </p:spPr>
        <p:txBody>
          <a:bodyPr wrap="square">
            <a:spAutoFit/>
          </a:bodyPr>
          <a:lstStyle/>
          <a:p>
            <a:pPr>
              <a:lnSpc>
                <a:spcPct val="115000"/>
              </a:lnSpc>
              <a:spcAft>
                <a:spcPts val="1000"/>
              </a:spcAft>
              <a:defRPr/>
            </a:pPr>
            <a:r>
              <a:rPr lang="en-US" sz="900" dirty="0">
                <a:latin typeface="Arial" panose="020B0604020202020204" pitchFamily="34" charset="0"/>
                <a:cs typeface="Arial" panose="020B0604020202020204" pitchFamily="34" charset="0"/>
              </a:rPr>
              <a:t>Sources: Schwartz, Nowak, Orazulike, Blattner, Charurat, Baral, TRUST Study Group (UMD, MHRP, ICARH, JHU). </a:t>
            </a:r>
            <a:r>
              <a:rPr lang="en-US" sz="900" dirty="0">
                <a:latin typeface="Arial" panose="020B0604020202020204" pitchFamily="34" charset="0"/>
                <a:ea typeface="Calibri" panose="020F0502020204030204" pitchFamily="34" charset="0"/>
                <a:cs typeface="Arial" panose="020B0604020202020204" pitchFamily="34" charset="0"/>
              </a:rPr>
              <a:t>The immediate HIV-related impact of enacted legislation that further criminalizes same-sex practices in Nigeria. Lancet HIV</a:t>
            </a:r>
            <a:endParaRPr lang="en-US" sz="800" dirty="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90075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695BA9-2988-4D99-88C0-EDED5AE32F32}"/>
              </a:ext>
            </a:extLst>
          </p:cNvPr>
          <p:cNvSpPr>
            <a:spLocks noGrp="1"/>
          </p:cNvSpPr>
          <p:nvPr>
            <p:ph sz="quarter" idx="1"/>
          </p:nvPr>
        </p:nvSpPr>
        <p:spPr/>
        <p:txBody>
          <a:bodyPr/>
          <a:lstStyle/>
          <a:p>
            <a:endParaRPr lang="en-US" dirty="0"/>
          </a:p>
        </p:txBody>
      </p:sp>
      <p:sp>
        <p:nvSpPr>
          <p:cNvPr id="8" name="Title 1">
            <a:extLst>
              <a:ext uri="{FF2B5EF4-FFF2-40B4-BE49-F238E27FC236}">
                <a16:creationId xmlns:a16="http://schemas.microsoft.com/office/drawing/2014/main" id="{12A042AE-224B-4D9D-A337-4432B8E4F9EC}"/>
              </a:ext>
            </a:extLst>
          </p:cNvPr>
          <p:cNvSpPr>
            <a:spLocks noGrp="1"/>
          </p:cNvSpPr>
          <p:nvPr>
            <p:ph type="title"/>
          </p:nvPr>
        </p:nvSpPr>
        <p:spPr>
          <a:xfrm>
            <a:off x="612775" y="228600"/>
            <a:ext cx="8153400" cy="990600"/>
          </a:xfrm>
        </p:spPr>
        <p:txBody>
          <a:bodyPr>
            <a:normAutofit fontScale="90000"/>
          </a:bodyPr>
          <a:lstStyle/>
          <a:p>
            <a:pPr>
              <a:defRPr/>
            </a:pPr>
            <a:r>
              <a:rPr lang="en-US" dirty="0"/>
              <a:t>Stigma affecting Disclosure among MSM in the Gambia</a:t>
            </a:r>
          </a:p>
        </p:txBody>
      </p:sp>
      <p:pic>
        <p:nvPicPr>
          <p:cNvPr id="9" name="Picture 3">
            <a:extLst>
              <a:ext uri="{FF2B5EF4-FFF2-40B4-BE49-F238E27FC236}">
                <a16:creationId xmlns:a16="http://schemas.microsoft.com/office/drawing/2014/main" id="{A5567F5D-8826-4D98-A2DB-EFBAD64FA46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46238"/>
            <a:ext cx="44958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7ECB17ED-FCAA-4EF2-918A-A08D9D68DF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0238" y="3322638"/>
            <a:ext cx="4202112"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E3277138-8176-46D9-8760-01F1BF49F86E}"/>
              </a:ext>
            </a:extLst>
          </p:cNvPr>
          <p:cNvSpPr txBox="1">
            <a:spLocks/>
          </p:cNvSpPr>
          <p:nvPr/>
        </p:nvSpPr>
        <p:spPr>
          <a:xfrm>
            <a:off x="4667250" y="1667020"/>
            <a:ext cx="4076700" cy="4525963"/>
          </a:xfrm>
          <a:prstGeom prst="rect">
            <a:avLst/>
          </a:prstGeom>
        </p:spPr>
        <p:txBody>
          <a:bodyPr>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defRPr/>
            </a:pPr>
            <a:r>
              <a:rPr lang="en-US" sz="2000" dirty="0"/>
              <a:t>Disclosure of Sexual Orientation to </a:t>
            </a:r>
          </a:p>
          <a:p>
            <a:pPr lvl="1">
              <a:defRPr/>
            </a:pPr>
            <a:r>
              <a:rPr lang="en-US" sz="1800" dirty="0"/>
              <a:t>Family Member </a:t>
            </a:r>
          </a:p>
          <a:p>
            <a:pPr lvl="2">
              <a:defRPr/>
            </a:pPr>
            <a:r>
              <a:rPr lang="en-US" sz="1600" dirty="0"/>
              <a:t>3.9% (8/205)</a:t>
            </a:r>
          </a:p>
          <a:p>
            <a:pPr lvl="1">
              <a:defRPr/>
            </a:pPr>
            <a:r>
              <a:rPr lang="en-US" sz="1800" dirty="0"/>
              <a:t>Health Care Worker</a:t>
            </a:r>
          </a:p>
          <a:p>
            <a:pPr lvl="2">
              <a:defRPr/>
            </a:pPr>
            <a:r>
              <a:rPr lang="en-US" sz="1600" dirty="0"/>
              <a:t>15.4% (32/205)</a:t>
            </a:r>
          </a:p>
          <a:p>
            <a:pPr marL="365760" lvl="1" indent="0">
              <a:buFont typeface="Wingdings 2"/>
              <a:buNone/>
              <a:defRPr/>
            </a:pPr>
            <a:endParaRPr lang="en-US" dirty="0"/>
          </a:p>
        </p:txBody>
      </p:sp>
      <p:sp>
        <p:nvSpPr>
          <p:cNvPr id="12" name="Rectangle 7">
            <a:extLst>
              <a:ext uri="{FF2B5EF4-FFF2-40B4-BE49-F238E27FC236}">
                <a16:creationId xmlns:a16="http://schemas.microsoft.com/office/drawing/2014/main" id="{1BD1CE2B-9E1D-42D0-BC57-B8A662121958}"/>
              </a:ext>
            </a:extLst>
          </p:cNvPr>
          <p:cNvSpPr>
            <a:spLocks noChangeArrowheads="1"/>
          </p:cNvSpPr>
          <p:nvPr/>
        </p:nvSpPr>
        <p:spPr bwMode="auto">
          <a:xfrm>
            <a:off x="612647" y="6442502"/>
            <a:ext cx="827893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a:solidFill>
                  <a:schemeClr val="tx1"/>
                </a:solidFill>
                <a:latin typeface="Times" panose="02020603050405020304" pitchFamily="18" charset="0"/>
                <a:ea typeface="ＭＳ Ｐゴシック" panose="020B0600070205080204" pitchFamily="34" charset="-128"/>
              </a:defRPr>
            </a:lvl1pPr>
            <a:lvl2pPr marL="742950" indent="-285750">
              <a:defRPr sz="2800">
                <a:solidFill>
                  <a:schemeClr val="tx1"/>
                </a:solidFill>
                <a:latin typeface="Times" panose="02020603050405020304" pitchFamily="18" charset="0"/>
                <a:ea typeface="ＭＳ Ｐゴシック" panose="020B0600070205080204" pitchFamily="34" charset="-128"/>
              </a:defRPr>
            </a:lvl2pPr>
            <a:lvl3pPr marL="1143000" indent="-228600">
              <a:defRPr sz="2800">
                <a:solidFill>
                  <a:schemeClr val="tx1"/>
                </a:solidFill>
                <a:latin typeface="Times" panose="02020603050405020304" pitchFamily="18" charset="0"/>
                <a:ea typeface="ＭＳ Ｐゴシック" panose="020B0600070205080204" pitchFamily="34" charset="-128"/>
              </a:defRPr>
            </a:lvl3pPr>
            <a:lvl4pPr marL="1600200" indent="-228600">
              <a:defRPr sz="2800">
                <a:solidFill>
                  <a:schemeClr val="tx1"/>
                </a:solidFill>
                <a:latin typeface="Times" panose="02020603050405020304" pitchFamily="18" charset="0"/>
                <a:ea typeface="ＭＳ Ｐゴシック" panose="020B0600070205080204" pitchFamily="34" charset="-128"/>
              </a:defRPr>
            </a:lvl4pPr>
            <a:lvl5pPr marL="2057400" indent="-228600">
              <a:defRPr sz="28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9pPr>
          </a:lstStyle>
          <a:p>
            <a:r>
              <a:rPr lang="en-US" altLang="en-US" sz="1050" dirty="0"/>
              <a:t>Source: Baral, Mason, Diouf, </a:t>
            </a:r>
            <a:r>
              <a:rPr lang="en-US" altLang="en-US" sz="1050" dirty="0" err="1"/>
              <a:t>Ceesaay</a:t>
            </a:r>
            <a:r>
              <a:rPr lang="en-US" altLang="en-US" sz="1050" dirty="0"/>
              <a:t>, Drame. A cross-sectional analysis of population demographics, HIV knowledge and risk behaviors, and prevalence and associations of HIV among men who have sex with men in the Gambia. AIDS Research and Human Retroviruses.  2014</a:t>
            </a:r>
          </a:p>
        </p:txBody>
      </p:sp>
      <p:graphicFrame>
        <p:nvGraphicFramePr>
          <p:cNvPr id="13" name="Table 12">
            <a:extLst>
              <a:ext uri="{FF2B5EF4-FFF2-40B4-BE49-F238E27FC236}">
                <a16:creationId xmlns:a16="http://schemas.microsoft.com/office/drawing/2014/main" id="{19A738CB-1A48-4C17-B12D-34A016D7CB94}"/>
              </a:ext>
            </a:extLst>
          </p:cNvPr>
          <p:cNvGraphicFramePr>
            <a:graphicFrameLocks noGrp="1"/>
          </p:cNvGraphicFramePr>
          <p:nvPr>
            <p:extLst>
              <p:ext uri="{D42A27DB-BD31-4B8C-83A1-F6EECF244321}">
                <p14:modId xmlns:p14="http://schemas.microsoft.com/office/powerpoint/2010/main" val="3416596353"/>
              </p:ext>
            </p:extLst>
          </p:nvPr>
        </p:nvGraphicFramePr>
        <p:xfrm>
          <a:off x="4832350" y="3886200"/>
          <a:ext cx="4059237" cy="1905000"/>
        </p:xfrm>
        <a:graphic>
          <a:graphicData uri="http://schemas.openxmlformats.org/drawingml/2006/table">
            <a:tbl>
              <a:tblPr firstRow="1" firstCol="1" bandRow="1">
                <a:tableStyleId>{5C22544A-7EE6-4342-B048-85BDC9FD1C3A}</a:tableStyleId>
              </a:tblPr>
              <a:tblGrid>
                <a:gridCol w="1353079">
                  <a:extLst>
                    <a:ext uri="{9D8B030D-6E8A-4147-A177-3AD203B41FA5}">
                      <a16:colId xmlns:a16="http://schemas.microsoft.com/office/drawing/2014/main" val="20000"/>
                    </a:ext>
                  </a:extLst>
                </a:gridCol>
                <a:gridCol w="1353079">
                  <a:extLst>
                    <a:ext uri="{9D8B030D-6E8A-4147-A177-3AD203B41FA5}">
                      <a16:colId xmlns:a16="http://schemas.microsoft.com/office/drawing/2014/main" val="20001"/>
                    </a:ext>
                  </a:extLst>
                </a:gridCol>
                <a:gridCol w="1353079">
                  <a:extLst>
                    <a:ext uri="{9D8B030D-6E8A-4147-A177-3AD203B41FA5}">
                      <a16:colId xmlns:a16="http://schemas.microsoft.com/office/drawing/2014/main" val="20002"/>
                    </a:ext>
                  </a:extLst>
                </a:gridCol>
              </a:tblGrid>
              <a:tr h="437432">
                <a:tc>
                  <a:txBody>
                    <a:bodyPr/>
                    <a:lstStyle/>
                    <a:p>
                      <a:pPr marL="0" marR="0">
                        <a:lnSpc>
                          <a:spcPct val="107000"/>
                        </a:lnSpc>
                        <a:spcBef>
                          <a:spcPts val="0"/>
                        </a:spcBef>
                        <a:spcAft>
                          <a:spcPts val="0"/>
                        </a:spcAft>
                      </a:pPr>
                      <a:r>
                        <a:rPr lang="en-US" sz="1200" kern="100" dirty="0">
                          <a:effectLst/>
                        </a:rPr>
                        <a:t> </a:t>
                      </a:r>
                      <a:endParaRPr lang="en-US" sz="1200" kern="100" dirty="0">
                        <a:effectLst/>
                        <a:latin typeface="Calibri"/>
                        <a:ea typeface="Calibri"/>
                        <a:cs typeface="Times New Roman"/>
                      </a:endParaRPr>
                    </a:p>
                  </a:txBody>
                  <a:tcPr marL="68576" marR="68576" marT="0" marB="0"/>
                </a:tc>
                <a:tc>
                  <a:txBody>
                    <a:bodyPr/>
                    <a:lstStyle/>
                    <a:p>
                      <a:pPr marL="0" marR="0">
                        <a:lnSpc>
                          <a:spcPct val="107000"/>
                        </a:lnSpc>
                        <a:spcBef>
                          <a:spcPts val="0"/>
                        </a:spcBef>
                        <a:spcAft>
                          <a:spcPts val="0"/>
                        </a:spcAft>
                      </a:pPr>
                      <a:r>
                        <a:rPr lang="en-US" sz="1200" kern="100" dirty="0">
                          <a:effectLst/>
                        </a:rPr>
                        <a:t>Fear of</a:t>
                      </a:r>
                      <a:r>
                        <a:rPr lang="en-US" sz="1200" kern="100" baseline="0" dirty="0">
                          <a:effectLst/>
                        </a:rPr>
                        <a:t> Seeking Care</a:t>
                      </a:r>
                      <a:endParaRPr lang="en-US" sz="1200" kern="100" dirty="0">
                        <a:effectLst/>
                        <a:latin typeface="Calibri"/>
                        <a:ea typeface="Calibri"/>
                        <a:cs typeface="Times New Roman"/>
                      </a:endParaRPr>
                    </a:p>
                  </a:txBody>
                  <a:tcPr marL="68576" marR="68576" marT="0" marB="0"/>
                </a:tc>
                <a:tc>
                  <a:txBody>
                    <a:bodyPr/>
                    <a:lstStyle/>
                    <a:p>
                      <a:pPr marL="0" marR="0">
                        <a:lnSpc>
                          <a:spcPct val="107000"/>
                        </a:lnSpc>
                        <a:spcBef>
                          <a:spcPts val="0"/>
                        </a:spcBef>
                        <a:spcAft>
                          <a:spcPts val="0"/>
                        </a:spcAft>
                      </a:pPr>
                      <a:r>
                        <a:rPr lang="en-US" sz="1200" kern="100" dirty="0">
                          <a:effectLst/>
                        </a:rPr>
                        <a:t>Denial of Care</a:t>
                      </a:r>
                      <a:endParaRPr lang="en-US" sz="1200" kern="100" dirty="0">
                        <a:effectLst/>
                        <a:latin typeface="Calibri"/>
                        <a:ea typeface="Calibri"/>
                        <a:cs typeface="Times New Roman"/>
                      </a:endParaRPr>
                    </a:p>
                  </a:txBody>
                  <a:tcPr marL="68576" marR="68576" marT="0" marB="0"/>
                </a:tc>
                <a:extLst>
                  <a:ext uri="{0D108BD9-81ED-4DB2-BD59-A6C34878D82A}">
                    <a16:rowId xmlns:a16="http://schemas.microsoft.com/office/drawing/2014/main" val="10000"/>
                  </a:ext>
                </a:extLst>
              </a:tr>
              <a:tr h="366892">
                <a:tc>
                  <a:txBody>
                    <a:bodyPr/>
                    <a:lstStyle/>
                    <a:p>
                      <a:pPr marL="0" marR="0">
                        <a:lnSpc>
                          <a:spcPct val="107000"/>
                        </a:lnSpc>
                        <a:spcBef>
                          <a:spcPts val="0"/>
                        </a:spcBef>
                        <a:spcAft>
                          <a:spcPts val="0"/>
                        </a:spcAft>
                      </a:pPr>
                      <a:r>
                        <a:rPr lang="en-US" sz="1200" kern="100">
                          <a:effectLst/>
                        </a:rPr>
                        <a:t>Variable </a:t>
                      </a:r>
                      <a:endParaRPr lang="en-US" sz="1200" kern="100">
                        <a:effectLst/>
                        <a:latin typeface="Calibri"/>
                        <a:ea typeface="Calibri"/>
                        <a:cs typeface="Times New Roman"/>
                      </a:endParaRPr>
                    </a:p>
                  </a:txBody>
                  <a:tcPr marL="68576" marR="68576" marT="0" marB="0"/>
                </a:tc>
                <a:tc>
                  <a:txBody>
                    <a:bodyPr/>
                    <a:lstStyle/>
                    <a:p>
                      <a:pPr marL="0" marR="0">
                        <a:lnSpc>
                          <a:spcPct val="107000"/>
                        </a:lnSpc>
                        <a:spcBef>
                          <a:spcPts val="0"/>
                        </a:spcBef>
                        <a:spcAft>
                          <a:spcPts val="0"/>
                        </a:spcAft>
                      </a:pPr>
                      <a:r>
                        <a:rPr lang="en-US" sz="1200" kern="100" dirty="0" err="1">
                          <a:effectLst/>
                        </a:rPr>
                        <a:t>aOR</a:t>
                      </a:r>
                      <a:endParaRPr lang="en-US" sz="1200" kern="100" dirty="0">
                        <a:effectLst/>
                        <a:latin typeface="Calibri"/>
                        <a:ea typeface="Calibri"/>
                        <a:cs typeface="Times New Roman"/>
                      </a:endParaRPr>
                    </a:p>
                  </a:txBody>
                  <a:tcPr marL="68576" marR="68576" marT="0" marB="0"/>
                </a:tc>
                <a:tc>
                  <a:txBody>
                    <a:bodyPr/>
                    <a:lstStyle/>
                    <a:p>
                      <a:pPr marL="0" marR="0">
                        <a:lnSpc>
                          <a:spcPct val="107000"/>
                        </a:lnSpc>
                        <a:spcBef>
                          <a:spcPts val="0"/>
                        </a:spcBef>
                        <a:spcAft>
                          <a:spcPts val="0"/>
                        </a:spcAft>
                      </a:pPr>
                      <a:r>
                        <a:rPr lang="en-US" sz="1200" kern="100" dirty="0" err="1">
                          <a:effectLst/>
                        </a:rPr>
                        <a:t>aOR</a:t>
                      </a:r>
                      <a:endParaRPr lang="en-US" sz="1200" kern="100" dirty="0">
                        <a:effectLst/>
                        <a:latin typeface="Calibri"/>
                        <a:ea typeface="Calibri"/>
                        <a:cs typeface="Times New Roman"/>
                      </a:endParaRPr>
                    </a:p>
                  </a:txBody>
                  <a:tcPr marL="68576" marR="68576" marT="0" marB="0"/>
                </a:tc>
                <a:extLst>
                  <a:ext uri="{0D108BD9-81ED-4DB2-BD59-A6C34878D82A}">
                    <a16:rowId xmlns:a16="http://schemas.microsoft.com/office/drawing/2014/main" val="10001"/>
                  </a:ext>
                </a:extLst>
              </a:tr>
              <a:tr h="1100676">
                <a:tc>
                  <a:txBody>
                    <a:bodyPr/>
                    <a:lstStyle/>
                    <a:p>
                      <a:pPr marL="0" marR="0">
                        <a:lnSpc>
                          <a:spcPct val="107000"/>
                        </a:lnSpc>
                        <a:spcBef>
                          <a:spcPts val="0"/>
                        </a:spcBef>
                        <a:spcAft>
                          <a:spcPts val="0"/>
                        </a:spcAft>
                      </a:pPr>
                      <a:r>
                        <a:rPr lang="en-US" sz="1200" kern="100" dirty="0">
                          <a:effectLst/>
                        </a:rPr>
                        <a:t>Disclosure of Sexual Orientation to Family or HCW</a:t>
                      </a:r>
                      <a:endParaRPr lang="en-US" sz="1200" kern="100" dirty="0">
                        <a:effectLst/>
                        <a:latin typeface="Calibri"/>
                        <a:ea typeface="Calibri"/>
                        <a:cs typeface="Times New Roman"/>
                      </a:endParaRPr>
                    </a:p>
                  </a:txBody>
                  <a:tcPr marL="68576" marR="68576" marT="0" marB="0"/>
                </a:tc>
                <a:tc>
                  <a:txBody>
                    <a:bodyPr/>
                    <a:lstStyle/>
                    <a:p>
                      <a:pPr marL="0" marR="0">
                        <a:lnSpc>
                          <a:spcPct val="107000"/>
                        </a:lnSpc>
                        <a:spcBef>
                          <a:spcPts val="0"/>
                        </a:spcBef>
                        <a:spcAft>
                          <a:spcPts val="0"/>
                        </a:spcAft>
                      </a:pPr>
                      <a:r>
                        <a:rPr lang="en-US" sz="1200" kern="100" dirty="0">
                          <a:effectLst/>
                        </a:rPr>
                        <a:t>2.61 (1.08-2.61)</a:t>
                      </a:r>
                      <a:endParaRPr lang="en-US" sz="1200" kern="100" dirty="0">
                        <a:effectLst/>
                        <a:latin typeface="Calibri"/>
                        <a:ea typeface="Calibri"/>
                        <a:cs typeface="Times New Roman"/>
                      </a:endParaRPr>
                    </a:p>
                  </a:txBody>
                  <a:tcPr marL="68576" marR="68576" marT="0" marB="0"/>
                </a:tc>
                <a:tc>
                  <a:txBody>
                    <a:bodyPr/>
                    <a:lstStyle/>
                    <a:p>
                      <a:pPr marL="0" marR="0">
                        <a:lnSpc>
                          <a:spcPct val="107000"/>
                        </a:lnSpc>
                        <a:spcBef>
                          <a:spcPts val="0"/>
                        </a:spcBef>
                        <a:spcAft>
                          <a:spcPts val="0"/>
                        </a:spcAft>
                      </a:pPr>
                      <a:r>
                        <a:rPr lang="en-US" sz="1200" kern="100" dirty="0">
                          <a:effectLst/>
                        </a:rPr>
                        <a:t>9.74 (1.96-48.45)</a:t>
                      </a:r>
                      <a:endParaRPr lang="en-US" sz="1200" kern="100" dirty="0">
                        <a:effectLst/>
                        <a:latin typeface="Calibri"/>
                        <a:ea typeface="Calibri"/>
                        <a:cs typeface="Times New Roman"/>
                      </a:endParaRPr>
                    </a:p>
                  </a:txBody>
                  <a:tcPr marL="68576" marR="68576"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3130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DBDAD-1F56-42B1-982C-25219493352A}"/>
              </a:ext>
            </a:extLst>
          </p:cNvPr>
          <p:cNvSpPr>
            <a:spLocks noGrp="1"/>
          </p:cNvSpPr>
          <p:nvPr>
            <p:ph type="title"/>
          </p:nvPr>
        </p:nvSpPr>
        <p:spPr/>
        <p:txBody>
          <a:bodyPr>
            <a:normAutofit fontScale="90000"/>
          </a:bodyPr>
          <a:lstStyle/>
          <a:p>
            <a:r>
              <a:rPr lang="en-US" dirty="0"/>
              <a:t>Disclosure of Sex Work Status </a:t>
            </a:r>
            <a:r>
              <a:rPr lang="en-US"/>
              <a:t>in eSwatini </a:t>
            </a:r>
            <a:endParaRPr lang="en-US" dirty="0"/>
          </a:p>
        </p:txBody>
      </p:sp>
      <p:sp>
        <p:nvSpPr>
          <p:cNvPr id="4" name="Content Placeholder 2">
            <a:extLst>
              <a:ext uri="{FF2B5EF4-FFF2-40B4-BE49-F238E27FC236}">
                <a16:creationId xmlns:a16="http://schemas.microsoft.com/office/drawing/2014/main" id="{16E29704-31AB-494F-9A72-0455B1518A2D}"/>
              </a:ext>
            </a:extLst>
          </p:cNvPr>
          <p:cNvSpPr txBox="1">
            <a:spLocks/>
          </p:cNvSpPr>
          <p:nvPr/>
        </p:nvSpPr>
        <p:spPr>
          <a:xfrm>
            <a:off x="4648200" y="1905000"/>
            <a:ext cx="3962400" cy="3886200"/>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fontAlgn="auto">
              <a:spcAft>
                <a:spcPts val="0"/>
              </a:spcAft>
              <a:defRPr/>
            </a:pPr>
            <a:r>
              <a:rPr lang="en-US" sz="2000"/>
              <a:t>Disclosure of Sex Work to </a:t>
            </a:r>
          </a:p>
          <a:p>
            <a:pPr lvl="1" fontAlgn="auto">
              <a:spcAft>
                <a:spcPts val="0"/>
              </a:spcAft>
              <a:defRPr/>
            </a:pPr>
            <a:r>
              <a:rPr lang="en-US" sz="1800"/>
              <a:t>Family Member </a:t>
            </a:r>
          </a:p>
          <a:p>
            <a:pPr lvl="2" fontAlgn="auto">
              <a:spcAft>
                <a:spcPts val="0"/>
              </a:spcAft>
              <a:defRPr/>
            </a:pPr>
            <a:r>
              <a:rPr lang="en-US" sz="1600"/>
              <a:t>30.3% (98/325)</a:t>
            </a:r>
          </a:p>
          <a:p>
            <a:pPr lvl="1" fontAlgn="auto">
              <a:spcAft>
                <a:spcPts val="0"/>
              </a:spcAft>
              <a:defRPr/>
            </a:pPr>
            <a:r>
              <a:rPr lang="en-US" sz="1800"/>
              <a:t>Health Care Worker</a:t>
            </a:r>
          </a:p>
          <a:p>
            <a:pPr lvl="2" fontAlgn="auto">
              <a:spcAft>
                <a:spcPts val="0"/>
              </a:spcAft>
              <a:defRPr/>
            </a:pPr>
            <a:r>
              <a:rPr lang="en-US" sz="1600"/>
              <a:t>25.9% (84/325)</a:t>
            </a:r>
          </a:p>
          <a:p>
            <a:pPr lvl="2" fontAlgn="auto">
              <a:spcAft>
                <a:spcPts val="0"/>
              </a:spcAft>
              <a:defRPr/>
            </a:pPr>
            <a:endParaRPr lang="en-US" sz="1600"/>
          </a:p>
          <a:p>
            <a:pPr lvl="2" fontAlgn="auto">
              <a:spcAft>
                <a:spcPts val="0"/>
              </a:spcAft>
              <a:defRPr/>
            </a:pPr>
            <a:endParaRPr lang="en-US" sz="1600"/>
          </a:p>
          <a:p>
            <a:pPr fontAlgn="auto">
              <a:spcAft>
                <a:spcPts val="0"/>
              </a:spcAft>
              <a:defRPr/>
            </a:pPr>
            <a:r>
              <a:rPr lang="en-US" sz="2000"/>
              <a:t>Afraid to Seek Health Care </a:t>
            </a:r>
          </a:p>
          <a:p>
            <a:pPr lvl="1" fontAlgn="auto">
              <a:spcAft>
                <a:spcPts val="0"/>
              </a:spcAft>
              <a:defRPr/>
            </a:pPr>
            <a:r>
              <a:rPr lang="en-US" sz="1800"/>
              <a:t>aOR 3.5 (95% CI 1.3-5.6) disclosed sex work to HCW</a:t>
            </a:r>
          </a:p>
          <a:p>
            <a:pPr lvl="1" fontAlgn="auto">
              <a:spcAft>
                <a:spcPts val="0"/>
              </a:spcAft>
              <a:defRPr/>
            </a:pPr>
            <a:r>
              <a:rPr lang="en-US" sz="1800"/>
              <a:t>aOR 2.0 (95% CI 1.12-3.7) being treated for HIV</a:t>
            </a:r>
          </a:p>
          <a:p>
            <a:pPr fontAlgn="auto">
              <a:spcAft>
                <a:spcPts val="0"/>
              </a:spcAft>
              <a:defRPr/>
            </a:pPr>
            <a:endParaRPr lang="en-US" sz="2000" dirty="0"/>
          </a:p>
        </p:txBody>
      </p:sp>
      <p:pic>
        <p:nvPicPr>
          <p:cNvPr id="5" name="Picture 4">
            <a:extLst>
              <a:ext uri="{FF2B5EF4-FFF2-40B4-BE49-F238E27FC236}">
                <a16:creationId xmlns:a16="http://schemas.microsoft.com/office/drawing/2014/main" id="{AEC94491-F0F3-4929-A645-F9E770D0221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3038" y="2505075"/>
            <a:ext cx="4779962" cy="275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4591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F72C-B8B0-4357-BD4F-8FCDC314C377}"/>
              </a:ext>
            </a:extLst>
          </p:cNvPr>
          <p:cNvSpPr>
            <a:spLocks noGrp="1"/>
          </p:cNvSpPr>
          <p:nvPr>
            <p:ph type="title"/>
          </p:nvPr>
        </p:nvSpPr>
        <p:spPr/>
        <p:txBody>
          <a:bodyPr>
            <a:normAutofit fontScale="90000"/>
          </a:bodyPr>
          <a:lstStyle/>
          <a:p>
            <a:r>
              <a:rPr lang="en-US" sz="4000" dirty="0"/>
              <a:t>HIV of Trans Women vs </a:t>
            </a:r>
            <a:r>
              <a:rPr lang="en-US" sz="4000" dirty="0" err="1"/>
              <a:t>CisMSM</a:t>
            </a:r>
            <a:r>
              <a:rPr lang="en-US" sz="4000" dirty="0"/>
              <a:t> in Eight Countries Across Sub-Saharan Africa</a:t>
            </a:r>
            <a:endParaRPr lang="en-US" dirty="0"/>
          </a:p>
        </p:txBody>
      </p:sp>
      <p:pic>
        <p:nvPicPr>
          <p:cNvPr id="6" name="Content Placeholder 5">
            <a:extLst>
              <a:ext uri="{FF2B5EF4-FFF2-40B4-BE49-F238E27FC236}">
                <a16:creationId xmlns:a16="http://schemas.microsoft.com/office/drawing/2014/main" id="{C8C4DC8F-D4EC-449B-BEBA-5C74BEFD640F}"/>
              </a:ext>
            </a:extLst>
          </p:cNvPr>
          <p:cNvPicPr>
            <a:picLocks noGrp="1" noChangeAspect="1"/>
          </p:cNvPicPr>
          <p:nvPr>
            <p:ph sz="quarter" idx="2"/>
          </p:nvPr>
        </p:nvPicPr>
        <p:blipFill>
          <a:blip r:embed="rId2" cstate="email">
            <a:extLst>
              <a:ext uri="{28A0092B-C50C-407E-A947-70E740481C1C}">
                <a14:useLocalDpi xmlns:a14="http://schemas.microsoft.com/office/drawing/2010/main" val="0"/>
              </a:ext>
            </a:extLst>
          </a:blip>
          <a:stretch>
            <a:fillRect/>
          </a:stretch>
        </p:blipFill>
        <p:spPr>
          <a:xfrm>
            <a:off x="232702" y="2425088"/>
            <a:ext cx="3482044" cy="2900000"/>
          </a:xfrm>
          <a:prstGeom prst="rect">
            <a:avLst/>
          </a:prstGeom>
        </p:spPr>
      </p:pic>
      <p:sp>
        <p:nvSpPr>
          <p:cNvPr id="8" name="Rectangle 7">
            <a:extLst>
              <a:ext uri="{FF2B5EF4-FFF2-40B4-BE49-F238E27FC236}">
                <a16:creationId xmlns:a16="http://schemas.microsoft.com/office/drawing/2014/main" id="{E36C5116-BB8A-48E7-A28F-85749E0C1023}"/>
              </a:ext>
            </a:extLst>
          </p:cNvPr>
          <p:cNvSpPr/>
          <p:nvPr/>
        </p:nvSpPr>
        <p:spPr>
          <a:xfrm>
            <a:off x="232702" y="1899009"/>
            <a:ext cx="4195892" cy="400110"/>
          </a:xfrm>
          <a:prstGeom prst="rect">
            <a:avLst/>
          </a:prstGeom>
        </p:spPr>
        <p:txBody>
          <a:bodyPr wrap="none">
            <a:spAutoFit/>
          </a:bodyPr>
          <a:lstStyle/>
          <a:p>
            <a:r>
              <a:rPr lang="en-US" sz="2000" dirty="0">
                <a:latin typeface="PT Serif" charset="0"/>
                <a:ea typeface="PT Serif" charset="0"/>
                <a:cs typeface="PT Serif" charset="0"/>
              </a:rPr>
              <a:t>Overall Proportion of Trans Women</a:t>
            </a:r>
            <a:endParaRPr lang="en-US" sz="2000" dirty="0"/>
          </a:p>
        </p:txBody>
      </p:sp>
      <p:sp>
        <p:nvSpPr>
          <p:cNvPr id="9" name="Rectangle 8">
            <a:extLst>
              <a:ext uri="{FF2B5EF4-FFF2-40B4-BE49-F238E27FC236}">
                <a16:creationId xmlns:a16="http://schemas.microsoft.com/office/drawing/2014/main" id="{3D30D3B9-1AE5-4B10-BFA4-26C7667E11CE}"/>
              </a:ext>
            </a:extLst>
          </p:cNvPr>
          <p:cNvSpPr/>
          <p:nvPr/>
        </p:nvSpPr>
        <p:spPr>
          <a:xfrm>
            <a:off x="157640" y="5001922"/>
            <a:ext cx="4572000" cy="738664"/>
          </a:xfrm>
          <a:prstGeom prst="rect">
            <a:avLst/>
          </a:prstGeom>
        </p:spPr>
        <p:txBody>
          <a:bodyPr>
            <a:spAutoFit/>
          </a:bodyPr>
          <a:lstStyle/>
          <a:p>
            <a:pPr marL="12700">
              <a:lnSpc>
                <a:spcPct val="100000"/>
              </a:lnSpc>
              <a:buSzPct val="95000"/>
              <a:tabLst>
                <a:tab pos="124460" algn="l"/>
              </a:tabLst>
            </a:pPr>
            <a:r>
              <a:rPr lang="en-US" sz="1400" spc="15" dirty="0">
                <a:latin typeface="Arial"/>
                <a:cs typeface="Arial"/>
              </a:rPr>
              <a:t>4586</a:t>
            </a:r>
            <a:r>
              <a:rPr lang="en-US" sz="1400" spc="10" dirty="0">
                <a:latin typeface="Arial"/>
                <a:cs typeface="Arial"/>
              </a:rPr>
              <a:t> </a:t>
            </a:r>
            <a:r>
              <a:rPr lang="en-US" sz="1400" spc="15" dirty="0">
                <a:latin typeface="Arial"/>
                <a:cs typeface="Arial"/>
              </a:rPr>
              <a:t>pa</a:t>
            </a:r>
            <a:r>
              <a:rPr lang="en-US" sz="1400" spc="50" dirty="0">
                <a:latin typeface="Arial"/>
                <a:cs typeface="Arial"/>
              </a:rPr>
              <a:t>r</a:t>
            </a:r>
            <a:r>
              <a:rPr lang="en-US" sz="1400" spc="10" dirty="0">
                <a:latin typeface="Arial"/>
                <a:cs typeface="Arial"/>
              </a:rPr>
              <a:t>ticipants </a:t>
            </a:r>
          </a:p>
          <a:p>
            <a:pPr marL="581025" lvl="1" indent="-111125">
              <a:buSzPct val="95000"/>
              <a:buFont typeface="Arial"/>
              <a:buChar char="•"/>
              <a:tabLst>
                <a:tab pos="124460" algn="l"/>
              </a:tabLst>
            </a:pPr>
            <a:r>
              <a:rPr lang="en-US" sz="1400" spc="15" dirty="0">
                <a:latin typeface="Arial"/>
                <a:cs typeface="Arial"/>
              </a:rPr>
              <a:t>20.4%</a:t>
            </a:r>
            <a:r>
              <a:rPr lang="en-US" sz="1400" spc="10" dirty="0">
                <a:latin typeface="Arial"/>
                <a:cs typeface="Arial"/>
              </a:rPr>
              <a:t> </a:t>
            </a:r>
            <a:r>
              <a:rPr lang="en-US" sz="1400" spc="5" dirty="0">
                <a:latin typeface="Arial"/>
                <a:cs typeface="Arial"/>
              </a:rPr>
              <a:t>t</a:t>
            </a:r>
            <a:r>
              <a:rPr lang="en-US" sz="1400" spc="-5" dirty="0">
                <a:latin typeface="Arial"/>
                <a:cs typeface="Arial"/>
              </a:rPr>
              <a:t>r</a:t>
            </a:r>
            <a:r>
              <a:rPr lang="en-US" sz="1400" spc="15" dirty="0">
                <a:latin typeface="Arial"/>
                <a:cs typeface="Arial"/>
              </a:rPr>
              <a:t>ans</a:t>
            </a:r>
            <a:r>
              <a:rPr lang="en-US" sz="1400" spc="10" dirty="0">
                <a:latin typeface="Arial"/>
                <a:cs typeface="Arial"/>
              </a:rPr>
              <a:t> </a:t>
            </a:r>
            <a:r>
              <a:rPr lang="en-US" sz="1400" spc="5" dirty="0">
                <a:latin typeface="Arial"/>
                <a:cs typeface="Arial"/>
              </a:rPr>
              <a:t>w</a:t>
            </a:r>
            <a:r>
              <a:rPr lang="en-US" sz="1400" spc="15" dirty="0">
                <a:latin typeface="Arial"/>
                <a:cs typeface="Arial"/>
              </a:rPr>
              <a:t>omen</a:t>
            </a:r>
          </a:p>
          <a:p>
            <a:pPr marL="581025" lvl="1" indent="-111125">
              <a:buSzPct val="95000"/>
              <a:buFont typeface="Arial"/>
              <a:buChar char="•"/>
              <a:tabLst>
                <a:tab pos="124460" algn="l"/>
              </a:tabLst>
            </a:pPr>
            <a:r>
              <a:rPr lang="en-US" sz="1400" spc="15" dirty="0">
                <a:latin typeface="Arial"/>
                <a:cs typeface="Arial"/>
              </a:rPr>
              <a:t>79.6%</a:t>
            </a:r>
            <a:r>
              <a:rPr lang="en-US" sz="1400" spc="10" dirty="0">
                <a:latin typeface="Arial"/>
                <a:cs typeface="Arial"/>
              </a:rPr>
              <a:t> cisgender </a:t>
            </a:r>
            <a:r>
              <a:rPr lang="en-US" sz="1400" spc="20" dirty="0">
                <a:latin typeface="Arial"/>
                <a:cs typeface="Arial"/>
              </a:rPr>
              <a:t>MSM</a:t>
            </a:r>
            <a:endParaRPr lang="en-US" sz="1400" dirty="0">
              <a:latin typeface="Arial"/>
              <a:cs typeface="Arial"/>
            </a:endParaRPr>
          </a:p>
        </p:txBody>
      </p:sp>
      <p:sp>
        <p:nvSpPr>
          <p:cNvPr id="10" name="TextBox 9">
            <a:extLst>
              <a:ext uri="{FF2B5EF4-FFF2-40B4-BE49-F238E27FC236}">
                <a16:creationId xmlns:a16="http://schemas.microsoft.com/office/drawing/2014/main" id="{18E0746F-7D56-4208-A823-E67886EACB21}"/>
              </a:ext>
            </a:extLst>
          </p:cNvPr>
          <p:cNvSpPr txBox="1"/>
          <p:nvPr/>
        </p:nvSpPr>
        <p:spPr>
          <a:xfrm>
            <a:off x="5943600" y="6561668"/>
            <a:ext cx="3172178" cy="230832"/>
          </a:xfrm>
          <a:prstGeom prst="rect">
            <a:avLst/>
          </a:prstGeom>
          <a:noFill/>
        </p:spPr>
        <p:txBody>
          <a:bodyPr wrap="square" rtlCol="0">
            <a:spAutoFit/>
          </a:bodyPr>
          <a:lstStyle/>
          <a:p>
            <a:r>
              <a:rPr lang="en-US" sz="900" dirty="0">
                <a:effectLst/>
                <a:latin typeface="Arial" panose="020B0604020202020204" pitchFamily="34" charset="0"/>
                <a:cs typeface="Arial" panose="020B0604020202020204" pitchFamily="34" charset="0"/>
              </a:rPr>
              <a:t>Poteat, Ackerman et al, Baral, </a:t>
            </a:r>
            <a:r>
              <a:rPr lang="en-US" sz="900" dirty="0" err="1">
                <a:effectLst/>
                <a:latin typeface="Arial" panose="020B0604020202020204" pitchFamily="34" charset="0"/>
                <a:cs typeface="Arial" panose="020B0604020202020204" pitchFamily="34" charset="0"/>
              </a:rPr>
              <a:t>PloS</a:t>
            </a:r>
            <a:r>
              <a:rPr lang="en-US" sz="900" dirty="0">
                <a:effectLst/>
                <a:latin typeface="Arial" panose="020B0604020202020204" pitchFamily="34" charset="0"/>
                <a:cs typeface="Arial" panose="020B0604020202020204" pitchFamily="34" charset="0"/>
              </a:rPr>
              <a:t> Medicine, 2017</a:t>
            </a:r>
          </a:p>
        </p:txBody>
      </p:sp>
      <p:pic>
        <p:nvPicPr>
          <p:cNvPr id="11" name="Picture 10">
            <a:extLst>
              <a:ext uri="{FF2B5EF4-FFF2-40B4-BE49-F238E27FC236}">
                <a16:creationId xmlns:a16="http://schemas.microsoft.com/office/drawing/2014/main" id="{F7669F3A-E6D8-4ACB-9736-3F3E38BC11B1}"/>
              </a:ext>
            </a:extLst>
          </p:cNvPr>
          <p:cNvPicPr>
            <a:picLocks noChangeAspect="1"/>
          </p:cNvPicPr>
          <p:nvPr/>
        </p:nvPicPr>
        <p:blipFill>
          <a:blip r:embed="rId3"/>
          <a:stretch>
            <a:fillRect/>
          </a:stretch>
        </p:blipFill>
        <p:spPr>
          <a:xfrm>
            <a:off x="4872698" y="1589567"/>
            <a:ext cx="3234579" cy="2244402"/>
          </a:xfrm>
          <a:prstGeom prst="rect">
            <a:avLst/>
          </a:prstGeom>
        </p:spPr>
      </p:pic>
      <p:pic>
        <p:nvPicPr>
          <p:cNvPr id="12" name="Picture 11">
            <a:extLst>
              <a:ext uri="{FF2B5EF4-FFF2-40B4-BE49-F238E27FC236}">
                <a16:creationId xmlns:a16="http://schemas.microsoft.com/office/drawing/2014/main" id="{37E3AF4B-C7F4-43AF-95B8-11ED6EC39DA3}"/>
              </a:ext>
            </a:extLst>
          </p:cNvPr>
          <p:cNvPicPr>
            <a:picLocks noChangeAspect="1"/>
          </p:cNvPicPr>
          <p:nvPr/>
        </p:nvPicPr>
        <p:blipFill>
          <a:blip r:embed="rId4"/>
          <a:stretch>
            <a:fillRect/>
          </a:stretch>
        </p:blipFill>
        <p:spPr>
          <a:xfrm>
            <a:off x="4698137" y="3700875"/>
            <a:ext cx="3914554" cy="1301047"/>
          </a:xfrm>
          <a:prstGeom prst="rect">
            <a:avLst/>
          </a:prstGeom>
        </p:spPr>
      </p:pic>
    </p:spTree>
    <p:extLst>
      <p:ext uri="{BB962C8B-B14F-4D97-AF65-F5344CB8AC3E}">
        <p14:creationId xmlns:p14="http://schemas.microsoft.com/office/powerpoint/2010/main" val="11450290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648" y="169902"/>
            <a:ext cx="8153400" cy="1107996"/>
          </a:xfrm>
          <a:prstGeom prst="rect">
            <a:avLst/>
          </a:prstGeom>
        </p:spPr>
        <p:txBody>
          <a:bodyPr vert="horz" wrap="square" lIns="0" tIns="0" rIns="0" bIns="0" rtlCol="0" anchor="ctr">
            <a:spAutoFit/>
          </a:bodyPr>
          <a:lstStyle/>
          <a:p>
            <a:pPr marL="25168"/>
            <a:r>
              <a:rPr lang="en-US" sz="3600" dirty="0"/>
              <a:t>Stigma among transgender women vs cisgender MSM across Sub-Saharan Africa</a:t>
            </a:r>
            <a:endParaRPr sz="3600" dirty="0"/>
          </a:p>
        </p:txBody>
      </p:sp>
      <p:pic>
        <p:nvPicPr>
          <p:cNvPr id="72" name="Content Placeholder 71">
            <a:extLst>
              <a:ext uri="{FF2B5EF4-FFF2-40B4-BE49-F238E27FC236}">
                <a16:creationId xmlns:a16="http://schemas.microsoft.com/office/drawing/2014/main" id="{84ED6F01-BCC1-4721-83FA-D81D9C6583E2}"/>
              </a:ext>
            </a:extLst>
          </p:cNvPr>
          <p:cNvPicPr>
            <a:picLocks noGrp="1" noChangeAspect="1"/>
          </p:cNvPicPr>
          <p:nvPr>
            <p:ph sz="quarter" idx="1"/>
          </p:nvPr>
        </p:nvPicPr>
        <p:blipFill>
          <a:blip r:embed="rId3" cstate="email">
            <a:extLst>
              <a:ext uri="{28A0092B-C50C-407E-A947-70E740481C1C}">
                <a14:useLocalDpi xmlns:a14="http://schemas.microsoft.com/office/drawing/2010/main" val="0"/>
              </a:ext>
            </a:extLst>
          </a:blip>
          <a:stretch>
            <a:fillRect/>
          </a:stretch>
        </p:blipFill>
        <p:spPr>
          <a:xfrm>
            <a:off x="612775" y="1943587"/>
            <a:ext cx="8153400" cy="3809025"/>
          </a:xfrm>
          <a:prstGeom prst="rect">
            <a:avLst/>
          </a:prstGeom>
        </p:spPr>
      </p:pic>
      <p:pic>
        <p:nvPicPr>
          <p:cNvPr id="76" name="Content Placeholder 75">
            <a:extLst>
              <a:ext uri="{FF2B5EF4-FFF2-40B4-BE49-F238E27FC236}">
                <a16:creationId xmlns:a16="http://schemas.microsoft.com/office/drawing/2014/main" id="{DDAC0584-80D8-40EF-AE93-AFF6E377F73E}"/>
              </a:ext>
            </a:extLst>
          </p:cNvPr>
          <p:cNvPicPr>
            <a:picLocks noGrp="1" noChangeAspect="1"/>
          </p:cNvPicPr>
          <p:nvPr>
            <p:ph sz="quarter" idx="4294967295"/>
          </p:nvPr>
        </p:nvPicPr>
        <p:blipFill>
          <a:blip r:embed="rId4" cstate="email">
            <a:extLst>
              <a:ext uri="{28A0092B-C50C-407E-A947-70E740481C1C}">
                <a14:useLocalDpi xmlns:a14="http://schemas.microsoft.com/office/drawing/2010/main" val="0"/>
              </a:ext>
            </a:extLst>
          </a:blip>
          <a:stretch>
            <a:fillRect/>
          </a:stretch>
        </p:blipFill>
        <p:spPr>
          <a:xfrm>
            <a:off x="7276225" y="5865180"/>
            <a:ext cx="469900" cy="371475"/>
          </a:xfrm>
          <a:prstGeom prst="rect">
            <a:avLst/>
          </a:prstGeom>
        </p:spPr>
      </p:pic>
      <p:sp>
        <p:nvSpPr>
          <p:cNvPr id="59" name="object 59"/>
          <p:cNvSpPr/>
          <p:nvPr/>
        </p:nvSpPr>
        <p:spPr>
          <a:xfrm>
            <a:off x="717577" y="5779569"/>
            <a:ext cx="3624044" cy="0"/>
          </a:xfrm>
          <a:custGeom>
            <a:avLst/>
            <a:gdLst/>
            <a:ahLst/>
            <a:cxnLst/>
            <a:rect l="l" t="t" r="r" b="b"/>
            <a:pathLst>
              <a:path w="1828800">
                <a:moveTo>
                  <a:pt x="0" y="0"/>
                </a:moveTo>
                <a:lnTo>
                  <a:pt x="1828800" y="0"/>
                </a:lnTo>
              </a:path>
            </a:pathLst>
          </a:custGeom>
          <a:ln w="5054">
            <a:solidFill>
              <a:srgbClr val="000000"/>
            </a:solidFill>
          </a:ln>
        </p:spPr>
        <p:txBody>
          <a:bodyPr wrap="square" lIns="0" tIns="0" rIns="0" bIns="0" rtlCol="0"/>
          <a:lstStyle/>
          <a:p>
            <a:endParaRPr sz="3567"/>
          </a:p>
        </p:txBody>
      </p:sp>
      <p:sp>
        <p:nvSpPr>
          <p:cNvPr id="60" name="object 60"/>
          <p:cNvSpPr txBox="1"/>
          <p:nvPr/>
        </p:nvSpPr>
        <p:spPr>
          <a:xfrm>
            <a:off x="954576" y="5856245"/>
            <a:ext cx="884619" cy="430118"/>
          </a:xfrm>
          <a:prstGeom prst="rect">
            <a:avLst/>
          </a:prstGeom>
        </p:spPr>
        <p:txBody>
          <a:bodyPr vert="horz" wrap="square" lIns="0" tIns="0" rIns="0" bIns="0" rtlCol="0">
            <a:spAutoFit/>
          </a:bodyPr>
          <a:lstStyle/>
          <a:p>
            <a:pPr marL="80536"/>
            <a:r>
              <a:rPr sz="1635" spc="14" baseline="20202" dirty="0">
                <a:latin typeface="Arial"/>
                <a:cs typeface="Arial"/>
              </a:rPr>
              <a:t>*</a:t>
            </a:r>
            <a:r>
              <a:rPr sz="1635" spc="-311" baseline="20202" dirty="0">
                <a:latin typeface="Arial"/>
                <a:cs typeface="Arial"/>
              </a:rPr>
              <a:t> </a:t>
            </a:r>
            <a:r>
              <a:rPr sz="1090" i="1" spc="10" dirty="0">
                <a:latin typeface="Arial"/>
                <a:cs typeface="Arial"/>
              </a:rPr>
              <a:t>p</a:t>
            </a:r>
            <a:r>
              <a:rPr sz="1090" i="1" spc="149" dirty="0">
                <a:latin typeface="Arial"/>
                <a:cs typeface="Arial"/>
              </a:rPr>
              <a:t> </a:t>
            </a:r>
            <a:r>
              <a:rPr sz="1189" i="1" spc="436" dirty="0">
                <a:latin typeface="Arial"/>
                <a:cs typeface="Arial"/>
              </a:rPr>
              <a:t>&lt;</a:t>
            </a:r>
            <a:r>
              <a:rPr sz="1189" i="1" spc="89" dirty="0">
                <a:latin typeface="Arial"/>
                <a:cs typeface="Arial"/>
              </a:rPr>
              <a:t> </a:t>
            </a:r>
            <a:r>
              <a:rPr sz="1090" spc="10" dirty="0">
                <a:latin typeface="Arial"/>
                <a:cs typeface="Arial"/>
              </a:rPr>
              <a:t>0</a:t>
            </a:r>
            <a:r>
              <a:rPr sz="1189" i="1" spc="109" dirty="0">
                <a:latin typeface="Arial"/>
                <a:cs typeface="Arial"/>
              </a:rPr>
              <a:t>.</a:t>
            </a:r>
            <a:r>
              <a:rPr sz="1090" spc="10" dirty="0">
                <a:latin typeface="Arial"/>
                <a:cs typeface="Arial"/>
              </a:rPr>
              <a:t>05</a:t>
            </a:r>
            <a:endParaRPr sz="1090">
              <a:latin typeface="Arial"/>
              <a:cs typeface="Arial"/>
            </a:endParaRPr>
          </a:p>
          <a:p>
            <a:pPr marL="25168">
              <a:spcBef>
                <a:spcPts val="503"/>
              </a:spcBef>
            </a:pPr>
            <a:r>
              <a:rPr sz="1635" spc="14" baseline="20202" dirty="0">
                <a:latin typeface="Arial"/>
                <a:cs typeface="Arial"/>
              </a:rPr>
              <a:t>**</a:t>
            </a:r>
            <a:r>
              <a:rPr sz="1635" spc="-311" baseline="20202" dirty="0">
                <a:latin typeface="Arial"/>
                <a:cs typeface="Arial"/>
              </a:rPr>
              <a:t> </a:t>
            </a:r>
            <a:r>
              <a:rPr sz="1090" i="1" spc="10" dirty="0">
                <a:latin typeface="Arial"/>
                <a:cs typeface="Arial"/>
              </a:rPr>
              <a:t>p</a:t>
            </a:r>
            <a:r>
              <a:rPr sz="1090" i="1" spc="149" dirty="0">
                <a:latin typeface="Arial"/>
                <a:cs typeface="Arial"/>
              </a:rPr>
              <a:t> </a:t>
            </a:r>
            <a:r>
              <a:rPr sz="1189" i="1" spc="436" dirty="0">
                <a:latin typeface="Arial"/>
                <a:cs typeface="Arial"/>
              </a:rPr>
              <a:t>&lt;</a:t>
            </a:r>
            <a:r>
              <a:rPr sz="1189" i="1" spc="89" dirty="0">
                <a:latin typeface="Arial"/>
                <a:cs typeface="Arial"/>
              </a:rPr>
              <a:t> </a:t>
            </a:r>
            <a:r>
              <a:rPr sz="1090" spc="10" dirty="0">
                <a:latin typeface="Arial"/>
                <a:cs typeface="Arial"/>
              </a:rPr>
              <a:t>0</a:t>
            </a:r>
            <a:r>
              <a:rPr sz="1189" i="1" spc="109" dirty="0">
                <a:latin typeface="Arial"/>
                <a:cs typeface="Arial"/>
              </a:rPr>
              <a:t>.</a:t>
            </a:r>
            <a:r>
              <a:rPr sz="1090" spc="10" dirty="0">
                <a:latin typeface="Arial"/>
                <a:cs typeface="Arial"/>
              </a:rPr>
              <a:t>001</a:t>
            </a:r>
            <a:endParaRPr sz="1090">
              <a:latin typeface="Arial"/>
              <a:cs typeface="Arial"/>
            </a:endParaRPr>
          </a:p>
        </p:txBody>
      </p:sp>
      <p:sp>
        <p:nvSpPr>
          <p:cNvPr id="61" name="object 61"/>
          <p:cNvSpPr txBox="1"/>
          <p:nvPr/>
        </p:nvSpPr>
        <p:spPr>
          <a:xfrm>
            <a:off x="4195" y="6349224"/>
            <a:ext cx="9131836" cy="182999"/>
          </a:xfrm>
          <a:prstGeom prst="rect">
            <a:avLst/>
          </a:prstGeom>
        </p:spPr>
        <p:txBody>
          <a:bodyPr vert="horz" wrap="square" lIns="0" tIns="0" rIns="0" bIns="0" rtlCol="0">
            <a:spAutoFit/>
          </a:bodyPr>
          <a:lstStyle/>
          <a:p>
            <a:pPr marL="975244"/>
            <a:r>
              <a:rPr sz="1635" spc="14" baseline="20202" dirty="0">
                <a:latin typeface="Arial"/>
                <a:cs typeface="Arial"/>
              </a:rPr>
              <a:t>**</a:t>
            </a:r>
            <a:r>
              <a:rPr sz="1635" spc="-311" baseline="20202" dirty="0">
                <a:latin typeface="Arial"/>
                <a:cs typeface="Arial"/>
              </a:rPr>
              <a:t> </a:t>
            </a:r>
            <a:r>
              <a:rPr sz="1090" i="1" spc="10" dirty="0">
                <a:latin typeface="Arial"/>
                <a:cs typeface="Arial"/>
              </a:rPr>
              <a:t>p</a:t>
            </a:r>
            <a:r>
              <a:rPr sz="1090" i="1" spc="149" dirty="0">
                <a:latin typeface="Arial"/>
                <a:cs typeface="Arial"/>
              </a:rPr>
              <a:t> </a:t>
            </a:r>
            <a:r>
              <a:rPr sz="1189" i="1" spc="436" dirty="0">
                <a:latin typeface="Arial"/>
                <a:cs typeface="Arial"/>
              </a:rPr>
              <a:t>&lt;</a:t>
            </a:r>
            <a:r>
              <a:rPr sz="1189" i="1" spc="89" dirty="0">
                <a:latin typeface="Arial"/>
                <a:cs typeface="Arial"/>
              </a:rPr>
              <a:t> </a:t>
            </a:r>
            <a:r>
              <a:rPr sz="1090" spc="10" dirty="0">
                <a:latin typeface="Arial"/>
                <a:cs typeface="Arial"/>
              </a:rPr>
              <a:t>0</a:t>
            </a:r>
            <a:r>
              <a:rPr sz="1189" i="1" spc="109" dirty="0">
                <a:latin typeface="Arial"/>
                <a:cs typeface="Arial"/>
              </a:rPr>
              <a:t>.</a:t>
            </a:r>
            <a:r>
              <a:rPr sz="1090" spc="10" dirty="0">
                <a:latin typeface="Arial"/>
                <a:cs typeface="Arial"/>
              </a:rPr>
              <a:t>001</a:t>
            </a:r>
            <a:endParaRPr sz="1090">
              <a:latin typeface="Arial"/>
              <a:cs typeface="Arial"/>
            </a:endParaRPr>
          </a:p>
        </p:txBody>
      </p:sp>
      <p:sp>
        <p:nvSpPr>
          <p:cNvPr id="9" name="TextBox 8">
            <a:extLst>
              <a:ext uri="{FF2B5EF4-FFF2-40B4-BE49-F238E27FC236}">
                <a16:creationId xmlns:a16="http://schemas.microsoft.com/office/drawing/2014/main" id="{FEF62F6C-7592-4315-9FAA-B81DE905D8BB}"/>
              </a:ext>
            </a:extLst>
          </p:cNvPr>
          <p:cNvSpPr txBox="1"/>
          <p:nvPr/>
        </p:nvSpPr>
        <p:spPr>
          <a:xfrm>
            <a:off x="5943600" y="6561668"/>
            <a:ext cx="3172178" cy="230832"/>
          </a:xfrm>
          <a:prstGeom prst="rect">
            <a:avLst/>
          </a:prstGeom>
          <a:noFill/>
        </p:spPr>
        <p:txBody>
          <a:bodyPr wrap="square" rtlCol="0">
            <a:spAutoFit/>
          </a:bodyPr>
          <a:lstStyle/>
          <a:p>
            <a:r>
              <a:rPr lang="en-US" sz="900" dirty="0">
                <a:effectLst/>
                <a:latin typeface="Arial" panose="020B0604020202020204" pitchFamily="34" charset="0"/>
                <a:cs typeface="Arial" panose="020B0604020202020204" pitchFamily="34" charset="0"/>
              </a:rPr>
              <a:t>Poteat, Ackerman et al, Baral, </a:t>
            </a:r>
            <a:r>
              <a:rPr lang="en-US" sz="900" dirty="0" err="1">
                <a:effectLst/>
                <a:latin typeface="Arial" panose="020B0604020202020204" pitchFamily="34" charset="0"/>
                <a:cs typeface="Arial" panose="020B0604020202020204" pitchFamily="34" charset="0"/>
              </a:rPr>
              <a:t>PloS</a:t>
            </a:r>
            <a:r>
              <a:rPr lang="en-US" sz="900" dirty="0">
                <a:effectLst/>
                <a:latin typeface="Arial" panose="020B0604020202020204" pitchFamily="34" charset="0"/>
                <a:cs typeface="Arial" panose="020B0604020202020204" pitchFamily="34" charset="0"/>
              </a:rPr>
              <a:t> Medicine, 2017</a:t>
            </a:r>
          </a:p>
        </p:txBody>
      </p:sp>
    </p:spTree>
    <p:extLst>
      <p:ext uri="{BB962C8B-B14F-4D97-AF65-F5344CB8AC3E}">
        <p14:creationId xmlns:p14="http://schemas.microsoft.com/office/powerpoint/2010/main" val="3762861410"/>
      </p:ext>
    </p:extLst>
  </p:cSld>
  <p:clrMapOvr>
    <a:masterClrMapping/>
  </p:clrMapOvr>
  <p:transition>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08167"/>
            <a:ext cx="7772400" cy="609600"/>
          </a:xfrm>
        </p:spPr>
        <p:txBody>
          <a:bodyPr>
            <a:noAutofit/>
          </a:bodyPr>
          <a:lstStyle/>
          <a:p>
            <a:pPr>
              <a:defRPr/>
            </a:pPr>
            <a:r>
              <a:rPr lang="en-US" sz="3600" dirty="0"/>
              <a:t>Stigma and Depression among MSM</a:t>
            </a:r>
          </a:p>
        </p:txBody>
      </p:sp>
      <p:sp>
        <p:nvSpPr>
          <p:cNvPr id="4" name="TextBox 3"/>
          <p:cNvSpPr txBox="1"/>
          <p:nvPr/>
        </p:nvSpPr>
        <p:spPr>
          <a:xfrm>
            <a:off x="163513" y="1981200"/>
            <a:ext cx="2274887" cy="3786188"/>
          </a:xfrm>
          <a:prstGeom prst="rect">
            <a:avLst/>
          </a:prstGeom>
          <a:noFill/>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Tw Cen MT"/>
                <a:ea typeface="华文仿宋" panose="02010600040101010101" pitchFamily="2" charset="-122"/>
                <a:cs typeface="+mn-cs"/>
              </a:rPr>
              <a:t>Structural Equation Model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dirty="0">
                <a:ln>
                  <a:noFill/>
                </a:ln>
                <a:solidFill>
                  <a:prstClr val="black"/>
                </a:solidFill>
                <a:effectLst/>
                <a:uLnTx/>
                <a:uFillTx/>
                <a:latin typeface="Tw Cen MT"/>
                <a:ea typeface="华文仿宋" panose="02010600040101010101" pitchFamily="2" charset="-122"/>
                <a:cs typeface="+mn-cs"/>
              </a:rPr>
              <a:t>Indirect effect of stigma in health system on sexual risk practices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a:ln>
                  <a:noFill/>
                </a:ln>
                <a:solidFill>
                  <a:prstClr val="black"/>
                </a:solidFill>
                <a:effectLst/>
                <a:uLnTx/>
                <a:uFillTx/>
                <a:latin typeface="Tw Cen MT"/>
                <a:ea typeface="华文仿宋" panose="02010600040101010101" pitchFamily="2" charset="-122"/>
                <a:cs typeface="+mn-cs"/>
              </a:rPr>
              <a:t>527 MSM from Lesotho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2400" b="0" i="0" u="none" strike="noStrike" kern="1200" cap="none" spc="0" normalizeH="0" baseline="0" noProof="0">
                <a:ln>
                  <a:noFill/>
                </a:ln>
                <a:solidFill>
                  <a:prstClr val="black"/>
                </a:solidFill>
                <a:effectLst/>
                <a:uLnTx/>
                <a:uFillTx/>
                <a:latin typeface="Tw Cen MT"/>
                <a:ea typeface="华文仿宋" panose="02010600040101010101" pitchFamily="2" charset="-122"/>
                <a:cs typeface="+mn-cs"/>
              </a:rPr>
              <a:t>*</a:t>
            </a:r>
            <a:r>
              <a:rPr kumimoji="0" lang="en-US" altLang="zh-CN" sz="1400" b="0" i="0" u="none" strike="noStrike" kern="1200" cap="none" spc="0" normalizeH="0" baseline="0" noProof="0">
                <a:ln>
                  <a:noFill/>
                </a:ln>
                <a:solidFill>
                  <a:prstClr val="black"/>
                </a:solidFill>
                <a:effectLst/>
                <a:uLnTx/>
                <a:uFillTx/>
                <a:latin typeface="Tw Cen MT"/>
                <a:ea typeface="华文仿宋" panose="02010600040101010101" pitchFamily="2" charset="-122"/>
                <a:cs typeface="+mn-cs"/>
              </a:rPr>
              <a:t>p=0.072; **p&lt;0.01</a:t>
            </a:r>
            <a:endParaRPr kumimoji="0" lang="zh-CN" altLang="en-US" sz="1400" b="0" i="0" u="none" strike="noStrike" kern="1200" cap="none" spc="0" normalizeH="0" baseline="0" noProof="0" dirty="0">
              <a:ln>
                <a:noFill/>
              </a:ln>
              <a:solidFill>
                <a:prstClr val="black"/>
              </a:solidFill>
              <a:effectLst/>
              <a:uLnTx/>
              <a:uFillTx/>
              <a:latin typeface="Tw Cen MT"/>
              <a:ea typeface="华文仿宋" panose="02010600040101010101" pitchFamily="2" charset="-122"/>
              <a:cs typeface="+mn-cs"/>
            </a:endParaRPr>
          </a:p>
        </p:txBody>
      </p:sp>
      <p:pic>
        <p:nvPicPr>
          <p:cNvPr id="37892"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8725" y="1676400"/>
            <a:ext cx="6492875"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Rectangle 5"/>
          <p:cNvSpPr>
            <a:spLocks noChangeArrowheads="1"/>
          </p:cNvSpPr>
          <p:nvPr/>
        </p:nvSpPr>
        <p:spPr bwMode="auto">
          <a:xfrm>
            <a:off x="3492500" y="3427413"/>
            <a:ext cx="576263" cy="312737"/>
          </a:xfrm>
          <a:prstGeom prst="rect">
            <a:avLst/>
          </a:prstGeom>
          <a:solidFill>
            <a:schemeClr val="accent1">
              <a:alpha val="27058"/>
            </a:schemeClr>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894" name="Rectangle 6"/>
          <p:cNvSpPr>
            <a:spLocks noChangeArrowheads="1"/>
          </p:cNvSpPr>
          <p:nvPr/>
        </p:nvSpPr>
        <p:spPr bwMode="auto">
          <a:xfrm>
            <a:off x="6732588" y="3427413"/>
            <a:ext cx="685800" cy="312737"/>
          </a:xfrm>
          <a:prstGeom prst="rect">
            <a:avLst/>
          </a:prstGeom>
          <a:solidFill>
            <a:schemeClr val="accent1">
              <a:alpha val="27058"/>
            </a:schemeClr>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895" name="Rectangle 7"/>
          <p:cNvSpPr>
            <a:spLocks noChangeArrowheads="1"/>
          </p:cNvSpPr>
          <p:nvPr/>
        </p:nvSpPr>
        <p:spPr bwMode="auto">
          <a:xfrm>
            <a:off x="3863975" y="4067175"/>
            <a:ext cx="574675" cy="314325"/>
          </a:xfrm>
          <a:prstGeom prst="rect">
            <a:avLst/>
          </a:prstGeom>
          <a:solidFill>
            <a:schemeClr val="accent1">
              <a:alpha val="27058"/>
            </a:schemeClr>
          </a:solidFill>
          <a:ln w="9525" algn="ctr">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1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7896" name="Rectangle 8"/>
          <p:cNvSpPr>
            <a:spLocks noChangeArrowheads="1"/>
          </p:cNvSpPr>
          <p:nvPr/>
        </p:nvSpPr>
        <p:spPr bwMode="auto">
          <a:xfrm>
            <a:off x="2290763" y="6154738"/>
            <a:ext cx="601503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panose="02020603050405020304" pitchFamily="18" charset="0"/>
                <a:ea typeface="ＭＳ Ｐゴシック" panose="020B0600070205080204" pitchFamily="34" charset="-128"/>
              </a:defRPr>
            </a:lvl1pPr>
            <a:lvl2pPr marL="742950" indent="-285750">
              <a:defRPr sz="2800">
                <a:solidFill>
                  <a:schemeClr val="tx1"/>
                </a:solidFill>
                <a:latin typeface="Times" panose="02020603050405020304" pitchFamily="18" charset="0"/>
                <a:ea typeface="ＭＳ Ｐゴシック" panose="020B0600070205080204" pitchFamily="34" charset="-128"/>
              </a:defRPr>
            </a:lvl2pPr>
            <a:lvl3pPr marL="1143000" indent="-228600">
              <a:defRPr sz="2800">
                <a:solidFill>
                  <a:schemeClr val="tx1"/>
                </a:solidFill>
                <a:latin typeface="Times" panose="02020603050405020304" pitchFamily="18" charset="0"/>
                <a:ea typeface="ＭＳ Ｐゴシック" panose="020B0600070205080204" pitchFamily="34" charset="-128"/>
              </a:defRPr>
            </a:lvl3pPr>
            <a:lvl4pPr marL="1600200" indent="-228600">
              <a:defRPr sz="2800">
                <a:solidFill>
                  <a:schemeClr val="tx1"/>
                </a:solidFill>
                <a:latin typeface="Times" panose="02020603050405020304" pitchFamily="18" charset="0"/>
                <a:ea typeface="ＭＳ Ｐゴシック" panose="020B0600070205080204" pitchFamily="34" charset="-128"/>
              </a:defRPr>
            </a:lvl4pPr>
            <a:lvl5pPr marL="2057400" indent="-228600">
              <a:defRPr sz="2800">
                <a:solidFill>
                  <a:schemeClr val="tx1"/>
                </a:solidFill>
                <a:latin typeface="Times"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800">
                <a:solidFill>
                  <a:schemeClr val="tx1"/>
                </a:solidFill>
                <a:latin typeface="Times" panose="02020603050405020304" pitchFamily="18" charset="0"/>
                <a:ea typeface="ＭＳ Ｐゴシック"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100" b="0"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Da, W, Stahlman, and Baral, S. Depressive symptoms and Alcohol use as Mediators of HIV-related risk practices and stigma affecting men who have sex with men in Lesotho : a Structural Equation Modelling Approach, Annals of Epidemiology, 2016</a:t>
            </a:r>
            <a:endParaRPr kumimoji="0" lang="en-US" altLang="en-US" sz="1100" b="0" i="0" u="none" strike="noStrike" kern="1200" cap="none" spc="0" normalizeH="0" baseline="0" noProof="0">
              <a:ln>
                <a:noFill/>
              </a:ln>
              <a:solidFill>
                <a:prstClr val="black"/>
              </a:solidFill>
              <a:effectLst/>
              <a:uLnTx/>
              <a:uFillTx/>
              <a:latin typeface="Times New Roman" panose="02020603050405020304" pitchFamily="18" charset="0"/>
              <a:ea typeface="ＭＳ Ｐゴシック" panose="020B0600070205080204" pitchFamily="34" charset="-128"/>
              <a:cs typeface="Calibri" panose="020F0502020204030204" pitchFamily="34" charset="0"/>
            </a:endParaRPr>
          </a:p>
        </p:txBody>
      </p:sp>
      <p:sp>
        <p:nvSpPr>
          <p:cNvPr id="10" name="Right Arrow 9"/>
          <p:cNvSpPr/>
          <p:nvPr/>
        </p:nvSpPr>
        <p:spPr>
          <a:xfrm rot="18850264">
            <a:off x="3063876" y="3398837"/>
            <a:ext cx="2208212" cy="722313"/>
          </a:xfrm>
          <a:prstGeom prst="rightArrow">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
        <p:nvSpPr>
          <p:cNvPr id="11" name="Right Arrow 10"/>
          <p:cNvSpPr/>
          <p:nvPr/>
        </p:nvSpPr>
        <p:spPr>
          <a:xfrm rot="2978445">
            <a:off x="5730082" y="3436143"/>
            <a:ext cx="2209800" cy="722313"/>
          </a:xfrm>
          <a:prstGeom prst="rightArrow">
            <a:avLst/>
          </a:prstGeom>
          <a:solidFill>
            <a:schemeClr val="accent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a:ea typeface="+mn-ea"/>
              <a:cs typeface="+mn-cs"/>
            </a:endParaRPr>
          </a:p>
        </p:txBody>
      </p:sp>
    </p:spTree>
    <p:extLst>
      <p:ext uri="{BB962C8B-B14F-4D97-AF65-F5344CB8AC3E}">
        <p14:creationId xmlns:p14="http://schemas.microsoft.com/office/powerpoint/2010/main" val="3453520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jhsph-norm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JHSPH-AY-2017-18-FAC" id="{08A6F80D-4BD0-6C4F-863C-96A06590D95B}" vid="{CA7095F2-9849-2B44-8BB9-364B3D8EF2DE}"/>
    </a:ext>
  </a:extLst>
</a:theme>
</file>

<file path=ppt/theme/theme3.xml><?xml version="1.0" encoding="utf-8"?>
<a:theme xmlns:a="http://schemas.openxmlformats.org/drawingml/2006/main" name="1_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22B9E06671B54FA89F14538B9B0FEA" ma:contentTypeVersion="1" ma:contentTypeDescription="Create a new document." ma:contentTypeScope="" ma:versionID="362711686602768b23db736653e4ac1a">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74DEAF9F-75EB-40F3-BCE6-3F124FDA57F7}"/>
</file>

<file path=customXml/itemProps2.xml><?xml version="1.0" encoding="utf-8"?>
<ds:datastoreItem xmlns:ds="http://schemas.openxmlformats.org/officeDocument/2006/customXml" ds:itemID="{EAF3C646-C226-4CC0-8677-3183F3559D35}"/>
</file>

<file path=customXml/itemProps3.xml><?xml version="1.0" encoding="utf-8"?>
<ds:datastoreItem xmlns:ds="http://schemas.openxmlformats.org/officeDocument/2006/customXml" ds:itemID="{8BECB612-6A19-4149-873E-E7ABE727CD87}"/>
</file>

<file path=docProps/app.xml><?xml version="1.0" encoding="utf-8"?>
<Properties xmlns="http://schemas.openxmlformats.org/officeDocument/2006/extended-properties" xmlns:vt="http://schemas.openxmlformats.org/officeDocument/2006/docPropsVTypes">
  <Template/>
  <TotalTime>4178</TotalTime>
  <Words>1604</Words>
  <Application>Microsoft Office PowerPoint</Application>
  <PresentationFormat>On-screen Show (4:3)</PresentationFormat>
  <Paragraphs>324</Paragraphs>
  <Slides>20</Slides>
  <Notes>5</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20</vt:i4>
      </vt:variant>
    </vt:vector>
  </HeadingPairs>
  <TitlesOfParts>
    <vt:vector size="38" baseType="lpstr">
      <vt:lpstr>Arial</vt:lpstr>
      <vt:lpstr>Bookman Old Style</vt:lpstr>
      <vt:lpstr>Calibri</vt:lpstr>
      <vt:lpstr>Cambria</vt:lpstr>
      <vt:lpstr>Courier New</vt:lpstr>
      <vt:lpstr>Garamond</vt:lpstr>
      <vt:lpstr>Georgia</vt:lpstr>
      <vt:lpstr>Gill Sans MT</vt:lpstr>
      <vt:lpstr>Lucida Grande</vt:lpstr>
      <vt:lpstr>PT Serif</vt:lpstr>
      <vt:lpstr>Times</vt:lpstr>
      <vt:lpstr>Times New Roman</vt:lpstr>
      <vt:lpstr>Tw Cen MT</vt:lpstr>
      <vt:lpstr>Wingdings</vt:lpstr>
      <vt:lpstr>Wingdings 2</vt:lpstr>
      <vt:lpstr>Median</vt:lpstr>
      <vt:lpstr>jhsph-normal</vt:lpstr>
      <vt:lpstr>1_Median</vt:lpstr>
      <vt:lpstr>Stigma, Human Rights, and HIV Measurement and Interventions</vt:lpstr>
      <vt:lpstr>Outline</vt:lpstr>
      <vt:lpstr>Why Measure Stigma?</vt:lpstr>
      <vt:lpstr>Legislation and HIV Risks among MSM in Nigeria</vt:lpstr>
      <vt:lpstr>Stigma affecting Disclosure among MSM in the Gambia</vt:lpstr>
      <vt:lpstr>Disclosure of Sex Work Status in eSwatini </vt:lpstr>
      <vt:lpstr>HIV of Trans Women vs CisMSM in Eight Countries Across Sub-Saharan Africa</vt:lpstr>
      <vt:lpstr>Stigma among transgender women vs cisgender MSM across Sub-Saharan Africa</vt:lpstr>
      <vt:lpstr>Stigma and Depression among MSM</vt:lpstr>
      <vt:lpstr>Stigma and Mental Health among Trans Women in Cote D’Ivoire</vt:lpstr>
      <vt:lpstr>Stigma and Suicidal Ideation among MSM in West Africa</vt:lpstr>
      <vt:lpstr>Where Stigma Data Are Available for Key Populations from 2000-2016</vt:lpstr>
      <vt:lpstr>Prevalence of Community Level Stigma Affecting Men who have Sex with Men across the US and Sub-Saharan Africa</vt:lpstr>
      <vt:lpstr>Measurement of Stigma Across Populations</vt:lpstr>
      <vt:lpstr>Average Percentage of Female Sex Workers Reporting Experiences of Physical Violence, 2006-2017</vt:lpstr>
      <vt:lpstr>Stigma among female sex workers in 10 countries in sub Saharan Africa</vt:lpstr>
      <vt:lpstr>Relationship between legal status of sex work and HIV </vt:lpstr>
      <vt:lpstr>Stigma reduction among cisgender MSM, transgender women, and people living with HIV over 24 months</vt:lpstr>
      <vt:lpstr>Moving Forward</vt:lpstr>
      <vt:lpstr>Acknowledgements</vt:lpstr>
    </vt:vector>
  </TitlesOfParts>
  <Company>JDG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Design Studio</dc:creator>
  <cp:lastModifiedBy>Stefan Baral</cp:lastModifiedBy>
  <cp:revision>382</cp:revision>
  <cp:lastPrinted>2016-03-01T19:28:35Z</cp:lastPrinted>
  <dcterms:created xsi:type="dcterms:W3CDTF">2004-09-17T20:07:42Z</dcterms:created>
  <dcterms:modified xsi:type="dcterms:W3CDTF">2019-02-12T09:08:51Z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0x0101008822B9E06671B54FA89F14538B9B0FEA</vt:lpwstr>
  </property>
</Properties>
</file>