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5"/>
  </p:notesMasterIdLst>
  <p:handoutMasterIdLst>
    <p:handoutMasterId r:id="rId16"/>
  </p:handoutMasterIdLst>
  <p:sldIdLst>
    <p:sldId id="273" r:id="rId6"/>
    <p:sldId id="258" r:id="rId7"/>
    <p:sldId id="280" r:id="rId8"/>
    <p:sldId id="303" r:id="rId9"/>
    <p:sldId id="302" r:id="rId10"/>
    <p:sldId id="265" r:id="rId11"/>
    <p:sldId id="301" r:id="rId12"/>
    <p:sldId id="275" r:id="rId13"/>
    <p:sldId id="261" r:id="rId14"/>
  </p:sldIdLst>
  <p:sldSz cx="9144000" cy="6858000" type="screen4x3"/>
  <p:notesSz cx="6797675" cy="9926638"/>
  <p:defaultTex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196">
          <p15:clr>
            <a:srgbClr val="A4A3A4"/>
          </p15:clr>
        </p15:guide>
        <p15:guide id="2" pos="398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76C0"/>
    <a:srgbClr val="00589A"/>
    <a:srgbClr val="00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1" autoAdjust="0"/>
    <p:restoredTop sz="32791" autoAdjust="0"/>
  </p:normalViewPr>
  <p:slideViewPr>
    <p:cSldViewPr snapToGrid="0" snapToObjects="1">
      <p:cViewPr varScale="1">
        <p:scale>
          <a:sx n="111" d="100"/>
          <a:sy n="111" d="100"/>
        </p:scale>
        <p:origin x="1902" y="114"/>
      </p:cViewPr>
      <p:guideLst>
        <p:guide orient="horz" pos="4196"/>
        <p:guide pos="398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08" charset="0"/>
                <a:ea typeface="ＭＳ Ｐゴシック" pitchFamily="-108" charset="-128"/>
              </a:defRPr>
            </a:lvl1pPr>
          </a:lstStyle>
          <a:p>
            <a:pPr>
              <a:defRPr/>
            </a:pPr>
            <a:fld id="{D4835B9E-6C8B-4A32-A1A5-89A204999506}" type="datetime1">
              <a:rPr lang="fr-FR" altLang="es-ES_tradnl"/>
              <a:pPr>
                <a:defRPr/>
              </a:pPr>
              <a:t>07/05/2019</a:t>
            </a:fld>
            <a:endParaRPr lang="fr-FR" altLang="es-ES_tradnl"/>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0BF4B2C-707D-4BAA-952C-341B022DEEAD}" type="slidenum">
              <a:rPr lang="fr-FR" altLang="es-ES_tradnl"/>
              <a:pPr>
                <a:defRPr/>
              </a:pPr>
              <a:t>‹#›</a:t>
            </a:fld>
            <a:endParaRPr lang="fr-FR" alt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D65E51E-9B5B-400B-B63B-19141FF6C545}" type="datetimeFigureOut">
              <a:rPr lang="en-GB" smtClean="0"/>
              <a:t>07/05/2019</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7F3857E-6C45-45FA-B8F1-FEEB00D7CF29}" type="slidenum">
              <a:rPr lang="en-GB" smtClean="0"/>
              <a:t>‹#›</a:t>
            </a:fld>
            <a:endParaRPr lang="en-GB"/>
          </a:p>
        </p:txBody>
      </p:sp>
    </p:spTree>
    <p:extLst>
      <p:ext uri="{BB962C8B-B14F-4D97-AF65-F5344CB8AC3E}">
        <p14:creationId xmlns:p14="http://schemas.microsoft.com/office/powerpoint/2010/main" val="3565323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Aft>
                <a:spcPts val="0"/>
              </a:spcAft>
              <a:buFont typeface="Wingdings" panose="05000000000000000000" pitchFamily="2" charset="2"/>
              <a:buChar char="Ø"/>
            </a:pPr>
            <a:r>
              <a:rPr lang="en-GB" dirty="0">
                <a:solidFill>
                  <a:srgbClr val="0068AD"/>
                </a:solidFill>
                <a:latin typeface="Calibri" panose="020F0502020204030204" pitchFamily="34" charset="0"/>
                <a:ea typeface="DengXian"/>
              </a:rPr>
              <a:t>OHCHR considers civic space a </a:t>
            </a:r>
            <a:r>
              <a:rPr lang="en-GB" b="1" dirty="0">
                <a:solidFill>
                  <a:srgbClr val="0068AD"/>
                </a:solidFill>
                <a:latin typeface="Calibri" panose="020F0502020204030204" pitchFamily="34" charset="0"/>
                <a:ea typeface="DengXian"/>
              </a:rPr>
              <a:t>threshold issue for the advancement of all other human rights</a:t>
            </a:r>
            <a:r>
              <a:rPr lang="en-GB" dirty="0">
                <a:solidFill>
                  <a:srgbClr val="0068AD"/>
                </a:solidFill>
                <a:latin typeface="Calibri" panose="020F0502020204030204" pitchFamily="34" charset="0"/>
                <a:ea typeface="DengXian"/>
              </a:rPr>
              <a:t>. When there is space for civil society to voice opinions and shed light on concerns, all other human rights can be pursued more effectively. </a:t>
            </a:r>
          </a:p>
          <a:p>
            <a:pPr algn="just">
              <a:spcAft>
                <a:spcPts val="0"/>
              </a:spcAft>
            </a:pPr>
            <a:endParaRPr lang="en-GB" sz="600" dirty="0" smtClean="0">
              <a:solidFill>
                <a:srgbClr val="0068AD"/>
              </a:solidFill>
              <a:latin typeface="Calibri" panose="020F0502020204030204" pitchFamily="34" charset="0"/>
              <a:ea typeface="DengXian"/>
            </a:endParaRPr>
          </a:p>
          <a:p>
            <a:pPr marL="285750" indent="-285750" algn="just">
              <a:spcAft>
                <a:spcPts val="0"/>
              </a:spcAft>
              <a:buFont typeface="Wingdings" panose="05000000000000000000" pitchFamily="2" charset="2"/>
              <a:buChar char="Ø"/>
            </a:pPr>
            <a:r>
              <a:rPr lang="en-US" dirty="0">
                <a:solidFill>
                  <a:srgbClr val="0068AD"/>
                </a:solidFill>
                <a:latin typeface="Calibri" panose="020F0502020204030204" pitchFamily="34" charset="0"/>
                <a:ea typeface="DengXian"/>
              </a:rPr>
              <a:t>While </a:t>
            </a:r>
            <a:r>
              <a:rPr lang="en-US" b="1" dirty="0">
                <a:solidFill>
                  <a:srgbClr val="0068AD"/>
                </a:solidFill>
                <a:latin typeface="Calibri" panose="020F0502020204030204" pitchFamily="34" charset="0"/>
                <a:ea typeface="DengXian"/>
              </a:rPr>
              <a:t>new technologies and interconnectedness</a:t>
            </a:r>
            <a:r>
              <a:rPr lang="en-US" dirty="0">
                <a:solidFill>
                  <a:srgbClr val="0068AD"/>
                </a:solidFill>
                <a:latin typeface="Calibri" panose="020F0502020204030204" pitchFamily="34" charset="0"/>
                <a:ea typeface="DengXian"/>
              </a:rPr>
              <a:t> have greatly facilitated the expansion of civil society networks, including across borders, they have also created new avenues and excuses for control of civil society movements and speech, often under security pretexts. They have also shifted large parts of the participation space on-line – and, at least partially, under the control of private platforms, which challenges our traditional human rights methodology. </a:t>
            </a:r>
          </a:p>
          <a:p>
            <a:pPr algn="just">
              <a:spcAft>
                <a:spcPts val="0"/>
              </a:spcAft>
            </a:pPr>
            <a:endParaRPr lang="en-US" sz="600" dirty="0" smtClean="0">
              <a:solidFill>
                <a:srgbClr val="0068AD"/>
              </a:solidFill>
              <a:latin typeface="Calibri" panose="020F0502020204030204" pitchFamily="34" charset="0"/>
              <a:ea typeface="DengXian"/>
            </a:endParaRPr>
          </a:p>
          <a:p>
            <a:pPr marL="285750" indent="-285750" algn="just">
              <a:spcAft>
                <a:spcPts val="0"/>
              </a:spcAft>
              <a:buFont typeface="Wingdings" panose="05000000000000000000" pitchFamily="2" charset="2"/>
              <a:buChar char="Ø"/>
            </a:pPr>
            <a:r>
              <a:rPr lang="en-US" b="1" dirty="0">
                <a:solidFill>
                  <a:srgbClr val="0068AD"/>
                </a:solidFill>
                <a:latin typeface="Calibri" panose="020F0502020204030204" pitchFamily="34" charset="0"/>
                <a:ea typeface="DengXian"/>
              </a:rPr>
              <a:t>The tide against civil society is strong</a:t>
            </a:r>
            <a:r>
              <a:rPr lang="en-US" dirty="0">
                <a:solidFill>
                  <a:srgbClr val="0068AD"/>
                </a:solidFill>
                <a:latin typeface="Calibri" panose="020F0502020204030204" pitchFamily="34" charset="0"/>
                <a:ea typeface="DengXian"/>
              </a:rPr>
              <a:t>: Restrictions, including on registration and funding for civil society are growing, and counter-terrorism, security and public morality concerns are invoked as justifications for legal and policy constraints. Attacks (physical and other) on civil society – by state and non-state actors -- are on the rise, including against women human rights defenders and defenders working for gender equality. </a:t>
            </a:r>
          </a:p>
          <a:p>
            <a:pPr algn="just">
              <a:spcAft>
                <a:spcPts val="0"/>
              </a:spcAft>
            </a:pPr>
            <a:endParaRPr lang="en-US" sz="600" dirty="0" smtClean="0">
              <a:solidFill>
                <a:srgbClr val="0068AD"/>
              </a:solidFill>
              <a:latin typeface="Calibri" panose="020F0502020204030204" pitchFamily="34" charset="0"/>
              <a:ea typeface="DengXian"/>
            </a:endParaRPr>
          </a:p>
          <a:p>
            <a:pPr marL="285750" indent="-285750" algn="just">
              <a:spcAft>
                <a:spcPts val="0"/>
              </a:spcAft>
              <a:buFont typeface="Wingdings" panose="05000000000000000000" pitchFamily="2" charset="2"/>
              <a:buChar char="Ø"/>
            </a:pPr>
            <a:r>
              <a:rPr lang="en-US" dirty="0">
                <a:solidFill>
                  <a:srgbClr val="0068AD"/>
                </a:solidFill>
                <a:latin typeface="Calibri" panose="020F0502020204030204" pitchFamily="34" charset="0"/>
                <a:ea typeface="DengXian"/>
              </a:rPr>
              <a:t>Another challenge is that members of the </a:t>
            </a:r>
            <a:r>
              <a:rPr lang="en-US" b="1" dirty="0">
                <a:solidFill>
                  <a:srgbClr val="0068AD"/>
                </a:solidFill>
                <a:latin typeface="Calibri" panose="020F0502020204030204" pitchFamily="34" charset="0"/>
                <a:ea typeface="DengXian"/>
              </a:rPr>
              <a:t>public often do not fully appreciate the critical role of civil society</a:t>
            </a:r>
            <a:r>
              <a:rPr lang="en-US" dirty="0">
                <a:solidFill>
                  <a:srgbClr val="0068AD"/>
                </a:solidFill>
                <a:latin typeface="Calibri" panose="020F0502020204030204" pitchFamily="34" charset="0"/>
                <a:ea typeface="DengXian"/>
              </a:rPr>
              <a:t> in preserving public freedoms, defending diversity, and ensuring state accountability.</a:t>
            </a:r>
          </a:p>
          <a:p>
            <a:endParaRPr lang="en-GB" dirty="0"/>
          </a:p>
        </p:txBody>
      </p:sp>
      <p:sp>
        <p:nvSpPr>
          <p:cNvPr id="4" name="Slide Number Placeholder 3"/>
          <p:cNvSpPr>
            <a:spLocks noGrp="1"/>
          </p:cNvSpPr>
          <p:nvPr>
            <p:ph type="sldNum" sz="quarter" idx="10"/>
          </p:nvPr>
        </p:nvSpPr>
        <p:spPr/>
        <p:txBody>
          <a:bodyPr/>
          <a:lstStyle/>
          <a:p>
            <a:fld id="{C7F3857E-6C45-45FA-B8F1-FEEB00D7CF29}" type="slidenum">
              <a:rPr lang="en-GB" smtClean="0"/>
              <a:t>2</a:t>
            </a:fld>
            <a:endParaRPr lang="en-GB"/>
          </a:p>
        </p:txBody>
      </p:sp>
    </p:spTree>
    <p:extLst>
      <p:ext uri="{BB962C8B-B14F-4D97-AF65-F5344CB8AC3E}">
        <p14:creationId xmlns:p14="http://schemas.microsoft.com/office/powerpoint/2010/main" val="95478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Aft>
                <a:spcPts val="0"/>
              </a:spcAft>
              <a:buFont typeface="Wingdings" panose="05000000000000000000" pitchFamily="2" charset="2"/>
              <a:buChar char="Ø"/>
            </a:pPr>
            <a:r>
              <a:rPr lang="en-GB" sz="1600" dirty="0" smtClean="0">
                <a:solidFill>
                  <a:srgbClr val="0068AD"/>
                </a:solidFill>
                <a:latin typeface="Calibri" panose="020F0502020204030204" pitchFamily="34" charset="0"/>
                <a:ea typeface="DengXian"/>
              </a:rPr>
              <a:t>At a </a:t>
            </a:r>
            <a:r>
              <a:rPr lang="en-GB" sz="1600" b="1" dirty="0" smtClean="0">
                <a:solidFill>
                  <a:srgbClr val="0068AD"/>
                </a:solidFill>
                <a:latin typeface="Calibri" panose="020F0502020204030204" pitchFamily="34" charset="0"/>
                <a:ea typeface="DengXian"/>
              </a:rPr>
              <a:t>global level</a:t>
            </a:r>
            <a:r>
              <a:rPr lang="en-GB" sz="1600" dirty="0" smtClean="0">
                <a:solidFill>
                  <a:srgbClr val="0068AD"/>
                </a:solidFill>
                <a:latin typeface="Calibri" panose="020F0502020204030204" pitchFamily="34" charset="0"/>
                <a:ea typeface="DengXian"/>
              </a:rPr>
              <a:t>, the voice and leadership of the High Commissioner is critical for the defence of civic space and protection of human rights defenders. </a:t>
            </a:r>
          </a:p>
          <a:p>
            <a:pPr algn="just">
              <a:spcAft>
                <a:spcPts val="0"/>
              </a:spcAft>
            </a:pPr>
            <a:endParaRPr lang="en-GB" sz="1600" dirty="0" smtClean="0">
              <a:solidFill>
                <a:srgbClr val="0068AD"/>
              </a:solidFill>
              <a:latin typeface="Calibri" panose="020F0502020204030204" pitchFamily="34" charset="0"/>
              <a:ea typeface="DengXian"/>
            </a:endParaRPr>
          </a:p>
          <a:p>
            <a:pPr marL="285750" indent="-285750" algn="just">
              <a:spcAft>
                <a:spcPts val="0"/>
              </a:spcAft>
              <a:buFont typeface="Wingdings" panose="05000000000000000000" pitchFamily="2" charset="2"/>
              <a:buChar char="Ø"/>
            </a:pPr>
            <a:r>
              <a:rPr lang="en-GB" sz="1600" dirty="0" smtClean="0">
                <a:solidFill>
                  <a:srgbClr val="0068AD"/>
                </a:solidFill>
                <a:latin typeface="Calibri" panose="020F0502020204030204" pitchFamily="34" charset="0"/>
                <a:ea typeface="DengXian"/>
              </a:rPr>
              <a:t>In terms of </a:t>
            </a:r>
            <a:r>
              <a:rPr lang="en-US" sz="1600" b="1" dirty="0" smtClean="0">
                <a:solidFill>
                  <a:srgbClr val="0068AD"/>
                </a:solidFill>
                <a:latin typeface="Calibri" panose="020F0502020204030204" pitchFamily="34" charset="0"/>
                <a:ea typeface="DengXian"/>
              </a:rPr>
              <a:t>UN support to civil society/civic space</a:t>
            </a:r>
            <a:r>
              <a:rPr lang="en-US" sz="1600" dirty="0" smtClean="0">
                <a:solidFill>
                  <a:srgbClr val="0068AD"/>
                </a:solidFill>
                <a:latin typeface="Calibri" panose="020F0502020204030204" pitchFamily="34" charset="0"/>
                <a:ea typeface="DengXian"/>
              </a:rPr>
              <a:t>, our advocacy has two objectives: </a:t>
            </a:r>
          </a:p>
          <a:p>
            <a:pPr lvl="1" algn="just">
              <a:spcAft>
                <a:spcPts val="0"/>
              </a:spcAft>
            </a:pPr>
            <a:r>
              <a:rPr lang="en-US" sz="1600" dirty="0" smtClean="0">
                <a:solidFill>
                  <a:srgbClr val="0068AD"/>
                </a:solidFill>
                <a:latin typeface="Calibri" panose="020F0502020204030204" pitchFamily="34" charset="0"/>
                <a:ea typeface="DengXian"/>
              </a:rPr>
              <a:t>(1) </a:t>
            </a:r>
            <a:r>
              <a:rPr lang="en-US" sz="1600" b="1" dirty="0" smtClean="0">
                <a:solidFill>
                  <a:srgbClr val="0068AD"/>
                </a:solidFill>
                <a:latin typeface="Calibri" panose="020F0502020204030204" pitchFamily="34" charset="0"/>
                <a:ea typeface="DengXian"/>
              </a:rPr>
              <a:t>widening the space for civil society engagement within UN </a:t>
            </a:r>
            <a:r>
              <a:rPr lang="en-US" sz="1600" dirty="0" smtClean="0">
                <a:solidFill>
                  <a:srgbClr val="0068AD"/>
                </a:solidFill>
                <a:latin typeface="Calibri" panose="020F0502020204030204" pitchFamily="34" charset="0"/>
                <a:ea typeface="DengXian"/>
              </a:rPr>
              <a:t>entities and forums (the recent HC report on civil society engagement within the UN advocates for clearer rules on accreditation and predictable channels for exchange and access to information that are actionable in case of disagreements; diversity of engagement and conscious out-reach to different NGOs; better protection, including from reprisals for cooperation with the UN); </a:t>
            </a:r>
          </a:p>
          <a:p>
            <a:pPr lvl="1" algn="just">
              <a:spcAft>
                <a:spcPts val="0"/>
              </a:spcAft>
            </a:pPr>
            <a:r>
              <a:rPr lang="en-US" sz="1600" dirty="0" smtClean="0">
                <a:solidFill>
                  <a:srgbClr val="0068AD"/>
                </a:solidFill>
                <a:latin typeface="Calibri" panose="020F0502020204030204" pitchFamily="34" charset="0"/>
                <a:ea typeface="DengXian"/>
              </a:rPr>
              <a:t>(2) </a:t>
            </a:r>
            <a:r>
              <a:rPr lang="en-US" sz="1600" b="1" dirty="0" smtClean="0">
                <a:solidFill>
                  <a:srgbClr val="0068AD"/>
                </a:solidFill>
                <a:latin typeface="Calibri" panose="020F0502020204030204" pitchFamily="34" charset="0"/>
                <a:ea typeface="DengXian"/>
              </a:rPr>
              <a:t>ensuring that the UN protects and promotes civic space </a:t>
            </a:r>
            <a:r>
              <a:rPr lang="en-US" sz="1600" dirty="0" smtClean="0">
                <a:solidFill>
                  <a:srgbClr val="0068AD"/>
                </a:solidFill>
                <a:latin typeface="Calibri" panose="020F0502020204030204" pitchFamily="34" charset="0"/>
                <a:ea typeface="DengXian"/>
              </a:rPr>
              <a:t>in its work with member states. </a:t>
            </a:r>
          </a:p>
          <a:p>
            <a:endParaRPr lang="en-GB" dirty="0"/>
          </a:p>
        </p:txBody>
      </p:sp>
      <p:sp>
        <p:nvSpPr>
          <p:cNvPr id="4" name="Slide Number Placeholder 3"/>
          <p:cNvSpPr>
            <a:spLocks noGrp="1"/>
          </p:cNvSpPr>
          <p:nvPr>
            <p:ph type="sldNum" sz="quarter" idx="10"/>
          </p:nvPr>
        </p:nvSpPr>
        <p:spPr/>
        <p:txBody>
          <a:bodyPr/>
          <a:lstStyle/>
          <a:p>
            <a:fld id="{C7F3857E-6C45-45FA-B8F1-FEEB00D7CF29}" type="slidenum">
              <a:rPr lang="en-GB" smtClean="0"/>
              <a:t>8</a:t>
            </a:fld>
            <a:endParaRPr lang="en-GB"/>
          </a:p>
        </p:txBody>
      </p:sp>
    </p:spTree>
    <p:extLst>
      <p:ext uri="{BB962C8B-B14F-4D97-AF65-F5344CB8AC3E}">
        <p14:creationId xmlns:p14="http://schemas.microsoft.com/office/powerpoint/2010/main" val="2663519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Image 9" descr="OHCHR_logo_EN_blu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300" y="6018213"/>
            <a:ext cx="18256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descr="UN_logo.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8725" y="6188075"/>
            <a:ext cx="5746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11"/>
          <p:cNvCxnSpPr/>
          <p:nvPr userDrawn="1"/>
        </p:nvCxnSpPr>
        <p:spPr>
          <a:xfrm rot="5400000">
            <a:off x="258762" y="328613"/>
            <a:ext cx="658813" cy="158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Image 8" descr="title_slide_background_3_shine.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0"/>
            <a:ext cx="91551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12"/>
          <p:cNvCxnSpPr/>
          <p:nvPr userDrawn="1"/>
        </p:nvCxnSpPr>
        <p:spPr>
          <a:xfrm rot="5400000">
            <a:off x="-849312" y="1438275"/>
            <a:ext cx="2874962"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12" descr="ppt_white"/>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78313" y="5413375"/>
            <a:ext cx="41402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723900" y="2041240"/>
            <a:ext cx="6590166" cy="1150263"/>
          </a:xfrm>
        </p:spPr>
        <p:txBody>
          <a:bodyPr/>
          <a:lstStyle>
            <a:lvl1pPr>
              <a:defRPr sz="2800" b="1" baseline="0">
                <a:solidFill>
                  <a:schemeClr val="bg1"/>
                </a:solidFill>
              </a:defRPr>
            </a:lvl1pPr>
          </a:lstStyle>
          <a:p>
            <a:r>
              <a:rPr lang="en-US" smtClean="0"/>
              <a:t>Cliquez et modifiez le titre</a:t>
            </a:r>
            <a:endParaRPr lang="fr-FR" dirty="0"/>
          </a:p>
        </p:txBody>
      </p:sp>
      <p:sp>
        <p:nvSpPr>
          <p:cNvPr id="3" name="Sous-titre 2"/>
          <p:cNvSpPr>
            <a:spLocks noGrp="1"/>
          </p:cNvSpPr>
          <p:nvPr>
            <p:ph type="subTitle" idx="1"/>
          </p:nvPr>
        </p:nvSpPr>
        <p:spPr>
          <a:xfrm>
            <a:off x="723900" y="4248607"/>
            <a:ext cx="6590166" cy="978756"/>
          </a:xfrm>
        </p:spPr>
        <p:txBody>
          <a:bodyPr>
            <a:normAutofit/>
          </a:bodyPr>
          <a:lstStyle>
            <a:lvl1pPr marL="0" indent="0" algn="l">
              <a:buNone/>
              <a:defRPr sz="20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Cliquez</a:t>
            </a:r>
            <a:r>
              <a:rPr lang="en-US" dirty="0" smtClean="0"/>
              <a:t> pour modifier le style des </a:t>
            </a:r>
            <a:r>
              <a:rPr lang="en-US" dirty="0" err="1" smtClean="0"/>
              <a:t>sous-titres</a:t>
            </a:r>
            <a:r>
              <a:rPr lang="en-US" dirty="0" smtClean="0"/>
              <a:t> du masque</a:t>
            </a:r>
            <a:endParaRPr lang="fr-FR" dirty="0"/>
          </a:p>
        </p:txBody>
      </p:sp>
    </p:spTree>
    <p:extLst>
      <p:ext uri="{BB962C8B-B14F-4D97-AF65-F5344CB8AC3E}">
        <p14:creationId xmlns:p14="http://schemas.microsoft.com/office/powerpoint/2010/main" val="115173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2"/>
                </a:solidFill>
              </a:defRPr>
            </a:lvl1p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du contenu 2"/>
          <p:cNvSpPr>
            <a:spLocks noGrp="1"/>
          </p:cNvSpPr>
          <p:nvPr>
            <p:ph idx="1"/>
          </p:nvPr>
        </p:nvSpPr>
        <p:spPr>
          <a:xfrm>
            <a:off x="740832" y="1498601"/>
            <a:ext cx="7567085" cy="4477698"/>
          </a:xfrm>
        </p:spPr>
        <p:txBody>
          <a:body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AFBD64BC-56DE-40A4-A0CB-F76FEE0FB504}" type="datetime1">
              <a:rPr lang="fr-FR" altLang="es-ES_tradnl"/>
              <a:pPr>
                <a:defRPr/>
              </a:pPr>
              <a:t>07/05/2019</a:t>
            </a:fld>
            <a:endParaRPr lang="fr-FR" altLang="es-ES_tradnl"/>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55961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76C0"/>
                </a:solidFill>
              </a:defRPr>
            </a:lvl1p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du contenu 2"/>
          <p:cNvSpPr>
            <a:spLocks noGrp="1"/>
          </p:cNvSpPr>
          <p:nvPr>
            <p:ph sz="half" idx="1"/>
          </p:nvPr>
        </p:nvSpPr>
        <p:spPr>
          <a:xfrm>
            <a:off x="740832" y="1498601"/>
            <a:ext cx="3754968" cy="4477698"/>
          </a:xfrm>
        </p:spPr>
        <p:txBody>
          <a:bodyPr/>
          <a:lstStyle>
            <a:lvl1pPr>
              <a:defRPr sz="2400"/>
            </a:lvl1pPr>
            <a:lvl2pPr>
              <a:defRPr sz="22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4" name="Espace réservé du contenu 3"/>
          <p:cNvSpPr>
            <a:spLocks noGrp="1"/>
          </p:cNvSpPr>
          <p:nvPr>
            <p:ph sz="half" idx="2"/>
          </p:nvPr>
        </p:nvSpPr>
        <p:spPr>
          <a:xfrm>
            <a:off x="4648200" y="1498601"/>
            <a:ext cx="3659717" cy="4477698"/>
          </a:xfrm>
        </p:spPr>
        <p:txBody>
          <a:bodyPr/>
          <a:lstStyle>
            <a:lvl1pPr>
              <a:defRPr sz="2400"/>
            </a:lvl1pPr>
            <a:lvl2pPr>
              <a:defRPr sz="22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5" name="Espace réservé de la date 3"/>
          <p:cNvSpPr>
            <a:spLocks noGrp="1"/>
          </p:cNvSpPr>
          <p:nvPr>
            <p:ph type="dt" sz="half" idx="10"/>
          </p:nvPr>
        </p:nvSpPr>
        <p:spPr/>
        <p:txBody>
          <a:bodyPr/>
          <a:lstStyle>
            <a:lvl1pPr>
              <a:defRPr/>
            </a:lvl1pPr>
          </a:lstStyle>
          <a:p>
            <a:pPr>
              <a:defRPr/>
            </a:pPr>
            <a:fld id="{4BB682E2-3D7B-4B47-AF6A-55E7E5F9A94B}" type="datetime1">
              <a:rPr lang="fr-FR" altLang="es-ES_tradnl"/>
              <a:pPr>
                <a:defRPr/>
              </a:pPr>
              <a:t>07/05/2019</a:t>
            </a:fld>
            <a:endParaRPr lang="fr-FR" altLang="es-ES_tradnl"/>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04122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76C0"/>
                </a:solidFill>
              </a:defRPr>
            </a:lvl1p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du texte 2"/>
          <p:cNvSpPr>
            <a:spLocks noGrp="1"/>
          </p:cNvSpPr>
          <p:nvPr>
            <p:ph type="body" idx="1"/>
          </p:nvPr>
        </p:nvSpPr>
        <p:spPr>
          <a:xfrm>
            <a:off x="740832" y="1498600"/>
            <a:ext cx="3756556" cy="676275"/>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Cliquez</a:t>
            </a:r>
            <a:r>
              <a:rPr lang="en-US" dirty="0" smtClean="0"/>
              <a:t> pour modifier les styles du </a:t>
            </a:r>
            <a:r>
              <a:rPr lang="en-US" dirty="0" err="1" smtClean="0"/>
              <a:t>texte</a:t>
            </a:r>
            <a:r>
              <a:rPr lang="en-US" dirty="0" smtClean="0"/>
              <a:t> du masque</a:t>
            </a:r>
          </a:p>
        </p:txBody>
      </p:sp>
      <p:sp>
        <p:nvSpPr>
          <p:cNvPr id="4" name="Espace réservé du contenu 3"/>
          <p:cNvSpPr>
            <a:spLocks noGrp="1"/>
          </p:cNvSpPr>
          <p:nvPr>
            <p:ph sz="half" idx="2"/>
          </p:nvPr>
        </p:nvSpPr>
        <p:spPr>
          <a:xfrm>
            <a:off x="740832" y="2174875"/>
            <a:ext cx="3756556" cy="380142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5" name="Espace réservé du texte 4"/>
          <p:cNvSpPr>
            <a:spLocks noGrp="1"/>
          </p:cNvSpPr>
          <p:nvPr>
            <p:ph type="body" sz="quarter" idx="3"/>
          </p:nvPr>
        </p:nvSpPr>
        <p:spPr>
          <a:xfrm>
            <a:off x="4645026" y="1498600"/>
            <a:ext cx="3662892" cy="676275"/>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Cliquez</a:t>
            </a:r>
            <a:r>
              <a:rPr lang="en-US" dirty="0" smtClean="0"/>
              <a:t> pour modifier les styles du </a:t>
            </a:r>
            <a:r>
              <a:rPr lang="en-US" dirty="0" err="1" smtClean="0"/>
              <a:t>texte</a:t>
            </a:r>
            <a:r>
              <a:rPr lang="en-US" dirty="0" smtClean="0"/>
              <a:t> du masque</a:t>
            </a:r>
          </a:p>
        </p:txBody>
      </p:sp>
      <p:sp>
        <p:nvSpPr>
          <p:cNvPr id="6" name="Espace réservé du contenu 5"/>
          <p:cNvSpPr>
            <a:spLocks noGrp="1"/>
          </p:cNvSpPr>
          <p:nvPr>
            <p:ph sz="quarter" idx="4"/>
          </p:nvPr>
        </p:nvSpPr>
        <p:spPr>
          <a:xfrm>
            <a:off x="4645026" y="2174875"/>
            <a:ext cx="3662892" cy="380142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7" name="Espace réservé de la date 3"/>
          <p:cNvSpPr>
            <a:spLocks noGrp="1"/>
          </p:cNvSpPr>
          <p:nvPr>
            <p:ph type="dt" sz="half" idx="10"/>
          </p:nvPr>
        </p:nvSpPr>
        <p:spPr/>
        <p:txBody>
          <a:bodyPr/>
          <a:lstStyle>
            <a:lvl1pPr>
              <a:defRPr/>
            </a:lvl1pPr>
          </a:lstStyle>
          <a:p>
            <a:pPr>
              <a:defRPr/>
            </a:pPr>
            <a:fld id="{529AC587-77D5-4848-946C-A1EC19DEBACD}" type="datetime1">
              <a:rPr lang="fr-FR" altLang="es-ES_tradnl"/>
              <a:pPr>
                <a:defRPr/>
              </a:pPr>
              <a:t>07/05/2019</a:t>
            </a:fld>
            <a:endParaRPr lang="fr-FR" altLang="es-ES_tradnl"/>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77739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76C0"/>
                </a:solidFill>
              </a:defRPr>
            </a:lvl1p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de la date 3"/>
          <p:cNvSpPr>
            <a:spLocks noGrp="1"/>
          </p:cNvSpPr>
          <p:nvPr>
            <p:ph type="dt" sz="half" idx="10"/>
          </p:nvPr>
        </p:nvSpPr>
        <p:spPr/>
        <p:txBody>
          <a:bodyPr/>
          <a:lstStyle>
            <a:lvl1pPr>
              <a:defRPr/>
            </a:lvl1pPr>
          </a:lstStyle>
          <a:p>
            <a:pPr>
              <a:defRPr/>
            </a:pPr>
            <a:fld id="{DF73829C-337E-4C7A-AA6D-8B4A68A903BE}" type="datetime1">
              <a:rPr lang="fr-FR" altLang="es-ES_tradnl"/>
              <a:pPr>
                <a:defRPr/>
              </a:pPr>
              <a:t>07/05/2019</a:t>
            </a:fld>
            <a:endParaRPr lang="fr-FR" altLang="es-ES_tradnl"/>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61633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DE44DD6-46AB-4E11-BB58-A7820427DDE2}" type="datetime1">
              <a:rPr lang="fr-FR" altLang="es-ES_tradnl"/>
              <a:pPr>
                <a:defRPr/>
              </a:pPr>
              <a:t>07/05/2019</a:t>
            </a:fld>
            <a:endParaRPr lang="fr-FR" altLang="es-ES_tradnl"/>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09909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cxnSp>
        <p:nvCxnSpPr>
          <p:cNvPr id="5" name="Connecteur droit 11"/>
          <p:cNvCxnSpPr/>
          <p:nvPr userDrawn="1"/>
        </p:nvCxnSpPr>
        <p:spPr>
          <a:xfrm rot="5400000">
            <a:off x="258762" y="328613"/>
            <a:ext cx="658813" cy="158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6" name="Picture 9" descr="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26188" y="6038850"/>
            <a:ext cx="255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14397" y="273050"/>
            <a:ext cx="2751116" cy="1162050"/>
          </a:xfrm>
        </p:spPr>
        <p:txBody>
          <a:bodyPr/>
          <a:lstStyle>
            <a:lvl1pPr algn="l">
              <a:defRPr sz="2000" b="1"/>
            </a:lvl1p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du contenu 2"/>
          <p:cNvSpPr>
            <a:spLocks noGrp="1"/>
          </p:cNvSpPr>
          <p:nvPr>
            <p:ph idx="1"/>
          </p:nvPr>
        </p:nvSpPr>
        <p:spPr>
          <a:xfrm>
            <a:off x="3575050" y="273051"/>
            <a:ext cx="4759583" cy="5703248"/>
          </a:xfrm>
        </p:spPr>
        <p:txBody>
          <a:bodyPr/>
          <a:lstStyle>
            <a:lvl1pPr>
              <a:defRPr sz="26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4" name="Espace réservé du texte 3"/>
          <p:cNvSpPr>
            <a:spLocks noGrp="1"/>
          </p:cNvSpPr>
          <p:nvPr>
            <p:ph type="body" sz="half" idx="2"/>
          </p:nvPr>
        </p:nvSpPr>
        <p:spPr>
          <a:xfrm>
            <a:off x="714397" y="1435101"/>
            <a:ext cx="2751116" cy="4570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7" name="Espace réservé de la date 4"/>
          <p:cNvSpPr>
            <a:spLocks noGrp="1"/>
          </p:cNvSpPr>
          <p:nvPr>
            <p:ph type="dt" sz="half" idx="10"/>
          </p:nvPr>
        </p:nvSpPr>
        <p:spPr>
          <a:xfrm>
            <a:off x="714375" y="6356350"/>
            <a:ext cx="2751138" cy="365125"/>
          </a:xfrm>
        </p:spPr>
        <p:txBody>
          <a:bodyPr/>
          <a:lstStyle>
            <a:lvl1pPr>
              <a:defRPr/>
            </a:lvl1pPr>
          </a:lstStyle>
          <a:p>
            <a:pPr>
              <a:defRPr/>
            </a:pPr>
            <a:fld id="{9AAE37D9-19FC-4C17-8992-4035F5F76101}" type="datetime1">
              <a:rPr lang="fr-FR" altLang="es-ES_tradnl"/>
              <a:pPr>
                <a:defRPr/>
              </a:pPr>
              <a:t>07/05/2019</a:t>
            </a:fld>
            <a:endParaRPr lang="fr-FR" altLang="es-ES_tradnl"/>
          </a:p>
        </p:txBody>
      </p:sp>
      <p:sp>
        <p:nvSpPr>
          <p:cNvPr id="8" name="Espace réservé du pied de page 5"/>
          <p:cNvSpPr>
            <a:spLocks noGrp="1"/>
          </p:cNvSpPr>
          <p:nvPr>
            <p:ph type="ftr" sz="quarter" idx="11"/>
          </p:nvPr>
        </p:nvSpPr>
        <p:spPr>
          <a:xfrm>
            <a:off x="3575050" y="6356350"/>
            <a:ext cx="3659188" cy="365125"/>
          </a:xfrm>
        </p:spPr>
        <p:txBody>
          <a:bodyPr/>
          <a:lstStyle>
            <a:lvl1pPr algn="l">
              <a:defRPr/>
            </a:lvl1pPr>
          </a:lstStyle>
          <a:p>
            <a:pPr>
              <a:defRPr/>
            </a:pPr>
            <a:endParaRPr lang="fr-FR"/>
          </a:p>
        </p:txBody>
      </p:sp>
    </p:spTree>
    <p:extLst>
      <p:ext uri="{BB962C8B-B14F-4D97-AF65-F5344CB8AC3E}">
        <p14:creationId xmlns:p14="http://schemas.microsoft.com/office/powerpoint/2010/main" val="129378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cxnSp>
        <p:nvCxnSpPr>
          <p:cNvPr id="5" name="Connecteur droit 11"/>
          <p:cNvCxnSpPr/>
          <p:nvPr userDrawn="1"/>
        </p:nvCxnSpPr>
        <p:spPr>
          <a:xfrm rot="5400000">
            <a:off x="258762" y="328613"/>
            <a:ext cx="658813" cy="158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6" name="Picture 9" descr="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26188" y="6038850"/>
            <a:ext cx="255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37073" y="4808256"/>
            <a:ext cx="7563541" cy="423001"/>
          </a:xfrm>
        </p:spPr>
        <p:txBody>
          <a:bodyPr anchor="b"/>
          <a:lstStyle>
            <a:lvl1pPr algn="l">
              <a:defRPr sz="2200" b="1"/>
            </a:lvl1p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pour une image  2"/>
          <p:cNvSpPr>
            <a:spLocks noGrp="1"/>
          </p:cNvSpPr>
          <p:nvPr>
            <p:ph type="pic" idx="1"/>
          </p:nvPr>
        </p:nvSpPr>
        <p:spPr>
          <a:xfrm>
            <a:off x="850473" y="612775"/>
            <a:ext cx="7450141"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737073" y="5231258"/>
            <a:ext cx="7563541" cy="60896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Cliquez</a:t>
            </a:r>
            <a:r>
              <a:rPr lang="en-US" dirty="0" smtClean="0"/>
              <a:t> pour modifier les styles du </a:t>
            </a:r>
            <a:r>
              <a:rPr lang="en-US" dirty="0" err="1" smtClean="0"/>
              <a:t>texte</a:t>
            </a:r>
            <a:r>
              <a:rPr lang="en-US" dirty="0" smtClean="0"/>
              <a:t> du masque</a:t>
            </a:r>
          </a:p>
        </p:txBody>
      </p:sp>
      <p:sp>
        <p:nvSpPr>
          <p:cNvPr id="7" name="Espace réservé de la date 4"/>
          <p:cNvSpPr>
            <a:spLocks noGrp="1"/>
          </p:cNvSpPr>
          <p:nvPr>
            <p:ph type="dt" sz="half" idx="10"/>
          </p:nvPr>
        </p:nvSpPr>
        <p:spPr>
          <a:xfrm>
            <a:off x="850900" y="6356350"/>
            <a:ext cx="1739900" cy="365125"/>
          </a:xfrm>
        </p:spPr>
        <p:txBody>
          <a:bodyPr/>
          <a:lstStyle>
            <a:lvl1pPr>
              <a:defRPr/>
            </a:lvl1pPr>
          </a:lstStyle>
          <a:p>
            <a:pPr>
              <a:defRPr/>
            </a:pPr>
            <a:fld id="{BA5B0035-F4A9-4E36-BC67-41BCB8260E20}" type="datetime1">
              <a:rPr lang="fr-FR" altLang="es-ES_tradnl"/>
              <a:pPr>
                <a:defRPr/>
              </a:pPr>
              <a:t>07/05/2019</a:t>
            </a:fld>
            <a:endParaRPr lang="fr-FR" altLang="es-ES_tradnl"/>
          </a:p>
        </p:txBody>
      </p:sp>
      <p:sp>
        <p:nvSpPr>
          <p:cNvPr id="8" name="Espace réservé du pied de page 5"/>
          <p:cNvSpPr>
            <a:spLocks noGrp="1"/>
          </p:cNvSpPr>
          <p:nvPr>
            <p:ph type="ftr" sz="quarter" idx="11"/>
          </p:nvPr>
        </p:nvSpPr>
        <p:spPr/>
        <p:txBody>
          <a:bodyPr/>
          <a:lstStyle>
            <a:lvl1pPr algn="l">
              <a:defRPr/>
            </a:lvl1pPr>
          </a:lstStyle>
          <a:p>
            <a:pPr>
              <a:defRPr/>
            </a:pPr>
            <a:endParaRPr lang="fr-FR"/>
          </a:p>
        </p:txBody>
      </p:sp>
    </p:spTree>
    <p:extLst>
      <p:ext uri="{BB962C8B-B14F-4D97-AF65-F5344CB8AC3E}">
        <p14:creationId xmlns:p14="http://schemas.microsoft.com/office/powerpoint/2010/main" val="3954150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741363" y="274638"/>
            <a:ext cx="756602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altLang="es-ES_tradnl" smtClean="0"/>
          </a:p>
        </p:txBody>
      </p:sp>
      <p:sp>
        <p:nvSpPr>
          <p:cNvPr id="1027" name="Espace réservé du texte 2"/>
          <p:cNvSpPr>
            <a:spLocks noGrp="1"/>
          </p:cNvSpPr>
          <p:nvPr>
            <p:ph type="body" idx="1"/>
          </p:nvPr>
        </p:nvSpPr>
        <p:spPr bwMode="auto">
          <a:xfrm>
            <a:off x="741363" y="1498600"/>
            <a:ext cx="756602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_tradnl" smtClean="0"/>
              <a:t>Cliquez pour modifier les styles du texte du masque</a:t>
            </a:r>
          </a:p>
          <a:p>
            <a:pPr lvl="1"/>
            <a:r>
              <a:rPr lang="en-US" altLang="es-ES_tradnl" smtClean="0"/>
              <a:t>Deuxième niveau</a:t>
            </a:r>
          </a:p>
          <a:p>
            <a:pPr lvl="2"/>
            <a:r>
              <a:rPr lang="en-US" altLang="es-ES_tradnl" smtClean="0"/>
              <a:t>Troisième niveau</a:t>
            </a:r>
          </a:p>
          <a:p>
            <a:pPr lvl="3"/>
            <a:r>
              <a:rPr lang="en-US" altLang="es-ES_tradnl" smtClean="0"/>
              <a:t>Quatrième niveau</a:t>
            </a:r>
          </a:p>
          <a:p>
            <a:pPr lvl="4"/>
            <a:r>
              <a:rPr lang="en-US" altLang="es-ES_tradnl" smtClean="0"/>
              <a:t>Cinquième niveau</a:t>
            </a:r>
            <a:endParaRPr lang="fr-FR" altLang="es-ES_tradnl" smtClean="0"/>
          </a:p>
        </p:txBody>
      </p:sp>
      <p:sp>
        <p:nvSpPr>
          <p:cNvPr id="4" name="Espace réservé de la date 3"/>
          <p:cNvSpPr>
            <a:spLocks noGrp="1"/>
          </p:cNvSpPr>
          <p:nvPr>
            <p:ph type="dt" sz="half" idx="2"/>
          </p:nvPr>
        </p:nvSpPr>
        <p:spPr>
          <a:xfrm>
            <a:off x="741363" y="6356350"/>
            <a:ext cx="184943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474747"/>
                </a:solidFill>
                <a:latin typeface="Arial" charset="0"/>
                <a:ea typeface="ＭＳ Ｐゴシック" pitchFamily="-108" charset="-128"/>
                <a:cs typeface="Arial" charset="0"/>
              </a:defRPr>
            </a:lvl1pPr>
          </a:lstStyle>
          <a:p>
            <a:pPr>
              <a:defRPr/>
            </a:pPr>
            <a:fld id="{D184D00D-DACA-4539-AD59-FA3319D89887}" type="datetime1">
              <a:rPr lang="fr-FR" altLang="es-ES_tradnl"/>
              <a:pPr>
                <a:defRPr/>
              </a:pPr>
              <a:t>07/05/2019</a:t>
            </a:fld>
            <a:endParaRPr lang="fr-FR" altLang="es-ES_tradnl"/>
          </a:p>
        </p:txBody>
      </p:sp>
      <p:sp>
        <p:nvSpPr>
          <p:cNvPr id="5" name="Espace réservé du pied de page 4"/>
          <p:cNvSpPr>
            <a:spLocks noGrp="1"/>
          </p:cNvSpPr>
          <p:nvPr>
            <p:ph type="ftr" sz="quarter" idx="3"/>
          </p:nvPr>
        </p:nvSpPr>
        <p:spPr>
          <a:xfrm>
            <a:off x="2824163" y="6356350"/>
            <a:ext cx="32639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lumMod val="90000"/>
                    <a:lumOff val="10000"/>
                  </a:schemeClr>
                </a:solidFill>
                <a:latin typeface="Arial"/>
                <a:ea typeface="+mn-ea"/>
                <a:cs typeface="Arial"/>
              </a:defRPr>
            </a:lvl1pPr>
          </a:lstStyle>
          <a:p>
            <a:pPr>
              <a:defRPr/>
            </a:pPr>
            <a:endParaRPr lang="fr-FR"/>
          </a:p>
        </p:txBody>
      </p:sp>
      <p:cxnSp>
        <p:nvCxnSpPr>
          <p:cNvPr id="12" name="Connecteur droit 11"/>
          <p:cNvCxnSpPr/>
          <p:nvPr userDrawn="1"/>
        </p:nvCxnSpPr>
        <p:spPr>
          <a:xfrm rot="5400000">
            <a:off x="258762" y="328613"/>
            <a:ext cx="658813" cy="158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31" name="Picture 9" descr="ppt"/>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326188" y="6038850"/>
            <a:ext cx="255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7" r:id="rId1"/>
    <p:sldLayoutId id="2147483892" r:id="rId2"/>
    <p:sldLayoutId id="2147483893" r:id="rId3"/>
    <p:sldLayoutId id="2147483894" r:id="rId4"/>
    <p:sldLayoutId id="2147483895" r:id="rId5"/>
    <p:sldLayoutId id="2147483896" r:id="rId6"/>
    <p:sldLayoutId id="2147483898" r:id="rId7"/>
    <p:sldLayoutId id="2147483899" r:id="rId8"/>
  </p:sldLayoutIdLst>
  <p:timing>
    <p:tnLst>
      <p:par>
        <p:cTn id="1" dur="indefinite" restart="never" nodeType="tmRoot"/>
      </p:par>
    </p:tnLst>
  </p:timing>
  <p:txStyles>
    <p:titleStyle>
      <a:lvl1pPr algn="l" defTabSz="457200" rtl="0" eaLnBrk="0" fontAlgn="base" hangingPunct="0">
        <a:spcBef>
          <a:spcPct val="0"/>
        </a:spcBef>
        <a:spcAft>
          <a:spcPct val="0"/>
        </a:spcAft>
        <a:defRPr sz="2600" b="1" kern="1200">
          <a:solidFill>
            <a:schemeClr val="tx2"/>
          </a:solidFill>
          <a:latin typeface="Arial"/>
          <a:ea typeface="ＭＳ Ｐゴシック" pitchFamily="-108" charset="-128"/>
          <a:cs typeface="Arial"/>
        </a:defRPr>
      </a:lvl1pPr>
      <a:lvl2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2pPr>
      <a:lvl3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3pPr>
      <a:lvl4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4pPr>
      <a:lvl5pPr algn="l" defTabSz="457200" rtl="0" eaLnBrk="0" fontAlgn="base" hangingPunct="0">
        <a:spcBef>
          <a:spcPct val="0"/>
        </a:spcBef>
        <a:spcAft>
          <a:spcPct val="0"/>
        </a:spcAft>
        <a:defRPr sz="2600" b="1">
          <a:solidFill>
            <a:schemeClr val="tx2"/>
          </a:solidFill>
          <a:latin typeface="Arial" pitchFamily="-108" charset="0"/>
          <a:ea typeface="ＭＳ Ｐゴシック" pitchFamily="-108" charset="-128"/>
          <a:cs typeface="Arial" charset="0"/>
        </a:defRPr>
      </a:lvl5pPr>
      <a:lvl6pPr marL="457200" algn="l" defTabSz="457200" rtl="0" fontAlgn="base">
        <a:spcBef>
          <a:spcPct val="0"/>
        </a:spcBef>
        <a:spcAft>
          <a:spcPct val="0"/>
        </a:spcAft>
        <a:defRPr sz="2800">
          <a:solidFill>
            <a:schemeClr val="tx2"/>
          </a:solidFill>
          <a:latin typeface="Arial" pitchFamily="-108" charset="0"/>
          <a:ea typeface="ＭＳ Ｐゴシック" pitchFamily="-108" charset="-128"/>
        </a:defRPr>
      </a:lvl6pPr>
      <a:lvl7pPr marL="914400" algn="l" defTabSz="457200" rtl="0" fontAlgn="base">
        <a:spcBef>
          <a:spcPct val="0"/>
        </a:spcBef>
        <a:spcAft>
          <a:spcPct val="0"/>
        </a:spcAft>
        <a:defRPr sz="2800">
          <a:solidFill>
            <a:schemeClr val="tx2"/>
          </a:solidFill>
          <a:latin typeface="Arial" pitchFamily="-108" charset="0"/>
          <a:ea typeface="ＭＳ Ｐゴシック" pitchFamily="-108" charset="-128"/>
        </a:defRPr>
      </a:lvl7pPr>
      <a:lvl8pPr marL="1371600" algn="l" defTabSz="457200" rtl="0" fontAlgn="base">
        <a:spcBef>
          <a:spcPct val="0"/>
        </a:spcBef>
        <a:spcAft>
          <a:spcPct val="0"/>
        </a:spcAft>
        <a:defRPr sz="2800">
          <a:solidFill>
            <a:schemeClr val="tx2"/>
          </a:solidFill>
          <a:latin typeface="Arial" pitchFamily="-108" charset="0"/>
          <a:ea typeface="ＭＳ Ｐゴシック" pitchFamily="-108" charset="-128"/>
        </a:defRPr>
      </a:lvl8pPr>
      <a:lvl9pPr marL="1828800" algn="l" defTabSz="457200" rtl="0" fontAlgn="base">
        <a:spcBef>
          <a:spcPct val="0"/>
        </a:spcBef>
        <a:spcAft>
          <a:spcPct val="0"/>
        </a:spcAft>
        <a:defRPr sz="2800">
          <a:solidFill>
            <a:schemeClr val="tx2"/>
          </a:solidFill>
          <a:latin typeface="Arial" pitchFamily="-108" charset="0"/>
          <a:ea typeface="ＭＳ Ｐゴシック" pitchFamily="-108" charset="-128"/>
        </a:defRPr>
      </a:lvl9pPr>
    </p:titleStyle>
    <p:bodyStyle>
      <a:lvl1pPr marL="342900" indent="-342900" algn="l" defTabSz="457200" rtl="0" eaLnBrk="0" fontAlgn="base" hangingPunct="0">
        <a:spcBef>
          <a:spcPct val="20000"/>
        </a:spcBef>
        <a:spcAft>
          <a:spcPct val="0"/>
        </a:spcAft>
        <a:buClr>
          <a:schemeClr val="tx2"/>
        </a:buClr>
        <a:buFont typeface="Wingdings" panose="05000000000000000000" pitchFamily="2" charset="2"/>
        <a:buChar char="§"/>
        <a:defRPr sz="2600" kern="1200">
          <a:solidFill>
            <a:schemeClr val="tx1"/>
          </a:solidFill>
          <a:latin typeface="Arial"/>
          <a:ea typeface="ＭＳ Ｐゴシック" pitchFamily="-108" charset="-128"/>
          <a:cs typeface="Arial"/>
        </a:defRPr>
      </a:lvl1pPr>
      <a:lvl2pPr marL="742950" indent="-285750" algn="l" defTabSz="457200" rtl="0" eaLnBrk="0" fontAlgn="base" hangingPunct="0">
        <a:spcBef>
          <a:spcPct val="20000"/>
        </a:spcBef>
        <a:spcAft>
          <a:spcPct val="0"/>
        </a:spcAft>
        <a:buClr>
          <a:schemeClr val="tx2"/>
        </a:buClr>
        <a:buFont typeface="Wingdings" panose="05000000000000000000" pitchFamily="2" charset="2"/>
        <a:buChar char="§"/>
        <a:defRPr sz="2400" kern="1200">
          <a:solidFill>
            <a:schemeClr val="tx1"/>
          </a:solidFill>
          <a:latin typeface="Arial"/>
          <a:ea typeface="ＭＳ Ｐゴシック" pitchFamily="-108" charset="-128"/>
          <a:cs typeface="Arial"/>
        </a:defRPr>
      </a:lvl2pPr>
      <a:lvl3pPr marL="1143000" indent="-228600" algn="l" defTabSz="457200" rtl="0" eaLnBrk="0" fontAlgn="base" hangingPunct="0">
        <a:spcBef>
          <a:spcPct val="20000"/>
        </a:spcBef>
        <a:spcAft>
          <a:spcPct val="0"/>
        </a:spcAft>
        <a:buClr>
          <a:schemeClr val="tx2"/>
        </a:buClr>
        <a:buFont typeface="Wingdings" panose="05000000000000000000" pitchFamily="2" charset="2"/>
        <a:buChar char="§"/>
        <a:defRPr sz="2200" kern="1200">
          <a:solidFill>
            <a:schemeClr val="tx1"/>
          </a:solidFill>
          <a:latin typeface="Arial"/>
          <a:ea typeface="ＭＳ Ｐゴシック" pitchFamily="-108" charset="-128"/>
          <a:cs typeface="Arial"/>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Arial"/>
          <a:ea typeface="ＭＳ Ｐゴシック" pitchFamily="-108" charset="-128"/>
          <a:cs typeface="Arial"/>
        </a:defRPr>
      </a:lvl4pPr>
      <a:lvl5pPr marL="20574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Arial"/>
          <a:ea typeface="ＭＳ Ｐゴシック" pitchFamily="-10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witter.com/UNHumanRights/status/1107613428896669701" TargetMode="External"/><Relationship Id="rId2" Type="http://schemas.openxmlformats.org/officeDocument/2006/relationships/hyperlink" Target="https://twitter.com/UNHumanRights/status/1107280426413015042" TargetMode="Externa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twitter.com/UNHumanRights/status/1108295113808187392" TargetMode="External"/><Relationship Id="rId4" Type="http://schemas.openxmlformats.org/officeDocument/2006/relationships/hyperlink" Target="https://twitter.com/UNHumanRights/status/110801856182856908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udhr70@ohchr.org"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36" y="665501"/>
            <a:ext cx="9053664" cy="1508105"/>
          </a:xfrm>
          <a:prstGeom prst="rect">
            <a:avLst/>
          </a:prstGeom>
          <a:noFill/>
        </p:spPr>
        <p:txBody>
          <a:bodyPr wrap="square" rtlCol="0">
            <a:spAutoFit/>
          </a:bodyPr>
          <a:lstStyle/>
          <a:p>
            <a:pPr algn="ctr"/>
            <a:r>
              <a:rPr lang="en-US" sz="2400" b="1" dirty="0">
                <a:solidFill>
                  <a:srgbClr val="00589A"/>
                </a:solidFill>
              </a:rPr>
              <a:t>Presentation for the Group of Independent Eminent Experts on the Implementation of the </a:t>
            </a:r>
            <a:br>
              <a:rPr lang="en-US" sz="2400" b="1" dirty="0">
                <a:solidFill>
                  <a:srgbClr val="00589A"/>
                </a:solidFill>
              </a:rPr>
            </a:br>
            <a:r>
              <a:rPr lang="en-US" sz="2400" b="1" dirty="0">
                <a:solidFill>
                  <a:srgbClr val="00589A"/>
                </a:solidFill>
              </a:rPr>
              <a:t>Durban Declaration and </a:t>
            </a:r>
            <a:r>
              <a:rPr lang="en-US" sz="2400" b="1" dirty="0" err="1">
                <a:solidFill>
                  <a:srgbClr val="00589A"/>
                </a:solidFill>
              </a:rPr>
              <a:t>Programme</a:t>
            </a:r>
            <a:r>
              <a:rPr lang="en-US" sz="2400" b="1" dirty="0">
                <a:solidFill>
                  <a:srgbClr val="00589A"/>
                </a:solidFill>
              </a:rPr>
              <a:t> of Action</a:t>
            </a:r>
            <a:br>
              <a:rPr lang="en-US" sz="2400" b="1" dirty="0">
                <a:solidFill>
                  <a:srgbClr val="00589A"/>
                </a:solidFill>
              </a:rPr>
            </a:br>
            <a:r>
              <a:rPr lang="en-US" sz="2000" b="1" dirty="0" smtClean="0">
                <a:solidFill>
                  <a:srgbClr val="00B0F0"/>
                </a:solidFill>
              </a:rPr>
              <a:t>Outreach activities</a:t>
            </a:r>
            <a:r>
              <a:rPr lang="en-GB" sz="2000" b="1" dirty="0" smtClean="0">
                <a:solidFill>
                  <a:srgbClr val="00B0F0"/>
                </a:solidFill>
              </a:rPr>
              <a:t> </a:t>
            </a:r>
            <a:endParaRPr lang="en-GB" sz="2000" b="1" dirty="0">
              <a:solidFill>
                <a:srgbClr val="00B0F0"/>
              </a:solidFill>
            </a:endParaRPr>
          </a:p>
        </p:txBody>
      </p:sp>
      <p:sp>
        <p:nvSpPr>
          <p:cNvPr id="6" name="Rectangle 5"/>
          <p:cNvSpPr/>
          <p:nvPr/>
        </p:nvSpPr>
        <p:spPr>
          <a:xfrm>
            <a:off x="232914" y="5917742"/>
            <a:ext cx="4572000" cy="646331"/>
          </a:xfrm>
          <a:prstGeom prst="rect">
            <a:avLst/>
          </a:prstGeom>
        </p:spPr>
        <p:txBody>
          <a:bodyPr>
            <a:spAutoFit/>
          </a:bodyPr>
          <a:lstStyle/>
          <a:p>
            <a:r>
              <a:rPr lang="en-GB" dirty="0">
                <a:solidFill>
                  <a:srgbClr val="002060"/>
                </a:solidFill>
              </a:rPr>
              <a:t>Laurent </a:t>
            </a:r>
            <a:r>
              <a:rPr lang="en-GB" dirty="0" smtClean="0">
                <a:solidFill>
                  <a:srgbClr val="002060"/>
                </a:solidFill>
              </a:rPr>
              <a:t>Sauveur</a:t>
            </a:r>
          </a:p>
          <a:p>
            <a:r>
              <a:rPr lang="en-GB" dirty="0" smtClean="0">
                <a:solidFill>
                  <a:srgbClr val="002060"/>
                </a:solidFill>
              </a:rPr>
              <a:t>Chief </a:t>
            </a:r>
            <a:r>
              <a:rPr lang="en-GB" dirty="0">
                <a:solidFill>
                  <a:srgbClr val="002060"/>
                </a:solidFill>
              </a:rPr>
              <a:t>of External </a:t>
            </a:r>
            <a:r>
              <a:rPr lang="en-GB" dirty="0" smtClean="0">
                <a:solidFill>
                  <a:srgbClr val="002060"/>
                </a:solidFill>
              </a:rPr>
              <a:t>Relations</a:t>
            </a:r>
            <a:endParaRPr lang="en-GB" dirty="0">
              <a:solidFill>
                <a:srgbClr val="00206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858" y="2471632"/>
            <a:ext cx="4309109" cy="2341908"/>
          </a:xfrm>
          <a:prstGeom prst="rect">
            <a:avLst/>
          </a:prstGeom>
        </p:spPr>
      </p:pic>
    </p:spTree>
    <p:extLst>
      <p:ext uri="{BB962C8B-B14F-4D97-AF65-F5344CB8AC3E}">
        <p14:creationId xmlns:p14="http://schemas.microsoft.com/office/powerpoint/2010/main" val="2463056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pPr eaLnBrk="1" hangingPunct="1"/>
            <a:r>
              <a:rPr lang="fr-FR" altLang="es-ES_tradnl" sz="2400" dirty="0" smtClean="0">
                <a:latin typeface="Arial" panose="020B0604020202020204" pitchFamily="34" charset="0"/>
                <a:ea typeface="ＭＳ Ｐゴシック" panose="020B0600070205080204" pitchFamily="34" charset="-128"/>
                <a:cs typeface="Arial" panose="020B0604020202020204" pitchFamily="34" charset="0"/>
              </a:rPr>
              <a:t>Our mission</a:t>
            </a:r>
          </a:p>
        </p:txBody>
      </p:sp>
      <p:sp>
        <p:nvSpPr>
          <p:cNvPr id="8195" name="Rectangle 3"/>
          <p:cNvSpPr txBox="1">
            <a:spLocks noChangeArrowheads="1"/>
          </p:cNvSpPr>
          <p:nvPr/>
        </p:nvSpPr>
        <p:spPr bwMode="auto">
          <a:xfrm>
            <a:off x="365760" y="1349196"/>
            <a:ext cx="8432011" cy="543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266700" indent="-266700"/>
            <a:r>
              <a:rPr lang="en-US" sz="1600" b="1" dirty="0"/>
              <a:t>Objectives</a:t>
            </a:r>
            <a:r>
              <a:rPr lang="en-US" sz="1600" dirty="0"/>
              <a:t>: visibility, advocacy, mobilization, and education </a:t>
            </a:r>
            <a:endParaRPr lang="en-US" sz="1600" dirty="0" smtClean="0"/>
          </a:p>
          <a:p>
            <a:pPr marL="0" indent="0">
              <a:buNone/>
            </a:pPr>
            <a:r>
              <a:rPr lang="en-US" sz="1600" dirty="0"/>
              <a:t> </a:t>
            </a:r>
            <a:r>
              <a:rPr lang="en-US" sz="1600" dirty="0" smtClean="0"/>
              <a:t>     Build a global constituency </a:t>
            </a:r>
            <a:r>
              <a:rPr lang="en-US" sz="1600" dirty="0"/>
              <a:t>for human rights</a:t>
            </a:r>
          </a:p>
          <a:p>
            <a:pPr marL="266700" indent="-266700"/>
            <a:endParaRPr lang="en-US" sz="1600" dirty="0" smtClean="0"/>
          </a:p>
          <a:p>
            <a:pPr marL="266700" indent="-266700"/>
            <a:r>
              <a:rPr lang="en-US" sz="1600" b="1" dirty="0" smtClean="0"/>
              <a:t>Who we are: </a:t>
            </a:r>
          </a:p>
          <a:p>
            <a:pPr marL="266700" indent="95250">
              <a:buFont typeface="Arial" panose="020B0604020202020204" pitchFamily="34" charset="0"/>
              <a:buChar char="•"/>
            </a:pPr>
            <a:r>
              <a:rPr lang="en-US" sz="1600" dirty="0" smtClean="0"/>
              <a:t>Communications</a:t>
            </a:r>
          </a:p>
          <a:p>
            <a:pPr marL="266700" indent="95250">
              <a:buFont typeface="Arial" panose="020B0604020202020204" pitchFamily="34" charset="0"/>
              <a:buChar char="•"/>
            </a:pPr>
            <a:r>
              <a:rPr lang="en-US" sz="1600" dirty="0" smtClean="0"/>
              <a:t>Media </a:t>
            </a:r>
            <a:r>
              <a:rPr lang="en-US" sz="1600" dirty="0"/>
              <a:t>and Public </a:t>
            </a:r>
            <a:r>
              <a:rPr lang="en-US" sz="1600" dirty="0" smtClean="0"/>
              <a:t>Positioning</a:t>
            </a:r>
          </a:p>
          <a:p>
            <a:pPr marL="266700" indent="95250">
              <a:buFont typeface="Arial" panose="020B0604020202020204" pitchFamily="34" charset="0"/>
              <a:buChar char="•"/>
            </a:pPr>
            <a:r>
              <a:rPr lang="en-US" sz="1600" dirty="0" smtClean="0"/>
              <a:t>Donors </a:t>
            </a:r>
            <a:r>
              <a:rPr lang="en-US" sz="1600" dirty="0"/>
              <a:t>and External </a:t>
            </a:r>
            <a:r>
              <a:rPr lang="en-US" sz="1600" dirty="0" smtClean="0"/>
              <a:t>Relations</a:t>
            </a:r>
          </a:p>
          <a:p>
            <a:pPr marL="266700" indent="95250">
              <a:buFont typeface="Arial" panose="020B0604020202020204" pitchFamily="34" charset="0"/>
              <a:buChar char="•"/>
            </a:pPr>
            <a:r>
              <a:rPr lang="en-US" sz="1600" dirty="0" smtClean="0"/>
              <a:t>Meetings</a:t>
            </a:r>
            <a:r>
              <a:rPr lang="en-US" sz="1600" dirty="0"/>
              <a:t>, Documents and </a:t>
            </a:r>
            <a:r>
              <a:rPr lang="en-US" sz="1600" dirty="0" smtClean="0"/>
              <a:t>Publications</a:t>
            </a:r>
          </a:p>
          <a:p>
            <a:pPr marL="266700" indent="-266700"/>
            <a:endParaRPr lang="en-US" sz="1600" dirty="0" smtClean="0"/>
          </a:p>
          <a:p>
            <a:pPr marL="266700" indent="-266700"/>
            <a:r>
              <a:rPr lang="en-US" sz="1600" b="1" dirty="0" smtClean="0"/>
              <a:t>How we do it</a:t>
            </a:r>
            <a:r>
              <a:rPr lang="en-US" sz="1600" dirty="0" smtClean="0"/>
              <a:t>: storytelling, digital, videos, campaigns, influencers, media</a:t>
            </a:r>
            <a:endParaRPr lang="en-US" sz="1600" dirty="0"/>
          </a:p>
          <a:p>
            <a:pPr marL="0" indent="0" eaLnBrk="1" hangingPunct="1">
              <a:buNone/>
            </a:pPr>
            <a:endParaRPr lang="en-US" altLang="en-US" sz="1800" dirty="0" smtClean="0"/>
          </a:p>
          <a:p>
            <a:pPr marL="0" indent="0" eaLnBrk="1" hangingPunct="1">
              <a:buNone/>
            </a:pPr>
            <a:endParaRPr lang="en-US" altLang="en-US" sz="1800" dirty="0" smtClean="0"/>
          </a:p>
          <a:p>
            <a:pPr eaLnBrk="1" hangingPunct="1">
              <a:buFont typeface="Arial" panose="020B0604020202020204" pitchFamily="34" charset="0"/>
              <a:buChar char="•"/>
            </a:pPr>
            <a:endParaRPr lang="en-GB" altLang="en-US" sz="2000" dirty="0">
              <a:latin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376" y="274638"/>
            <a:ext cx="2297204" cy="1531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376" y="2411796"/>
            <a:ext cx="2297204" cy="15273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741363" y="274638"/>
            <a:ext cx="7566025" cy="547311"/>
          </a:xfrm>
        </p:spPr>
        <p:txBody>
          <a:bodyPr/>
          <a:lstStyle/>
          <a:p>
            <a:pPr eaLnBrk="1" hangingPunct="1"/>
            <a:r>
              <a:rPr lang="en-US" dirty="0" smtClean="0"/>
              <a:t>Awareness campaigns (2017-2019)</a:t>
            </a:r>
            <a:endParaRPr lang="fr-FR" altLang="es-ES_tradnl"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8195" name="Rectangle 3"/>
          <p:cNvSpPr txBox="1">
            <a:spLocks noChangeArrowheads="1"/>
          </p:cNvSpPr>
          <p:nvPr/>
        </p:nvSpPr>
        <p:spPr bwMode="auto">
          <a:xfrm>
            <a:off x="656705" y="992142"/>
            <a:ext cx="8290695" cy="558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534988" indent="-173038" eaLnBrk="1" hangingPunct="1">
              <a:buFont typeface="Arial" panose="020B0604020202020204" pitchFamily="34" charset="0"/>
              <a:buChar char="•"/>
            </a:pPr>
            <a:endParaRPr lang="fr-FR" altLang="es-ES_tradnl" sz="1600" dirty="0" smtClean="0"/>
          </a:p>
          <a:p>
            <a:pPr marL="534988" indent="-173038" eaLnBrk="1" hangingPunct="1">
              <a:buFont typeface="Arial" panose="020B0604020202020204" pitchFamily="34" charset="0"/>
              <a:buChar char="•"/>
            </a:pPr>
            <a:r>
              <a:rPr lang="fr-FR" altLang="es-ES_tradnl" sz="1600" dirty="0" smtClean="0"/>
              <a:t>70 </a:t>
            </a:r>
            <a:r>
              <a:rPr lang="fr-FR" altLang="es-ES_tradnl" sz="1600" dirty="0" err="1" smtClean="0"/>
              <a:t>years</a:t>
            </a:r>
            <a:r>
              <a:rPr lang="fr-FR" altLang="es-ES_tradnl" sz="1600" dirty="0" smtClean="0"/>
              <a:t> of the Universal Declaration of Human Rights (UDHR70)</a:t>
            </a:r>
          </a:p>
          <a:p>
            <a:pPr marL="534988" indent="-173038" eaLnBrk="1" hangingPunct="1">
              <a:buFont typeface="Arial" panose="020B0604020202020204" pitchFamily="34" charset="0"/>
              <a:buChar char="•"/>
            </a:pPr>
            <a:r>
              <a:rPr lang="fr-FR" altLang="es-ES_tradnl" sz="1600" dirty="0" err="1" smtClean="0"/>
              <a:t>Women’s</a:t>
            </a:r>
            <a:r>
              <a:rPr lang="fr-FR" altLang="es-ES_tradnl" sz="1600" dirty="0" smtClean="0"/>
              <a:t> Day / #I Stand </a:t>
            </a:r>
            <a:r>
              <a:rPr lang="fr-FR" altLang="es-ES_tradnl" sz="1600" dirty="0" err="1" smtClean="0"/>
              <a:t>With</a:t>
            </a:r>
            <a:r>
              <a:rPr lang="fr-FR" altLang="es-ES_tradnl" sz="1600" dirty="0" smtClean="0"/>
              <a:t> </a:t>
            </a:r>
            <a:r>
              <a:rPr lang="fr-FR" altLang="es-ES_tradnl" sz="1600" dirty="0" err="1" smtClean="0"/>
              <a:t>Her</a:t>
            </a:r>
            <a:endParaRPr lang="fr-FR" altLang="es-ES_tradnl" sz="1600" dirty="0" smtClean="0"/>
          </a:p>
          <a:p>
            <a:pPr marL="534988" indent="-173038" eaLnBrk="1" hangingPunct="1">
              <a:buFont typeface="Arial" panose="020B0604020202020204" pitchFamily="34" charset="0"/>
              <a:buChar char="•"/>
            </a:pPr>
            <a:r>
              <a:rPr lang="fr-FR" altLang="es-ES_tradnl" sz="1600" dirty="0" smtClean="0"/>
              <a:t>#</a:t>
            </a:r>
            <a:r>
              <a:rPr lang="fr-FR" altLang="es-ES_tradnl" sz="1600" dirty="0" err="1" smtClean="0"/>
              <a:t>FightRacism</a:t>
            </a:r>
            <a:endParaRPr lang="fr-FR" altLang="es-ES_tradnl" sz="1600" dirty="0" smtClean="0"/>
          </a:p>
          <a:p>
            <a:pPr marL="534988" indent="-173038" eaLnBrk="1" hangingPunct="1">
              <a:buFont typeface="Arial" panose="020B0604020202020204" pitchFamily="34" charset="0"/>
              <a:buChar char="•"/>
            </a:pPr>
            <a:r>
              <a:rPr lang="fr-FR" altLang="es-ES_tradnl" sz="1600" dirty="0" smtClean="0"/>
              <a:t>16-days of </a:t>
            </a:r>
            <a:r>
              <a:rPr lang="fr-FR" altLang="es-ES_tradnl" sz="1600" dirty="0" err="1" smtClean="0"/>
              <a:t>activism</a:t>
            </a:r>
            <a:r>
              <a:rPr lang="fr-FR" altLang="es-ES_tradnl" sz="1600" dirty="0" smtClean="0"/>
              <a:t> </a:t>
            </a:r>
            <a:r>
              <a:rPr lang="fr-FR" altLang="es-ES_tradnl" sz="1600" dirty="0" err="1" smtClean="0"/>
              <a:t>against</a:t>
            </a:r>
            <a:r>
              <a:rPr lang="fr-FR" altLang="es-ES_tradnl" sz="1600" dirty="0" smtClean="0"/>
              <a:t> </a:t>
            </a:r>
            <a:r>
              <a:rPr lang="fr-FR" altLang="es-ES_tradnl" sz="1600" dirty="0" err="1" smtClean="0"/>
              <a:t>gender-based</a:t>
            </a:r>
            <a:r>
              <a:rPr lang="fr-FR" altLang="es-ES_tradnl" sz="1600" dirty="0" smtClean="0"/>
              <a:t> violence (</a:t>
            </a:r>
            <a:r>
              <a:rPr lang="fr-FR" altLang="es-ES_tradnl" sz="1600" dirty="0" err="1" smtClean="0"/>
              <a:t>November</a:t>
            </a:r>
            <a:r>
              <a:rPr lang="fr-FR" altLang="es-ES_tradnl" sz="1600" dirty="0" smtClean="0"/>
              <a:t>)</a:t>
            </a:r>
          </a:p>
          <a:p>
            <a:pPr marL="534988" indent="-173038" eaLnBrk="1" hangingPunct="1">
              <a:buFont typeface="Arial" panose="020B0604020202020204" pitchFamily="34" charset="0"/>
              <a:buChar char="•"/>
            </a:pPr>
            <a:r>
              <a:rPr lang="fr-FR" altLang="es-ES_tradnl" sz="1600" dirty="0" err="1" smtClean="0"/>
              <a:t>Flagship</a:t>
            </a:r>
            <a:r>
              <a:rPr lang="fr-FR" altLang="es-ES_tradnl" sz="1600" dirty="0" smtClean="0"/>
              <a:t> </a:t>
            </a:r>
            <a:r>
              <a:rPr lang="fr-FR" altLang="es-ES_tradnl" sz="1600" dirty="0" err="1" smtClean="0"/>
              <a:t>days</a:t>
            </a:r>
            <a:r>
              <a:rPr lang="fr-FR" altLang="es-ES_tradnl" sz="1600" dirty="0" smtClean="0"/>
              <a:t> (World </a:t>
            </a:r>
            <a:r>
              <a:rPr lang="fr-FR" altLang="es-ES_tradnl" sz="1600" dirty="0" err="1" smtClean="0"/>
              <a:t>Press</a:t>
            </a:r>
            <a:r>
              <a:rPr lang="fr-FR" altLang="es-ES_tradnl" sz="1600" dirty="0" smtClean="0"/>
              <a:t> </a:t>
            </a:r>
            <a:r>
              <a:rPr lang="fr-FR" altLang="es-ES_tradnl" sz="1600" dirty="0" err="1" smtClean="0"/>
              <a:t>Freedom</a:t>
            </a:r>
            <a:r>
              <a:rPr lang="fr-FR" altLang="es-ES_tradnl" sz="1600" dirty="0" smtClean="0"/>
              <a:t> Day, World </a:t>
            </a:r>
            <a:r>
              <a:rPr lang="fr-FR" altLang="es-ES_tradnl" sz="1600" dirty="0" err="1" smtClean="0"/>
              <a:t>Albinism</a:t>
            </a:r>
            <a:r>
              <a:rPr lang="fr-FR" altLang="es-ES_tradnl" sz="1600" dirty="0" smtClean="0"/>
              <a:t> </a:t>
            </a:r>
            <a:r>
              <a:rPr lang="fr-FR" altLang="es-ES_tradnl" sz="1600" dirty="0" err="1" smtClean="0"/>
              <a:t>Day,etc</a:t>
            </a:r>
            <a:r>
              <a:rPr lang="fr-FR" altLang="es-ES_tradnl" sz="1600" dirty="0" smtClean="0"/>
              <a:t>)</a:t>
            </a:r>
          </a:p>
          <a:p>
            <a:pPr marL="534988" indent="-173038" eaLnBrk="1" hangingPunct="1">
              <a:buFont typeface="Arial" panose="020B0604020202020204" pitchFamily="34" charset="0"/>
              <a:buChar char="•"/>
            </a:pPr>
            <a:r>
              <a:rPr lang="fr-FR" altLang="es-ES_tradnl" sz="1600" dirty="0" smtClean="0"/>
              <a:t>30 </a:t>
            </a:r>
            <a:r>
              <a:rPr lang="fr-FR" altLang="es-ES_tradnl" sz="1600" dirty="0" err="1" smtClean="0"/>
              <a:t>years</a:t>
            </a:r>
            <a:r>
              <a:rPr lang="fr-FR" altLang="es-ES_tradnl" sz="1600" dirty="0" smtClean="0"/>
              <a:t> of the Convention for the Rights of the Child (</a:t>
            </a:r>
            <a:r>
              <a:rPr lang="fr-FR" altLang="es-ES_tradnl" sz="1600" dirty="0" err="1" smtClean="0"/>
              <a:t>November</a:t>
            </a:r>
            <a:r>
              <a:rPr lang="fr-FR" altLang="es-ES_tradnl" sz="1600" dirty="0" smtClean="0"/>
              <a:t> 2019)</a:t>
            </a:r>
          </a:p>
          <a:p>
            <a:pPr marL="361950" indent="0" eaLnBrk="1" hangingPunct="1">
              <a:buNone/>
            </a:pPr>
            <a:endParaRPr lang="fr-FR" altLang="es-ES_tradnl" sz="1600" b="1" dirty="0" smtClean="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235" y="4161806"/>
            <a:ext cx="1531950" cy="1531950"/>
          </a:xfrm>
          <a:prstGeom prst="rect">
            <a:avLst/>
          </a:prstGeom>
        </p:spPr>
      </p:pic>
      <p:pic>
        <p:nvPicPr>
          <p:cNvPr id="7" name="Picture 6"/>
          <p:cNvPicPr>
            <a:picLocks noChangeAspect="1"/>
          </p:cNvPicPr>
          <p:nvPr/>
        </p:nvPicPr>
        <p:blipFill>
          <a:blip r:embed="rId3"/>
          <a:stretch>
            <a:fillRect/>
          </a:stretch>
        </p:blipFill>
        <p:spPr>
          <a:xfrm>
            <a:off x="813203" y="3698048"/>
            <a:ext cx="2050767" cy="2712995"/>
          </a:xfrm>
          <a:prstGeom prst="rect">
            <a:avLst/>
          </a:prstGeom>
        </p:spPr>
      </p:pic>
      <p:pic>
        <p:nvPicPr>
          <p:cNvPr id="8" name="Picture 7"/>
          <p:cNvPicPr>
            <a:picLocks noChangeAspect="1"/>
          </p:cNvPicPr>
          <p:nvPr/>
        </p:nvPicPr>
        <p:blipFill>
          <a:blip r:embed="rId4"/>
          <a:stretch>
            <a:fillRect/>
          </a:stretch>
        </p:blipFill>
        <p:spPr>
          <a:xfrm>
            <a:off x="3234905" y="4001546"/>
            <a:ext cx="3355675" cy="1988823"/>
          </a:xfrm>
          <a:prstGeom prst="rect">
            <a:avLst/>
          </a:prstGeom>
        </p:spPr>
      </p:pic>
    </p:spTree>
    <p:extLst>
      <p:ext uri="{BB962C8B-B14F-4D97-AF65-F5344CB8AC3E}">
        <p14:creationId xmlns:p14="http://schemas.microsoft.com/office/powerpoint/2010/main" val="3090067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Durban Declaration and </a:t>
            </a:r>
            <a:r>
              <a:rPr lang="en-US" dirty="0" err="1">
                <a:solidFill>
                  <a:srgbClr val="0070C0"/>
                </a:solidFill>
              </a:rPr>
              <a:t>Programme</a:t>
            </a:r>
            <a:r>
              <a:rPr lang="en-US" dirty="0">
                <a:solidFill>
                  <a:srgbClr val="0070C0"/>
                </a:solidFill>
              </a:rPr>
              <a:t> of Action</a:t>
            </a:r>
            <a:endParaRPr lang="en-GB" dirty="0">
              <a:solidFill>
                <a:srgbClr val="0070C0"/>
              </a:solidFill>
            </a:endParaRPr>
          </a:p>
        </p:txBody>
      </p:sp>
      <p:sp>
        <p:nvSpPr>
          <p:cNvPr id="3" name="Content Placeholder 2"/>
          <p:cNvSpPr>
            <a:spLocks noGrp="1"/>
          </p:cNvSpPr>
          <p:nvPr>
            <p:ph idx="1"/>
          </p:nvPr>
        </p:nvSpPr>
        <p:spPr/>
        <p:txBody>
          <a:bodyPr/>
          <a:lstStyle/>
          <a:p>
            <a:r>
              <a:rPr lang="en-US" dirty="0" smtClean="0"/>
              <a:t>DDPA is at </a:t>
            </a:r>
            <a:r>
              <a:rPr lang="en-US" dirty="0"/>
              <a:t>the forefront of OHCHR anti-racial discrimination </a:t>
            </a:r>
            <a:r>
              <a:rPr lang="en-US" dirty="0" smtClean="0"/>
              <a:t>efforts</a:t>
            </a:r>
          </a:p>
          <a:p>
            <a:pPr marL="0" indent="0">
              <a:buNone/>
            </a:pPr>
            <a:endParaRPr lang="en-US" dirty="0" smtClean="0"/>
          </a:p>
          <a:p>
            <a:r>
              <a:rPr lang="en-US" dirty="0" smtClean="0"/>
              <a:t>DDPA </a:t>
            </a:r>
            <a:r>
              <a:rPr lang="en-US" dirty="0"/>
              <a:t>and ICERD constitute the OHCHR framework to prevent and combat racism </a:t>
            </a:r>
            <a:r>
              <a:rPr lang="en-US" dirty="0" smtClean="0"/>
              <a:t>&amp; </a:t>
            </a:r>
            <a:r>
              <a:rPr lang="en-US" dirty="0"/>
              <a:t>racial discrimination.</a:t>
            </a:r>
            <a:endParaRPr lang="en-GB" dirty="0"/>
          </a:p>
        </p:txBody>
      </p:sp>
      <p:pic>
        <p:nvPicPr>
          <p:cNvPr id="1026" name="Picture 2" descr="Resultado de imagen de ddpa durb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909" y="4422157"/>
            <a:ext cx="3488377" cy="202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72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41363" y="274638"/>
            <a:ext cx="8002155" cy="565871"/>
          </a:xfrm>
        </p:spPr>
        <p:txBody>
          <a:bodyPr/>
          <a:lstStyle/>
          <a:p>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FightRacism</a:t>
            </a:r>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 2018 </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campaign</a:t>
            </a:r>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 </a:t>
            </a:r>
            <a:endParaRPr lang="en-GB"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Box 1"/>
          <p:cNvSpPr txBox="1"/>
          <p:nvPr/>
        </p:nvSpPr>
        <p:spPr>
          <a:xfrm>
            <a:off x="922713" y="1255222"/>
            <a:ext cx="7945242" cy="2031325"/>
          </a:xfrm>
          <a:prstGeom prst="rect">
            <a:avLst/>
          </a:prstGeom>
          <a:noFill/>
        </p:spPr>
        <p:txBody>
          <a:bodyPr wrap="square" rtlCol="0">
            <a:spAutoFit/>
          </a:bodyPr>
          <a:lstStyle/>
          <a:p>
            <a:pPr marL="285750" indent="-285750">
              <a:buFont typeface="Arial" panose="020B0604020202020204" pitchFamily="34" charset="0"/>
              <a:buChar char="•"/>
            </a:pPr>
            <a:r>
              <a:rPr lang="en-GB" dirty="0" smtClean="0">
                <a:ea typeface="DengXian"/>
                <a:cs typeface="Arial" panose="020B0604020202020204" pitchFamily="34" charset="0"/>
              </a:rPr>
              <a:t>Yearly </a:t>
            </a:r>
            <a:r>
              <a:rPr lang="en-GB" dirty="0">
                <a:ea typeface="DengXian"/>
                <a:cs typeface="Arial" panose="020B0604020202020204" pitchFamily="34" charset="0"/>
              </a:rPr>
              <a:t>campaign to mark the </a:t>
            </a:r>
            <a:r>
              <a:rPr lang="en-US" dirty="0">
                <a:ea typeface="DengXian"/>
                <a:cs typeface="Arial" panose="020B0604020202020204" pitchFamily="34" charset="0"/>
              </a:rPr>
              <a:t>International Day for the elimination of racial discrimination (</a:t>
            </a:r>
            <a:r>
              <a:rPr lang="en-US" b="1" dirty="0">
                <a:ea typeface="DengXian"/>
                <a:cs typeface="Arial" panose="020B0604020202020204" pitchFamily="34" charset="0"/>
              </a:rPr>
              <a:t>21 March</a:t>
            </a:r>
            <a:r>
              <a:rPr lang="en-US" dirty="0">
                <a:ea typeface="DengXian"/>
                <a:cs typeface="Arial" panose="020B0604020202020204" pitchFamily="34" charset="0"/>
              </a:rPr>
              <a:t>)</a:t>
            </a:r>
          </a:p>
          <a:p>
            <a:pPr marL="285750" indent="-285750">
              <a:buFont typeface="Arial" panose="020B0604020202020204" pitchFamily="34" charset="0"/>
              <a:buChar char="•"/>
            </a:pPr>
            <a:endParaRPr lang="en-GB" dirty="0" smtClean="0">
              <a:solidFill>
                <a:srgbClr val="FF0000"/>
              </a:solidFill>
            </a:endParaRPr>
          </a:p>
          <a:p>
            <a:pPr marL="285750" indent="-285750">
              <a:buFont typeface="Arial" panose="020B0604020202020204" pitchFamily="34" charset="0"/>
              <a:buChar char="•"/>
            </a:pPr>
            <a:r>
              <a:rPr lang="en-GB" dirty="0" smtClean="0">
                <a:solidFill>
                  <a:srgbClr val="333333"/>
                </a:solidFill>
              </a:rPr>
              <a:t>Focus on the </a:t>
            </a:r>
            <a:r>
              <a:rPr lang="en-GB" b="1" dirty="0" smtClean="0">
                <a:solidFill>
                  <a:srgbClr val="333333"/>
                </a:solidFill>
              </a:rPr>
              <a:t>Sharpeville massacre </a:t>
            </a:r>
            <a:r>
              <a:rPr lang="en-GB" dirty="0" smtClean="0">
                <a:solidFill>
                  <a:srgbClr val="333333"/>
                </a:solidFill>
              </a:rPr>
              <a:t>&amp; collaboration with </a:t>
            </a:r>
            <a:r>
              <a:rPr lang="en-GB" b="1" dirty="0" smtClean="0">
                <a:solidFill>
                  <a:srgbClr val="333333"/>
                </a:solidFill>
              </a:rPr>
              <a:t>Magnum Photos</a:t>
            </a:r>
          </a:p>
          <a:p>
            <a:endParaRPr lang="en-GB" dirty="0" smtClean="0">
              <a:solidFill>
                <a:srgbClr val="333333"/>
              </a:solidFill>
            </a:endParaRPr>
          </a:p>
          <a:p>
            <a:pPr marL="285750" indent="-285750">
              <a:buFont typeface="Arial" panose="020B0604020202020204" pitchFamily="34" charset="0"/>
              <a:buChar char="•"/>
            </a:pPr>
            <a:r>
              <a:rPr lang="en-GB" dirty="0" smtClean="0">
                <a:solidFill>
                  <a:srgbClr val="333333"/>
                </a:solidFill>
              </a:rPr>
              <a:t>Links to the UDHR70 campaign</a:t>
            </a:r>
            <a:endParaRPr lang="en-GB" dirty="0">
              <a:solidFill>
                <a:srgbClr val="33333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717" y="3503867"/>
            <a:ext cx="2139801" cy="2139801"/>
          </a:xfrm>
          <a:prstGeom prst="rect">
            <a:avLst/>
          </a:prstGeom>
        </p:spPr>
      </p:pic>
      <p:pic>
        <p:nvPicPr>
          <p:cNvPr id="5" name="Picture 4"/>
          <p:cNvPicPr>
            <a:picLocks noChangeAspect="1"/>
          </p:cNvPicPr>
          <p:nvPr/>
        </p:nvPicPr>
        <p:blipFill>
          <a:blip r:embed="rId3"/>
          <a:stretch>
            <a:fillRect/>
          </a:stretch>
        </p:blipFill>
        <p:spPr>
          <a:xfrm>
            <a:off x="741363" y="3362067"/>
            <a:ext cx="2165739" cy="3189931"/>
          </a:xfrm>
          <a:prstGeom prst="rect">
            <a:avLst/>
          </a:prstGeom>
        </p:spPr>
      </p:pic>
    </p:spTree>
    <p:extLst>
      <p:ext uri="{BB962C8B-B14F-4D97-AF65-F5344CB8AC3E}">
        <p14:creationId xmlns:p14="http://schemas.microsoft.com/office/powerpoint/2010/main" val="837294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41363" y="274638"/>
            <a:ext cx="8002155" cy="565871"/>
          </a:xfrm>
        </p:spPr>
        <p:txBody>
          <a:bodyPr/>
          <a:lstStyle/>
          <a:p>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FightRacism</a:t>
            </a:r>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 2019 </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campaign</a:t>
            </a:r>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 - </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overview</a:t>
            </a:r>
            <a:endParaRPr lang="en-GB"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Box 1"/>
          <p:cNvSpPr txBox="1"/>
          <p:nvPr/>
        </p:nvSpPr>
        <p:spPr>
          <a:xfrm>
            <a:off x="922713" y="1255222"/>
            <a:ext cx="7945242" cy="7201972"/>
          </a:xfrm>
          <a:prstGeom prst="rect">
            <a:avLst/>
          </a:prstGeom>
          <a:noFill/>
        </p:spPr>
        <p:txBody>
          <a:bodyPr wrap="square" rtlCol="0">
            <a:spAutoFit/>
          </a:bodyPr>
          <a:lstStyle/>
          <a:p>
            <a:pPr marL="285750" indent="-285750">
              <a:buFont typeface="Wingdings" panose="05000000000000000000" pitchFamily="2" charset="2"/>
              <a:buChar char="§"/>
            </a:pPr>
            <a:r>
              <a:rPr lang="en-US" sz="2000" dirty="0" smtClean="0">
                <a:ea typeface="DengXian"/>
                <a:cs typeface="Arial" panose="020B0604020202020204" pitchFamily="34" charset="0"/>
              </a:rPr>
              <a:t>Global </a:t>
            </a:r>
            <a:r>
              <a:rPr lang="en-US" sz="2000" b="1" dirty="0">
                <a:ea typeface="DengXian"/>
                <a:cs typeface="Arial" panose="020B0604020202020204" pitchFamily="34" charset="0"/>
              </a:rPr>
              <a:t>social media campaign #</a:t>
            </a:r>
            <a:r>
              <a:rPr lang="en-US" sz="2000" b="1" dirty="0" err="1">
                <a:ea typeface="DengXian"/>
                <a:cs typeface="Arial" panose="020B0604020202020204" pitchFamily="34" charset="0"/>
              </a:rPr>
              <a:t>FightRacism</a:t>
            </a:r>
            <a:r>
              <a:rPr lang="en-US" sz="2000" b="1" dirty="0">
                <a:ea typeface="DengXian"/>
                <a:cs typeface="Arial" panose="020B0604020202020204" pitchFamily="34" charset="0"/>
              </a:rPr>
              <a:t> </a:t>
            </a:r>
            <a:r>
              <a:rPr lang="en-US" sz="2000" dirty="0">
                <a:ea typeface="DengXian"/>
                <a:cs typeface="Arial" panose="020B0604020202020204" pitchFamily="34" charset="0"/>
              </a:rPr>
              <a:t>(17-21 March</a:t>
            </a:r>
            <a:r>
              <a:rPr lang="en-US" sz="2000" dirty="0" smtClean="0">
                <a:ea typeface="DengXian"/>
                <a:cs typeface="Arial" panose="020B0604020202020204" pitchFamily="34" charset="0"/>
              </a:rPr>
              <a:t>):</a:t>
            </a:r>
          </a:p>
          <a:p>
            <a:pPr marL="534988" indent="-85725">
              <a:buFont typeface="Arial" panose="020B0604020202020204" pitchFamily="34" charset="0"/>
              <a:buChar char="•"/>
            </a:pPr>
            <a:r>
              <a:rPr lang="en-GB" sz="2000" dirty="0" smtClean="0"/>
              <a:t>Iconic </a:t>
            </a:r>
            <a:r>
              <a:rPr lang="en-GB" sz="2000" dirty="0"/>
              <a:t>quotes from famous writers and artists against racism </a:t>
            </a:r>
            <a:r>
              <a:rPr lang="en-GB" sz="2000" dirty="0" smtClean="0"/>
              <a:t>(</a:t>
            </a:r>
            <a:r>
              <a:rPr lang="en-GB" sz="2000" u="sng" dirty="0">
                <a:hlinkClick r:id="rId2"/>
              </a:rPr>
              <a:t>Paulo Coelho</a:t>
            </a:r>
            <a:r>
              <a:rPr lang="en-GB" sz="2000" dirty="0"/>
              <a:t>, </a:t>
            </a:r>
            <a:r>
              <a:rPr lang="en-GB" sz="2000" u="sng" dirty="0">
                <a:hlinkClick r:id="rId3"/>
              </a:rPr>
              <a:t>Gabriel García Marquez</a:t>
            </a:r>
            <a:r>
              <a:rPr lang="en-GB" sz="2000" dirty="0"/>
              <a:t>, </a:t>
            </a:r>
            <a:r>
              <a:rPr lang="en-GB" sz="2000" u="sng" dirty="0">
                <a:hlinkClick r:id="rId4"/>
              </a:rPr>
              <a:t>Audre Lorde</a:t>
            </a:r>
            <a:r>
              <a:rPr lang="en-GB" sz="2000" dirty="0"/>
              <a:t> or </a:t>
            </a:r>
            <a:r>
              <a:rPr lang="en-GB" sz="2000" u="sng" dirty="0" err="1">
                <a:hlinkClick r:id="rId5"/>
              </a:rPr>
              <a:t>Tahar</a:t>
            </a:r>
            <a:r>
              <a:rPr lang="en-GB" sz="2000" u="sng" dirty="0">
                <a:hlinkClick r:id="rId5"/>
              </a:rPr>
              <a:t> Ben </a:t>
            </a:r>
            <a:r>
              <a:rPr lang="en-GB" sz="2000" u="sng" dirty="0" err="1" smtClean="0">
                <a:hlinkClick r:id="rId5"/>
              </a:rPr>
              <a:t>Jelloun</a:t>
            </a:r>
            <a:r>
              <a:rPr lang="en-GB" sz="2000" u="sng" dirty="0" smtClean="0"/>
              <a:t>)</a:t>
            </a:r>
          </a:p>
          <a:p>
            <a:pPr marL="449263"/>
            <a:endParaRPr lang="en-GB" sz="2000" u="sng" dirty="0" smtClean="0"/>
          </a:p>
          <a:p>
            <a:pPr marL="534988" indent="-85725">
              <a:buFont typeface="Arial" panose="020B0604020202020204" pitchFamily="34" charset="0"/>
              <a:buChar char="•"/>
            </a:pPr>
            <a:r>
              <a:rPr lang="en-GB" sz="2000" dirty="0" smtClean="0">
                <a:cs typeface="Arial" panose="020B0604020202020204" pitchFamily="34" charset="0"/>
              </a:rPr>
              <a:t> High Commissioner Bachelet &amp; 6 influencers’ video messages against hate</a:t>
            </a:r>
          </a:p>
          <a:p>
            <a:pPr marL="449263"/>
            <a:endParaRPr lang="en-GB" sz="2000" dirty="0" smtClean="0">
              <a:cs typeface="Arial" panose="020B0604020202020204" pitchFamily="34" charset="0"/>
            </a:endParaRPr>
          </a:p>
          <a:p>
            <a:pPr marL="534988" indent="-85725">
              <a:buFont typeface="Arial" panose="020B0604020202020204" pitchFamily="34" charset="0"/>
              <a:buChar char="•"/>
            </a:pPr>
            <a:r>
              <a:rPr lang="en-US" sz="2000" dirty="0">
                <a:cs typeface="Arial" panose="020B0604020202020204" pitchFamily="34" charset="0"/>
              </a:rPr>
              <a:t>Call to action: #</a:t>
            </a:r>
            <a:r>
              <a:rPr lang="en-US" sz="2000" dirty="0" err="1">
                <a:cs typeface="Arial" panose="020B0604020202020204" pitchFamily="34" charset="0"/>
              </a:rPr>
              <a:t>FightRacism</a:t>
            </a:r>
            <a:r>
              <a:rPr lang="en-US" sz="2000" dirty="0">
                <a:cs typeface="Arial" panose="020B0604020202020204" pitchFamily="34" charset="0"/>
              </a:rPr>
              <a:t> through the power of </a:t>
            </a:r>
            <a:r>
              <a:rPr lang="en-US" sz="2000" dirty="0" smtClean="0">
                <a:cs typeface="Arial" panose="020B0604020202020204" pitchFamily="34" charset="0"/>
              </a:rPr>
              <a:t>poetry</a:t>
            </a:r>
          </a:p>
          <a:p>
            <a:pPr marL="449263"/>
            <a:endParaRPr lang="en-US" sz="2000" dirty="0" smtClean="0">
              <a:cs typeface="Arial" panose="020B0604020202020204" pitchFamily="34" charset="0"/>
            </a:endParaRPr>
          </a:p>
          <a:p>
            <a:pPr marL="534988" indent="-85725">
              <a:buFont typeface="Arial" panose="020B0604020202020204" pitchFamily="34" charset="0"/>
              <a:buChar char="•"/>
            </a:pPr>
            <a:r>
              <a:rPr lang="en-US" sz="2000" dirty="0" smtClean="0">
                <a:cs typeface="Arial" panose="020B0604020202020204" pitchFamily="34" charset="0"/>
              </a:rPr>
              <a:t>Multilingualism: EN, SP, FR,PT</a:t>
            </a: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GB"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654" y="4873125"/>
            <a:ext cx="3105448" cy="168774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41363" y="274638"/>
            <a:ext cx="8002155" cy="565871"/>
          </a:xfrm>
        </p:spPr>
        <p:txBody>
          <a:bodyPr/>
          <a:lstStyle/>
          <a:p>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FightRacism</a:t>
            </a:r>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 2019 </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campaign</a:t>
            </a:r>
            <a:r>
              <a:rPr lang="fr-FR" altLang="es-ES_tradnl" dirty="0" smtClean="0">
                <a:latin typeface="Arial" panose="020B0604020202020204" pitchFamily="34" charset="0"/>
                <a:ea typeface="ＭＳ Ｐゴシック" panose="020B0600070205080204" pitchFamily="34" charset="-128"/>
                <a:cs typeface="Arial" panose="020B0604020202020204" pitchFamily="34" charset="0"/>
              </a:rPr>
              <a:t> - </a:t>
            </a:r>
            <a:r>
              <a:rPr lang="fr-FR" altLang="es-ES_tradnl" dirty="0" err="1" smtClean="0">
                <a:latin typeface="Arial" panose="020B0604020202020204" pitchFamily="34" charset="0"/>
                <a:ea typeface="ＭＳ Ｐゴシック" panose="020B0600070205080204" pitchFamily="34" charset="-128"/>
                <a:cs typeface="Arial" panose="020B0604020202020204" pitchFamily="34" charset="0"/>
              </a:rPr>
              <a:t>results</a:t>
            </a:r>
            <a:endParaRPr lang="en-GB"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Box 1"/>
          <p:cNvSpPr txBox="1"/>
          <p:nvPr/>
        </p:nvSpPr>
        <p:spPr>
          <a:xfrm>
            <a:off x="922713" y="1255222"/>
            <a:ext cx="7945242" cy="4708981"/>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t>Successful pick </a:t>
            </a:r>
            <a:r>
              <a:rPr lang="en-US" b="1" dirty="0"/>
              <a:t>up on social </a:t>
            </a:r>
            <a:r>
              <a:rPr lang="en-US" b="1" dirty="0" smtClean="0"/>
              <a:t>media </a:t>
            </a:r>
            <a:r>
              <a:rPr lang="en-GB" dirty="0"/>
              <a:t>by a large number </a:t>
            </a:r>
            <a:r>
              <a:rPr lang="en-GB" dirty="0" smtClean="0"/>
              <a:t>of Member </a:t>
            </a:r>
            <a:r>
              <a:rPr lang="en-GB" dirty="0" err="1" smtClean="0"/>
              <a:t>States,organizations</a:t>
            </a:r>
            <a:r>
              <a:rPr lang="en-GB" dirty="0"/>
              <a:t>, field offices, UNICs and UN agencies.</a:t>
            </a:r>
          </a:p>
          <a:p>
            <a:pPr marL="285750" indent="-285750">
              <a:buFont typeface="Wingdings" panose="05000000000000000000" pitchFamily="2" charset="2"/>
              <a:buChar char="§"/>
            </a:pPr>
            <a:endParaRPr lang="en-US" sz="1600" b="1" dirty="0" smtClean="0">
              <a:cs typeface="Arial" panose="020B0604020202020204" pitchFamily="34" charset="0"/>
            </a:endParaRPr>
          </a:p>
          <a:p>
            <a:pPr marL="285750" indent="-285750">
              <a:buFont typeface="Arial" panose="020B0604020202020204" pitchFamily="34" charset="0"/>
              <a:buChar char="•"/>
            </a:pPr>
            <a:r>
              <a:rPr lang="en-GB" b="1" dirty="0" smtClean="0"/>
              <a:t>Reach to a broader audience </a:t>
            </a:r>
            <a:r>
              <a:rPr lang="en-GB" dirty="0" smtClean="0"/>
              <a:t>thanks to </a:t>
            </a:r>
          </a:p>
          <a:p>
            <a:r>
              <a:rPr lang="en-GB" dirty="0"/>
              <a:t> </a:t>
            </a:r>
            <a:r>
              <a:rPr lang="en-GB" dirty="0" smtClean="0"/>
              <a:t>    multilingual posts &amp; influencers sharing our </a:t>
            </a:r>
          </a:p>
          <a:p>
            <a:r>
              <a:rPr lang="en-GB" dirty="0"/>
              <a:t> </a:t>
            </a:r>
            <a:r>
              <a:rPr lang="en-GB" dirty="0" smtClean="0"/>
              <a:t>    stories.</a:t>
            </a: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smtClean="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GB" dirty="0"/>
          </a:p>
        </p:txBody>
      </p:sp>
      <p:pic>
        <p:nvPicPr>
          <p:cNvPr id="12" name="Picture 11"/>
          <p:cNvPicPr>
            <a:picLocks noChangeAspect="1"/>
          </p:cNvPicPr>
          <p:nvPr/>
        </p:nvPicPr>
        <p:blipFill>
          <a:blip r:embed="rId2"/>
          <a:stretch>
            <a:fillRect/>
          </a:stretch>
        </p:blipFill>
        <p:spPr>
          <a:xfrm>
            <a:off x="997513" y="3101197"/>
            <a:ext cx="5141812" cy="2258652"/>
          </a:xfrm>
          <a:prstGeom prst="rect">
            <a:avLst/>
          </a:prstGeom>
        </p:spPr>
      </p:pic>
      <p:pic>
        <p:nvPicPr>
          <p:cNvPr id="6" name="Picture 5"/>
          <p:cNvPicPr/>
          <p:nvPr/>
        </p:nvPicPr>
        <p:blipFill>
          <a:blip r:embed="rId3"/>
          <a:stretch>
            <a:fillRect/>
          </a:stretch>
        </p:blipFill>
        <p:spPr>
          <a:xfrm>
            <a:off x="6245524" y="3101196"/>
            <a:ext cx="2330011" cy="2061713"/>
          </a:xfrm>
          <a:prstGeom prst="rect">
            <a:avLst/>
          </a:prstGeom>
        </p:spPr>
      </p:pic>
    </p:spTree>
    <p:extLst>
      <p:ext uri="{BB962C8B-B14F-4D97-AF65-F5344CB8AC3E}">
        <p14:creationId xmlns:p14="http://schemas.microsoft.com/office/powerpoint/2010/main" val="2932120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63" y="274638"/>
            <a:ext cx="8141380" cy="1090612"/>
          </a:xfrm>
        </p:spPr>
        <p:txBody>
          <a:bodyPr/>
          <a:lstStyle/>
          <a:p>
            <a:r>
              <a:rPr lang="en-GB" dirty="0" smtClean="0"/>
              <a:t>Considerations for future campaigns</a:t>
            </a:r>
            <a:endParaRPr lang="en-GB" dirty="0"/>
          </a:p>
        </p:txBody>
      </p:sp>
      <p:sp>
        <p:nvSpPr>
          <p:cNvPr id="3" name="Content Placeholder 2"/>
          <p:cNvSpPr>
            <a:spLocks noGrp="1"/>
          </p:cNvSpPr>
          <p:nvPr>
            <p:ph idx="1"/>
          </p:nvPr>
        </p:nvSpPr>
        <p:spPr>
          <a:xfrm>
            <a:off x="740832" y="1015275"/>
            <a:ext cx="8141911" cy="5137330"/>
          </a:xfrm>
        </p:spPr>
        <p:txBody>
          <a:bodyPr/>
          <a:lstStyle/>
          <a:p>
            <a:pPr algn="just">
              <a:spcAft>
                <a:spcPts val="0"/>
              </a:spcAft>
            </a:pPr>
            <a:r>
              <a:rPr lang="en-GB" sz="2000" dirty="0" smtClean="0">
                <a:latin typeface="Arial" panose="020B0604020202020204" pitchFamily="34" charset="0"/>
                <a:ea typeface="DengXian"/>
                <a:cs typeface="Arial" panose="020B0604020202020204" pitchFamily="34" charset="0"/>
              </a:rPr>
              <a:t>Need for resources</a:t>
            </a:r>
          </a:p>
          <a:p>
            <a:pPr lvl="1" algn="just">
              <a:spcAft>
                <a:spcPts val="0"/>
              </a:spcAft>
            </a:pPr>
            <a:r>
              <a:rPr lang="en-GB" sz="1800" b="1" dirty="0">
                <a:latin typeface="Calibri" panose="020F0502020204030204" pitchFamily="34" charset="0"/>
                <a:ea typeface="DengXian"/>
              </a:rPr>
              <a:t>UDHR70</a:t>
            </a:r>
            <a:r>
              <a:rPr lang="en-GB" sz="1800" dirty="0">
                <a:latin typeface="Calibri" panose="020F0502020204030204" pitchFamily="34" charset="0"/>
                <a:ea typeface="DengXian"/>
              </a:rPr>
              <a:t>: 2 fully-dedicated staff + 840K budget</a:t>
            </a:r>
          </a:p>
          <a:p>
            <a:pPr algn="just">
              <a:spcAft>
                <a:spcPts val="0"/>
              </a:spcAft>
            </a:pPr>
            <a:r>
              <a:rPr lang="en-GB" sz="2000" smtClean="0">
                <a:latin typeface="Arial" panose="020B0604020202020204" pitchFamily="34" charset="0"/>
                <a:ea typeface="DengXian"/>
                <a:cs typeface="Arial" panose="020B0604020202020204" pitchFamily="34" charset="0"/>
              </a:rPr>
              <a:t>Strategy &amp; planning</a:t>
            </a:r>
            <a:endParaRPr lang="en-GB" sz="2000" dirty="0" smtClean="0">
              <a:latin typeface="Arial" panose="020B0604020202020204" pitchFamily="34" charset="0"/>
              <a:ea typeface="DengXian"/>
              <a:cs typeface="Arial" panose="020B0604020202020204" pitchFamily="34" charset="0"/>
            </a:endParaRPr>
          </a:p>
          <a:p>
            <a:pPr algn="just">
              <a:spcAft>
                <a:spcPts val="0"/>
              </a:spcAft>
            </a:pPr>
            <a:r>
              <a:rPr lang="en-GB" sz="2000" dirty="0" smtClean="0">
                <a:latin typeface="Arial" panose="020B0604020202020204" pitchFamily="34" charset="0"/>
                <a:ea typeface="DengXian"/>
                <a:cs typeface="Arial" panose="020B0604020202020204" pitchFamily="34" charset="0"/>
              </a:rPr>
              <a:t>Clear definition of objectives</a:t>
            </a:r>
          </a:p>
          <a:p>
            <a:pPr algn="just">
              <a:spcAft>
                <a:spcPts val="0"/>
              </a:spcAft>
            </a:pPr>
            <a:r>
              <a:rPr lang="en-GB" sz="2000" dirty="0" smtClean="0">
                <a:latin typeface="Arial" panose="020B0604020202020204" pitchFamily="34" charset="0"/>
                <a:ea typeface="DengXian"/>
                <a:cs typeface="Arial" panose="020B0604020202020204" pitchFamily="34" charset="0"/>
              </a:rPr>
              <a:t>Teamwork with substantive colleagues</a:t>
            </a:r>
          </a:p>
          <a:p>
            <a:pPr algn="just">
              <a:spcAft>
                <a:spcPts val="0"/>
              </a:spcAft>
            </a:pPr>
            <a:endParaRPr lang="en-GB" sz="2000" dirty="0" smtClean="0">
              <a:latin typeface="Arial" panose="020B0604020202020204" pitchFamily="34" charset="0"/>
              <a:ea typeface="DengXian"/>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902095" y="3159544"/>
            <a:ext cx="3305795" cy="3322806"/>
          </a:xfrm>
          <a:prstGeom prst="rect">
            <a:avLst/>
          </a:prstGeom>
        </p:spPr>
      </p:pic>
    </p:spTree>
    <p:extLst>
      <p:ext uri="{BB962C8B-B14F-4D97-AF65-F5344CB8AC3E}">
        <p14:creationId xmlns:p14="http://schemas.microsoft.com/office/powerpoint/2010/main" val="3848134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
          <p:cNvSpPr>
            <a:spLocks noGrp="1"/>
          </p:cNvSpPr>
          <p:nvPr>
            <p:ph type="body" sz="half" idx="2"/>
          </p:nvPr>
        </p:nvSpPr>
        <p:spPr>
          <a:xfrm>
            <a:off x="5016137" y="3894686"/>
            <a:ext cx="4127863" cy="609600"/>
          </a:xfrm>
        </p:spPr>
        <p:txBody>
          <a:bodyPr/>
          <a:lstStyle/>
          <a:p>
            <a:pPr algn="ctr"/>
            <a:r>
              <a:rPr lang="es-ES" altLang="en-US" sz="2200" dirty="0" err="1" smtClean="0">
                <a:latin typeface="Arial" panose="020B0604020202020204" pitchFamily="34" charset="0"/>
                <a:ea typeface="ＭＳ Ｐゴシック" panose="020B0600070205080204" pitchFamily="34" charset="-128"/>
                <a:cs typeface="Arial" panose="020B0604020202020204" pitchFamily="34" charset="0"/>
              </a:rPr>
              <a:t>Contact</a:t>
            </a:r>
            <a:r>
              <a:rPr lang="es-ES" altLang="en-US" sz="2200" dirty="0" smtClean="0">
                <a:latin typeface="Arial" panose="020B0604020202020204" pitchFamily="34" charset="0"/>
                <a:ea typeface="ＭＳ Ｐゴシック" panose="020B0600070205080204" pitchFamily="34" charset="-128"/>
                <a:cs typeface="Arial" panose="020B0604020202020204" pitchFamily="34" charset="0"/>
              </a:rPr>
              <a:t> </a:t>
            </a:r>
            <a:r>
              <a:rPr lang="es-ES" altLang="en-US" sz="2200" dirty="0" smtClean="0">
                <a:latin typeface="Arial" panose="020B0604020202020204" pitchFamily="34" charset="0"/>
                <a:ea typeface="ＭＳ Ｐゴシック" panose="020B0600070205080204" pitchFamily="34" charset="-128"/>
                <a:cs typeface="Arial" panose="020B0604020202020204" pitchFamily="34" charset="0"/>
                <a:hlinkClick r:id="rId2"/>
              </a:rPr>
              <a:t>lsauveur@ohchr.org</a:t>
            </a:r>
            <a:r>
              <a:rPr lang="es-ES" altLang="en-US" sz="2200" dirty="0" smtClean="0">
                <a:latin typeface="Arial" panose="020B0604020202020204" pitchFamily="34" charset="0"/>
                <a:ea typeface="ＭＳ Ｐゴシック" panose="020B0600070205080204" pitchFamily="34" charset="-128"/>
                <a:cs typeface="Arial" panose="020B0604020202020204" pitchFamily="34" charset="0"/>
              </a:rPr>
              <a:t>  </a:t>
            </a:r>
            <a:endParaRPr lang="en-GB" altLang="en-US" sz="22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3315" name="Titre 1"/>
          <p:cNvSpPr txBox="1">
            <a:spLocks/>
          </p:cNvSpPr>
          <p:nvPr/>
        </p:nvSpPr>
        <p:spPr bwMode="auto">
          <a:xfrm>
            <a:off x="5370022" y="1283429"/>
            <a:ext cx="3541223" cy="108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ClrTx/>
              <a:buFontTx/>
              <a:buNone/>
            </a:pPr>
            <a:r>
              <a:rPr lang="fr-FR" altLang="es-ES_tradnl" sz="2800" b="1" dirty="0" smtClean="0">
                <a:solidFill>
                  <a:schemeClr val="tx2"/>
                </a:solidFill>
              </a:rPr>
              <a:t>Questions?</a:t>
            </a:r>
            <a:endParaRPr lang="fr-FR" altLang="es-ES_tradnl" sz="2800" b="1" dirty="0">
              <a:solidFill>
                <a:schemeClr val="tx2"/>
              </a:solidFill>
            </a:endParaRPr>
          </a:p>
        </p:txBody>
      </p:sp>
      <p:pic>
        <p:nvPicPr>
          <p:cNvPr id="2" name="Picture 1"/>
          <p:cNvPicPr>
            <a:picLocks noChangeAspect="1"/>
          </p:cNvPicPr>
          <p:nvPr/>
        </p:nvPicPr>
        <p:blipFill>
          <a:blip r:embed="rId3"/>
          <a:stretch>
            <a:fillRect/>
          </a:stretch>
        </p:blipFill>
        <p:spPr>
          <a:xfrm>
            <a:off x="357686" y="889876"/>
            <a:ext cx="4551796" cy="452828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Personnalisée 7">
      <a:dk1>
        <a:srgbClr val="333333"/>
      </a:dk1>
      <a:lt1>
        <a:sysClr val="window" lastClr="FFFFFF"/>
      </a:lt1>
      <a:dk2>
        <a:srgbClr val="006FB7"/>
      </a:dk2>
      <a:lt2>
        <a:srgbClr val="CCCCCC"/>
      </a:lt2>
      <a:accent1>
        <a:srgbClr val="006FB7"/>
      </a:accent1>
      <a:accent2>
        <a:srgbClr val="5693C9"/>
      </a:accent2>
      <a:accent3>
        <a:srgbClr val="F18E00"/>
      </a:accent3>
      <a:accent4>
        <a:srgbClr val="8C1713"/>
      </a:accent4>
      <a:accent5>
        <a:srgbClr val="7FBADF"/>
      </a:accent5>
      <a:accent6>
        <a:srgbClr val="C58781"/>
      </a:accent6>
      <a:hlink>
        <a:srgbClr val="006FB7"/>
      </a:hlink>
      <a:folHlink>
        <a:srgbClr val="5693C9"/>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22B9E06671B54FA89F14538B9B0FEA" ma:contentTypeVersion="1" ma:contentTypeDescription="Create a new document." ma:contentTypeScope="" ma:versionID="362711686602768b23db736653e4ac1a">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1EA8F-47EC-4EB5-AF7F-28BA73081CB3}">
  <ds:schemaRefs>
    <ds:schemaRef ds:uri="http://schemas.microsoft.com/office/2006/metadata/longProperties"/>
  </ds:schemaRefs>
</ds:datastoreItem>
</file>

<file path=customXml/itemProps2.xml><?xml version="1.0" encoding="utf-8"?>
<ds:datastoreItem xmlns:ds="http://schemas.openxmlformats.org/officeDocument/2006/customXml" ds:itemID="{A0044CCD-C8D6-4A33-9A25-420467FE4FD6}"/>
</file>

<file path=customXml/itemProps3.xml><?xml version="1.0" encoding="utf-8"?>
<ds:datastoreItem xmlns:ds="http://schemas.openxmlformats.org/officeDocument/2006/customXml" ds:itemID="{75734910-2CB2-48E2-BFF6-3CF92913B864}">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821b3d08-a5e2-4f02-8982-bc11301f3769"/>
    <ds:schemaRef ds:uri="http://www.w3.org/XML/1998/namespace"/>
  </ds:schemaRefs>
</ds:datastoreItem>
</file>

<file path=customXml/itemProps4.xml><?xml version="1.0" encoding="utf-8"?>
<ds:datastoreItem xmlns:ds="http://schemas.openxmlformats.org/officeDocument/2006/customXml" ds:itemID="{58BBA707-B4D5-4148-8120-CA27406FBE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3050</TotalTime>
  <Words>707</Words>
  <Application>Microsoft Office PowerPoint</Application>
  <PresentationFormat>On-screen Show (4:3)</PresentationFormat>
  <Paragraphs>93</Paragraphs>
  <Slides>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ＭＳ Ｐゴシック</vt:lpstr>
      <vt:lpstr>Arial</vt:lpstr>
      <vt:lpstr>Calibri</vt:lpstr>
      <vt:lpstr>DengXian</vt:lpstr>
      <vt:lpstr>Verdana</vt:lpstr>
      <vt:lpstr>Wingdings</vt:lpstr>
      <vt:lpstr>Thème Office</vt:lpstr>
      <vt:lpstr>PowerPoint Presentation</vt:lpstr>
      <vt:lpstr>Our mission</vt:lpstr>
      <vt:lpstr>Awareness campaigns (2017-2019)</vt:lpstr>
      <vt:lpstr>Durban Declaration and Programme of Action</vt:lpstr>
      <vt:lpstr>#FightRacism 2018 campaign </vt:lpstr>
      <vt:lpstr>#FightRacism 2019 campaign - overview</vt:lpstr>
      <vt:lpstr>#FightRacism 2019 campaign - results</vt:lpstr>
      <vt:lpstr>Considerations for future campaigns</vt:lpstr>
      <vt:lpstr>PowerPoint Presentation</vt:lpstr>
    </vt:vector>
  </TitlesOfParts>
  <Company>Eddy Hill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LaurentSauveur_8May2019 </dc:title>
  <dc:creator>Rodier Benedicte</dc:creator>
  <cp:lastModifiedBy>Mariela Sanchez Martiarena</cp:lastModifiedBy>
  <cp:revision>286</cp:revision>
  <cp:lastPrinted>2018-02-28T12:05:58Z</cp:lastPrinted>
  <dcterms:created xsi:type="dcterms:W3CDTF">2010-05-19T14:44:31Z</dcterms:created>
  <dcterms:modified xsi:type="dcterms:W3CDTF">2019-05-07T09:03:15Z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David McCreery</vt:lpwstr>
  </property>
  <property fmtid="{D5CDD505-2E9C-101B-9397-08002B2CF9AE}" pid="3" name="xd_Signature">
    <vt:lpwstr/>
  </property>
  <property fmtid="{D5CDD505-2E9C-101B-9397-08002B2CF9AE}" pid="4" name="display_urn:schemas-microsoft-com:office:office#Author">
    <vt:lpwstr>David McCreery</vt:lpwstr>
  </property>
  <property fmtid="{D5CDD505-2E9C-101B-9397-08002B2CF9AE}" pid="5" name="TemplateUrl">
    <vt:lpwstr/>
  </property>
  <property fmtid="{D5CDD505-2E9C-101B-9397-08002B2CF9AE}" pid="6" name="xd_ProgID">
    <vt:lpwstr/>
  </property>
  <property fmtid="{D5CDD505-2E9C-101B-9397-08002B2CF9AE}" pid="7" name="PublishingStartDate">
    <vt:lpwstr/>
  </property>
  <property fmtid="{D5CDD505-2E9C-101B-9397-08002B2CF9AE}" pid="8" name="PublishingExpirationDate">
    <vt:lpwstr/>
  </property>
  <property fmtid="{D5CDD505-2E9C-101B-9397-08002B2CF9AE}" pid="9" name="ContentType">
    <vt:lpwstr>Document</vt:lpwstr>
  </property>
  <property fmtid="{D5CDD505-2E9C-101B-9397-08002B2CF9AE}" pid="10" name="ContentTypeId">
    <vt:lpwstr>0x0101008822B9E06671B54FA89F14538B9B0FEA</vt:lpwstr>
  </property>
</Properties>
</file>