
<file path=[Content_Types].xml><?xml version="1.0" encoding="utf-8"?>
<Types xmlns="http://schemas.openxmlformats.org/package/2006/content-types">
  <Override PartName="/ppt/slides/slide29.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Default Extension="png" ContentType="image/png"/>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48" r:id="rId2"/>
  </p:sldMasterIdLst>
  <p:notesMasterIdLst>
    <p:notesMasterId r:id="rId43"/>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381750" cy="86868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FB7"/>
    <a:srgbClr val="C0C0C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7440" autoAdjust="0"/>
    <p:restoredTop sz="94682" autoAdjust="0"/>
  </p:normalViewPr>
  <p:slideViewPr>
    <p:cSldViewPr>
      <p:cViewPr varScale="1">
        <p:scale>
          <a:sx n="126" d="100"/>
          <a:sy n="126" d="100"/>
        </p:scale>
        <p:origin x="-102" y="-14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54" d="100"/>
          <a:sy n="154" d="100"/>
        </p:scale>
        <p:origin x="-4536" y="-102"/>
      </p:cViewPr>
      <p:guideLst>
        <p:guide orient="horz" pos="2736"/>
        <p:guide pos="201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7654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094" tIns="43047" rIns="86094" bIns="43047" numCol="1" anchor="t" anchorCtr="0" compatLnSpc="1">
            <a:prstTxWarp prst="textNoShape">
              <a:avLst/>
            </a:prstTxWarp>
          </a:bodyPr>
          <a:lstStyle>
            <a:lvl1pPr defTabSz="860851">
              <a:defRPr sz="1100"/>
            </a:lvl1pPr>
          </a:lstStyle>
          <a:p>
            <a:pPr>
              <a:defRPr/>
            </a:pPr>
            <a:endParaRPr lang="en-US"/>
          </a:p>
        </p:txBody>
      </p:sp>
      <p:sp>
        <p:nvSpPr>
          <p:cNvPr id="62467" name="Rectangle 3"/>
          <p:cNvSpPr>
            <a:spLocks noGrp="1" noChangeArrowheads="1"/>
          </p:cNvSpPr>
          <p:nvPr>
            <p:ph type="dt" idx="1"/>
          </p:nvPr>
        </p:nvSpPr>
        <p:spPr bwMode="auto">
          <a:xfrm>
            <a:off x="3614738" y="0"/>
            <a:ext cx="27654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094" tIns="43047" rIns="86094" bIns="43047" numCol="1" anchor="t" anchorCtr="0" compatLnSpc="1">
            <a:prstTxWarp prst="textNoShape">
              <a:avLst/>
            </a:prstTxWarp>
          </a:bodyPr>
          <a:lstStyle>
            <a:lvl1pPr algn="r" defTabSz="860851">
              <a:defRPr sz="11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1019175" y="650875"/>
            <a:ext cx="4343400" cy="3257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2469" name="Rectangle 5"/>
          <p:cNvSpPr>
            <a:spLocks noGrp="1" noChangeArrowheads="1"/>
          </p:cNvSpPr>
          <p:nvPr>
            <p:ph type="body" sz="quarter" idx="3"/>
          </p:nvPr>
        </p:nvSpPr>
        <p:spPr bwMode="auto">
          <a:xfrm>
            <a:off x="638175" y="4125913"/>
            <a:ext cx="5105400" cy="391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094" tIns="43047" rIns="86094" bIns="4304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2470" name="Rectangle 6"/>
          <p:cNvSpPr>
            <a:spLocks noGrp="1" noChangeArrowheads="1"/>
          </p:cNvSpPr>
          <p:nvPr>
            <p:ph type="ftr" sz="quarter" idx="4"/>
          </p:nvPr>
        </p:nvSpPr>
        <p:spPr bwMode="auto">
          <a:xfrm>
            <a:off x="0" y="8250238"/>
            <a:ext cx="27654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094" tIns="43047" rIns="86094" bIns="43047" numCol="1" anchor="b" anchorCtr="0" compatLnSpc="1">
            <a:prstTxWarp prst="textNoShape">
              <a:avLst/>
            </a:prstTxWarp>
          </a:bodyPr>
          <a:lstStyle>
            <a:lvl1pPr defTabSz="860851">
              <a:defRPr sz="1100"/>
            </a:lvl1pPr>
          </a:lstStyle>
          <a:p>
            <a:pPr>
              <a:defRPr/>
            </a:pPr>
            <a:endParaRPr lang="en-US"/>
          </a:p>
        </p:txBody>
      </p:sp>
      <p:sp>
        <p:nvSpPr>
          <p:cNvPr id="62471" name="Rectangle 7"/>
          <p:cNvSpPr>
            <a:spLocks noGrp="1" noChangeArrowheads="1"/>
          </p:cNvSpPr>
          <p:nvPr>
            <p:ph type="sldNum" sz="quarter" idx="5"/>
          </p:nvPr>
        </p:nvSpPr>
        <p:spPr bwMode="auto">
          <a:xfrm>
            <a:off x="3614738" y="8250238"/>
            <a:ext cx="27654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094" tIns="43047" rIns="86094" bIns="43047" numCol="1" anchor="b" anchorCtr="0" compatLnSpc="1">
            <a:prstTxWarp prst="textNoShape">
              <a:avLst/>
            </a:prstTxWarp>
          </a:bodyPr>
          <a:lstStyle>
            <a:lvl1pPr algn="r" defTabSz="860851">
              <a:defRPr sz="1100"/>
            </a:lvl1pPr>
          </a:lstStyle>
          <a:p>
            <a:pPr>
              <a:defRPr/>
            </a:pPr>
            <a:fld id="{6AEDD170-BD6A-492B-BBAB-4BCB4017DCFE}" type="slidenum">
              <a:rPr lang="en-US"/>
              <a:pPr>
                <a:defRPr/>
              </a:pPr>
              <a:t>‹#›</a:t>
            </a:fld>
            <a:endParaRPr lang="en-US"/>
          </a:p>
        </p:txBody>
      </p:sp>
    </p:spTree>
    <p:extLst>
      <p:ext uri="{BB962C8B-B14F-4D97-AF65-F5344CB8AC3E}">
        <p14:creationId xmlns:p14="http://schemas.microsoft.com/office/powerpoint/2010/main" val="20486691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858838" eaLnBrk="0" hangingPunct="0">
              <a:defRPr>
                <a:solidFill>
                  <a:schemeClr val="tx1"/>
                </a:solidFill>
                <a:latin typeface="Arial" charset="0"/>
                <a:cs typeface="Arial" charset="0"/>
              </a:defRPr>
            </a:lvl1pPr>
            <a:lvl2pPr marL="742950" indent="-285750" defTabSz="858838" eaLnBrk="0" hangingPunct="0">
              <a:defRPr>
                <a:solidFill>
                  <a:schemeClr val="tx1"/>
                </a:solidFill>
                <a:latin typeface="Arial" charset="0"/>
                <a:cs typeface="Arial" charset="0"/>
              </a:defRPr>
            </a:lvl2pPr>
            <a:lvl3pPr marL="1143000" indent="-228600" defTabSz="858838" eaLnBrk="0" hangingPunct="0">
              <a:defRPr>
                <a:solidFill>
                  <a:schemeClr val="tx1"/>
                </a:solidFill>
                <a:latin typeface="Arial" charset="0"/>
                <a:cs typeface="Arial" charset="0"/>
              </a:defRPr>
            </a:lvl3pPr>
            <a:lvl4pPr marL="1600200" indent="-228600" defTabSz="858838" eaLnBrk="0" hangingPunct="0">
              <a:defRPr>
                <a:solidFill>
                  <a:schemeClr val="tx1"/>
                </a:solidFill>
                <a:latin typeface="Arial" charset="0"/>
                <a:cs typeface="Arial" charset="0"/>
              </a:defRPr>
            </a:lvl4pPr>
            <a:lvl5pPr marL="2057400" indent="-228600" defTabSz="858838" eaLnBrk="0" hangingPunct="0">
              <a:defRPr>
                <a:solidFill>
                  <a:schemeClr val="tx1"/>
                </a:solidFill>
                <a:latin typeface="Arial" charset="0"/>
                <a:cs typeface="Arial" charset="0"/>
              </a:defRPr>
            </a:lvl5pPr>
            <a:lvl6pPr marL="2514600" indent="-228600" defTabSz="858838" eaLnBrk="0" fontAlgn="base" hangingPunct="0">
              <a:spcBef>
                <a:spcPct val="0"/>
              </a:spcBef>
              <a:spcAft>
                <a:spcPct val="0"/>
              </a:spcAft>
              <a:defRPr>
                <a:solidFill>
                  <a:schemeClr val="tx1"/>
                </a:solidFill>
                <a:latin typeface="Arial" charset="0"/>
                <a:cs typeface="Arial" charset="0"/>
              </a:defRPr>
            </a:lvl6pPr>
            <a:lvl7pPr marL="2971800" indent="-228600" defTabSz="858838" eaLnBrk="0" fontAlgn="base" hangingPunct="0">
              <a:spcBef>
                <a:spcPct val="0"/>
              </a:spcBef>
              <a:spcAft>
                <a:spcPct val="0"/>
              </a:spcAft>
              <a:defRPr>
                <a:solidFill>
                  <a:schemeClr val="tx1"/>
                </a:solidFill>
                <a:latin typeface="Arial" charset="0"/>
                <a:cs typeface="Arial" charset="0"/>
              </a:defRPr>
            </a:lvl7pPr>
            <a:lvl8pPr marL="3429000" indent="-228600" defTabSz="858838" eaLnBrk="0" fontAlgn="base" hangingPunct="0">
              <a:spcBef>
                <a:spcPct val="0"/>
              </a:spcBef>
              <a:spcAft>
                <a:spcPct val="0"/>
              </a:spcAft>
              <a:defRPr>
                <a:solidFill>
                  <a:schemeClr val="tx1"/>
                </a:solidFill>
                <a:latin typeface="Arial" charset="0"/>
                <a:cs typeface="Arial" charset="0"/>
              </a:defRPr>
            </a:lvl8pPr>
            <a:lvl9pPr marL="3886200" indent="-228600" defTabSz="858838" eaLnBrk="0" fontAlgn="base" hangingPunct="0">
              <a:spcBef>
                <a:spcPct val="0"/>
              </a:spcBef>
              <a:spcAft>
                <a:spcPct val="0"/>
              </a:spcAft>
              <a:defRPr>
                <a:solidFill>
                  <a:schemeClr val="tx1"/>
                </a:solidFill>
                <a:latin typeface="Arial" charset="0"/>
                <a:cs typeface="Arial" charset="0"/>
              </a:defRPr>
            </a:lvl9pPr>
          </a:lstStyle>
          <a:p>
            <a:pPr eaLnBrk="1" hangingPunct="1"/>
            <a:fld id="{5D33EDBA-3879-49AE-99E2-42FA94979FB1}" type="slidenum">
              <a:rPr lang="en-US" smtClean="0"/>
              <a:pPr eaLnBrk="1" hangingPunct="1"/>
              <a:t>1</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5562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8232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it-IT" altLang="zh-CN" smtClean="0"/>
              <a:t>Facilitator’s Guide</a:t>
            </a:r>
            <a:endParaRPr lang="en-US"/>
          </a:p>
        </p:txBody>
      </p:sp>
      <p:sp>
        <p:nvSpPr>
          <p:cNvPr id="3" name="Footer Placeholder 4"/>
          <p:cNvSpPr>
            <a:spLocks noGrp="1"/>
          </p:cNvSpPr>
          <p:nvPr>
            <p:ph type="ftr" sz="quarter" idx="11"/>
          </p:nvPr>
        </p:nvSpPr>
        <p:spPr/>
        <p:txBody>
          <a:bodyPr/>
          <a:lstStyle>
            <a:lvl1pPr>
              <a:defRPr/>
            </a:lvl1pPr>
          </a:lstStyle>
          <a:p>
            <a:pPr>
              <a:defRPr/>
            </a:pPr>
            <a:r>
              <a:rPr lang="en-US" altLang="zh-CN" smtClean="0"/>
              <a:t>Chapter 10</a:t>
            </a:r>
            <a:endParaRPr lang="en-US" b="0"/>
          </a:p>
        </p:txBody>
      </p:sp>
    </p:spTree>
    <p:extLst>
      <p:ext uri="{BB962C8B-B14F-4D97-AF65-F5344CB8AC3E}">
        <p14:creationId xmlns:p14="http://schemas.microsoft.com/office/powerpoint/2010/main" val="995699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it-IT" altLang="zh-CN" smtClean="0"/>
              <a:t>Facilitator’s Guide</a:t>
            </a:r>
            <a:endParaRPr lang="en-US"/>
          </a:p>
        </p:txBody>
      </p:sp>
      <p:sp>
        <p:nvSpPr>
          <p:cNvPr id="3" name="Footer Placeholder 4"/>
          <p:cNvSpPr>
            <a:spLocks noGrp="1"/>
          </p:cNvSpPr>
          <p:nvPr>
            <p:ph type="ftr" sz="quarter" idx="11"/>
          </p:nvPr>
        </p:nvSpPr>
        <p:spPr/>
        <p:txBody>
          <a:bodyPr/>
          <a:lstStyle>
            <a:lvl1pPr>
              <a:defRPr/>
            </a:lvl1pPr>
          </a:lstStyle>
          <a:p>
            <a:pPr>
              <a:defRPr/>
            </a:pPr>
            <a:r>
              <a:rPr lang="en-US" altLang="zh-CN" smtClean="0"/>
              <a:t>Chapter 10</a:t>
            </a:r>
            <a:endParaRPr lang="en-US" b="0"/>
          </a:p>
        </p:txBody>
      </p:sp>
    </p:spTree>
    <p:extLst>
      <p:ext uri="{BB962C8B-B14F-4D97-AF65-F5344CB8AC3E}">
        <p14:creationId xmlns:p14="http://schemas.microsoft.com/office/powerpoint/2010/main" val="12407837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userDrawn="1"/>
        </p:nvSpPr>
        <p:spPr bwMode="auto">
          <a:xfrm>
            <a:off x="5938838" y="692150"/>
            <a:ext cx="1370012"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800"/>
              <a:t>in cooperation</a:t>
            </a:r>
            <a:br>
              <a:rPr lang="en-US" sz="800"/>
            </a:br>
            <a:r>
              <a:rPr lang="en-US" sz="800"/>
              <a:t>with the</a:t>
            </a:r>
            <a:endParaRPr lang="en-US" sz="800" i="1"/>
          </a:p>
        </p:txBody>
      </p:sp>
      <p:pic>
        <p:nvPicPr>
          <p:cNvPr id="1027" name="Picture 16" descr="Office_logo_EN_blue_LARGE_300dpi"/>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32138" y="115888"/>
            <a:ext cx="2952750"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6"/>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451725" y="371475"/>
            <a:ext cx="12319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5" r:id="rId1"/>
    <p:sldLayoutId id="2147483736" r:id="rId2"/>
  </p:sldLayoutIdLst>
  <p:timing>
    <p:tnLst>
      <p:par>
        <p:cTn id="1" dur="indefinite" restart="never" nodeType="tmRoot"/>
      </p:par>
    </p:tnLst>
  </p:timing>
  <p:hf sldNum="0"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defRPr sz="1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cs typeface="+mn-cs"/>
        </a:defRPr>
      </a:lvl2pPr>
      <a:lvl3pPr marL="1143000" indent="-228600" algn="l" rtl="0" eaLnBrk="0" fontAlgn="base" hangingPunct="0">
        <a:spcBef>
          <a:spcPct val="20000"/>
        </a:spcBef>
        <a:spcAft>
          <a:spcPct val="0"/>
        </a:spcAft>
        <a:buChar char="•"/>
        <a:defRPr sz="2400">
          <a:solidFill>
            <a:schemeClr val="tx1"/>
          </a:solidFill>
          <a:latin typeface="+mj-lt"/>
          <a:cs typeface="+mn-cs"/>
        </a:defRPr>
      </a:lvl3pPr>
      <a:lvl4pPr marL="1600200" indent="-228600" algn="l" rtl="0" eaLnBrk="0" fontAlgn="base" hangingPunct="0">
        <a:spcBef>
          <a:spcPct val="20000"/>
        </a:spcBef>
        <a:spcAft>
          <a:spcPct val="0"/>
        </a:spcAft>
        <a:buChar char="–"/>
        <a:defRPr sz="2000">
          <a:solidFill>
            <a:schemeClr val="tx1"/>
          </a:solidFill>
          <a:latin typeface="+mj-lt"/>
          <a:cs typeface="+mn-cs"/>
        </a:defRPr>
      </a:lvl4pPr>
      <a:lvl5pPr marL="2057400" indent="-228600" algn="l" rtl="0" eaLnBrk="0" fontAlgn="base" hangingPunct="0">
        <a:spcBef>
          <a:spcPct val="20000"/>
        </a:spcBef>
        <a:spcAft>
          <a:spcPct val="0"/>
        </a:spcAft>
        <a:buChar char="»"/>
        <a:defRPr sz="2000">
          <a:solidFill>
            <a:schemeClr val="tx1"/>
          </a:solidFill>
          <a:latin typeface="+mj-lt"/>
          <a:cs typeface="+mn-cs"/>
        </a:defRPr>
      </a:lvl5pPr>
      <a:lvl6pPr marL="2514600" indent="-228600" algn="l" rtl="0" fontAlgn="base">
        <a:spcBef>
          <a:spcPct val="20000"/>
        </a:spcBef>
        <a:spcAft>
          <a:spcPct val="0"/>
        </a:spcAft>
        <a:buChar char="»"/>
        <a:defRPr sz="2000">
          <a:solidFill>
            <a:schemeClr val="tx1"/>
          </a:solidFill>
          <a:latin typeface="+mj-lt"/>
          <a:cs typeface="+mn-cs"/>
        </a:defRPr>
      </a:lvl6pPr>
      <a:lvl7pPr marL="2971800" indent="-228600" algn="l" rtl="0" fontAlgn="base">
        <a:spcBef>
          <a:spcPct val="20000"/>
        </a:spcBef>
        <a:spcAft>
          <a:spcPct val="0"/>
        </a:spcAft>
        <a:buChar char="»"/>
        <a:defRPr sz="2000">
          <a:solidFill>
            <a:schemeClr val="tx1"/>
          </a:solidFill>
          <a:latin typeface="+mj-lt"/>
          <a:cs typeface="+mn-cs"/>
        </a:defRPr>
      </a:lvl7pPr>
      <a:lvl8pPr marL="3429000" indent="-228600" algn="l" rtl="0" fontAlgn="base">
        <a:spcBef>
          <a:spcPct val="20000"/>
        </a:spcBef>
        <a:spcAft>
          <a:spcPct val="0"/>
        </a:spcAft>
        <a:buChar char="»"/>
        <a:defRPr sz="2000">
          <a:solidFill>
            <a:schemeClr val="tx1"/>
          </a:solidFill>
          <a:latin typeface="+mj-lt"/>
          <a:cs typeface="+mn-cs"/>
        </a:defRPr>
      </a:lvl8pPr>
      <a:lvl9pPr marL="3886200" indent="-228600" algn="l" rtl="0" fontAlgn="base">
        <a:spcBef>
          <a:spcPct val="20000"/>
        </a:spcBef>
        <a:spcAft>
          <a:spcPct val="0"/>
        </a:spcAft>
        <a:buChar char="»"/>
        <a:defRPr sz="2000">
          <a:solidFill>
            <a:schemeClr val="tx1"/>
          </a:solidFill>
          <a:latin typeface="+mj-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395288" y="6308725"/>
            <a:ext cx="2462212"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i="1">
                <a:ea typeface="宋体" pitchFamily="2" charset="-122"/>
              </a:defRPr>
            </a:lvl1pPr>
          </a:lstStyle>
          <a:p>
            <a:pPr>
              <a:defRPr/>
            </a:pPr>
            <a:r>
              <a:rPr lang="it-IT" altLang="zh-CN" smtClean="0"/>
              <a:t>Facilitator’s Guide</a:t>
            </a:r>
            <a:endParaRPr lang="en-US">
              <a:ea typeface="+mn-ea"/>
            </a:endParaRPr>
          </a:p>
        </p:txBody>
      </p:sp>
      <p:sp>
        <p:nvSpPr>
          <p:cNvPr id="1029" name="Rectangle 5"/>
          <p:cNvSpPr>
            <a:spLocks noGrp="1" noChangeArrowheads="1"/>
          </p:cNvSpPr>
          <p:nvPr>
            <p:ph type="ftr" sz="quarter" idx="3"/>
          </p:nvPr>
        </p:nvSpPr>
        <p:spPr bwMode="auto">
          <a:xfrm>
            <a:off x="3124200" y="6308725"/>
            <a:ext cx="2895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b="1">
                <a:ea typeface="宋体" pitchFamily="2" charset="-122"/>
              </a:defRPr>
            </a:lvl1pPr>
          </a:lstStyle>
          <a:p>
            <a:pPr>
              <a:defRPr/>
            </a:pPr>
            <a:r>
              <a:rPr lang="en-US" altLang="zh-CN" smtClean="0"/>
              <a:t>Chapter 10</a:t>
            </a:r>
            <a:endParaRPr lang="en-US" b="0">
              <a:ea typeface="+mn-ea"/>
            </a:endParaRPr>
          </a:p>
        </p:txBody>
      </p:sp>
      <p:sp>
        <p:nvSpPr>
          <p:cNvPr id="2052" name="Segnaposto numero diapositiva 5"/>
          <p:cNvSpPr>
            <a:spLocks/>
          </p:cNvSpPr>
          <p:nvPr/>
        </p:nvSpPr>
        <p:spPr bwMode="auto">
          <a:xfrm>
            <a:off x="6300788" y="4941888"/>
            <a:ext cx="21542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r"/>
            <a:endParaRPr lang="it-IT" sz="1400">
              <a:latin typeface="Garamond" pitchFamily="18" charset="0"/>
            </a:endParaRPr>
          </a:p>
        </p:txBody>
      </p:sp>
      <p:sp>
        <p:nvSpPr>
          <p:cNvPr id="2053" name="Rectangle 9"/>
          <p:cNvSpPr>
            <a:spLocks noChangeArrowheads="1"/>
          </p:cNvSpPr>
          <p:nvPr userDrawn="1"/>
        </p:nvSpPr>
        <p:spPr bwMode="auto">
          <a:xfrm>
            <a:off x="468313" y="260350"/>
            <a:ext cx="8207375" cy="144463"/>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4" name="Rectangle 10"/>
          <p:cNvSpPr>
            <a:spLocks noChangeArrowheads="1"/>
          </p:cNvSpPr>
          <p:nvPr userDrawn="1"/>
        </p:nvSpPr>
        <p:spPr bwMode="auto">
          <a:xfrm>
            <a:off x="468313" y="260350"/>
            <a:ext cx="719137" cy="1152525"/>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Lst>
  <p:timing>
    <p:tnLst>
      <p:par>
        <p:cTn id="1" dur="indefinite" restart="never" nodeType="tmRoot"/>
      </p:par>
    </p:tnLst>
  </p:timing>
  <p:hf sldNum="0" hdr="0"/>
  <p:txStyles>
    <p:titleStyle>
      <a:lvl1pPr algn="l" rtl="0" eaLnBrk="0" fontAlgn="base" hangingPunct="0">
        <a:spcBef>
          <a:spcPct val="0"/>
        </a:spcBef>
        <a:spcAft>
          <a:spcPct val="0"/>
        </a:spcAft>
        <a:defRPr sz="3200" b="1">
          <a:solidFill>
            <a:srgbClr val="006FB7"/>
          </a:solidFill>
          <a:latin typeface="+mj-lt"/>
          <a:ea typeface="+mj-ea"/>
          <a:cs typeface="+mj-cs"/>
        </a:defRPr>
      </a:lvl1pPr>
      <a:lvl2pPr algn="l" rtl="0" eaLnBrk="0" fontAlgn="base" hangingPunct="0">
        <a:spcBef>
          <a:spcPct val="0"/>
        </a:spcBef>
        <a:spcAft>
          <a:spcPct val="0"/>
        </a:spcAft>
        <a:defRPr sz="3200" b="1">
          <a:solidFill>
            <a:srgbClr val="006FB7"/>
          </a:solidFill>
          <a:latin typeface="Arial" charset="0"/>
          <a:cs typeface="Arial" charset="0"/>
        </a:defRPr>
      </a:lvl2pPr>
      <a:lvl3pPr algn="l" rtl="0" eaLnBrk="0" fontAlgn="base" hangingPunct="0">
        <a:spcBef>
          <a:spcPct val="0"/>
        </a:spcBef>
        <a:spcAft>
          <a:spcPct val="0"/>
        </a:spcAft>
        <a:defRPr sz="3200" b="1">
          <a:solidFill>
            <a:srgbClr val="006FB7"/>
          </a:solidFill>
          <a:latin typeface="Arial" charset="0"/>
          <a:cs typeface="Arial" charset="0"/>
        </a:defRPr>
      </a:lvl3pPr>
      <a:lvl4pPr algn="l" rtl="0" eaLnBrk="0" fontAlgn="base" hangingPunct="0">
        <a:spcBef>
          <a:spcPct val="0"/>
        </a:spcBef>
        <a:spcAft>
          <a:spcPct val="0"/>
        </a:spcAft>
        <a:defRPr sz="3200" b="1">
          <a:solidFill>
            <a:srgbClr val="006FB7"/>
          </a:solidFill>
          <a:latin typeface="Arial" charset="0"/>
          <a:cs typeface="Arial" charset="0"/>
        </a:defRPr>
      </a:lvl4pPr>
      <a:lvl5pPr algn="l" rtl="0" eaLnBrk="0" fontAlgn="base" hangingPunct="0">
        <a:spcBef>
          <a:spcPct val="0"/>
        </a:spcBef>
        <a:spcAft>
          <a:spcPct val="0"/>
        </a:spcAft>
        <a:defRPr sz="3200" b="1">
          <a:solidFill>
            <a:srgbClr val="006FB7"/>
          </a:solidFill>
          <a:latin typeface="Arial" charset="0"/>
          <a:cs typeface="Arial" charset="0"/>
        </a:defRPr>
      </a:lvl5pPr>
      <a:lvl6pPr marL="457200" algn="l" rtl="0" fontAlgn="base">
        <a:spcBef>
          <a:spcPct val="0"/>
        </a:spcBef>
        <a:spcAft>
          <a:spcPct val="0"/>
        </a:spcAft>
        <a:defRPr sz="3200" b="1">
          <a:solidFill>
            <a:srgbClr val="006FB7"/>
          </a:solidFill>
          <a:latin typeface="Arial" charset="0"/>
          <a:cs typeface="Arial" charset="0"/>
        </a:defRPr>
      </a:lvl6pPr>
      <a:lvl7pPr marL="914400" algn="l" rtl="0" fontAlgn="base">
        <a:spcBef>
          <a:spcPct val="0"/>
        </a:spcBef>
        <a:spcAft>
          <a:spcPct val="0"/>
        </a:spcAft>
        <a:defRPr sz="3200" b="1">
          <a:solidFill>
            <a:srgbClr val="006FB7"/>
          </a:solidFill>
          <a:latin typeface="Arial" charset="0"/>
          <a:cs typeface="Arial" charset="0"/>
        </a:defRPr>
      </a:lvl7pPr>
      <a:lvl8pPr marL="1371600" algn="l" rtl="0" fontAlgn="base">
        <a:spcBef>
          <a:spcPct val="0"/>
        </a:spcBef>
        <a:spcAft>
          <a:spcPct val="0"/>
        </a:spcAft>
        <a:defRPr sz="3200" b="1">
          <a:solidFill>
            <a:srgbClr val="006FB7"/>
          </a:solidFill>
          <a:latin typeface="Arial" charset="0"/>
          <a:cs typeface="Arial" charset="0"/>
        </a:defRPr>
      </a:lvl8pPr>
      <a:lvl9pPr marL="1828800" algn="l" rtl="0" fontAlgn="base">
        <a:spcBef>
          <a:spcPct val="0"/>
        </a:spcBef>
        <a:spcAft>
          <a:spcPct val="0"/>
        </a:spcAft>
        <a:defRPr sz="3200" b="1">
          <a:solidFill>
            <a:srgbClr val="006FB7"/>
          </a:solidFill>
          <a:latin typeface="Arial" charset="0"/>
          <a:cs typeface="Arial" charset="0"/>
        </a:defRPr>
      </a:lvl9pPr>
    </p:titleStyle>
    <p:bodyStyle>
      <a:lvl1pPr marL="533400" indent="-533400" algn="l" rtl="0" eaLnBrk="0" fontAlgn="base" hangingPunct="0">
        <a:spcBef>
          <a:spcPct val="20000"/>
        </a:spcBef>
        <a:spcAft>
          <a:spcPct val="0"/>
        </a:spcAft>
        <a:buClr>
          <a:srgbClr val="006FB7"/>
        </a:buClr>
        <a:buChar char="•"/>
        <a:defRPr sz="2800">
          <a:solidFill>
            <a:schemeClr val="tx1"/>
          </a:solidFill>
          <a:latin typeface="+mn-lt"/>
          <a:ea typeface="+mn-ea"/>
          <a:cs typeface="+mn-cs"/>
        </a:defRPr>
      </a:lvl1pPr>
      <a:lvl2pPr marL="1079500" indent="-277813" algn="l" rtl="0" eaLnBrk="0" fontAlgn="base" hangingPunct="0">
        <a:spcBef>
          <a:spcPct val="20000"/>
        </a:spcBef>
        <a:spcAft>
          <a:spcPct val="0"/>
        </a:spcAft>
        <a:buChar char="•"/>
        <a:defRPr sz="2000">
          <a:solidFill>
            <a:schemeClr val="tx1"/>
          </a:solidFill>
          <a:latin typeface="+mn-lt"/>
          <a:cs typeface="+mn-cs"/>
        </a:defRPr>
      </a:lvl2pPr>
      <a:lvl3pPr marL="1617663" indent="-358775" algn="l" rtl="0" eaLnBrk="0" fontAlgn="base" hangingPunct="0">
        <a:spcBef>
          <a:spcPct val="20000"/>
        </a:spcBef>
        <a:spcAft>
          <a:spcPct val="0"/>
        </a:spcAft>
        <a:buFont typeface="Garamond" pitchFamily="18" charset="0"/>
        <a:buChar char="−"/>
        <a:defRPr sz="2000">
          <a:solidFill>
            <a:schemeClr val="tx1"/>
          </a:solidFill>
          <a:latin typeface="+mn-lt"/>
          <a:cs typeface="+mn-cs"/>
        </a:defRPr>
      </a:lvl3pPr>
      <a:lvl4pPr marL="2025650" indent="-228600" algn="l" rtl="0" eaLnBrk="0" fontAlgn="base" hangingPunct="0">
        <a:spcBef>
          <a:spcPct val="20000"/>
        </a:spcBef>
        <a:spcAft>
          <a:spcPct val="0"/>
        </a:spcAft>
        <a:buChar char="–"/>
        <a:defRPr sz="2000">
          <a:solidFill>
            <a:schemeClr val="tx1"/>
          </a:solidFill>
          <a:latin typeface="Garamond" pitchFamily="18" charset="0"/>
          <a:cs typeface="+mn-cs"/>
        </a:defRPr>
      </a:lvl4pPr>
      <a:lvl5pPr marL="2433638" indent="-228600" algn="l" rtl="0" eaLnBrk="0" fontAlgn="base" hangingPunct="0">
        <a:spcBef>
          <a:spcPct val="20000"/>
        </a:spcBef>
        <a:spcAft>
          <a:spcPct val="0"/>
        </a:spcAft>
        <a:buChar char="»"/>
        <a:defRPr sz="2000">
          <a:solidFill>
            <a:schemeClr val="tx1"/>
          </a:solidFill>
          <a:latin typeface="Garamond" pitchFamily="18" charset="0"/>
          <a:cs typeface="+mn-cs"/>
        </a:defRPr>
      </a:lvl5pPr>
      <a:lvl6pPr marL="2890838" indent="-228600" algn="l" rtl="0" fontAlgn="base">
        <a:spcBef>
          <a:spcPct val="20000"/>
        </a:spcBef>
        <a:spcAft>
          <a:spcPct val="0"/>
        </a:spcAft>
        <a:buChar char="»"/>
        <a:defRPr sz="2000">
          <a:solidFill>
            <a:schemeClr val="tx1"/>
          </a:solidFill>
          <a:latin typeface="Garamond" pitchFamily="18" charset="0"/>
          <a:cs typeface="+mn-cs"/>
        </a:defRPr>
      </a:lvl6pPr>
      <a:lvl7pPr marL="3348038" indent="-228600" algn="l" rtl="0" fontAlgn="base">
        <a:spcBef>
          <a:spcPct val="20000"/>
        </a:spcBef>
        <a:spcAft>
          <a:spcPct val="0"/>
        </a:spcAft>
        <a:buChar char="»"/>
        <a:defRPr sz="2000">
          <a:solidFill>
            <a:schemeClr val="tx1"/>
          </a:solidFill>
          <a:latin typeface="Garamond" pitchFamily="18" charset="0"/>
          <a:cs typeface="+mn-cs"/>
        </a:defRPr>
      </a:lvl7pPr>
      <a:lvl8pPr marL="3805238" indent="-228600" algn="l" rtl="0" fontAlgn="base">
        <a:spcBef>
          <a:spcPct val="20000"/>
        </a:spcBef>
        <a:spcAft>
          <a:spcPct val="0"/>
        </a:spcAft>
        <a:buChar char="»"/>
        <a:defRPr sz="2000">
          <a:solidFill>
            <a:schemeClr val="tx1"/>
          </a:solidFill>
          <a:latin typeface="Garamond" pitchFamily="18" charset="0"/>
          <a:cs typeface="+mn-cs"/>
        </a:defRPr>
      </a:lvl8pPr>
      <a:lvl9pPr marL="4262438" indent="-228600" algn="l" rtl="0" fontAlgn="base">
        <a:spcBef>
          <a:spcPct val="20000"/>
        </a:spcBef>
        <a:spcAft>
          <a:spcPct val="0"/>
        </a:spcAft>
        <a:buChar char="»"/>
        <a:defRPr sz="2000">
          <a:solidFill>
            <a:schemeClr val="tx1"/>
          </a:solidFill>
          <a:latin typeface="Garamond"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0"/>
          <p:cNvSpPr>
            <a:spLocks noGrp="1" noChangeArrowheads="1"/>
          </p:cNvSpPr>
          <p:nvPr>
            <p:ph type="title" idx="4294967295"/>
          </p:nvPr>
        </p:nvSpPr>
        <p:spPr bwMode="auto">
          <a:xfrm>
            <a:off x="250825" y="2289175"/>
            <a:ext cx="8569325" cy="250825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algn="l" defTabSz="1074738" eaLnBrk="1" hangingPunct="1"/>
            <a:r>
              <a:rPr lang="en-GB" altLang="zh-CN" b="1" dirty="0" smtClean="0">
                <a:solidFill>
                  <a:srgbClr val="808080"/>
                </a:solidFill>
                <a:ea typeface="宋体" pitchFamily="2" charset="-122"/>
              </a:rPr>
              <a:t>	</a:t>
            </a:r>
            <a:r>
              <a:rPr lang="en-GB" altLang="zh-CN" sz="3600" b="1" dirty="0" smtClean="0">
                <a:ea typeface="宋体" pitchFamily="2" charset="-122"/>
              </a:rPr>
              <a:t>Chapter 10</a:t>
            </a:r>
            <a:br>
              <a:rPr lang="en-GB" altLang="zh-CN" sz="3600" b="1" dirty="0" smtClean="0">
                <a:ea typeface="宋体" pitchFamily="2" charset="-122"/>
              </a:rPr>
            </a:br>
            <a:r>
              <a:rPr lang="en-GB" altLang="zh-CN" sz="3600" dirty="0" smtClean="0">
                <a:ea typeface="宋体" pitchFamily="2" charset="-122"/>
              </a:rPr>
              <a:t>	</a:t>
            </a:r>
            <a:r>
              <a:rPr lang="en-US" altLang="zh-CN" sz="3600" dirty="0">
                <a:solidFill>
                  <a:srgbClr val="006FB7"/>
                </a:solidFill>
                <a:ea typeface="宋体" pitchFamily="2" charset="-122"/>
              </a:rPr>
              <a:t>The rights of the child </a:t>
            </a:r>
            <a:r>
              <a:rPr lang="en-US" altLang="zh-CN" sz="3600" dirty="0" smtClean="0">
                <a:solidFill>
                  <a:srgbClr val="006FB7"/>
                </a:solidFill>
                <a:ea typeface="宋体" pitchFamily="2" charset="-122"/>
              </a:rPr>
              <a:t>in</a:t>
            </a:r>
            <a:br>
              <a:rPr lang="en-US" altLang="zh-CN" sz="3600" dirty="0" smtClean="0">
                <a:solidFill>
                  <a:srgbClr val="006FB7"/>
                </a:solidFill>
                <a:ea typeface="宋体" pitchFamily="2" charset="-122"/>
              </a:rPr>
            </a:br>
            <a:r>
              <a:rPr lang="en-US" altLang="zh-CN" sz="3600" dirty="0" smtClean="0">
                <a:solidFill>
                  <a:srgbClr val="006FB7"/>
                </a:solidFill>
                <a:ea typeface="宋体" pitchFamily="2" charset="-122"/>
              </a:rPr>
              <a:t>	the </a:t>
            </a:r>
            <a:r>
              <a:rPr lang="en-US" altLang="zh-CN" sz="3600" dirty="0">
                <a:solidFill>
                  <a:srgbClr val="006FB7"/>
                </a:solidFill>
                <a:ea typeface="宋体" pitchFamily="2" charset="-122"/>
              </a:rPr>
              <a:t>administration of justice</a:t>
            </a:r>
            <a:br>
              <a:rPr lang="en-US" altLang="zh-CN" sz="3600" dirty="0">
                <a:solidFill>
                  <a:srgbClr val="006FB7"/>
                </a:solidFill>
                <a:ea typeface="宋体" pitchFamily="2" charset="-122"/>
              </a:rPr>
            </a:br>
            <a:r>
              <a:rPr lang="en-US" altLang="zh-CN" sz="3600" dirty="0">
                <a:solidFill>
                  <a:srgbClr val="006FB7"/>
                </a:solidFill>
                <a:ea typeface="宋体" pitchFamily="2" charset="-122"/>
              </a:rPr>
              <a:t/>
            </a:r>
            <a:br>
              <a:rPr lang="en-US" altLang="zh-CN" sz="3600" dirty="0">
                <a:solidFill>
                  <a:srgbClr val="006FB7"/>
                </a:solidFill>
                <a:ea typeface="宋体" pitchFamily="2" charset="-122"/>
              </a:rPr>
            </a:br>
            <a:r>
              <a:rPr lang="en-US" altLang="zh-CN" sz="3600" dirty="0">
                <a:solidFill>
                  <a:srgbClr val="006FB7"/>
                </a:solidFill>
                <a:ea typeface="宋体" pitchFamily="2" charset="-122"/>
              </a:rPr>
              <a:t/>
            </a:r>
            <a:br>
              <a:rPr lang="en-US" altLang="zh-CN" sz="3600" dirty="0">
                <a:solidFill>
                  <a:srgbClr val="006FB7"/>
                </a:solidFill>
                <a:ea typeface="宋体" pitchFamily="2" charset="-122"/>
              </a:rPr>
            </a:br>
            <a:endParaRPr lang="en-US" altLang="zh-CN" sz="3600" dirty="0">
              <a:solidFill>
                <a:srgbClr val="006FB7"/>
              </a:solidFill>
              <a:ea typeface="宋体" pitchFamily="2" charset="-122"/>
            </a:endParaRPr>
          </a:p>
        </p:txBody>
      </p:sp>
      <p:sp>
        <p:nvSpPr>
          <p:cNvPr id="5123" name="Rectangle 58"/>
          <p:cNvSpPr>
            <a:spLocks noChangeArrowheads="1"/>
          </p:cNvSpPr>
          <p:nvPr/>
        </p:nvSpPr>
        <p:spPr bwMode="auto">
          <a:xfrm>
            <a:off x="468313" y="6453188"/>
            <a:ext cx="8207375" cy="144462"/>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4" name="Rectangle 59"/>
          <p:cNvSpPr>
            <a:spLocks noChangeArrowheads="1"/>
          </p:cNvSpPr>
          <p:nvPr/>
        </p:nvSpPr>
        <p:spPr bwMode="auto">
          <a:xfrm>
            <a:off x="468313" y="5876925"/>
            <a:ext cx="719137" cy="647700"/>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5" name="Text Box 66"/>
          <p:cNvSpPr txBox="1">
            <a:spLocks noChangeArrowheads="1"/>
          </p:cNvSpPr>
          <p:nvPr/>
        </p:nvSpPr>
        <p:spPr bwMode="auto">
          <a:xfrm>
            <a:off x="1331913" y="5734050"/>
            <a:ext cx="3035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800" i="1">
                <a:ea typeface="宋体" pitchFamily="2" charset="-122"/>
              </a:rPr>
              <a:t>Facilitator’s Guide</a:t>
            </a:r>
            <a:endParaRPr lang="en-US" sz="2800" i="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433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10</a:t>
            </a:r>
            <a:endParaRPr lang="en-US" b="0" smtClean="0"/>
          </a:p>
        </p:txBody>
      </p:sp>
      <p:sp>
        <p:nvSpPr>
          <p:cNvPr id="14340"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definition of a child</a:t>
            </a:r>
            <a:endParaRPr lang="en-US" sz="3200" b="1" dirty="0">
              <a:solidFill>
                <a:srgbClr val="006FB7"/>
              </a:solidFill>
            </a:endParaRPr>
          </a:p>
        </p:txBody>
      </p:sp>
      <p:sp>
        <p:nvSpPr>
          <p:cNvPr id="1434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9</a:t>
            </a:r>
          </a:p>
        </p:txBody>
      </p:sp>
      <p:sp>
        <p:nvSpPr>
          <p:cNvPr id="7" name="Rectangle 3"/>
          <p:cNvSpPr txBox="1">
            <a:spLocks noChangeArrowheads="1"/>
          </p:cNvSpPr>
          <p:nvPr/>
        </p:nvSpPr>
        <p:spPr bwMode="auto">
          <a:xfrm>
            <a:off x="395288" y="2132856"/>
            <a:ext cx="8229600" cy="35290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dirty="0">
                <a:ea typeface="宋体" pitchFamily="2" charset="-122"/>
              </a:rPr>
              <a:t>Article 1 of the Convention on the Rights of the Child reads:</a:t>
            </a:r>
          </a:p>
          <a:p>
            <a:pPr marL="0" indent="0" eaLnBrk="1" hangingPunct="1">
              <a:spcBef>
                <a:spcPts val="1200"/>
              </a:spcBef>
              <a:buClr>
                <a:srgbClr val="006FB7"/>
              </a:buClr>
            </a:pPr>
            <a:r>
              <a:rPr lang="en-US" altLang="zh-CN" sz="2800" dirty="0">
                <a:ea typeface="宋体" pitchFamily="2" charset="-122"/>
              </a:rPr>
              <a:t>For the purposes of the present Convention, a child means every human being below the age of eighteen years unless under the law applicable to the child, majority is attained earlier.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536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10</a:t>
            </a:r>
            <a:endParaRPr lang="en-US" b="0" smtClean="0"/>
          </a:p>
        </p:txBody>
      </p:sp>
      <p:sp>
        <p:nvSpPr>
          <p:cNvPr id="15364" name="Rectangle 2"/>
          <p:cNvSpPr txBox="1">
            <a:spLocks noChangeArrowheads="1"/>
          </p:cNvSpPr>
          <p:nvPr/>
        </p:nvSpPr>
        <p:spPr bwMode="auto">
          <a:xfrm>
            <a:off x="1187450" y="404813"/>
            <a:ext cx="7499350" cy="1007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3700"/>
              </a:lnSpc>
            </a:pPr>
            <a:r>
              <a:rPr lang="en-US" altLang="zh-CN" sz="3200" b="1" dirty="0">
                <a:solidFill>
                  <a:srgbClr val="006FB7"/>
                </a:solidFill>
                <a:ea typeface="宋体" pitchFamily="2" charset="-122"/>
              </a:rPr>
              <a:t>The age of civil and </a:t>
            </a:r>
            <a:r>
              <a:rPr lang="en-US" altLang="zh-CN" sz="3200" b="1" dirty="0" smtClean="0">
                <a:solidFill>
                  <a:srgbClr val="006FB7"/>
                </a:solidFill>
                <a:ea typeface="宋体" pitchFamily="2" charset="-122"/>
              </a:rPr>
              <a:t>criminal</a:t>
            </a:r>
            <a:br>
              <a:rPr lang="en-US" altLang="zh-CN" sz="3200" b="1" dirty="0" smtClean="0">
                <a:solidFill>
                  <a:srgbClr val="006FB7"/>
                </a:solidFill>
                <a:ea typeface="宋体" pitchFamily="2" charset="-122"/>
              </a:rPr>
            </a:br>
            <a:r>
              <a:rPr lang="en-US" altLang="zh-CN" sz="3200" b="1" dirty="0" smtClean="0">
                <a:solidFill>
                  <a:srgbClr val="006FB7"/>
                </a:solidFill>
                <a:ea typeface="宋体" pitchFamily="2" charset="-122"/>
              </a:rPr>
              <a:t>majority </a:t>
            </a:r>
            <a:r>
              <a:rPr lang="en-US" altLang="zh-CN" sz="3200" b="1" dirty="0">
                <a:solidFill>
                  <a:srgbClr val="006FB7"/>
                </a:solidFill>
                <a:ea typeface="宋体" pitchFamily="2" charset="-122"/>
              </a:rPr>
              <a:t>I</a:t>
            </a:r>
            <a:endParaRPr lang="en-US" sz="3200" b="1" dirty="0">
              <a:solidFill>
                <a:srgbClr val="006FB7"/>
              </a:solidFill>
            </a:endParaRPr>
          </a:p>
        </p:txBody>
      </p:sp>
      <p:sp>
        <p:nvSpPr>
          <p:cNvPr id="1536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10</a:t>
            </a:r>
          </a:p>
        </p:txBody>
      </p:sp>
      <p:sp>
        <p:nvSpPr>
          <p:cNvPr id="7" name="Rectangle 3"/>
          <p:cNvSpPr txBox="1">
            <a:spLocks noChangeArrowheads="1"/>
          </p:cNvSpPr>
          <p:nvPr/>
        </p:nvSpPr>
        <p:spPr bwMode="auto">
          <a:xfrm>
            <a:off x="395287" y="1556791"/>
            <a:ext cx="8364537" cy="47519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1500" dirty="0">
                <a:ea typeface="宋体" pitchFamily="2" charset="-122"/>
              </a:rPr>
              <a:t>Unless otherwise decided, the age of </a:t>
            </a:r>
            <a:r>
              <a:rPr lang="en-US" altLang="zh-CN" sz="1500" i="1" dirty="0">
                <a:ea typeface="宋体" pitchFamily="2" charset="-122"/>
              </a:rPr>
              <a:t>civil</a:t>
            </a:r>
            <a:r>
              <a:rPr lang="en-US" altLang="zh-CN" sz="1500" dirty="0">
                <a:ea typeface="宋体" pitchFamily="2" charset="-122"/>
              </a:rPr>
              <a:t> majority is 18 years.</a:t>
            </a:r>
          </a:p>
          <a:p>
            <a:pPr marL="0" indent="0" eaLnBrk="1" hangingPunct="1">
              <a:spcBef>
                <a:spcPts val="600"/>
              </a:spcBef>
              <a:buClr>
                <a:srgbClr val="006FB7"/>
              </a:buClr>
            </a:pPr>
            <a:r>
              <a:rPr lang="en-US" altLang="zh-CN" sz="1500" dirty="0">
                <a:ea typeface="宋体" pitchFamily="2" charset="-122"/>
              </a:rPr>
              <a:t>International norms determine the age for certain situations:</a:t>
            </a:r>
          </a:p>
          <a:p>
            <a:pPr eaLnBrk="1" hangingPunct="1">
              <a:spcBef>
                <a:spcPts val="600"/>
              </a:spcBef>
              <a:buClr>
                <a:srgbClr val="006FB7"/>
              </a:buClr>
              <a:buFontTx/>
              <a:buChar char="•"/>
            </a:pPr>
            <a:r>
              <a:rPr lang="en-US" altLang="zh-CN" sz="1500" dirty="0" smtClean="0">
                <a:ea typeface="宋体" pitchFamily="2" charset="-122"/>
              </a:rPr>
              <a:t>The </a:t>
            </a:r>
            <a:r>
              <a:rPr lang="en-US" altLang="zh-CN" sz="1500" dirty="0">
                <a:ea typeface="宋体" pitchFamily="2" charset="-122"/>
              </a:rPr>
              <a:t>minimum age to take a direct part in hostilities is 18 </a:t>
            </a:r>
            <a:r>
              <a:rPr lang="en-US" altLang="zh-CN" sz="1500" dirty="0" smtClean="0">
                <a:ea typeface="宋体" pitchFamily="2" charset="-122"/>
              </a:rPr>
              <a:t>years</a:t>
            </a:r>
            <a:r>
              <a:rPr lang="en-US" altLang="zh-CN" sz="1500" baseline="30000" dirty="0" smtClean="0">
                <a:ea typeface="宋体" pitchFamily="2" charset="-122"/>
              </a:rPr>
              <a:t>1</a:t>
            </a:r>
            <a:r>
              <a:rPr lang="en-US" altLang="zh-CN" sz="1500" dirty="0" smtClean="0">
                <a:ea typeface="宋体" pitchFamily="2" charset="-122"/>
              </a:rPr>
              <a:t> </a:t>
            </a:r>
            <a:r>
              <a:rPr lang="en-US" altLang="zh-CN" sz="1500" dirty="0" smtClean="0">
                <a:ea typeface="宋体" pitchFamily="2" charset="-122"/>
              </a:rPr>
              <a:t>if </a:t>
            </a:r>
            <a:r>
              <a:rPr lang="en-US" altLang="zh-CN" sz="1500" dirty="0">
                <a:ea typeface="宋体" pitchFamily="2" charset="-122"/>
              </a:rPr>
              <a:t>the State is a party to the Optional Protocol to the Convention on the Rights of the Child on the involvement </a:t>
            </a:r>
            <a:r>
              <a:rPr lang="en-US" altLang="zh-CN" sz="1500" dirty="0" smtClean="0">
                <a:ea typeface="宋体" pitchFamily="2" charset="-122"/>
              </a:rPr>
              <a:t>of </a:t>
            </a:r>
            <a:r>
              <a:rPr lang="en-US" altLang="zh-CN" sz="1500" dirty="0">
                <a:ea typeface="宋体" pitchFamily="2" charset="-122"/>
              </a:rPr>
              <a:t>children in armed conflicts; or 15 years if the State </a:t>
            </a:r>
            <a:r>
              <a:rPr lang="en-US" altLang="zh-CN" sz="1500" dirty="0" smtClean="0">
                <a:ea typeface="宋体" pitchFamily="2" charset="-122"/>
              </a:rPr>
              <a:t>is a </a:t>
            </a:r>
            <a:r>
              <a:rPr lang="en-US" altLang="zh-CN" sz="1500" dirty="0">
                <a:ea typeface="宋体" pitchFamily="2" charset="-122"/>
              </a:rPr>
              <a:t>party only to the Convention on the Rights of the </a:t>
            </a:r>
            <a:r>
              <a:rPr lang="en-US" altLang="zh-CN" sz="1500" dirty="0" smtClean="0">
                <a:ea typeface="宋体" pitchFamily="2" charset="-122"/>
              </a:rPr>
              <a:t>Child</a:t>
            </a:r>
            <a:r>
              <a:rPr lang="en-US" altLang="zh-CN" sz="1500" baseline="30000" dirty="0" smtClean="0">
                <a:ea typeface="宋体" pitchFamily="2" charset="-122"/>
              </a:rPr>
              <a:t>2</a:t>
            </a:r>
            <a:endParaRPr lang="en-US" altLang="zh-CN" sz="1500" dirty="0">
              <a:ea typeface="宋体" pitchFamily="2" charset="-122"/>
            </a:endParaRPr>
          </a:p>
          <a:p>
            <a:pPr eaLnBrk="1" hangingPunct="1">
              <a:spcBef>
                <a:spcPts val="600"/>
              </a:spcBef>
              <a:buClr>
                <a:srgbClr val="006FB7"/>
              </a:buClr>
              <a:buFontTx/>
              <a:buChar char="•"/>
            </a:pPr>
            <a:r>
              <a:rPr lang="en-US" altLang="zh-CN" sz="1500" dirty="0" smtClean="0">
                <a:ea typeface="宋体" pitchFamily="2" charset="-122"/>
              </a:rPr>
              <a:t>Age </a:t>
            </a:r>
            <a:r>
              <a:rPr lang="en-US" altLang="zh-CN" sz="1500" dirty="0">
                <a:ea typeface="宋体" pitchFamily="2" charset="-122"/>
              </a:rPr>
              <a:t>to be compulsorily recruited into their </a:t>
            </a:r>
            <a:r>
              <a:rPr lang="en-US" altLang="zh-CN" sz="1500" dirty="0" smtClean="0">
                <a:ea typeface="宋体" pitchFamily="2" charset="-122"/>
              </a:rPr>
              <a:t>national</a:t>
            </a:r>
            <a:r>
              <a:rPr lang="en-US" altLang="zh-CN" sz="1500" dirty="0">
                <a:ea typeface="宋体" pitchFamily="2" charset="-122"/>
              </a:rPr>
              <a:t> </a:t>
            </a:r>
            <a:r>
              <a:rPr lang="en-US" altLang="zh-CN" sz="1500" dirty="0" smtClean="0">
                <a:ea typeface="宋体" pitchFamily="2" charset="-122"/>
              </a:rPr>
              <a:t>armed forces: 18 years</a:t>
            </a:r>
            <a:r>
              <a:rPr lang="en-US" altLang="zh-CN" sz="1500" baseline="30000" dirty="0" smtClean="0">
                <a:ea typeface="宋体" pitchFamily="2" charset="-122"/>
              </a:rPr>
              <a:t>3</a:t>
            </a:r>
            <a:r>
              <a:rPr lang="en-US" altLang="zh-CN" sz="1500" dirty="0" smtClean="0">
                <a:ea typeface="宋体" pitchFamily="2" charset="-122"/>
              </a:rPr>
              <a:t> </a:t>
            </a:r>
            <a:endParaRPr lang="en-US" altLang="zh-CN" sz="1500" dirty="0">
              <a:ea typeface="宋体" pitchFamily="2" charset="-122"/>
            </a:endParaRPr>
          </a:p>
          <a:p>
            <a:pPr eaLnBrk="1" hangingPunct="1">
              <a:spcBef>
                <a:spcPts val="600"/>
              </a:spcBef>
              <a:buClr>
                <a:srgbClr val="006FB7"/>
              </a:buClr>
              <a:buFontTx/>
              <a:buChar char="•"/>
            </a:pPr>
            <a:r>
              <a:rPr lang="en-US" altLang="zh-CN" sz="1500" dirty="0" smtClean="0">
                <a:ea typeface="宋体" pitchFamily="2" charset="-122"/>
              </a:rPr>
              <a:t>Age </a:t>
            </a:r>
            <a:r>
              <a:rPr lang="en-US" altLang="zh-CN" sz="1500" dirty="0">
                <a:ea typeface="宋体" pitchFamily="2" charset="-122"/>
              </a:rPr>
              <a:t>for the voluntary recruitment of persons into their national armed forces</a:t>
            </a:r>
            <a:r>
              <a:rPr lang="en-US" altLang="zh-CN" sz="1500" dirty="0" smtClean="0">
                <a:ea typeface="宋体" pitchFamily="2" charset="-122"/>
              </a:rPr>
              <a:t>: 15 years</a:t>
            </a:r>
            <a:r>
              <a:rPr lang="en-US" altLang="zh-CN" sz="1500" baseline="30000" dirty="0" smtClean="0">
                <a:ea typeface="宋体" pitchFamily="2" charset="-122"/>
              </a:rPr>
              <a:t>4</a:t>
            </a:r>
            <a:endParaRPr lang="en-US" altLang="zh-CN" sz="1500" baseline="30000" dirty="0">
              <a:ea typeface="宋体" pitchFamily="2" charset="-122"/>
            </a:endParaRPr>
          </a:p>
          <a:p>
            <a:pPr marL="0" indent="0" eaLnBrk="1" hangingPunct="1">
              <a:spcBef>
                <a:spcPts val="600"/>
              </a:spcBef>
              <a:buClr>
                <a:srgbClr val="006FB7"/>
              </a:buClr>
            </a:pPr>
            <a:r>
              <a:rPr lang="en-US" altLang="zh-CN" sz="1500" dirty="0">
                <a:ea typeface="宋体" pitchFamily="2" charset="-122"/>
              </a:rPr>
              <a:t>In any situation, the recruitment or enlistment of children under the age of 15 years into their national armed forces, or using them to participate actively in hostilities, is a war </a:t>
            </a:r>
            <a:r>
              <a:rPr lang="en-US" altLang="zh-CN" sz="1500" dirty="0" smtClean="0">
                <a:ea typeface="宋体" pitchFamily="2" charset="-122"/>
              </a:rPr>
              <a:t>crime.</a:t>
            </a:r>
            <a:r>
              <a:rPr lang="en-US" altLang="zh-CN" sz="1500" baseline="30000" dirty="0" smtClean="0">
                <a:ea typeface="宋体" pitchFamily="2" charset="-122"/>
              </a:rPr>
              <a:t>5</a:t>
            </a:r>
          </a:p>
          <a:p>
            <a:pPr marL="0" indent="0" eaLnBrk="1" hangingPunct="1">
              <a:spcBef>
                <a:spcPts val="600"/>
              </a:spcBef>
              <a:buClr>
                <a:srgbClr val="006FB7"/>
              </a:buClr>
            </a:pPr>
            <a:r>
              <a:rPr lang="en-US" altLang="zh-CN" sz="1500" dirty="0" smtClean="0">
                <a:ea typeface="宋体" pitchFamily="2" charset="-122"/>
              </a:rPr>
              <a:t>In </a:t>
            </a:r>
            <a:r>
              <a:rPr lang="en-US" altLang="zh-CN" sz="1500" dirty="0">
                <a:ea typeface="宋体" pitchFamily="2" charset="-122"/>
              </a:rPr>
              <a:t>fixing minimum ages for marriage, work and military service, States are legally obliged to respect the best interests of the child and the principle of non-discrimination</a:t>
            </a:r>
            <a:r>
              <a:rPr lang="en-US" altLang="zh-CN" sz="1500" dirty="0" smtClean="0">
                <a:ea typeface="宋体" pitchFamily="2" charset="-122"/>
              </a:rPr>
              <a:t>.</a:t>
            </a:r>
            <a:endParaRPr lang="en-US" altLang="zh-CN" sz="1500" dirty="0">
              <a:ea typeface="宋体" pitchFamily="2" charset="-122"/>
            </a:endParaRPr>
          </a:p>
          <a:p>
            <a:pPr marL="0" indent="0" eaLnBrk="1" hangingPunct="1">
              <a:spcBef>
                <a:spcPts val="1800"/>
              </a:spcBef>
              <a:buClr>
                <a:srgbClr val="006FB7"/>
              </a:buClr>
              <a:tabLst>
                <a:tab pos="72000" algn="l"/>
              </a:tabLst>
            </a:pPr>
            <a:r>
              <a:rPr lang="en-US" altLang="zh-CN" sz="1000" baseline="30000" dirty="0" smtClean="0">
                <a:ea typeface="宋体" pitchFamily="2" charset="-122"/>
              </a:rPr>
              <a:t>1</a:t>
            </a:r>
            <a:r>
              <a:rPr lang="en-US" altLang="zh-CN" sz="1000" dirty="0" smtClean="0">
                <a:ea typeface="宋体" pitchFamily="2" charset="-122"/>
              </a:rPr>
              <a:t>	Optional </a:t>
            </a:r>
            <a:r>
              <a:rPr lang="en-US" altLang="zh-CN" sz="1000" dirty="0">
                <a:ea typeface="宋体" pitchFamily="2" charset="-122"/>
              </a:rPr>
              <a:t>Protocol to the Convention on the Rights of the Child on the involvement of children in armed conflict, article </a:t>
            </a:r>
            <a:r>
              <a:rPr lang="en-US" altLang="zh-CN" sz="1000" dirty="0" smtClean="0">
                <a:ea typeface="宋体" pitchFamily="2" charset="-122"/>
              </a:rPr>
              <a:t>1.</a:t>
            </a:r>
          </a:p>
          <a:p>
            <a:pPr marL="0" indent="0" eaLnBrk="1" hangingPunct="1">
              <a:spcBef>
                <a:spcPts val="600"/>
              </a:spcBef>
              <a:buClr>
                <a:srgbClr val="006FB7"/>
              </a:buClr>
              <a:tabLst>
                <a:tab pos="72000" algn="l"/>
              </a:tabLst>
            </a:pPr>
            <a:r>
              <a:rPr lang="en-US" altLang="zh-CN" sz="1000" baseline="30000" dirty="0" smtClean="0">
                <a:ea typeface="宋体" pitchFamily="2" charset="-122"/>
              </a:rPr>
              <a:t>2</a:t>
            </a:r>
            <a:r>
              <a:rPr lang="en-US" altLang="zh-CN" sz="1000" dirty="0">
                <a:ea typeface="宋体" pitchFamily="2" charset="-122"/>
              </a:rPr>
              <a:t>	</a:t>
            </a:r>
            <a:r>
              <a:rPr lang="en-US" altLang="zh-CN" sz="1000" dirty="0" smtClean="0">
                <a:ea typeface="宋体" pitchFamily="2" charset="-122"/>
              </a:rPr>
              <a:t>Convention on the Rights of the Child, article 38 (2).</a:t>
            </a:r>
          </a:p>
          <a:p>
            <a:pPr marL="0" indent="0" eaLnBrk="1" hangingPunct="1">
              <a:spcBef>
                <a:spcPts val="600"/>
              </a:spcBef>
              <a:buClr>
                <a:srgbClr val="006FB7"/>
              </a:buClr>
              <a:tabLst>
                <a:tab pos="72000" algn="l"/>
              </a:tabLst>
            </a:pPr>
            <a:r>
              <a:rPr lang="en-US" altLang="zh-CN" sz="1000" baseline="30000" dirty="0" smtClean="0">
                <a:ea typeface="宋体" pitchFamily="2" charset="-122"/>
              </a:rPr>
              <a:t>3</a:t>
            </a:r>
            <a:r>
              <a:rPr lang="en-US" altLang="zh-CN" sz="1000" dirty="0">
                <a:ea typeface="宋体" pitchFamily="2" charset="-122"/>
              </a:rPr>
              <a:t>	</a:t>
            </a:r>
            <a:r>
              <a:rPr lang="en-US" altLang="zh-CN" sz="1000" dirty="0" smtClean="0">
                <a:ea typeface="宋体" pitchFamily="2" charset="-122"/>
              </a:rPr>
              <a:t>Optional </a:t>
            </a:r>
            <a:r>
              <a:rPr lang="en-US" altLang="zh-CN" sz="1000" dirty="0">
                <a:ea typeface="宋体" pitchFamily="2" charset="-122"/>
              </a:rPr>
              <a:t>Protocol to the Convention on the Rights of the Child on the involvement of children in armed conflicts, article </a:t>
            </a:r>
            <a:r>
              <a:rPr lang="en-US" altLang="zh-CN" sz="1000" dirty="0" smtClean="0">
                <a:ea typeface="宋体" pitchFamily="2" charset="-122"/>
              </a:rPr>
              <a:t>2.</a:t>
            </a:r>
          </a:p>
          <a:p>
            <a:pPr marL="0" indent="0" eaLnBrk="1" hangingPunct="1">
              <a:spcBef>
                <a:spcPts val="600"/>
              </a:spcBef>
              <a:buClr>
                <a:srgbClr val="006FB7"/>
              </a:buClr>
              <a:tabLst>
                <a:tab pos="72000" algn="l"/>
              </a:tabLst>
            </a:pPr>
            <a:r>
              <a:rPr lang="en-US" altLang="zh-CN" sz="1000" baseline="30000" dirty="0" smtClean="0">
                <a:ea typeface="宋体" pitchFamily="2" charset="-122"/>
              </a:rPr>
              <a:t>4</a:t>
            </a:r>
            <a:r>
              <a:rPr lang="en-US" altLang="zh-CN" sz="1000" dirty="0">
                <a:ea typeface="宋体" pitchFamily="2" charset="-122"/>
              </a:rPr>
              <a:t>	</a:t>
            </a:r>
            <a:r>
              <a:rPr lang="en-US" altLang="zh-CN" sz="1000" dirty="0" smtClean="0">
                <a:ea typeface="宋体" pitchFamily="2" charset="-122"/>
              </a:rPr>
              <a:t>Convention </a:t>
            </a:r>
            <a:r>
              <a:rPr lang="en-US" altLang="zh-CN" sz="1000" dirty="0">
                <a:ea typeface="宋体" pitchFamily="2" charset="-122"/>
              </a:rPr>
              <a:t>on the Rights of the Child, article 38 (3); Optional Protocol to the Convention on the Rights of the Child on the involvement of </a:t>
            </a:r>
            <a:r>
              <a:rPr lang="en-US" altLang="zh-CN" sz="1000" dirty="0" smtClean="0">
                <a:ea typeface="宋体" pitchFamily="2" charset="-122"/>
              </a:rPr>
              <a:t>children</a:t>
            </a:r>
            <a:br>
              <a:rPr lang="en-US" altLang="zh-CN" sz="1000" dirty="0" smtClean="0">
                <a:ea typeface="宋体" pitchFamily="2" charset="-122"/>
              </a:rPr>
            </a:br>
            <a:r>
              <a:rPr lang="en-US" altLang="zh-CN" sz="1000" dirty="0" smtClean="0">
                <a:ea typeface="宋体" pitchFamily="2" charset="-122"/>
              </a:rPr>
              <a:t>	in </a:t>
            </a:r>
            <a:r>
              <a:rPr lang="en-US" altLang="zh-CN" sz="1000" dirty="0">
                <a:ea typeface="宋体" pitchFamily="2" charset="-122"/>
              </a:rPr>
              <a:t>armed conflicts, article 3</a:t>
            </a:r>
            <a:r>
              <a:rPr lang="en-US" altLang="zh-CN" sz="1000" dirty="0" smtClean="0">
                <a:ea typeface="宋体" pitchFamily="2" charset="-122"/>
              </a:rPr>
              <a:t>.</a:t>
            </a:r>
          </a:p>
          <a:p>
            <a:pPr marL="0" indent="0" eaLnBrk="1" hangingPunct="1">
              <a:spcBef>
                <a:spcPts val="600"/>
              </a:spcBef>
              <a:buClr>
                <a:srgbClr val="006FB7"/>
              </a:buClr>
              <a:tabLst>
                <a:tab pos="72000" algn="l"/>
              </a:tabLst>
            </a:pPr>
            <a:r>
              <a:rPr lang="en-US" altLang="zh-CN" sz="1000" baseline="30000" dirty="0" smtClean="0">
                <a:ea typeface="宋体" pitchFamily="2" charset="-122"/>
              </a:rPr>
              <a:t>5</a:t>
            </a:r>
            <a:r>
              <a:rPr lang="en-US" altLang="zh-CN" sz="1000" dirty="0">
                <a:ea typeface="宋体" pitchFamily="2" charset="-122"/>
              </a:rPr>
              <a:t>	</a:t>
            </a:r>
            <a:r>
              <a:rPr lang="en-US" altLang="zh-CN" sz="1000" dirty="0" smtClean="0">
                <a:ea typeface="宋体" pitchFamily="2" charset="-122"/>
              </a:rPr>
              <a:t>Rome </a:t>
            </a:r>
            <a:r>
              <a:rPr lang="en-US" altLang="zh-CN" sz="1000" dirty="0">
                <a:ea typeface="宋体" pitchFamily="2" charset="-122"/>
              </a:rPr>
              <a:t>Statute of the International Criminal Court, articles 8 (2) (b) (xxvi) and 8 (2) (e) (vii).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638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10</a:t>
            </a:r>
            <a:endParaRPr lang="en-US" b="0" smtClean="0"/>
          </a:p>
        </p:txBody>
      </p:sp>
      <p:sp>
        <p:nvSpPr>
          <p:cNvPr id="1639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11</a:t>
            </a:r>
          </a:p>
        </p:txBody>
      </p:sp>
      <p:sp>
        <p:nvSpPr>
          <p:cNvPr id="7" name="Rectangle 3"/>
          <p:cNvSpPr txBox="1">
            <a:spLocks noChangeArrowheads="1"/>
          </p:cNvSpPr>
          <p:nvPr/>
        </p:nvSpPr>
        <p:spPr bwMode="auto">
          <a:xfrm>
            <a:off x="395288" y="1628800"/>
            <a:ext cx="8229600" cy="43924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600" dirty="0">
                <a:ea typeface="宋体" pitchFamily="2" charset="-122"/>
              </a:rPr>
              <a:t>States shall establish the minimum age for </a:t>
            </a:r>
            <a:r>
              <a:rPr lang="en-US" altLang="zh-CN" sz="2600" i="1" dirty="0">
                <a:ea typeface="宋体" pitchFamily="2" charset="-122"/>
              </a:rPr>
              <a:t>criminal</a:t>
            </a:r>
            <a:r>
              <a:rPr lang="en-US" altLang="zh-CN" sz="2600" dirty="0">
                <a:ea typeface="宋体" pitchFamily="2" charset="-122"/>
              </a:rPr>
              <a:t> responsibility. This minimum age must not be unduly low and must respect the best interests of the child and the principle of non-discrimination. The age for </a:t>
            </a:r>
            <a:r>
              <a:rPr lang="en-US" altLang="zh-CN" sz="2600" i="1" dirty="0">
                <a:ea typeface="宋体" pitchFamily="2" charset="-122"/>
              </a:rPr>
              <a:t>criminal</a:t>
            </a:r>
            <a:r>
              <a:rPr lang="en-US" altLang="zh-CN" sz="2600" dirty="0">
                <a:ea typeface="宋体" pitchFamily="2" charset="-122"/>
              </a:rPr>
              <a:t> responsibility shall take into account the emotional, mental and intellectual maturity associated with a given age. Below such an age, children are presumed not to have the capacity to violate criminal law. Juveniles under 18 years of age should be able to benefit from the special protection provided by criminal law to children.</a:t>
            </a:r>
            <a:endParaRPr lang="en-US" sz="2600" dirty="0"/>
          </a:p>
        </p:txBody>
      </p:sp>
      <p:sp>
        <p:nvSpPr>
          <p:cNvPr id="8" name="Rectangle 2"/>
          <p:cNvSpPr txBox="1">
            <a:spLocks noChangeArrowheads="1"/>
          </p:cNvSpPr>
          <p:nvPr/>
        </p:nvSpPr>
        <p:spPr bwMode="auto">
          <a:xfrm>
            <a:off x="1187450" y="404813"/>
            <a:ext cx="7499350" cy="1007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3700"/>
              </a:lnSpc>
            </a:pPr>
            <a:r>
              <a:rPr lang="en-US" altLang="zh-CN" sz="3200" b="1" dirty="0">
                <a:solidFill>
                  <a:srgbClr val="006FB7"/>
                </a:solidFill>
                <a:ea typeface="宋体" pitchFamily="2" charset="-122"/>
              </a:rPr>
              <a:t>The age of civil and </a:t>
            </a:r>
            <a:r>
              <a:rPr lang="en-US" altLang="zh-CN" sz="3200" b="1" dirty="0" smtClean="0">
                <a:solidFill>
                  <a:srgbClr val="006FB7"/>
                </a:solidFill>
                <a:ea typeface="宋体" pitchFamily="2" charset="-122"/>
              </a:rPr>
              <a:t>criminal</a:t>
            </a:r>
            <a:br>
              <a:rPr lang="en-US" altLang="zh-CN" sz="3200" b="1" dirty="0" smtClean="0">
                <a:solidFill>
                  <a:srgbClr val="006FB7"/>
                </a:solidFill>
                <a:ea typeface="宋体" pitchFamily="2" charset="-122"/>
              </a:rPr>
            </a:br>
            <a:r>
              <a:rPr lang="en-US" altLang="zh-CN" sz="3200" b="1" dirty="0" smtClean="0">
                <a:solidFill>
                  <a:srgbClr val="006FB7"/>
                </a:solidFill>
                <a:ea typeface="宋体" pitchFamily="2" charset="-122"/>
              </a:rPr>
              <a:t>majority II</a:t>
            </a:r>
            <a:endParaRPr lang="en-US" sz="3200" b="1" dirty="0">
              <a:solidFill>
                <a:srgbClr val="006FB7"/>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741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10</a:t>
            </a:r>
            <a:endParaRPr lang="en-US" b="0" smtClean="0"/>
          </a:p>
        </p:txBody>
      </p:sp>
      <p:sp>
        <p:nvSpPr>
          <p:cNvPr id="17412"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Basic principle No. 1: </a:t>
            </a:r>
          </a:p>
          <a:p>
            <a:pPr eaLnBrk="1" hangingPunct="1"/>
            <a:r>
              <a:rPr lang="en-GB" altLang="zh-CN" sz="2400" b="1" dirty="0">
                <a:solidFill>
                  <a:srgbClr val="006FB7"/>
                </a:solidFill>
                <a:ea typeface="宋体" pitchFamily="2" charset="-122"/>
              </a:rPr>
              <a:t>Non-discrimination</a:t>
            </a:r>
          </a:p>
        </p:txBody>
      </p:sp>
      <p:sp>
        <p:nvSpPr>
          <p:cNvPr id="1741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12</a:t>
            </a:r>
          </a:p>
        </p:txBody>
      </p:sp>
      <p:sp>
        <p:nvSpPr>
          <p:cNvPr id="7" name="Rectangle 3"/>
          <p:cNvSpPr txBox="1">
            <a:spLocks noChangeArrowheads="1"/>
          </p:cNvSpPr>
          <p:nvPr/>
        </p:nvSpPr>
        <p:spPr bwMode="auto">
          <a:xfrm>
            <a:off x="395288" y="1628800"/>
            <a:ext cx="8229600" cy="4464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200" dirty="0">
                <a:ea typeface="宋体" pitchFamily="2" charset="-122"/>
              </a:rPr>
              <a:t>Article 2 of the Convention on the Rights of the Child:</a:t>
            </a:r>
          </a:p>
          <a:p>
            <a:pPr marL="514350" indent="-514350" eaLnBrk="1" hangingPunct="1">
              <a:spcBef>
                <a:spcPts val="1200"/>
              </a:spcBef>
              <a:buClr>
                <a:srgbClr val="006FB7"/>
              </a:buClr>
              <a:buFont typeface="+mj-lt"/>
              <a:buAutoNum type="arabicPeriod"/>
            </a:pPr>
            <a:r>
              <a:rPr lang="en-US" altLang="zh-CN" sz="2200" dirty="0" smtClean="0">
                <a:ea typeface="宋体" pitchFamily="2" charset="-122"/>
              </a:rPr>
              <a:t>States </a:t>
            </a:r>
            <a:r>
              <a:rPr lang="en-US" altLang="zh-CN" sz="2200" dirty="0">
                <a:ea typeface="宋体" pitchFamily="2" charset="-122"/>
              </a:rPr>
              <a:t>Parties shall respect and ensure the rights set forth in the present Convention to each child within their jurisdiction without discrimination of any kind, irrespective of the child’s </a:t>
            </a:r>
            <a:r>
              <a:rPr lang="en-US" altLang="zh-CN" sz="2200" dirty="0" smtClean="0">
                <a:ea typeface="宋体" pitchFamily="2" charset="-122"/>
              </a:rPr>
              <a:t>or </a:t>
            </a:r>
            <a:r>
              <a:rPr lang="en-US" altLang="zh-CN" sz="2200" dirty="0">
                <a:ea typeface="宋体" pitchFamily="2" charset="-122"/>
              </a:rPr>
              <a:t>his or her parent’s or legal guardian’s race, </a:t>
            </a:r>
            <a:r>
              <a:rPr lang="en-US" altLang="zh-CN" sz="2200" dirty="0" err="1">
                <a:ea typeface="宋体" pitchFamily="2" charset="-122"/>
              </a:rPr>
              <a:t>colour</a:t>
            </a:r>
            <a:r>
              <a:rPr lang="en-US" altLang="zh-CN" sz="2200" dirty="0">
                <a:ea typeface="宋体" pitchFamily="2" charset="-122"/>
              </a:rPr>
              <a:t>, sex, language, religion, political or other opinion, national, ethnic or social origin, property, disability, birth or other status.</a:t>
            </a:r>
          </a:p>
          <a:p>
            <a:pPr marL="514350" indent="-514350" eaLnBrk="1" hangingPunct="1">
              <a:spcBef>
                <a:spcPts val="1200"/>
              </a:spcBef>
              <a:buClr>
                <a:srgbClr val="006FB7"/>
              </a:buClr>
              <a:buFont typeface="+mj-lt"/>
              <a:buAutoNum type="arabicPeriod"/>
            </a:pPr>
            <a:r>
              <a:rPr lang="en-US" altLang="zh-CN" sz="2200" dirty="0" smtClean="0">
                <a:ea typeface="宋体" pitchFamily="2" charset="-122"/>
              </a:rPr>
              <a:t>States </a:t>
            </a:r>
            <a:r>
              <a:rPr lang="en-US" altLang="zh-CN" sz="2200" dirty="0">
                <a:ea typeface="宋体" pitchFamily="2" charset="-122"/>
              </a:rPr>
              <a:t>Parties shall take all appropriate measures to ensure that the child is protected against all forms of discrimination or punishment on the basis of the status, activities, expressed opinions, or beliefs of the child’s parents, legal guardians, or family members.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843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10</a:t>
            </a:r>
            <a:endParaRPr lang="en-US" b="0" smtClean="0"/>
          </a:p>
        </p:txBody>
      </p:sp>
      <p:sp>
        <p:nvSpPr>
          <p:cNvPr id="18436"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Basic principle No. 2:</a:t>
            </a:r>
          </a:p>
          <a:p>
            <a:pPr eaLnBrk="1" hangingPunct="1"/>
            <a:r>
              <a:rPr lang="en-US" altLang="zh-CN" sz="2400" b="1" dirty="0">
                <a:solidFill>
                  <a:srgbClr val="006FB7"/>
                </a:solidFill>
                <a:ea typeface="宋体" pitchFamily="2" charset="-122"/>
              </a:rPr>
              <a:t>The best interests of the child</a:t>
            </a:r>
          </a:p>
        </p:txBody>
      </p:sp>
      <p:sp>
        <p:nvSpPr>
          <p:cNvPr id="1843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13</a:t>
            </a:r>
          </a:p>
        </p:txBody>
      </p:sp>
      <p:sp>
        <p:nvSpPr>
          <p:cNvPr id="7" name="Rectangle 3"/>
          <p:cNvSpPr txBox="1">
            <a:spLocks noChangeArrowheads="1"/>
          </p:cNvSpPr>
          <p:nvPr/>
        </p:nvSpPr>
        <p:spPr bwMode="auto">
          <a:xfrm>
            <a:off x="395288" y="1628800"/>
            <a:ext cx="8229600" cy="4464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400" dirty="0" smtClean="0">
                <a:ea typeface="宋体" pitchFamily="2" charset="-122"/>
              </a:rPr>
              <a:t>Article </a:t>
            </a:r>
            <a:r>
              <a:rPr lang="en-US" altLang="zh-CN" sz="2400" dirty="0">
                <a:ea typeface="宋体" pitchFamily="2" charset="-122"/>
              </a:rPr>
              <a:t>3 (1) of the Convention on the Rights of the Child:</a:t>
            </a:r>
          </a:p>
          <a:p>
            <a:pPr marL="355600" lvl="1" indent="-355600" eaLnBrk="1" hangingPunct="1">
              <a:spcBef>
                <a:spcPts val="600"/>
              </a:spcBef>
              <a:buClr>
                <a:srgbClr val="006FB7"/>
              </a:buClr>
              <a:buFont typeface="+mj-lt"/>
              <a:buAutoNum type="arabicPeriod"/>
              <a:tabLst>
                <a:tab pos="360000" algn="l"/>
              </a:tabLst>
            </a:pPr>
            <a:r>
              <a:rPr lang="en-US" altLang="zh-CN" sz="2400" dirty="0" smtClean="0">
                <a:ea typeface="宋体" pitchFamily="2" charset="-122"/>
              </a:rPr>
              <a:t>In </a:t>
            </a:r>
            <a:r>
              <a:rPr lang="en-US" altLang="zh-CN" sz="2400" dirty="0">
                <a:ea typeface="宋体" pitchFamily="2" charset="-122"/>
              </a:rPr>
              <a:t>all actions concerning children, whether undertaken by public or private social welfare institutions, courts of law, administrative authorities or legislative bodies, the best interests of the child shall be a primary consideration.</a:t>
            </a:r>
          </a:p>
          <a:p>
            <a:pPr marL="0" indent="0" eaLnBrk="1" hangingPunct="1">
              <a:spcBef>
                <a:spcPts val="1200"/>
              </a:spcBef>
              <a:buClr>
                <a:srgbClr val="006FB7"/>
              </a:buClr>
            </a:pPr>
            <a:r>
              <a:rPr lang="en-US" altLang="zh-CN" sz="2400" dirty="0" smtClean="0">
                <a:ea typeface="宋体" pitchFamily="2" charset="-122"/>
              </a:rPr>
              <a:t>Article </a:t>
            </a:r>
            <a:r>
              <a:rPr lang="en-US" altLang="zh-CN" sz="2400" dirty="0" smtClean="0">
                <a:ea typeface="宋体" pitchFamily="2" charset="-122"/>
              </a:rPr>
              <a:t>4 </a:t>
            </a:r>
            <a:r>
              <a:rPr lang="en-US" altLang="zh-CN" sz="2400" dirty="0">
                <a:ea typeface="宋体" pitchFamily="2" charset="-122"/>
              </a:rPr>
              <a:t>(1) of the African Charter on the Rights and Welfare of the Child:</a:t>
            </a:r>
          </a:p>
          <a:p>
            <a:pPr marL="355600" lvl="1" indent="-355600" eaLnBrk="1" hangingPunct="1">
              <a:spcBef>
                <a:spcPts val="600"/>
              </a:spcBef>
              <a:buClr>
                <a:srgbClr val="006FB7"/>
              </a:buClr>
              <a:buFont typeface="+mj-lt"/>
              <a:buAutoNum type="arabicPeriod"/>
              <a:tabLst>
                <a:tab pos="360000" algn="l"/>
              </a:tabLst>
            </a:pPr>
            <a:r>
              <a:rPr lang="en-US" altLang="zh-CN" sz="2400" dirty="0" smtClean="0">
                <a:ea typeface="宋体" pitchFamily="2" charset="-122"/>
              </a:rPr>
              <a:t>In </a:t>
            </a:r>
            <a:r>
              <a:rPr lang="en-US" altLang="zh-CN" sz="2400" dirty="0">
                <a:ea typeface="宋体" pitchFamily="2" charset="-122"/>
              </a:rPr>
              <a:t>all actions concerning the child undertaken by any person or authority, the best interests of the child shall be the primary consideration.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945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10</a:t>
            </a:r>
            <a:endParaRPr lang="en-US" b="0" smtClean="0"/>
          </a:p>
        </p:txBody>
      </p:sp>
      <p:sp>
        <p:nvSpPr>
          <p:cNvPr id="19460"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Basic principle No. 3: </a:t>
            </a:r>
          </a:p>
          <a:p>
            <a:pPr eaLnBrk="1" hangingPunct="1"/>
            <a:r>
              <a:rPr lang="en-US" altLang="zh-CN" sz="2400" b="1" dirty="0">
                <a:solidFill>
                  <a:srgbClr val="006FB7"/>
                </a:solidFill>
                <a:ea typeface="宋体" pitchFamily="2" charset="-122"/>
              </a:rPr>
              <a:t>The child’s right to life, survival and development</a:t>
            </a:r>
          </a:p>
        </p:txBody>
      </p:sp>
      <p:sp>
        <p:nvSpPr>
          <p:cNvPr id="1946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14</a:t>
            </a:r>
          </a:p>
        </p:txBody>
      </p:sp>
      <p:sp>
        <p:nvSpPr>
          <p:cNvPr id="8" name="Rectangle 3"/>
          <p:cNvSpPr txBox="1">
            <a:spLocks noChangeArrowheads="1"/>
          </p:cNvSpPr>
          <p:nvPr/>
        </p:nvSpPr>
        <p:spPr bwMode="auto">
          <a:xfrm>
            <a:off x="395288" y="1556792"/>
            <a:ext cx="8229600" cy="4464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lnSpc>
                <a:spcPts val="2600"/>
              </a:lnSpc>
              <a:spcBef>
                <a:spcPts val="1200"/>
              </a:spcBef>
              <a:buClr>
                <a:srgbClr val="006FB7"/>
              </a:buClr>
            </a:pPr>
            <a:r>
              <a:rPr lang="en-US" altLang="zh-CN" sz="2300" dirty="0">
                <a:ea typeface="宋体" pitchFamily="2" charset="-122"/>
              </a:rPr>
              <a:t>Article 6 of the Convention on the Rights of the </a:t>
            </a:r>
            <a:r>
              <a:rPr lang="en-US" altLang="zh-CN" sz="2300" dirty="0" smtClean="0">
                <a:ea typeface="宋体" pitchFamily="2" charset="-122"/>
              </a:rPr>
              <a:t>Child:</a:t>
            </a:r>
          </a:p>
          <a:p>
            <a:pPr marL="355600" lvl="1" indent="-355600" eaLnBrk="1" hangingPunct="1">
              <a:lnSpc>
                <a:spcPts val="2600"/>
              </a:lnSpc>
              <a:spcBef>
                <a:spcPts val="600"/>
              </a:spcBef>
              <a:buClr>
                <a:srgbClr val="006FB7"/>
              </a:buClr>
              <a:buFont typeface="+mj-lt"/>
              <a:buAutoNum type="arabicPeriod"/>
              <a:tabLst>
                <a:tab pos="360000" algn="l"/>
              </a:tabLst>
            </a:pPr>
            <a:r>
              <a:rPr lang="en-US" altLang="zh-CN" sz="2300" dirty="0">
                <a:ea typeface="宋体" pitchFamily="2" charset="-122"/>
              </a:rPr>
              <a:t>States Parties recognize that every child has the inherent right to life.</a:t>
            </a:r>
          </a:p>
          <a:p>
            <a:pPr marL="355600" lvl="1" indent="-355600" eaLnBrk="1" hangingPunct="1">
              <a:lnSpc>
                <a:spcPts val="2600"/>
              </a:lnSpc>
              <a:spcBef>
                <a:spcPts val="600"/>
              </a:spcBef>
              <a:buClr>
                <a:srgbClr val="006FB7"/>
              </a:buClr>
              <a:buFont typeface="+mj-lt"/>
              <a:buAutoNum type="arabicPeriod"/>
              <a:tabLst>
                <a:tab pos="360000" algn="l"/>
              </a:tabLst>
            </a:pPr>
            <a:r>
              <a:rPr lang="en-US" altLang="zh-CN" sz="2300" dirty="0" smtClean="0">
                <a:ea typeface="宋体" pitchFamily="2" charset="-122"/>
              </a:rPr>
              <a:t>States </a:t>
            </a:r>
            <a:r>
              <a:rPr lang="en-US" altLang="zh-CN" sz="2300" dirty="0">
                <a:ea typeface="宋体" pitchFamily="2" charset="-122"/>
              </a:rPr>
              <a:t>Parties shall ensure to the maximum extent possible the survival and development of the </a:t>
            </a:r>
            <a:r>
              <a:rPr lang="en-US" altLang="zh-CN" sz="2300" dirty="0" smtClean="0">
                <a:ea typeface="宋体" pitchFamily="2" charset="-122"/>
              </a:rPr>
              <a:t>child.</a:t>
            </a:r>
          </a:p>
          <a:p>
            <a:pPr marL="0" indent="0" eaLnBrk="1" hangingPunct="1">
              <a:lnSpc>
                <a:spcPts val="2600"/>
              </a:lnSpc>
              <a:spcBef>
                <a:spcPts val="1200"/>
              </a:spcBef>
              <a:buClr>
                <a:srgbClr val="006FB7"/>
              </a:buClr>
            </a:pPr>
            <a:r>
              <a:rPr lang="en-US" altLang="zh-CN" sz="2300" dirty="0">
                <a:ea typeface="宋体" pitchFamily="2" charset="-122"/>
              </a:rPr>
              <a:t>Article 5 of the African Charter on the Rights and Welfare of the </a:t>
            </a:r>
            <a:r>
              <a:rPr lang="en-US" altLang="zh-CN" sz="2300" dirty="0" smtClean="0">
                <a:ea typeface="宋体" pitchFamily="2" charset="-122"/>
              </a:rPr>
              <a:t>Child:</a:t>
            </a:r>
            <a:endParaRPr lang="en-US" altLang="zh-CN" sz="2300" dirty="0">
              <a:ea typeface="宋体" pitchFamily="2" charset="-122"/>
            </a:endParaRPr>
          </a:p>
          <a:p>
            <a:pPr marL="355600" lvl="1" indent="-355600" eaLnBrk="1" hangingPunct="1">
              <a:lnSpc>
                <a:spcPts val="2600"/>
              </a:lnSpc>
              <a:spcBef>
                <a:spcPts val="600"/>
              </a:spcBef>
              <a:buClr>
                <a:srgbClr val="006FB7"/>
              </a:buClr>
              <a:buFont typeface="+mj-lt"/>
              <a:buAutoNum type="arabicPeriod"/>
              <a:tabLst>
                <a:tab pos="360000" algn="l"/>
              </a:tabLst>
            </a:pPr>
            <a:r>
              <a:rPr lang="en-US" altLang="zh-CN" sz="2300" dirty="0">
                <a:ea typeface="宋体" pitchFamily="2" charset="-122"/>
              </a:rPr>
              <a:t>Every child has an inherent right to life. This right shall be protected by law.</a:t>
            </a:r>
          </a:p>
          <a:p>
            <a:pPr marL="355600" lvl="1" indent="-355600" eaLnBrk="1" hangingPunct="1">
              <a:lnSpc>
                <a:spcPts val="2600"/>
              </a:lnSpc>
              <a:spcBef>
                <a:spcPts val="600"/>
              </a:spcBef>
              <a:buClr>
                <a:srgbClr val="006FB7"/>
              </a:buClr>
              <a:buFont typeface="+mj-lt"/>
              <a:buAutoNum type="arabicPeriod"/>
              <a:tabLst>
                <a:tab pos="360000" algn="l"/>
              </a:tabLst>
            </a:pPr>
            <a:r>
              <a:rPr lang="en-US" altLang="zh-CN" sz="2300" dirty="0" smtClean="0">
                <a:ea typeface="宋体" pitchFamily="2" charset="-122"/>
              </a:rPr>
              <a:t>States </a:t>
            </a:r>
            <a:r>
              <a:rPr lang="en-US" altLang="zh-CN" sz="2300" dirty="0">
                <a:ea typeface="宋体" pitchFamily="2" charset="-122"/>
              </a:rPr>
              <a:t>Parties ... shall ensure, to the maximum extent possible, the survival, protection and development of the child</a:t>
            </a:r>
            <a:r>
              <a:rPr lang="en-US" altLang="zh-CN" sz="2300" dirty="0" smtClean="0">
                <a:ea typeface="宋体" pitchFamily="2" charset="-122"/>
              </a:rPr>
              <a:t>.</a:t>
            </a:r>
            <a:endParaRPr lang="en-US" altLang="zh-CN" sz="2300" dirty="0">
              <a:ea typeface="宋体"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048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10</a:t>
            </a:r>
            <a:endParaRPr lang="en-US" b="0" smtClean="0"/>
          </a:p>
        </p:txBody>
      </p:sp>
      <p:sp>
        <p:nvSpPr>
          <p:cNvPr id="2048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Basic principle No. 4: </a:t>
            </a:r>
          </a:p>
          <a:p>
            <a:pPr eaLnBrk="1" hangingPunct="1"/>
            <a:r>
              <a:rPr lang="en-US" altLang="zh-CN" sz="2400" b="1" dirty="0">
                <a:solidFill>
                  <a:srgbClr val="006FB7"/>
                </a:solidFill>
                <a:ea typeface="宋体" pitchFamily="2" charset="-122"/>
              </a:rPr>
              <a:t>The child’s right to be heard</a:t>
            </a:r>
          </a:p>
        </p:txBody>
      </p:sp>
      <p:sp>
        <p:nvSpPr>
          <p:cNvPr id="2048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15</a:t>
            </a:r>
          </a:p>
        </p:txBody>
      </p:sp>
      <p:sp>
        <p:nvSpPr>
          <p:cNvPr id="7" name="Rectangle 3"/>
          <p:cNvSpPr txBox="1">
            <a:spLocks noChangeArrowheads="1"/>
          </p:cNvSpPr>
          <p:nvPr/>
        </p:nvSpPr>
        <p:spPr bwMode="auto">
          <a:xfrm>
            <a:off x="395288" y="1556791"/>
            <a:ext cx="8229600" cy="46805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400" dirty="0">
                <a:ea typeface="宋体" pitchFamily="2" charset="-122"/>
              </a:rPr>
              <a:t>Article 12 of the Convention on the Rights of the Child:</a:t>
            </a:r>
          </a:p>
          <a:p>
            <a:pPr marL="360000" indent="-360000" eaLnBrk="1" hangingPunct="1">
              <a:spcBef>
                <a:spcPts val="600"/>
              </a:spcBef>
              <a:buClr>
                <a:srgbClr val="006FB7"/>
              </a:buClr>
              <a:buFont typeface="+mj-lt"/>
              <a:buAutoNum type="arabicPeriod"/>
            </a:pPr>
            <a:r>
              <a:rPr lang="en-US" altLang="zh-CN" sz="2400" dirty="0" smtClean="0">
                <a:ea typeface="宋体" pitchFamily="2" charset="-122"/>
              </a:rPr>
              <a:t>States </a:t>
            </a:r>
            <a:r>
              <a:rPr lang="en-US" altLang="zh-CN" sz="2400" dirty="0">
                <a:ea typeface="宋体" pitchFamily="2" charset="-122"/>
              </a:rPr>
              <a:t>Parties shall assure to the child who is capable of forming his or her own views the right to express those views freely in all matters affecting the child, the views of the child being given due weight in accordance with the age and maturity of the child.</a:t>
            </a:r>
          </a:p>
          <a:p>
            <a:pPr marL="360000" indent="-360000" eaLnBrk="1" hangingPunct="1">
              <a:spcBef>
                <a:spcPts val="600"/>
              </a:spcBef>
              <a:buClr>
                <a:srgbClr val="006FB7"/>
              </a:buClr>
              <a:buFont typeface="+mj-lt"/>
              <a:buAutoNum type="arabicPeriod"/>
            </a:pPr>
            <a:r>
              <a:rPr lang="en-US" altLang="zh-CN" sz="2400" dirty="0" smtClean="0">
                <a:ea typeface="宋体" pitchFamily="2" charset="-122"/>
              </a:rPr>
              <a:t>For </a:t>
            </a:r>
            <a:r>
              <a:rPr lang="en-US" altLang="zh-CN" sz="2400" dirty="0">
                <a:ea typeface="宋体" pitchFamily="2" charset="-122"/>
              </a:rPr>
              <a:t>this purpose, the child shall in particular be provided the opportunity to be heard in any judicial and administrative proceedings affecting the child, either directly, or through a representative or an appropriate body, in a manner consistent with the procedural rules of national law.</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150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10</a:t>
            </a:r>
            <a:endParaRPr lang="en-US" b="0" smtClean="0"/>
          </a:p>
        </p:txBody>
      </p:sp>
      <p:sp>
        <p:nvSpPr>
          <p:cNvPr id="2150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Basic principles: Summing up</a:t>
            </a:r>
            <a:endParaRPr lang="en-US" sz="3200" b="1" dirty="0">
              <a:solidFill>
                <a:srgbClr val="006FB7"/>
              </a:solidFill>
            </a:endParaRPr>
          </a:p>
        </p:txBody>
      </p:sp>
      <p:sp>
        <p:nvSpPr>
          <p:cNvPr id="2151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16</a:t>
            </a:r>
          </a:p>
        </p:txBody>
      </p:sp>
      <p:sp>
        <p:nvSpPr>
          <p:cNvPr id="7" name="Rectangle 3"/>
          <p:cNvSpPr txBox="1">
            <a:spLocks noChangeArrowheads="1"/>
          </p:cNvSpPr>
          <p:nvPr/>
        </p:nvSpPr>
        <p:spPr bwMode="auto">
          <a:xfrm>
            <a:off x="395288" y="1628180"/>
            <a:ext cx="8229600" cy="45371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400" dirty="0">
                <a:ea typeface="宋体" pitchFamily="2" charset="-122"/>
              </a:rPr>
              <a:t>In the administration of justice, that is, in criminal proceedings as well as in proceedings concerning, for example, the separation of a child from his or her parents or in adoption proceedings, States are required to respect the following principles:</a:t>
            </a:r>
          </a:p>
          <a:p>
            <a:pPr eaLnBrk="1" hangingPunct="1">
              <a:spcBef>
                <a:spcPts val="600"/>
              </a:spcBef>
              <a:buClr>
                <a:srgbClr val="006FB7"/>
              </a:buClr>
              <a:buFontTx/>
              <a:buChar char="•"/>
            </a:pPr>
            <a:r>
              <a:rPr lang="en-US" altLang="zh-CN" sz="2400" dirty="0" smtClean="0">
                <a:ea typeface="宋体" pitchFamily="2" charset="-122"/>
              </a:rPr>
              <a:t>The </a:t>
            </a:r>
            <a:r>
              <a:rPr lang="en-US" altLang="zh-CN" sz="2400" dirty="0">
                <a:ea typeface="宋体" pitchFamily="2" charset="-122"/>
              </a:rPr>
              <a:t>principle of non-discrimination</a:t>
            </a:r>
          </a:p>
          <a:p>
            <a:pPr eaLnBrk="1" hangingPunct="1">
              <a:spcBef>
                <a:spcPts val="600"/>
              </a:spcBef>
              <a:buClr>
                <a:srgbClr val="006FB7"/>
              </a:buClr>
              <a:buFontTx/>
              <a:buChar char="•"/>
            </a:pPr>
            <a:r>
              <a:rPr lang="en-US" altLang="zh-CN" sz="2400" dirty="0" smtClean="0">
                <a:ea typeface="宋体" pitchFamily="2" charset="-122"/>
              </a:rPr>
              <a:t>The </a:t>
            </a:r>
            <a:r>
              <a:rPr lang="en-US" altLang="zh-CN" sz="2400" dirty="0">
                <a:ea typeface="宋体" pitchFamily="2" charset="-122"/>
              </a:rPr>
              <a:t>best interests of the child</a:t>
            </a:r>
          </a:p>
          <a:p>
            <a:pPr eaLnBrk="1" hangingPunct="1">
              <a:spcBef>
                <a:spcPts val="600"/>
              </a:spcBef>
              <a:buClr>
                <a:srgbClr val="006FB7"/>
              </a:buClr>
              <a:buFontTx/>
              <a:buChar char="•"/>
            </a:pPr>
            <a:r>
              <a:rPr lang="en-US" altLang="zh-CN" sz="2400" dirty="0" smtClean="0">
                <a:ea typeface="宋体" pitchFamily="2" charset="-122"/>
              </a:rPr>
              <a:t>The </a:t>
            </a:r>
            <a:r>
              <a:rPr lang="en-US" altLang="zh-CN" sz="2400" dirty="0">
                <a:ea typeface="宋体" pitchFamily="2" charset="-122"/>
              </a:rPr>
              <a:t>child’s right to life, survival and development</a:t>
            </a:r>
          </a:p>
          <a:p>
            <a:pPr eaLnBrk="1" hangingPunct="1">
              <a:spcBef>
                <a:spcPts val="600"/>
              </a:spcBef>
              <a:buClr>
                <a:srgbClr val="006FB7"/>
              </a:buClr>
              <a:buFontTx/>
              <a:buChar char="•"/>
            </a:pPr>
            <a:r>
              <a:rPr lang="en-US" altLang="zh-CN" sz="2400" dirty="0" smtClean="0">
                <a:ea typeface="宋体" pitchFamily="2" charset="-122"/>
              </a:rPr>
              <a:t>The </a:t>
            </a:r>
            <a:r>
              <a:rPr lang="en-US" altLang="zh-CN" sz="2400" dirty="0">
                <a:ea typeface="宋体" pitchFamily="2" charset="-122"/>
              </a:rPr>
              <a:t>child’s right to be heard</a:t>
            </a:r>
          </a:p>
          <a:p>
            <a:pPr eaLnBrk="1" hangingPunct="1">
              <a:spcBef>
                <a:spcPts val="600"/>
              </a:spcBef>
              <a:buClr>
                <a:srgbClr val="006FB7"/>
              </a:buClr>
              <a:buFontTx/>
              <a:buChar char="•"/>
            </a:pPr>
            <a:r>
              <a:rPr lang="en-US" altLang="zh-CN" sz="2400" dirty="0">
                <a:ea typeface="宋体" pitchFamily="2" charset="-122"/>
              </a:rPr>
              <a:t>The </a:t>
            </a:r>
            <a:r>
              <a:rPr lang="en-US" altLang="zh-CN" sz="2400" dirty="0" smtClean="0">
                <a:ea typeface="宋体" pitchFamily="2" charset="-122"/>
              </a:rPr>
              <a:t>child</a:t>
            </a:r>
            <a:r>
              <a:rPr lang="en-US" altLang="zh-CN" sz="2400" dirty="0">
                <a:ea typeface="宋体" pitchFamily="2" charset="-122"/>
              </a:rPr>
              <a:t>’</a:t>
            </a:r>
            <a:r>
              <a:rPr lang="en-US" altLang="zh-CN" sz="2400" dirty="0" smtClean="0">
                <a:ea typeface="宋体" pitchFamily="2" charset="-122"/>
              </a:rPr>
              <a:t>s </a:t>
            </a:r>
            <a:r>
              <a:rPr lang="en-US" altLang="zh-CN" sz="2400" dirty="0">
                <a:ea typeface="宋体" pitchFamily="2" charset="-122"/>
              </a:rPr>
              <a:t>right to </a:t>
            </a:r>
            <a:r>
              <a:rPr lang="en-US" altLang="zh-CN" sz="2400" dirty="0">
                <a:ea typeface="宋体" pitchFamily="2" charset="-122"/>
              </a:rPr>
              <a:t>have his or her privacy fully respected at all stages of the proceedings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253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10</a:t>
            </a:r>
            <a:endParaRPr lang="en-US" b="0" smtClean="0"/>
          </a:p>
        </p:txBody>
      </p:sp>
      <p:sp>
        <p:nvSpPr>
          <p:cNvPr id="22532"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aims of juvenile justice</a:t>
            </a:r>
            <a:endParaRPr lang="en-US" sz="3200" b="1" dirty="0">
              <a:solidFill>
                <a:srgbClr val="006FB7"/>
              </a:solidFill>
            </a:endParaRPr>
          </a:p>
        </p:txBody>
      </p:sp>
      <p:sp>
        <p:nvSpPr>
          <p:cNvPr id="2253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17</a:t>
            </a:r>
          </a:p>
        </p:txBody>
      </p:sp>
      <p:sp>
        <p:nvSpPr>
          <p:cNvPr id="7" name="Rectangle 3"/>
          <p:cNvSpPr txBox="1">
            <a:spLocks noChangeArrowheads="1"/>
          </p:cNvSpPr>
          <p:nvPr/>
        </p:nvSpPr>
        <p:spPr bwMode="auto">
          <a:xfrm>
            <a:off x="395288" y="1556172"/>
            <a:ext cx="8229600" cy="46811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dirty="0">
                <a:ea typeface="宋体" pitchFamily="2" charset="-122"/>
              </a:rPr>
              <a:t>Under human rights law, the overall aim of the juvenile justice system is to promote the child’s rehabilitation an</a:t>
            </a:r>
            <a:r>
              <a:rPr lang="en-US" altLang="zh-CN" sz="2600" dirty="0">
                <a:ea typeface="宋体" pitchFamily="2" charset="-122"/>
              </a:rPr>
              <a:t>d social reintegration, including the child’s sense of dignity and worth of his or her own person, as well as his or her respect for the fundamental rights of others.</a:t>
            </a:r>
          </a:p>
          <a:p>
            <a:pPr marL="0" indent="0" eaLnBrk="1" hangingPunct="1">
              <a:spcBef>
                <a:spcPts val="1200"/>
              </a:spcBef>
              <a:buClr>
                <a:srgbClr val="006FB7"/>
              </a:buClr>
            </a:pPr>
            <a:r>
              <a:rPr lang="en-US" altLang="zh-CN" sz="2600" dirty="0">
                <a:ea typeface="宋体" pitchFamily="2" charset="-122"/>
              </a:rPr>
              <a:t>The juvenile justice system should emphasize </a:t>
            </a:r>
            <a:r>
              <a:rPr lang="en-US" altLang="zh-CN" sz="2600" dirty="0" smtClean="0">
                <a:ea typeface="宋体" pitchFamily="2" charset="-122"/>
              </a:rPr>
              <a:t>the</a:t>
            </a:r>
            <a:br>
              <a:rPr lang="en-US" altLang="zh-CN" sz="2600" dirty="0" smtClean="0">
                <a:ea typeface="宋体" pitchFamily="2" charset="-122"/>
              </a:rPr>
            </a:br>
            <a:r>
              <a:rPr lang="en-US" altLang="zh-CN" sz="2600" dirty="0" smtClean="0">
                <a:ea typeface="宋体" pitchFamily="2" charset="-122"/>
              </a:rPr>
              <a:t>well-being </a:t>
            </a:r>
            <a:r>
              <a:rPr lang="en-US" altLang="zh-CN" sz="2600" dirty="0">
                <a:ea typeface="宋体" pitchFamily="2" charset="-122"/>
              </a:rPr>
              <a:t>of the child and ensure that any action taken concerning a juvenile offender is in proportion to the nature of the offence and the circumstances of the offender.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355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10</a:t>
            </a:r>
            <a:endParaRPr lang="en-US" b="0" smtClean="0"/>
          </a:p>
        </p:txBody>
      </p:sp>
      <p:sp>
        <p:nvSpPr>
          <p:cNvPr id="23556"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duty to create a juvenile justice system</a:t>
            </a:r>
            <a:endParaRPr lang="en-US" sz="3200" b="1" dirty="0">
              <a:solidFill>
                <a:srgbClr val="006FB7"/>
              </a:solidFill>
            </a:endParaRPr>
          </a:p>
        </p:txBody>
      </p:sp>
      <p:sp>
        <p:nvSpPr>
          <p:cNvPr id="2355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18</a:t>
            </a:r>
          </a:p>
        </p:txBody>
      </p:sp>
      <p:sp>
        <p:nvSpPr>
          <p:cNvPr id="7" name="Rectangle 3"/>
          <p:cNvSpPr txBox="1">
            <a:spLocks noChangeArrowheads="1"/>
          </p:cNvSpPr>
          <p:nvPr/>
        </p:nvSpPr>
        <p:spPr bwMode="auto">
          <a:xfrm>
            <a:off x="395288" y="2060228"/>
            <a:ext cx="8229600" cy="28089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dirty="0">
                <a:ea typeface="宋体" pitchFamily="2" charset="-122"/>
              </a:rPr>
              <a:t>States have a legal duty to set up a specific legal system of juvenile justice to deal with young offenders, including juvenile courts with a set of laws, rules and provisions specifically applicable to juvenile offenders. States should establish a minimum age for criminal responsibility.</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614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10</a:t>
            </a:r>
            <a:endParaRPr lang="en-US" b="0" smtClean="0"/>
          </a:p>
        </p:txBody>
      </p:sp>
      <p:sp>
        <p:nvSpPr>
          <p:cNvPr id="614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Learning objectives</a:t>
            </a:r>
            <a:endParaRPr lang="en-US" sz="3200" b="1">
              <a:solidFill>
                <a:srgbClr val="006FB7"/>
              </a:solidFill>
            </a:endParaRPr>
          </a:p>
        </p:txBody>
      </p:sp>
      <p:sp>
        <p:nvSpPr>
          <p:cNvPr id="6149" name="Rectangle 3"/>
          <p:cNvSpPr txBox="1">
            <a:spLocks noChangeArrowheads="1"/>
          </p:cNvSpPr>
          <p:nvPr/>
        </p:nvSpPr>
        <p:spPr bwMode="auto">
          <a:xfrm>
            <a:off x="395288" y="1628180"/>
            <a:ext cx="8229600" cy="43931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buFontTx/>
              <a:buChar char="•"/>
            </a:pPr>
            <a:r>
              <a:rPr lang="en-US" altLang="zh-CN" sz="2600" dirty="0" smtClean="0">
                <a:ea typeface="宋体" pitchFamily="2" charset="-122"/>
              </a:rPr>
              <a:t>To </a:t>
            </a:r>
            <a:r>
              <a:rPr lang="en-US" altLang="zh-CN" sz="2600" dirty="0">
                <a:ea typeface="宋体" pitchFamily="2" charset="-122"/>
              </a:rPr>
              <a:t>familiarize the participants with the international legal rules concerning the rights of the child in the administration of justice and their main purposes</a:t>
            </a:r>
          </a:p>
          <a:p>
            <a:pPr eaLnBrk="1" hangingPunct="1">
              <a:spcBef>
                <a:spcPts val="1200"/>
              </a:spcBef>
              <a:buClr>
                <a:srgbClr val="006FB7"/>
              </a:buClr>
              <a:buFontTx/>
              <a:buChar char="•"/>
            </a:pPr>
            <a:r>
              <a:rPr lang="en-US" altLang="zh-CN" sz="2600" dirty="0" smtClean="0">
                <a:ea typeface="宋体" pitchFamily="2" charset="-122"/>
              </a:rPr>
              <a:t>To </a:t>
            </a:r>
            <a:r>
              <a:rPr lang="en-US" altLang="zh-CN" sz="2600" dirty="0">
                <a:ea typeface="宋体" pitchFamily="2" charset="-122"/>
              </a:rPr>
              <a:t>specify the procedural safeguards which should be accorded to juveniles in the administration of justice</a:t>
            </a:r>
          </a:p>
          <a:p>
            <a:pPr eaLnBrk="1" hangingPunct="1">
              <a:spcBef>
                <a:spcPts val="1200"/>
              </a:spcBef>
              <a:buClr>
                <a:srgbClr val="006FB7"/>
              </a:buClr>
              <a:buFontTx/>
              <a:buChar char="•"/>
            </a:pPr>
            <a:r>
              <a:rPr lang="en-US" altLang="zh-CN" sz="2600" dirty="0" smtClean="0">
                <a:ea typeface="宋体" pitchFamily="2" charset="-122"/>
              </a:rPr>
              <a:t>To </a:t>
            </a:r>
            <a:r>
              <a:rPr lang="en-US" altLang="zh-CN" sz="2600" dirty="0">
                <a:ea typeface="宋体" pitchFamily="2" charset="-122"/>
              </a:rPr>
              <a:t>encourage the participants to develop ways to ensure that they routinely apply these rights and safeguards when confronted with juveniles in the course of the administration of justice</a:t>
            </a:r>
          </a:p>
        </p:txBody>
      </p:sp>
      <p:sp>
        <p:nvSpPr>
          <p:cNvPr id="615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457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10</a:t>
            </a:r>
            <a:endParaRPr lang="en-US" b="0" smtClean="0"/>
          </a:p>
        </p:txBody>
      </p:sp>
      <p:sp>
        <p:nvSpPr>
          <p:cNvPr id="24580"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accused child </a:t>
            </a:r>
            <a:r>
              <a:rPr lang="en-US" altLang="zh-CN" sz="3200" b="1" dirty="0" smtClean="0">
                <a:solidFill>
                  <a:srgbClr val="006FB7"/>
                </a:solidFill>
                <a:ea typeface="宋体" pitchFamily="2" charset="-122"/>
              </a:rPr>
              <a:t>and</a:t>
            </a:r>
            <a:br>
              <a:rPr lang="en-US" altLang="zh-CN" sz="3200" b="1" dirty="0" smtClean="0">
                <a:solidFill>
                  <a:srgbClr val="006FB7"/>
                </a:solidFill>
                <a:ea typeface="宋体" pitchFamily="2" charset="-122"/>
              </a:rPr>
            </a:br>
            <a:r>
              <a:rPr lang="en-US" altLang="zh-CN" sz="3200" b="1" dirty="0" smtClean="0">
                <a:solidFill>
                  <a:srgbClr val="006FB7"/>
                </a:solidFill>
                <a:ea typeface="宋体" pitchFamily="2" charset="-122"/>
              </a:rPr>
              <a:t>the </a:t>
            </a:r>
            <a:r>
              <a:rPr lang="en-US" altLang="zh-CN" sz="3200" b="1" dirty="0">
                <a:solidFill>
                  <a:srgbClr val="006FB7"/>
                </a:solidFill>
                <a:ea typeface="宋体" pitchFamily="2" charset="-122"/>
              </a:rPr>
              <a:t>administration of justice </a:t>
            </a:r>
            <a:r>
              <a:rPr lang="en-US" altLang="zh-CN" sz="3200" b="1" dirty="0" smtClean="0">
                <a:solidFill>
                  <a:srgbClr val="006FB7"/>
                </a:solidFill>
                <a:ea typeface="宋体" pitchFamily="2" charset="-122"/>
              </a:rPr>
              <a:t>I</a:t>
            </a:r>
            <a:endParaRPr lang="en-US" sz="3200" b="1" dirty="0">
              <a:solidFill>
                <a:srgbClr val="006FB7"/>
              </a:solidFill>
            </a:endParaRPr>
          </a:p>
        </p:txBody>
      </p:sp>
      <p:sp>
        <p:nvSpPr>
          <p:cNvPr id="2458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19</a:t>
            </a:r>
          </a:p>
        </p:txBody>
      </p:sp>
      <p:sp>
        <p:nvSpPr>
          <p:cNvPr id="7" name="Rectangle 3"/>
          <p:cNvSpPr txBox="1">
            <a:spLocks noChangeArrowheads="1"/>
          </p:cNvSpPr>
          <p:nvPr/>
        </p:nvSpPr>
        <p:spPr bwMode="auto">
          <a:xfrm>
            <a:off x="395288" y="1628800"/>
            <a:ext cx="8229600" cy="4464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400" b="1" dirty="0">
                <a:solidFill>
                  <a:srgbClr val="006FB7"/>
                </a:solidFill>
                <a:ea typeface="宋体" pitchFamily="2" charset="-122"/>
              </a:rPr>
              <a:t>The right to freedom from torture</a:t>
            </a:r>
          </a:p>
          <a:p>
            <a:pPr marL="0" indent="0" eaLnBrk="1" hangingPunct="1">
              <a:spcBef>
                <a:spcPts val="1200"/>
              </a:spcBef>
              <a:buClr>
                <a:srgbClr val="006FB7"/>
              </a:buClr>
            </a:pPr>
            <a:r>
              <a:rPr lang="en-US" altLang="zh-CN" sz="2400" dirty="0">
                <a:ea typeface="宋体" pitchFamily="2" charset="-122"/>
              </a:rPr>
              <a:t>The child has at all times an absolute right not to be subjected to torture, or cruel, inhuman or degrading treatment or </a:t>
            </a:r>
            <a:r>
              <a:rPr lang="en-US" altLang="zh-CN" sz="2400" dirty="0" smtClean="0">
                <a:ea typeface="宋体" pitchFamily="2" charset="-122"/>
              </a:rPr>
              <a:t>punishment </a:t>
            </a:r>
            <a:r>
              <a:rPr lang="en-US" altLang="zh-CN" sz="2400" dirty="0">
                <a:ea typeface="宋体" pitchFamily="2" charset="-122"/>
              </a:rPr>
              <a:t>(see Convention on the Rights of the Child, art. 37 (a)). This prohibition includes corporal chastisement imposed as punishment for an offence or as an educative or disciplinary </a:t>
            </a:r>
            <a:r>
              <a:rPr lang="en-US" altLang="zh-CN" sz="2400" dirty="0" smtClean="0">
                <a:ea typeface="宋体" pitchFamily="2" charset="-122"/>
              </a:rPr>
              <a:t>measure.</a:t>
            </a:r>
            <a:endParaRPr lang="en-US" altLang="zh-CN" sz="2400" dirty="0">
              <a:ea typeface="宋体" pitchFamily="2" charset="-122"/>
            </a:endParaRPr>
          </a:p>
          <a:p>
            <a:pPr marL="0" indent="0" eaLnBrk="1" hangingPunct="1">
              <a:spcBef>
                <a:spcPts val="1200"/>
              </a:spcBef>
              <a:buClr>
                <a:srgbClr val="006FB7"/>
              </a:buClr>
            </a:pPr>
            <a:r>
              <a:rPr lang="en-US" altLang="zh-CN" sz="2400" dirty="0">
                <a:ea typeface="宋体" pitchFamily="2" charset="-122"/>
              </a:rPr>
              <a:t>A child victim of abuse has the right to appropriate measures to promote his or her physical and psychological recovery and social reintegration (see Convention on the Rights of the Child, art. 39).</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560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10</a:t>
            </a:r>
            <a:endParaRPr lang="en-US" b="0" smtClean="0"/>
          </a:p>
        </p:txBody>
      </p:sp>
      <p:sp>
        <p:nvSpPr>
          <p:cNvPr id="2560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accused child </a:t>
            </a:r>
            <a:r>
              <a:rPr lang="en-US" altLang="zh-CN" sz="3200" b="1" dirty="0" smtClean="0">
                <a:solidFill>
                  <a:srgbClr val="006FB7"/>
                </a:solidFill>
                <a:ea typeface="宋体" pitchFamily="2" charset="-122"/>
              </a:rPr>
              <a:t>and</a:t>
            </a:r>
            <a:br>
              <a:rPr lang="en-US" altLang="zh-CN" sz="3200" b="1" dirty="0" smtClean="0">
                <a:solidFill>
                  <a:srgbClr val="006FB7"/>
                </a:solidFill>
                <a:ea typeface="宋体" pitchFamily="2" charset="-122"/>
              </a:rPr>
            </a:br>
            <a:r>
              <a:rPr lang="en-US" altLang="zh-CN" sz="3200" b="1" dirty="0" smtClean="0">
                <a:solidFill>
                  <a:srgbClr val="006FB7"/>
                </a:solidFill>
                <a:ea typeface="宋体" pitchFamily="2" charset="-122"/>
              </a:rPr>
              <a:t>the </a:t>
            </a:r>
            <a:r>
              <a:rPr lang="en-US" altLang="zh-CN" sz="3200" b="1" dirty="0">
                <a:solidFill>
                  <a:srgbClr val="006FB7"/>
                </a:solidFill>
                <a:ea typeface="宋体" pitchFamily="2" charset="-122"/>
              </a:rPr>
              <a:t>administration of justice II</a:t>
            </a:r>
            <a:endParaRPr lang="en-US" sz="3200" b="1" dirty="0">
              <a:solidFill>
                <a:srgbClr val="006FB7"/>
              </a:solidFill>
            </a:endParaRPr>
          </a:p>
        </p:txBody>
      </p:sp>
      <p:sp>
        <p:nvSpPr>
          <p:cNvPr id="2560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altLang="zh-CN" sz="1200" b="1">
                <a:ea typeface="宋体" pitchFamily="2" charset="-122"/>
              </a:rPr>
              <a:t>20</a:t>
            </a:r>
            <a:endParaRPr lang="it-IT" sz="1200" b="1"/>
          </a:p>
        </p:txBody>
      </p:sp>
      <p:sp>
        <p:nvSpPr>
          <p:cNvPr id="7" name="Rectangle 3"/>
          <p:cNvSpPr txBox="1">
            <a:spLocks noChangeArrowheads="1"/>
          </p:cNvSpPr>
          <p:nvPr/>
        </p:nvSpPr>
        <p:spPr bwMode="auto">
          <a:xfrm>
            <a:off x="395288" y="2133278"/>
            <a:ext cx="8229600" cy="29519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General treatment of the child</a:t>
            </a:r>
          </a:p>
          <a:p>
            <a:pPr marL="0" indent="0" eaLnBrk="1" hangingPunct="1">
              <a:spcBef>
                <a:spcPts val="1200"/>
              </a:spcBef>
              <a:buClr>
                <a:srgbClr val="006FB7"/>
              </a:buClr>
            </a:pPr>
            <a:r>
              <a:rPr lang="en-US" altLang="zh-CN" sz="2800" dirty="0">
                <a:ea typeface="宋体" pitchFamily="2" charset="-122"/>
              </a:rPr>
              <a:t>The notion of “best interests” of the child shall guide all institutions and authorities, including courts of law, in all actions concerning children, with the ultimate aim of promoting </a:t>
            </a:r>
            <a:r>
              <a:rPr lang="en-US" altLang="zh-CN" sz="2800" dirty="0" smtClean="0">
                <a:ea typeface="宋体" pitchFamily="2" charset="-122"/>
              </a:rPr>
              <a:t>their social </a:t>
            </a:r>
            <a:r>
              <a:rPr lang="en-US" altLang="zh-CN" sz="2800" dirty="0">
                <a:ea typeface="宋体" pitchFamily="2" charset="-122"/>
              </a:rPr>
              <a:t>reintegration.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662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10</a:t>
            </a:r>
            <a:endParaRPr lang="en-US" b="0" smtClean="0"/>
          </a:p>
        </p:txBody>
      </p:sp>
      <p:sp>
        <p:nvSpPr>
          <p:cNvPr id="2662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accused child </a:t>
            </a:r>
            <a:r>
              <a:rPr lang="en-US" altLang="zh-CN" sz="3200" b="1" dirty="0" smtClean="0">
                <a:solidFill>
                  <a:srgbClr val="006FB7"/>
                </a:solidFill>
                <a:ea typeface="宋体" pitchFamily="2" charset="-122"/>
              </a:rPr>
              <a:t>and</a:t>
            </a:r>
            <a:br>
              <a:rPr lang="en-US" altLang="zh-CN" sz="3200" b="1" dirty="0" smtClean="0">
                <a:solidFill>
                  <a:srgbClr val="006FB7"/>
                </a:solidFill>
                <a:ea typeface="宋体" pitchFamily="2" charset="-122"/>
              </a:rPr>
            </a:br>
            <a:r>
              <a:rPr lang="en-US" altLang="zh-CN" sz="3200" b="1" dirty="0" smtClean="0">
                <a:solidFill>
                  <a:srgbClr val="006FB7"/>
                </a:solidFill>
                <a:ea typeface="宋体" pitchFamily="2" charset="-122"/>
              </a:rPr>
              <a:t>the </a:t>
            </a:r>
            <a:r>
              <a:rPr lang="en-US" altLang="zh-CN" sz="3200" b="1" dirty="0">
                <a:solidFill>
                  <a:srgbClr val="006FB7"/>
                </a:solidFill>
                <a:ea typeface="宋体" pitchFamily="2" charset="-122"/>
              </a:rPr>
              <a:t>administration of justice III</a:t>
            </a:r>
            <a:endParaRPr lang="en-US" sz="3200" b="1" dirty="0">
              <a:solidFill>
                <a:srgbClr val="006FB7"/>
              </a:solidFill>
            </a:endParaRPr>
          </a:p>
        </p:txBody>
      </p:sp>
      <p:sp>
        <p:nvSpPr>
          <p:cNvPr id="2663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21</a:t>
            </a:r>
          </a:p>
        </p:txBody>
      </p:sp>
      <p:sp>
        <p:nvSpPr>
          <p:cNvPr id="7" name="Rectangle 3"/>
          <p:cNvSpPr txBox="1">
            <a:spLocks noChangeArrowheads="1"/>
          </p:cNvSpPr>
          <p:nvPr/>
        </p:nvSpPr>
        <p:spPr bwMode="auto">
          <a:xfrm>
            <a:off x="395288" y="1556792"/>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400" b="1" dirty="0">
                <a:solidFill>
                  <a:srgbClr val="006FB7"/>
                </a:solidFill>
                <a:ea typeface="宋体" pitchFamily="2" charset="-122"/>
              </a:rPr>
              <a:t>Some fundamental procedural rights (1)</a:t>
            </a:r>
          </a:p>
          <a:p>
            <a:pPr marL="0" indent="0" eaLnBrk="1" hangingPunct="1">
              <a:spcBef>
                <a:spcPts val="1200"/>
              </a:spcBef>
              <a:buClr>
                <a:srgbClr val="006FB7"/>
              </a:buClr>
            </a:pPr>
            <a:r>
              <a:rPr lang="en-US" altLang="zh-CN" sz="2400" dirty="0">
                <a:ea typeface="宋体" pitchFamily="2" charset="-122"/>
              </a:rPr>
              <a:t>Every child alleged to have, or accused of having, infringed penal law has the right to full due process guarantees.</a:t>
            </a:r>
          </a:p>
          <a:p>
            <a:pPr marL="0" indent="0" eaLnBrk="1" hangingPunct="1">
              <a:spcBef>
                <a:spcPts val="1200"/>
              </a:spcBef>
              <a:buClr>
                <a:srgbClr val="006FB7"/>
              </a:buClr>
            </a:pPr>
            <a:r>
              <a:rPr lang="en-US" altLang="zh-CN" sz="2400" dirty="0">
                <a:ea typeface="宋体" pitchFamily="2" charset="-122"/>
              </a:rPr>
              <a:t>In particular, every child has:</a:t>
            </a:r>
          </a:p>
          <a:p>
            <a:pPr eaLnBrk="1" hangingPunct="1">
              <a:spcBef>
                <a:spcPts val="600"/>
              </a:spcBef>
              <a:buClr>
                <a:srgbClr val="006FB7"/>
              </a:buClr>
              <a:buFontTx/>
              <a:buChar char="•"/>
            </a:pPr>
            <a:r>
              <a:rPr lang="en-US" altLang="zh-CN" sz="2400" dirty="0" smtClean="0">
                <a:ea typeface="宋体" pitchFamily="2" charset="-122"/>
              </a:rPr>
              <a:t>The </a:t>
            </a:r>
            <a:r>
              <a:rPr lang="en-US" altLang="zh-CN" sz="2400" dirty="0">
                <a:ea typeface="宋体" pitchFamily="2" charset="-122"/>
              </a:rPr>
              <a:t>right to have his or her best interests taken into consideration throughout the legal proceedings and to be given treatment likely to promote his or her future reintegration into society</a:t>
            </a:r>
          </a:p>
          <a:p>
            <a:pPr eaLnBrk="1" hangingPunct="1">
              <a:spcBef>
                <a:spcPts val="600"/>
              </a:spcBef>
              <a:buClr>
                <a:srgbClr val="006FB7"/>
              </a:buClr>
              <a:buFontTx/>
              <a:buChar char="•"/>
            </a:pPr>
            <a:r>
              <a:rPr lang="en-US" altLang="zh-CN" sz="2400" dirty="0" smtClean="0">
                <a:ea typeface="宋体" pitchFamily="2" charset="-122"/>
              </a:rPr>
              <a:t>The </a:t>
            </a:r>
            <a:r>
              <a:rPr lang="en-US" altLang="zh-CN" sz="2400" dirty="0">
                <a:ea typeface="宋体" pitchFamily="2" charset="-122"/>
              </a:rPr>
              <a:t>right to benefit from the principle </a:t>
            </a:r>
            <a:r>
              <a:rPr lang="en-US" altLang="zh-CN" sz="2400" i="1" dirty="0" err="1">
                <a:ea typeface="宋体" pitchFamily="2" charset="-122"/>
              </a:rPr>
              <a:t>nullum</a:t>
            </a:r>
            <a:r>
              <a:rPr lang="en-US" altLang="zh-CN" sz="2400" i="1" dirty="0">
                <a:ea typeface="宋体" pitchFamily="2" charset="-122"/>
              </a:rPr>
              <a:t> </a:t>
            </a:r>
            <a:r>
              <a:rPr lang="en-US" altLang="zh-CN" sz="2400" i="1" dirty="0" err="1">
                <a:ea typeface="宋体" pitchFamily="2" charset="-122"/>
              </a:rPr>
              <a:t>crimen</a:t>
            </a:r>
            <a:r>
              <a:rPr lang="en-US" altLang="zh-CN" sz="2400" i="1" dirty="0">
                <a:ea typeface="宋体" pitchFamily="2" charset="-122"/>
              </a:rPr>
              <a:t> sine </a:t>
            </a:r>
            <a:r>
              <a:rPr lang="en-US" altLang="zh-CN" sz="2400" i="1" dirty="0" err="1">
                <a:ea typeface="宋体" pitchFamily="2" charset="-122"/>
              </a:rPr>
              <a:t>lege</a:t>
            </a:r>
            <a:endParaRPr lang="en-US" altLang="zh-CN" sz="2400" i="1" dirty="0">
              <a:ea typeface="宋体" pitchFamily="2" charset="-122"/>
            </a:endParaRPr>
          </a:p>
          <a:p>
            <a:pPr eaLnBrk="1" hangingPunct="1">
              <a:spcBef>
                <a:spcPts val="600"/>
              </a:spcBef>
              <a:buClr>
                <a:srgbClr val="006FB7"/>
              </a:buClr>
              <a:buFontTx/>
              <a:buChar char="•"/>
            </a:pPr>
            <a:r>
              <a:rPr lang="en-US" altLang="zh-CN" sz="2400" dirty="0" smtClean="0">
                <a:ea typeface="宋体" pitchFamily="2" charset="-122"/>
              </a:rPr>
              <a:t>The </a:t>
            </a:r>
            <a:r>
              <a:rPr lang="en-US" altLang="zh-CN" sz="2400" dirty="0">
                <a:ea typeface="宋体" pitchFamily="2" charset="-122"/>
              </a:rPr>
              <a:t>right to be presumed innocent until </a:t>
            </a:r>
            <a:r>
              <a:rPr lang="en-US" altLang="zh-CN" sz="2400" dirty="0" smtClean="0">
                <a:ea typeface="宋体" pitchFamily="2" charset="-122"/>
              </a:rPr>
              <a:t>proved </a:t>
            </a:r>
            <a:r>
              <a:rPr lang="en-US" altLang="zh-CN" sz="2400" dirty="0">
                <a:ea typeface="宋体" pitchFamily="2" charset="-122"/>
              </a:rPr>
              <a:t>guilty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765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10</a:t>
            </a:r>
            <a:endParaRPr lang="en-US" b="0" smtClean="0"/>
          </a:p>
        </p:txBody>
      </p:sp>
      <p:sp>
        <p:nvSpPr>
          <p:cNvPr id="27652"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accused child </a:t>
            </a:r>
            <a:r>
              <a:rPr lang="en-US" altLang="zh-CN" sz="3200" b="1" dirty="0" smtClean="0">
                <a:solidFill>
                  <a:srgbClr val="006FB7"/>
                </a:solidFill>
                <a:ea typeface="宋体" pitchFamily="2" charset="-122"/>
              </a:rPr>
              <a:t>and</a:t>
            </a:r>
            <a:br>
              <a:rPr lang="en-US" altLang="zh-CN" sz="3200" b="1" dirty="0" smtClean="0">
                <a:solidFill>
                  <a:srgbClr val="006FB7"/>
                </a:solidFill>
                <a:ea typeface="宋体" pitchFamily="2" charset="-122"/>
              </a:rPr>
            </a:br>
            <a:r>
              <a:rPr lang="en-US" altLang="zh-CN" sz="3200" b="1" dirty="0" smtClean="0">
                <a:solidFill>
                  <a:srgbClr val="006FB7"/>
                </a:solidFill>
                <a:ea typeface="宋体" pitchFamily="2" charset="-122"/>
              </a:rPr>
              <a:t>the </a:t>
            </a:r>
            <a:r>
              <a:rPr lang="en-US" altLang="zh-CN" sz="3200" b="1" dirty="0">
                <a:solidFill>
                  <a:srgbClr val="006FB7"/>
                </a:solidFill>
                <a:ea typeface="宋体" pitchFamily="2" charset="-122"/>
              </a:rPr>
              <a:t>administration of justice IV</a:t>
            </a:r>
            <a:endParaRPr lang="en-US" sz="3200" b="1" dirty="0">
              <a:solidFill>
                <a:srgbClr val="006FB7"/>
              </a:solidFill>
            </a:endParaRPr>
          </a:p>
        </p:txBody>
      </p:sp>
      <p:sp>
        <p:nvSpPr>
          <p:cNvPr id="2765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22</a:t>
            </a:r>
          </a:p>
        </p:txBody>
      </p:sp>
      <p:sp>
        <p:nvSpPr>
          <p:cNvPr id="7" name="Rectangle 3"/>
          <p:cNvSpPr txBox="1">
            <a:spLocks noChangeArrowheads="1"/>
          </p:cNvSpPr>
          <p:nvPr/>
        </p:nvSpPr>
        <p:spPr bwMode="auto">
          <a:xfrm>
            <a:off x="395287" y="1556792"/>
            <a:ext cx="8465492"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100" b="1" dirty="0">
                <a:solidFill>
                  <a:srgbClr val="006FB7"/>
                </a:solidFill>
                <a:ea typeface="宋体" pitchFamily="2" charset="-122"/>
              </a:rPr>
              <a:t>Some fundamental procedural rights (2)</a:t>
            </a:r>
          </a:p>
          <a:p>
            <a:pPr marL="0" indent="0" eaLnBrk="1" hangingPunct="1">
              <a:spcBef>
                <a:spcPts val="1200"/>
              </a:spcBef>
              <a:buClr>
                <a:srgbClr val="006FB7"/>
              </a:buClr>
            </a:pPr>
            <a:r>
              <a:rPr lang="en-US" altLang="zh-CN" sz="2100" dirty="0">
                <a:ea typeface="宋体" pitchFamily="2" charset="-122"/>
              </a:rPr>
              <a:t>Every accused child also has the following rights:</a:t>
            </a:r>
          </a:p>
          <a:p>
            <a:pPr eaLnBrk="1" hangingPunct="1">
              <a:spcBef>
                <a:spcPts val="600"/>
              </a:spcBef>
              <a:buClr>
                <a:srgbClr val="006FB7"/>
              </a:buClr>
              <a:buFontTx/>
              <a:buChar char="•"/>
            </a:pPr>
            <a:r>
              <a:rPr lang="en-US" altLang="zh-CN" sz="2100" dirty="0" smtClean="0">
                <a:ea typeface="宋体" pitchFamily="2" charset="-122"/>
              </a:rPr>
              <a:t>The </a:t>
            </a:r>
            <a:r>
              <a:rPr lang="en-US" altLang="zh-CN" sz="2100" dirty="0">
                <a:ea typeface="宋体" pitchFamily="2" charset="-122"/>
              </a:rPr>
              <a:t>right to be informed promptly and directly of the charges against him or her, and, if appropriate, through his or her parents or legal guardians, and to have legal or other appropriate assistance in the preparation and presentation of his or her </a:t>
            </a:r>
            <a:r>
              <a:rPr lang="en-US" altLang="zh-CN" sz="2100" dirty="0" err="1">
                <a:ea typeface="宋体" pitchFamily="2" charset="-122"/>
              </a:rPr>
              <a:t>defence</a:t>
            </a:r>
            <a:endParaRPr lang="en-US" altLang="zh-CN" sz="2100" dirty="0">
              <a:ea typeface="宋体" pitchFamily="2" charset="-122"/>
            </a:endParaRPr>
          </a:p>
          <a:p>
            <a:pPr eaLnBrk="1" hangingPunct="1">
              <a:spcBef>
                <a:spcPts val="600"/>
              </a:spcBef>
              <a:buClr>
                <a:srgbClr val="006FB7"/>
              </a:buClr>
              <a:buFontTx/>
              <a:buChar char="•"/>
            </a:pPr>
            <a:r>
              <a:rPr lang="en-US" altLang="zh-CN" sz="2100" dirty="0" smtClean="0">
                <a:ea typeface="宋体" pitchFamily="2" charset="-122"/>
              </a:rPr>
              <a:t>The </a:t>
            </a:r>
            <a:r>
              <a:rPr lang="en-US" altLang="zh-CN" sz="2100" dirty="0">
                <a:ea typeface="宋体" pitchFamily="2" charset="-122"/>
              </a:rPr>
              <a:t>right to notify or require that the competent authority notify members of his or her family, or other appropriate persons of his or her choice, of the arrest, detention or imprisonment or of each transfer and place where he or she is kept in custody</a:t>
            </a:r>
          </a:p>
          <a:p>
            <a:pPr eaLnBrk="1" hangingPunct="1">
              <a:spcBef>
                <a:spcPts val="600"/>
              </a:spcBef>
              <a:buClr>
                <a:srgbClr val="006FB7"/>
              </a:buClr>
              <a:buFontTx/>
              <a:buChar char="•"/>
            </a:pPr>
            <a:r>
              <a:rPr lang="en-US" altLang="zh-CN" sz="2100" dirty="0" smtClean="0">
                <a:ea typeface="宋体" pitchFamily="2" charset="-122"/>
              </a:rPr>
              <a:t>The </a:t>
            </a:r>
            <a:r>
              <a:rPr lang="en-US" altLang="zh-CN" sz="2100" dirty="0">
                <a:ea typeface="宋体" pitchFamily="2" charset="-122"/>
              </a:rPr>
              <a:t>right to be tried without delay by a competent, independent and impartial authority or judicial body guaranteeing the child a fair hearing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867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10</a:t>
            </a:r>
            <a:endParaRPr lang="en-US" b="0" smtClean="0"/>
          </a:p>
        </p:txBody>
      </p:sp>
      <p:sp>
        <p:nvSpPr>
          <p:cNvPr id="28676"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accused child </a:t>
            </a:r>
            <a:r>
              <a:rPr lang="en-US" altLang="zh-CN" sz="3200" b="1" dirty="0" smtClean="0">
                <a:solidFill>
                  <a:srgbClr val="006FB7"/>
                </a:solidFill>
                <a:ea typeface="宋体" pitchFamily="2" charset="-122"/>
              </a:rPr>
              <a:t>and</a:t>
            </a:r>
            <a:br>
              <a:rPr lang="en-US" altLang="zh-CN" sz="3200" b="1" dirty="0" smtClean="0">
                <a:solidFill>
                  <a:srgbClr val="006FB7"/>
                </a:solidFill>
                <a:ea typeface="宋体" pitchFamily="2" charset="-122"/>
              </a:rPr>
            </a:br>
            <a:r>
              <a:rPr lang="en-US" altLang="zh-CN" sz="3200" b="1" dirty="0" smtClean="0">
                <a:solidFill>
                  <a:srgbClr val="006FB7"/>
                </a:solidFill>
                <a:ea typeface="宋体" pitchFamily="2" charset="-122"/>
              </a:rPr>
              <a:t>the </a:t>
            </a:r>
            <a:r>
              <a:rPr lang="en-US" altLang="zh-CN" sz="3200" b="1" dirty="0">
                <a:solidFill>
                  <a:srgbClr val="006FB7"/>
                </a:solidFill>
                <a:ea typeface="宋体" pitchFamily="2" charset="-122"/>
              </a:rPr>
              <a:t>administration of justice V</a:t>
            </a:r>
            <a:endParaRPr lang="en-US" sz="3200" b="1" dirty="0">
              <a:solidFill>
                <a:srgbClr val="006FB7"/>
              </a:solidFill>
            </a:endParaRPr>
          </a:p>
        </p:txBody>
      </p:sp>
      <p:sp>
        <p:nvSpPr>
          <p:cNvPr id="2867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23</a:t>
            </a:r>
          </a:p>
        </p:txBody>
      </p:sp>
      <p:sp>
        <p:nvSpPr>
          <p:cNvPr id="7" name="Rectangle 3"/>
          <p:cNvSpPr txBox="1">
            <a:spLocks noChangeArrowheads="1"/>
          </p:cNvSpPr>
          <p:nvPr/>
        </p:nvSpPr>
        <p:spPr bwMode="auto">
          <a:xfrm>
            <a:off x="395288" y="1628800"/>
            <a:ext cx="8229600" cy="43204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000" b="1" dirty="0">
                <a:solidFill>
                  <a:srgbClr val="006FB7"/>
                </a:solidFill>
                <a:ea typeface="宋体" pitchFamily="2" charset="-122"/>
              </a:rPr>
              <a:t>Some fundamental procedural rights (3)</a:t>
            </a:r>
          </a:p>
          <a:p>
            <a:pPr marL="0" indent="0" eaLnBrk="1" hangingPunct="1">
              <a:spcBef>
                <a:spcPts val="1200"/>
              </a:spcBef>
              <a:buClr>
                <a:srgbClr val="006FB7"/>
              </a:buClr>
            </a:pPr>
            <a:r>
              <a:rPr lang="en-US" altLang="zh-CN" sz="2000" dirty="0">
                <a:ea typeface="宋体" pitchFamily="2" charset="-122"/>
              </a:rPr>
              <a:t>The procedural rights of every accused child also in particular include:</a:t>
            </a:r>
          </a:p>
          <a:p>
            <a:pPr eaLnBrk="1" hangingPunct="1">
              <a:spcBef>
                <a:spcPts val="600"/>
              </a:spcBef>
              <a:buClr>
                <a:srgbClr val="006FB7"/>
              </a:buClr>
              <a:buFontTx/>
              <a:buChar char="•"/>
            </a:pPr>
            <a:r>
              <a:rPr lang="en-US" altLang="zh-CN" sz="2000" dirty="0" smtClean="0">
                <a:ea typeface="宋体" pitchFamily="2" charset="-122"/>
              </a:rPr>
              <a:t>The </a:t>
            </a:r>
            <a:r>
              <a:rPr lang="en-US" altLang="zh-CN" sz="2000" dirty="0">
                <a:ea typeface="宋体" pitchFamily="2" charset="-122"/>
              </a:rPr>
              <a:t>right not to be compelled to testify against himself or herself or to confess guilt, and the right to examine witnesses or have witnesses called under conditions of equality with the prosecution</a:t>
            </a:r>
          </a:p>
          <a:p>
            <a:pPr eaLnBrk="1" hangingPunct="1">
              <a:spcBef>
                <a:spcPts val="600"/>
              </a:spcBef>
              <a:buClr>
                <a:srgbClr val="006FB7"/>
              </a:buClr>
              <a:buFontTx/>
              <a:buChar char="•"/>
            </a:pPr>
            <a:r>
              <a:rPr lang="en-US" altLang="zh-CN" sz="2000" dirty="0" smtClean="0">
                <a:ea typeface="宋体" pitchFamily="2" charset="-122"/>
              </a:rPr>
              <a:t>The </a:t>
            </a:r>
            <a:r>
              <a:rPr lang="en-US" altLang="zh-CN" sz="2000" dirty="0">
                <a:ea typeface="宋体" pitchFamily="2" charset="-122"/>
              </a:rPr>
              <a:t>right to free assistance of an interpreter whenever necessary</a:t>
            </a:r>
          </a:p>
          <a:p>
            <a:pPr eaLnBrk="1" hangingPunct="1">
              <a:spcBef>
                <a:spcPts val="600"/>
              </a:spcBef>
              <a:buClr>
                <a:srgbClr val="006FB7"/>
              </a:buClr>
              <a:buFontTx/>
              <a:buChar char="•"/>
            </a:pPr>
            <a:r>
              <a:rPr lang="en-US" altLang="zh-CN" sz="2000" dirty="0" smtClean="0">
                <a:ea typeface="宋体" pitchFamily="2" charset="-122"/>
              </a:rPr>
              <a:t>The </a:t>
            </a:r>
            <a:r>
              <a:rPr lang="en-US" altLang="zh-CN" sz="2000" dirty="0">
                <a:ea typeface="宋体" pitchFamily="2" charset="-122"/>
              </a:rPr>
              <a:t>right to respect for his or her privacy</a:t>
            </a:r>
          </a:p>
          <a:p>
            <a:pPr eaLnBrk="1" hangingPunct="1">
              <a:spcBef>
                <a:spcPts val="600"/>
              </a:spcBef>
              <a:buClr>
                <a:srgbClr val="006FB7"/>
              </a:buClr>
              <a:buFontTx/>
              <a:buChar char="•"/>
            </a:pPr>
            <a:r>
              <a:rPr lang="en-US" altLang="zh-CN" sz="2000" dirty="0" smtClean="0">
                <a:ea typeface="宋体" pitchFamily="2" charset="-122"/>
              </a:rPr>
              <a:t>The </a:t>
            </a:r>
            <a:r>
              <a:rPr lang="en-US" altLang="zh-CN" sz="2000" dirty="0">
                <a:ea typeface="宋体" pitchFamily="2" charset="-122"/>
              </a:rPr>
              <a:t>right to appeal</a:t>
            </a:r>
          </a:p>
          <a:p>
            <a:pPr marL="0" indent="0" eaLnBrk="1" hangingPunct="1">
              <a:spcBef>
                <a:spcPts val="1200"/>
              </a:spcBef>
              <a:buClr>
                <a:srgbClr val="006FB7"/>
              </a:buClr>
            </a:pPr>
            <a:r>
              <a:rPr lang="en-US" altLang="zh-CN" sz="2000" dirty="0">
                <a:ea typeface="宋体" pitchFamily="2" charset="-122"/>
              </a:rPr>
              <a:t>(See art. 40 (2) (a) and (b) of the Convention on the Rights of the </a:t>
            </a:r>
            <a:r>
              <a:rPr lang="en-US" altLang="zh-CN" sz="2000" dirty="0" smtClean="0">
                <a:ea typeface="宋体" pitchFamily="2" charset="-122"/>
              </a:rPr>
              <a:t>Child, </a:t>
            </a:r>
            <a:r>
              <a:rPr lang="en-US" altLang="zh-CN" sz="2000" dirty="0">
                <a:ea typeface="宋体" pitchFamily="2" charset="-122"/>
              </a:rPr>
              <a:t>arts. 9, 10 and 14 of the International Covenant on Civil and Political Rights, and Principle 16 of the Body of Principles for the Protection of All Persons under Any Form of Detention or Imprisonment)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969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10</a:t>
            </a:r>
            <a:endParaRPr lang="en-US" b="0" smtClean="0"/>
          </a:p>
        </p:txBody>
      </p:sp>
      <p:sp>
        <p:nvSpPr>
          <p:cNvPr id="29700"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child and deprivation of </a:t>
            </a:r>
            <a:r>
              <a:rPr lang="en-US" altLang="zh-CN" sz="3200" b="1" dirty="0" smtClean="0">
                <a:solidFill>
                  <a:srgbClr val="006FB7"/>
                </a:solidFill>
                <a:ea typeface="宋体" pitchFamily="2" charset="-122"/>
              </a:rPr>
              <a:t>liberty</a:t>
            </a:r>
            <a:endParaRPr lang="en-US" sz="3200" b="1" dirty="0">
              <a:solidFill>
                <a:srgbClr val="006FB7"/>
              </a:solidFill>
            </a:endParaRPr>
          </a:p>
        </p:txBody>
      </p:sp>
      <p:sp>
        <p:nvSpPr>
          <p:cNvPr id="2970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24</a:t>
            </a:r>
          </a:p>
        </p:txBody>
      </p:sp>
      <p:sp>
        <p:nvSpPr>
          <p:cNvPr id="7" name="Rectangle 3"/>
          <p:cNvSpPr txBox="1">
            <a:spLocks noChangeArrowheads="1"/>
          </p:cNvSpPr>
          <p:nvPr/>
        </p:nvSpPr>
        <p:spPr bwMode="auto">
          <a:xfrm>
            <a:off x="395288" y="1484784"/>
            <a:ext cx="8229600" cy="47525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it means</a:t>
            </a:r>
          </a:p>
          <a:p>
            <a:pPr marL="0" indent="0" eaLnBrk="1" hangingPunct="1">
              <a:spcBef>
                <a:spcPts val="1200"/>
              </a:spcBef>
              <a:buClr>
                <a:srgbClr val="006FB7"/>
              </a:buClr>
            </a:pPr>
            <a:r>
              <a:rPr lang="en-US" altLang="zh-CN" sz="2800" dirty="0">
                <a:ea typeface="宋体" pitchFamily="2" charset="-122"/>
              </a:rPr>
              <a:t>According to paragraph 11 (b) of the United Nations Rules for the Protection of Juveniles Deprived of their Liberty:</a:t>
            </a:r>
          </a:p>
          <a:p>
            <a:pPr marL="0" indent="0" eaLnBrk="1" hangingPunct="1">
              <a:spcBef>
                <a:spcPts val="1200"/>
              </a:spcBef>
              <a:buClr>
                <a:srgbClr val="006FB7"/>
              </a:buClr>
            </a:pPr>
            <a:r>
              <a:rPr lang="en-US" altLang="zh-CN" sz="2800" dirty="0">
                <a:ea typeface="宋体" pitchFamily="2" charset="-122"/>
              </a:rPr>
              <a:t>The deprivation of liberty means any form of detention or imprisonment or the placement of a person in a public or private custodial setting, from which this person is not permitted to leave at will, by order of any judicial, administrative or other public authority.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072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10</a:t>
            </a:r>
            <a:endParaRPr lang="en-US" b="0" smtClean="0"/>
          </a:p>
        </p:txBody>
      </p:sp>
      <p:sp>
        <p:nvSpPr>
          <p:cNvPr id="3072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child and deprivation of </a:t>
            </a:r>
            <a:r>
              <a:rPr lang="en-US" altLang="zh-CN" sz="3200" b="1" dirty="0" smtClean="0">
                <a:solidFill>
                  <a:srgbClr val="006FB7"/>
                </a:solidFill>
                <a:ea typeface="宋体" pitchFamily="2" charset="-122"/>
              </a:rPr>
              <a:t>liberty </a:t>
            </a:r>
            <a:endParaRPr lang="en-US" sz="3200" b="1" dirty="0">
              <a:solidFill>
                <a:srgbClr val="006FB7"/>
              </a:solidFill>
            </a:endParaRPr>
          </a:p>
        </p:txBody>
      </p:sp>
      <p:sp>
        <p:nvSpPr>
          <p:cNvPr id="3072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25</a:t>
            </a:r>
          </a:p>
        </p:txBody>
      </p:sp>
      <p:sp>
        <p:nvSpPr>
          <p:cNvPr id="7" name="Rectangle 3"/>
          <p:cNvSpPr txBox="1">
            <a:spLocks noChangeArrowheads="1"/>
          </p:cNvSpPr>
          <p:nvPr/>
        </p:nvSpPr>
        <p:spPr bwMode="auto">
          <a:xfrm>
            <a:off x="395288" y="1556792"/>
            <a:ext cx="8229600" cy="4464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800"/>
              </a:spcBef>
              <a:buClr>
                <a:srgbClr val="006FB7"/>
              </a:buClr>
            </a:pPr>
            <a:r>
              <a:rPr lang="en-US" altLang="zh-CN" sz="2400" b="1" dirty="0">
                <a:solidFill>
                  <a:srgbClr val="006FB7"/>
                </a:solidFill>
                <a:ea typeface="宋体" pitchFamily="2" charset="-122"/>
              </a:rPr>
              <a:t>Some fundamental principles I</a:t>
            </a:r>
          </a:p>
          <a:p>
            <a:pPr marL="0" indent="0" eaLnBrk="1" hangingPunct="1">
              <a:spcBef>
                <a:spcPts val="800"/>
              </a:spcBef>
              <a:buClr>
                <a:srgbClr val="006FB7"/>
              </a:buClr>
            </a:pPr>
            <a:r>
              <a:rPr lang="en-US" altLang="zh-CN" sz="2400" dirty="0">
                <a:ea typeface="宋体" pitchFamily="2" charset="-122"/>
              </a:rPr>
              <a:t>The deprivation of liberty of juveniles should only be used as </a:t>
            </a:r>
            <a:r>
              <a:rPr lang="en-US" altLang="zh-CN" sz="2400" i="1" dirty="0">
                <a:ea typeface="宋体" pitchFamily="2" charset="-122"/>
              </a:rPr>
              <a:t>a measure of last resort</a:t>
            </a:r>
            <a:r>
              <a:rPr lang="en-US" altLang="zh-CN" sz="2400" dirty="0">
                <a:ea typeface="宋体" pitchFamily="2" charset="-122"/>
              </a:rPr>
              <a:t>, that is, when no other appropriate measures are available to deal with the child concerned.</a:t>
            </a:r>
          </a:p>
          <a:p>
            <a:pPr marL="0" indent="0" eaLnBrk="1" hangingPunct="1">
              <a:spcBef>
                <a:spcPts val="800"/>
              </a:spcBef>
              <a:buClr>
                <a:srgbClr val="006FB7"/>
              </a:buClr>
            </a:pPr>
            <a:r>
              <a:rPr lang="en-US" altLang="zh-CN" sz="2400" dirty="0">
                <a:ea typeface="宋体" pitchFamily="2" charset="-122"/>
              </a:rPr>
              <a:t>A child deprived of liberty has the right to be treated with humanity in a manner that takes into account his or her specific needs.</a:t>
            </a:r>
          </a:p>
          <a:p>
            <a:pPr marL="0" indent="0" eaLnBrk="1" hangingPunct="1">
              <a:spcBef>
                <a:spcPts val="800"/>
              </a:spcBef>
              <a:buClr>
                <a:srgbClr val="006FB7"/>
              </a:buClr>
            </a:pPr>
            <a:r>
              <a:rPr lang="en-US" altLang="zh-CN" sz="2400" dirty="0">
                <a:ea typeface="宋体" pitchFamily="2" charset="-122"/>
              </a:rPr>
              <a:t>A child deprived of liberty has the right to be separated from adults and, if not convicted, he or she has the right not to be detained with convicted persons.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174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10</a:t>
            </a:r>
            <a:endParaRPr lang="en-US" b="0" smtClean="0"/>
          </a:p>
        </p:txBody>
      </p:sp>
      <p:sp>
        <p:nvSpPr>
          <p:cNvPr id="3174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child and deprivation of </a:t>
            </a:r>
            <a:r>
              <a:rPr lang="en-US" altLang="zh-CN" sz="3200" b="1" dirty="0" smtClean="0">
                <a:solidFill>
                  <a:srgbClr val="006FB7"/>
                </a:solidFill>
                <a:ea typeface="宋体" pitchFamily="2" charset="-122"/>
              </a:rPr>
              <a:t>liberty </a:t>
            </a:r>
            <a:endParaRPr lang="en-US" sz="3200" b="1" dirty="0">
              <a:solidFill>
                <a:srgbClr val="006FB7"/>
              </a:solidFill>
            </a:endParaRPr>
          </a:p>
        </p:txBody>
      </p:sp>
      <p:sp>
        <p:nvSpPr>
          <p:cNvPr id="3175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26</a:t>
            </a:r>
          </a:p>
        </p:txBody>
      </p:sp>
      <p:sp>
        <p:nvSpPr>
          <p:cNvPr id="7" name="Rectangle 3"/>
          <p:cNvSpPr txBox="1">
            <a:spLocks noChangeArrowheads="1"/>
          </p:cNvSpPr>
          <p:nvPr/>
        </p:nvSpPr>
        <p:spPr bwMode="auto">
          <a:xfrm>
            <a:off x="395288" y="1628180"/>
            <a:ext cx="8229600" cy="43931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Some fundamental principles II</a:t>
            </a:r>
          </a:p>
          <a:p>
            <a:pPr marL="0" indent="0" eaLnBrk="1" hangingPunct="1">
              <a:spcBef>
                <a:spcPts val="1200"/>
              </a:spcBef>
              <a:buClr>
                <a:srgbClr val="006FB7"/>
              </a:buClr>
            </a:pPr>
            <a:r>
              <a:rPr lang="en-US" altLang="zh-CN" sz="2800" dirty="0">
                <a:ea typeface="宋体" pitchFamily="2" charset="-122"/>
              </a:rPr>
              <a:t>A child deprived of liberty has the right to remain in regular contact with his or her family, unless such contact would not be in the best interests of the child.</a:t>
            </a:r>
          </a:p>
          <a:p>
            <a:pPr marL="0" indent="0" eaLnBrk="1" hangingPunct="1">
              <a:spcBef>
                <a:spcPts val="1200"/>
              </a:spcBef>
              <a:buClr>
                <a:srgbClr val="006FB7"/>
              </a:buClr>
            </a:pPr>
            <a:r>
              <a:rPr lang="en-US" altLang="zh-CN" sz="2800" dirty="0">
                <a:ea typeface="宋体" pitchFamily="2" charset="-122"/>
              </a:rPr>
              <a:t>The child deprived of liberty has the right to prompt access to legal assistance and to challenge the lawfulness of his or her detention before a competent, independent and impartial authority.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277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10</a:t>
            </a:r>
            <a:endParaRPr lang="en-US" b="0" smtClean="0"/>
          </a:p>
        </p:txBody>
      </p:sp>
      <p:sp>
        <p:nvSpPr>
          <p:cNvPr id="32772"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child and deprivation of </a:t>
            </a:r>
            <a:r>
              <a:rPr lang="en-US" altLang="zh-CN" sz="3200" b="1" dirty="0" smtClean="0">
                <a:solidFill>
                  <a:srgbClr val="006FB7"/>
                </a:solidFill>
                <a:ea typeface="宋体" pitchFamily="2" charset="-122"/>
              </a:rPr>
              <a:t>liberty</a:t>
            </a:r>
            <a:endParaRPr lang="en-US" sz="3200" b="1" dirty="0">
              <a:solidFill>
                <a:srgbClr val="006FB7"/>
              </a:solidFill>
            </a:endParaRPr>
          </a:p>
        </p:txBody>
      </p:sp>
      <p:sp>
        <p:nvSpPr>
          <p:cNvPr id="3277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27</a:t>
            </a:r>
          </a:p>
        </p:txBody>
      </p:sp>
      <p:sp>
        <p:nvSpPr>
          <p:cNvPr id="7" name="Rectangle 3"/>
          <p:cNvSpPr txBox="1">
            <a:spLocks noChangeArrowheads="1"/>
          </p:cNvSpPr>
          <p:nvPr/>
        </p:nvSpPr>
        <p:spPr bwMode="auto">
          <a:xfrm>
            <a:off x="395288" y="1773238"/>
            <a:ext cx="8229600" cy="37439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Some fundamental principles III</a:t>
            </a:r>
          </a:p>
          <a:p>
            <a:pPr marL="0" indent="0" eaLnBrk="1" hangingPunct="1">
              <a:spcBef>
                <a:spcPts val="1200"/>
              </a:spcBef>
              <a:buClr>
                <a:srgbClr val="006FB7"/>
              </a:buClr>
            </a:pPr>
            <a:r>
              <a:rPr lang="en-US" altLang="zh-CN" sz="2800" dirty="0">
                <a:ea typeface="宋体" pitchFamily="2" charset="-122"/>
              </a:rPr>
              <a:t>The child deprived of liberty has the right to conditions of detention that will promote his or her physical and mental well-being as well as foster his or her reintegration into society. In this respect, effective access to </a:t>
            </a:r>
            <a:r>
              <a:rPr lang="en-US" altLang="zh-CN" sz="2800" i="1" dirty="0">
                <a:ea typeface="宋体" pitchFamily="2" charset="-122"/>
              </a:rPr>
              <a:t>continuous education</a:t>
            </a:r>
            <a:r>
              <a:rPr lang="en-US" altLang="zh-CN" sz="2800" dirty="0">
                <a:ea typeface="宋体" pitchFamily="2" charset="-122"/>
              </a:rPr>
              <a:t> during the deprivation of liberty is a cornerstone in any system for the administration of justice.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379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10</a:t>
            </a:r>
            <a:endParaRPr lang="en-US" b="0" smtClean="0"/>
          </a:p>
        </p:txBody>
      </p:sp>
      <p:sp>
        <p:nvSpPr>
          <p:cNvPr id="33796"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child and deprivation of </a:t>
            </a:r>
            <a:r>
              <a:rPr lang="en-US" altLang="zh-CN" sz="3200" b="1" dirty="0" smtClean="0">
                <a:solidFill>
                  <a:srgbClr val="006FB7"/>
                </a:solidFill>
                <a:ea typeface="宋体" pitchFamily="2" charset="-122"/>
              </a:rPr>
              <a:t>liberty </a:t>
            </a:r>
            <a:endParaRPr lang="en-US" sz="3200" b="1" dirty="0">
              <a:solidFill>
                <a:srgbClr val="006FB7"/>
              </a:solidFill>
            </a:endParaRPr>
          </a:p>
        </p:txBody>
      </p:sp>
      <p:sp>
        <p:nvSpPr>
          <p:cNvPr id="3379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28</a:t>
            </a:r>
          </a:p>
        </p:txBody>
      </p:sp>
      <p:sp>
        <p:nvSpPr>
          <p:cNvPr id="7" name="Rectangle 3"/>
          <p:cNvSpPr txBox="1">
            <a:spLocks noChangeArrowheads="1"/>
          </p:cNvSpPr>
          <p:nvPr/>
        </p:nvSpPr>
        <p:spPr bwMode="auto">
          <a:xfrm>
            <a:off x="395288" y="1989262"/>
            <a:ext cx="8229600" cy="28798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Some fundamental principles IV</a:t>
            </a:r>
          </a:p>
          <a:p>
            <a:pPr marL="0" indent="0" eaLnBrk="1" hangingPunct="1">
              <a:spcBef>
                <a:spcPts val="1200"/>
              </a:spcBef>
              <a:buClr>
                <a:srgbClr val="006FB7"/>
              </a:buClr>
            </a:pPr>
            <a:r>
              <a:rPr lang="en-US" altLang="zh-CN" sz="2800" dirty="0">
                <a:ea typeface="宋体" pitchFamily="2" charset="-122"/>
              </a:rPr>
              <a:t>A child deprived of liberty may not be subjected to disciplinary measures involving either physical chastisement or solitary confinement. Disciplinary measures must respect the right of the child to his or her inherent dignity.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717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10</a:t>
            </a:r>
            <a:endParaRPr lang="en-US" b="0" smtClean="0"/>
          </a:p>
        </p:txBody>
      </p:sp>
      <p:sp>
        <p:nvSpPr>
          <p:cNvPr id="7172"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Questions I</a:t>
            </a:r>
            <a:endParaRPr lang="en-US" sz="3200" b="1" dirty="0">
              <a:solidFill>
                <a:srgbClr val="006FB7"/>
              </a:solidFill>
            </a:endParaRPr>
          </a:p>
        </p:txBody>
      </p:sp>
      <p:sp>
        <p:nvSpPr>
          <p:cNvPr id="7173" name="Rectangle 3"/>
          <p:cNvSpPr txBox="1">
            <a:spLocks noChangeArrowheads="1"/>
          </p:cNvSpPr>
          <p:nvPr/>
        </p:nvSpPr>
        <p:spPr bwMode="auto">
          <a:xfrm>
            <a:off x="395288" y="1556792"/>
            <a:ext cx="8229600" cy="45365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buFontTx/>
              <a:buChar char="•"/>
            </a:pPr>
            <a:r>
              <a:rPr lang="en-US" altLang="zh-CN" sz="2600" dirty="0" smtClean="0">
                <a:ea typeface="宋体" pitchFamily="2" charset="-122"/>
              </a:rPr>
              <a:t>What </a:t>
            </a:r>
            <a:r>
              <a:rPr lang="en-US" altLang="zh-CN" sz="2600" dirty="0">
                <a:ea typeface="宋体" pitchFamily="2" charset="-122"/>
              </a:rPr>
              <a:t>particular problems have you encountered in your work with regard to children and juveniles in the course of the administration of juvenile justice?</a:t>
            </a:r>
          </a:p>
          <a:p>
            <a:pPr eaLnBrk="1" hangingPunct="1">
              <a:spcBef>
                <a:spcPts val="1200"/>
              </a:spcBef>
              <a:buClr>
                <a:srgbClr val="006FB7"/>
              </a:buClr>
              <a:buFontTx/>
              <a:buChar char="•"/>
            </a:pPr>
            <a:r>
              <a:rPr lang="en-US" altLang="zh-CN" sz="2600" dirty="0" smtClean="0">
                <a:ea typeface="宋体" pitchFamily="2" charset="-122"/>
              </a:rPr>
              <a:t>How </a:t>
            </a:r>
            <a:r>
              <a:rPr lang="en-US" altLang="zh-CN" sz="2600" dirty="0">
                <a:ea typeface="宋体" pitchFamily="2" charset="-122"/>
              </a:rPr>
              <a:t>did you try to resolve these problems?</a:t>
            </a:r>
          </a:p>
          <a:p>
            <a:pPr eaLnBrk="1" hangingPunct="1">
              <a:spcBef>
                <a:spcPts val="1200"/>
              </a:spcBef>
              <a:buClr>
                <a:srgbClr val="006FB7"/>
              </a:buClr>
              <a:buFontTx/>
              <a:buChar char="•"/>
            </a:pPr>
            <a:r>
              <a:rPr lang="en-US" altLang="zh-CN" sz="2600" dirty="0" smtClean="0">
                <a:ea typeface="宋体" pitchFamily="2" charset="-122"/>
              </a:rPr>
              <a:t>Did </a:t>
            </a:r>
            <a:r>
              <a:rPr lang="en-US" altLang="zh-CN" sz="2600" dirty="0">
                <a:ea typeface="宋体" pitchFamily="2" charset="-122"/>
              </a:rPr>
              <a:t>you try to invoke international legal rules such as the Convention on the Rights of the Child in order to resolve the </a:t>
            </a:r>
            <a:r>
              <a:rPr lang="en-US" altLang="zh-CN" sz="2600" dirty="0" smtClean="0">
                <a:ea typeface="宋体" pitchFamily="2" charset="-122"/>
              </a:rPr>
              <a:t>problem(s)?</a:t>
            </a:r>
            <a:endParaRPr lang="en-US" altLang="zh-CN" sz="2600" dirty="0">
              <a:ea typeface="宋体" pitchFamily="2" charset="-122"/>
            </a:endParaRPr>
          </a:p>
          <a:p>
            <a:pPr eaLnBrk="1" hangingPunct="1">
              <a:spcBef>
                <a:spcPts val="1200"/>
              </a:spcBef>
              <a:buClr>
                <a:srgbClr val="006FB7"/>
              </a:buClr>
              <a:buFontTx/>
              <a:buChar char="•"/>
            </a:pPr>
            <a:r>
              <a:rPr lang="en-US" altLang="zh-CN" sz="2600" dirty="0" smtClean="0">
                <a:ea typeface="宋体" pitchFamily="2" charset="-122"/>
              </a:rPr>
              <a:t>What </a:t>
            </a:r>
            <a:r>
              <a:rPr lang="en-US" altLang="zh-CN" sz="2600" dirty="0">
                <a:ea typeface="宋体" pitchFamily="2" charset="-122"/>
              </a:rPr>
              <a:t>legal status does the Convention on the Rights of the Child have in your country? What legal impact has it had so far?</a:t>
            </a:r>
          </a:p>
        </p:txBody>
      </p:sp>
      <p:sp>
        <p:nvSpPr>
          <p:cNvPr id="717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481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10</a:t>
            </a:r>
            <a:endParaRPr lang="en-US" b="0" smtClean="0"/>
          </a:p>
        </p:txBody>
      </p:sp>
      <p:sp>
        <p:nvSpPr>
          <p:cNvPr id="34820"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rights of the child and penal sanctions</a:t>
            </a:r>
            <a:endParaRPr lang="en-US" sz="3200" b="1" dirty="0">
              <a:solidFill>
                <a:srgbClr val="006FB7"/>
              </a:solidFill>
            </a:endParaRPr>
          </a:p>
        </p:txBody>
      </p:sp>
      <p:sp>
        <p:nvSpPr>
          <p:cNvPr id="3482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29</a:t>
            </a:r>
          </a:p>
        </p:txBody>
      </p:sp>
      <p:sp>
        <p:nvSpPr>
          <p:cNvPr id="7" name="Rectangle 3"/>
          <p:cNvSpPr txBox="1">
            <a:spLocks noChangeArrowheads="1"/>
          </p:cNvSpPr>
          <p:nvPr/>
        </p:nvSpPr>
        <p:spPr bwMode="auto">
          <a:xfrm>
            <a:off x="395288" y="1773238"/>
            <a:ext cx="8229600" cy="38880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dirty="0">
                <a:ea typeface="宋体" pitchFamily="2" charset="-122"/>
              </a:rPr>
              <a:t>International human rights law prohibits the imposition of capital punishment for crimes committed by persons below the age of 18.</a:t>
            </a:r>
          </a:p>
          <a:p>
            <a:pPr marL="0" indent="0" eaLnBrk="1" hangingPunct="1">
              <a:spcBef>
                <a:spcPts val="1200"/>
              </a:spcBef>
              <a:buClr>
                <a:srgbClr val="006FB7"/>
              </a:buClr>
            </a:pPr>
            <a:r>
              <a:rPr lang="en-US" altLang="zh-CN" sz="2800" dirty="0">
                <a:ea typeface="宋体" pitchFamily="2" charset="-122"/>
              </a:rPr>
              <a:t>Life imprisonment without the possibility of release may not be imposed on persons below 18 years of age.</a:t>
            </a:r>
          </a:p>
          <a:p>
            <a:pPr marL="0" indent="0" eaLnBrk="1" hangingPunct="1">
              <a:spcBef>
                <a:spcPts val="1200"/>
              </a:spcBef>
              <a:buClr>
                <a:srgbClr val="006FB7"/>
              </a:buClr>
            </a:pPr>
            <a:r>
              <a:rPr lang="en-US" altLang="zh-CN" sz="2800" dirty="0">
                <a:ea typeface="宋体" pitchFamily="2" charset="-122"/>
              </a:rPr>
              <a:t>Corporal punishment is contrary to international human rights law.</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584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10</a:t>
            </a:r>
            <a:endParaRPr lang="en-US" b="0" smtClean="0"/>
          </a:p>
        </p:txBody>
      </p:sp>
      <p:sp>
        <p:nvSpPr>
          <p:cNvPr id="3584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000" b="1" dirty="0">
                <a:solidFill>
                  <a:srgbClr val="006FB7"/>
                </a:solidFill>
                <a:ea typeface="宋体" pitchFamily="2" charset="-122"/>
              </a:rPr>
              <a:t>The accused child and the question of diversion: </a:t>
            </a:r>
            <a:r>
              <a:rPr lang="en-US" altLang="zh-CN" sz="3000" b="1" dirty="0" smtClean="0">
                <a:solidFill>
                  <a:srgbClr val="006FB7"/>
                </a:solidFill>
                <a:ea typeface="宋体" pitchFamily="2" charset="-122"/>
              </a:rPr>
              <a:t>The </a:t>
            </a:r>
            <a:r>
              <a:rPr lang="en-US" altLang="zh-CN" sz="3000" b="1" dirty="0">
                <a:solidFill>
                  <a:srgbClr val="006FB7"/>
                </a:solidFill>
                <a:ea typeface="宋体" pitchFamily="2" charset="-122"/>
              </a:rPr>
              <a:t>obligations of States</a:t>
            </a:r>
          </a:p>
        </p:txBody>
      </p:sp>
      <p:sp>
        <p:nvSpPr>
          <p:cNvPr id="3584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30</a:t>
            </a:r>
          </a:p>
        </p:txBody>
      </p:sp>
      <p:sp>
        <p:nvSpPr>
          <p:cNvPr id="7" name="Rectangle 3"/>
          <p:cNvSpPr txBox="1">
            <a:spLocks noChangeArrowheads="1"/>
          </p:cNvSpPr>
          <p:nvPr/>
        </p:nvSpPr>
        <p:spPr bwMode="auto">
          <a:xfrm>
            <a:off x="395288" y="1700808"/>
            <a:ext cx="8229600" cy="4464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400" dirty="0">
                <a:ea typeface="宋体" pitchFamily="2" charset="-122"/>
              </a:rPr>
              <a:t>According to article 40 (3) of the Convention on the Rights of the Child:</a:t>
            </a:r>
          </a:p>
          <a:p>
            <a:pPr marL="0" indent="0" eaLnBrk="1" hangingPunct="1">
              <a:spcBef>
                <a:spcPts val="1200"/>
              </a:spcBef>
              <a:buClr>
                <a:srgbClr val="006FB7"/>
              </a:buClr>
            </a:pPr>
            <a:r>
              <a:rPr lang="en-US" altLang="zh-CN" sz="2400" dirty="0">
                <a:ea typeface="宋体" pitchFamily="2" charset="-122"/>
              </a:rPr>
              <a:t>States Parties shall seek to promote the establishment of laws, procedures, authorities and institutions specifically applicable to children alleged as, accused of, or recognized as having infringed the penal law, and, in particular:</a:t>
            </a:r>
          </a:p>
          <a:p>
            <a:pPr marL="0" indent="0" eaLnBrk="1" hangingPunct="1">
              <a:spcBef>
                <a:spcPts val="600"/>
              </a:spcBef>
              <a:buClr>
                <a:srgbClr val="006FB7"/>
              </a:buClr>
              <a:tabLst>
                <a:tab pos="360000" algn="l"/>
              </a:tabLst>
            </a:pPr>
            <a:r>
              <a:rPr lang="en-US" altLang="zh-CN" sz="2400" dirty="0" smtClean="0">
                <a:ea typeface="宋体" pitchFamily="2" charset="-122"/>
              </a:rPr>
              <a:t>	[...]</a:t>
            </a:r>
            <a:endParaRPr lang="en-US" altLang="zh-CN" sz="2400" dirty="0">
              <a:ea typeface="宋体" pitchFamily="2" charset="-122"/>
            </a:endParaRPr>
          </a:p>
          <a:p>
            <a:pPr marL="0" indent="0" eaLnBrk="1" hangingPunct="1">
              <a:spcBef>
                <a:spcPts val="600"/>
              </a:spcBef>
              <a:buClr>
                <a:srgbClr val="006FB7"/>
              </a:buClr>
              <a:tabLst>
                <a:tab pos="360000" algn="l"/>
              </a:tabLst>
            </a:pPr>
            <a:r>
              <a:rPr lang="en-US" altLang="zh-CN" sz="2400" dirty="0" smtClean="0">
                <a:ea typeface="宋体" pitchFamily="2" charset="-122"/>
              </a:rPr>
              <a:t>	</a:t>
            </a:r>
            <a:r>
              <a:rPr lang="en-US" altLang="zh-CN" sz="2400" dirty="0" smtClean="0">
                <a:solidFill>
                  <a:srgbClr val="006FB7"/>
                </a:solidFill>
                <a:ea typeface="宋体" pitchFamily="2" charset="-122"/>
              </a:rPr>
              <a:t>(</a:t>
            </a:r>
            <a:r>
              <a:rPr lang="en-US" altLang="zh-CN" sz="2400" dirty="0">
                <a:solidFill>
                  <a:srgbClr val="006FB7"/>
                </a:solidFill>
                <a:ea typeface="宋体" pitchFamily="2" charset="-122"/>
              </a:rPr>
              <a:t>b)</a:t>
            </a:r>
            <a:r>
              <a:rPr lang="en-US" altLang="zh-CN" sz="2400" dirty="0">
                <a:ea typeface="宋体" pitchFamily="2" charset="-122"/>
              </a:rPr>
              <a:t>	Whenever appropriate and desirable, measures for </a:t>
            </a:r>
            <a:r>
              <a:rPr lang="en-US" altLang="zh-CN" sz="2400" dirty="0" smtClean="0">
                <a:ea typeface="宋体" pitchFamily="2" charset="-122"/>
              </a:rPr>
              <a:t/>
            </a:r>
            <a:br>
              <a:rPr lang="en-US" altLang="zh-CN" sz="2400" dirty="0" smtClean="0">
                <a:ea typeface="宋体" pitchFamily="2" charset="-122"/>
              </a:rPr>
            </a:br>
            <a:r>
              <a:rPr lang="en-US" altLang="zh-CN" sz="2400" dirty="0" smtClean="0">
                <a:ea typeface="宋体" pitchFamily="2" charset="-122"/>
              </a:rPr>
              <a:t>		dealing </a:t>
            </a:r>
            <a:r>
              <a:rPr lang="en-US" altLang="zh-CN" sz="2400" dirty="0">
                <a:ea typeface="宋体" pitchFamily="2" charset="-122"/>
              </a:rPr>
              <a:t>with such children without resorting to </a:t>
            </a:r>
            <a:r>
              <a:rPr lang="en-US" altLang="zh-CN" sz="2400" dirty="0" smtClean="0">
                <a:ea typeface="宋体" pitchFamily="2" charset="-122"/>
              </a:rPr>
              <a:t/>
            </a:r>
            <a:br>
              <a:rPr lang="en-US" altLang="zh-CN" sz="2400" dirty="0" smtClean="0">
                <a:ea typeface="宋体" pitchFamily="2" charset="-122"/>
              </a:rPr>
            </a:br>
            <a:r>
              <a:rPr lang="en-US" altLang="zh-CN" sz="2400" dirty="0" smtClean="0">
                <a:ea typeface="宋体" pitchFamily="2" charset="-122"/>
              </a:rPr>
              <a:t>		judicial </a:t>
            </a:r>
            <a:r>
              <a:rPr lang="en-US" altLang="zh-CN" sz="2400" dirty="0">
                <a:ea typeface="宋体" pitchFamily="2" charset="-122"/>
              </a:rPr>
              <a:t>proceedings, providing that human rights </a:t>
            </a:r>
            <a:r>
              <a:rPr lang="en-US" altLang="zh-CN" sz="2400" dirty="0" smtClean="0">
                <a:ea typeface="宋体" pitchFamily="2" charset="-122"/>
              </a:rPr>
              <a:t>and</a:t>
            </a:r>
            <a:br>
              <a:rPr lang="en-US" altLang="zh-CN" sz="2400" dirty="0" smtClean="0">
                <a:ea typeface="宋体" pitchFamily="2" charset="-122"/>
              </a:rPr>
            </a:br>
            <a:r>
              <a:rPr lang="en-US" altLang="zh-CN" sz="2400" dirty="0" smtClean="0">
                <a:ea typeface="宋体" pitchFamily="2" charset="-122"/>
              </a:rPr>
              <a:t>		legal </a:t>
            </a:r>
            <a:r>
              <a:rPr lang="en-US" altLang="zh-CN" sz="2400" dirty="0">
                <a:ea typeface="宋体" pitchFamily="2" charset="-122"/>
              </a:rPr>
              <a:t>safeguards are fully respected.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686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10</a:t>
            </a:r>
            <a:endParaRPr lang="en-US" b="0" smtClean="0"/>
          </a:p>
        </p:txBody>
      </p:sp>
      <p:sp>
        <p:nvSpPr>
          <p:cNvPr id="3686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Diversionary measures: </a:t>
            </a:r>
          </a:p>
          <a:p>
            <a:pPr eaLnBrk="1" hangingPunct="1"/>
            <a:r>
              <a:rPr lang="en-US" altLang="zh-CN" sz="3200" b="1" dirty="0">
                <a:solidFill>
                  <a:srgbClr val="006FB7"/>
                </a:solidFill>
                <a:ea typeface="宋体" pitchFamily="2" charset="-122"/>
              </a:rPr>
              <a:t>Three basic rules</a:t>
            </a:r>
          </a:p>
        </p:txBody>
      </p:sp>
      <p:sp>
        <p:nvSpPr>
          <p:cNvPr id="3687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31</a:t>
            </a:r>
          </a:p>
        </p:txBody>
      </p:sp>
      <p:sp>
        <p:nvSpPr>
          <p:cNvPr id="7" name="Rectangle 3"/>
          <p:cNvSpPr txBox="1">
            <a:spLocks noChangeArrowheads="1"/>
          </p:cNvSpPr>
          <p:nvPr/>
        </p:nvSpPr>
        <p:spPr bwMode="auto">
          <a:xfrm>
            <a:off x="395288" y="1845246"/>
            <a:ext cx="8229600" cy="40320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600" dirty="0" smtClean="0">
                <a:ea typeface="宋体" pitchFamily="2" charset="-122"/>
              </a:rPr>
              <a:t>Whenever </a:t>
            </a:r>
            <a:r>
              <a:rPr lang="en-US" altLang="zh-CN" sz="2600" dirty="0">
                <a:ea typeface="宋体" pitchFamily="2" charset="-122"/>
              </a:rPr>
              <a:t>appropriate and desirable, juvenile offenders shall be diverted away from ordinary criminal proceedings towards alternative services and care.</a:t>
            </a:r>
          </a:p>
          <a:p>
            <a:pPr marL="0" indent="0" eaLnBrk="1" hangingPunct="1">
              <a:spcBef>
                <a:spcPts val="1200"/>
              </a:spcBef>
              <a:buClr>
                <a:srgbClr val="006FB7"/>
              </a:buClr>
            </a:pPr>
            <a:r>
              <a:rPr lang="en-US" altLang="zh-CN" sz="2600" dirty="0">
                <a:ea typeface="宋体" pitchFamily="2" charset="-122"/>
              </a:rPr>
              <a:t>Such diversionary measures can be taken by the competent authorities at any stage of the relevant decision-making.</a:t>
            </a:r>
          </a:p>
          <a:p>
            <a:pPr marL="0" indent="0" eaLnBrk="1" hangingPunct="1">
              <a:spcBef>
                <a:spcPts val="1200"/>
              </a:spcBef>
              <a:buClr>
                <a:srgbClr val="006FB7"/>
              </a:buClr>
            </a:pPr>
            <a:r>
              <a:rPr lang="en-US" altLang="zh-CN" sz="2600" dirty="0">
                <a:ea typeface="宋体" pitchFamily="2" charset="-122"/>
              </a:rPr>
              <a:t>The child concerned, or her or his parents or guardian, must </a:t>
            </a:r>
            <a:r>
              <a:rPr lang="en-US" altLang="zh-CN" sz="2600" i="1" dirty="0">
                <a:ea typeface="宋体" pitchFamily="2" charset="-122"/>
              </a:rPr>
              <a:t>consent</a:t>
            </a:r>
            <a:r>
              <a:rPr lang="en-US" altLang="zh-CN" sz="2600" dirty="0">
                <a:ea typeface="宋体" pitchFamily="2" charset="-122"/>
              </a:rPr>
              <a:t> to the diversion and may bring an </a:t>
            </a:r>
            <a:r>
              <a:rPr lang="en-US" altLang="zh-CN" sz="2600" i="1" dirty="0">
                <a:ea typeface="宋体" pitchFamily="2" charset="-122"/>
              </a:rPr>
              <a:t>appeal</a:t>
            </a:r>
            <a:r>
              <a:rPr lang="en-US" altLang="zh-CN" sz="2600" dirty="0">
                <a:ea typeface="宋体" pitchFamily="2" charset="-122"/>
              </a:rPr>
              <a:t> to the competent authority in case of disagreement.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789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10</a:t>
            </a:r>
            <a:endParaRPr lang="en-US" b="0" smtClean="0"/>
          </a:p>
        </p:txBody>
      </p:sp>
      <p:sp>
        <p:nvSpPr>
          <p:cNvPr id="37892"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child as victim and/or witness I</a:t>
            </a:r>
            <a:endParaRPr lang="en-US" sz="3200" b="1" dirty="0">
              <a:solidFill>
                <a:srgbClr val="006FB7"/>
              </a:solidFill>
            </a:endParaRPr>
          </a:p>
        </p:txBody>
      </p:sp>
      <p:sp>
        <p:nvSpPr>
          <p:cNvPr id="3789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32</a:t>
            </a:r>
          </a:p>
        </p:txBody>
      </p:sp>
      <p:sp>
        <p:nvSpPr>
          <p:cNvPr id="7" name="Rectangle 3"/>
          <p:cNvSpPr txBox="1">
            <a:spLocks noChangeArrowheads="1"/>
          </p:cNvSpPr>
          <p:nvPr/>
        </p:nvSpPr>
        <p:spPr bwMode="auto">
          <a:xfrm>
            <a:off x="395288" y="1556791"/>
            <a:ext cx="8229600" cy="46805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600" dirty="0">
                <a:ea typeface="宋体" pitchFamily="2" charset="-122"/>
              </a:rPr>
              <a:t>It is important to be aware of the fact that the appearance of a child as victim or witness in criminal proceedings may have a traumatic effect on him or her. It is therefore the duty of the members of the legal profession to respect the rights and needs of the child concerned and to treat the child with understanding and sympathy.</a:t>
            </a:r>
          </a:p>
          <a:p>
            <a:pPr marL="0" indent="0" eaLnBrk="1" hangingPunct="1">
              <a:spcBef>
                <a:spcPts val="1200"/>
              </a:spcBef>
              <a:buClr>
                <a:srgbClr val="006FB7"/>
              </a:buClr>
            </a:pPr>
            <a:r>
              <a:rPr lang="en-US" altLang="zh-CN" sz="2600" dirty="0">
                <a:ea typeface="宋体" pitchFamily="2" charset="-122"/>
              </a:rPr>
              <a:t>Child victims are entitled to prompt redress for the harm suffered and, to this end, they have the right of access to various kinds of assistance to meet their needs during the legal proceedings and thereafter.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891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10</a:t>
            </a:r>
            <a:endParaRPr lang="en-US" b="0" smtClean="0"/>
          </a:p>
        </p:txBody>
      </p:sp>
      <p:sp>
        <p:nvSpPr>
          <p:cNvPr id="38916"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child as victim and/or witness II</a:t>
            </a:r>
            <a:endParaRPr lang="en-US" sz="3200" b="1" dirty="0">
              <a:solidFill>
                <a:srgbClr val="006FB7"/>
              </a:solidFill>
            </a:endParaRPr>
          </a:p>
        </p:txBody>
      </p:sp>
      <p:sp>
        <p:nvSpPr>
          <p:cNvPr id="3891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33</a:t>
            </a:r>
          </a:p>
        </p:txBody>
      </p:sp>
      <p:sp>
        <p:nvSpPr>
          <p:cNvPr id="7" name="Rectangle 3"/>
          <p:cNvSpPr txBox="1">
            <a:spLocks noChangeArrowheads="1"/>
          </p:cNvSpPr>
          <p:nvPr/>
        </p:nvSpPr>
        <p:spPr bwMode="auto">
          <a:xfrm>
            <a:off x="395288" y="1628180"/>
            <a:ext cx="8229600" cy="46091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100" dirty="0">
                <a:ea typeface="宋体" pitchFamily="2" charset="-122"/>
              </a:rPr>
              <a:t>Child victims should be able to obtain redress through formal or informal procedures that are prompt, fair and accessible, and they and/or their legal representatives should be informed about the availability of such procedures.</a:t>
            </a:r>
          </a:p>
          <a:p>
            <a:pPr marL="0" indent="0" eaLnBrk="1" hangingPunct="1">
              <a:spcBef>
                <a:spcPts val="600"/>
              </a:spcBef>
              <a:buClr>
                <a:srgbClr val="006FB7"/>
              </a:buClr>
            </a:pPr>
            <a:r>
              <a:rPr lang="en-US" altLang="zh-CN" sz="2100" dirty="0">
                <a:ea typeface="宋体" pitchFamily="2" charset="-122"/>
              </a:rPr>
              <a:t>Children who are victims of human rights violations have a right under international human rights law to an effective remedy for the harm suffered.</a:t>
            </a:r>
          </a:p>
          <a:p>
            <a:pPr marL="0" indent="0" eaLnBrk="1" hangingPunct="1">
              <a:spcBef>
                <a:spcPts val="600"/>
              </a:spcBef>
              <a:buClr>
                <a:srgbClr val="006FB7"/>
              </a:buClr>
            </a:pPr>
            <a:r>
              <a:rPr lang="en-US" altLang="zh-CN" sz="2100" dirty="0">
                <a:ea typeface="宋体" pitchFamily="2" charset="-122"/>
              </a:rPr>
              <a:t>The police, lawyers, prosecutors and judges should </a:t>
            </a:r>
            <a:r>
              <a:rPr lang="en-US" altLang="zh-CN" sz="2100" dirty="0" err="1">
                <a:ea typeface="宋体" pitchFamily="2" charset="-122"/>
              </a:rPr>
              <a:t>endeavour</a:t>
            </a:r>
            <a:r>
              <a:rPr lang="en-US" altLang="zh-CN" sz="2100" dirty="0">
                <a:ea typeface="宋体" pitchFamily="2" charset="-122"/>
              </a:rPr>
              <a:t> to apply child-friendly practices in their work with child witnesses.</a:t>
            </a:r>
          </a:p>
          <a:p>
            <a:pPr marL="0" indent="0" eaLnBrk="1" hangingPunct="1">
              <a:spcBef>
                <a:spcPts val="600"/>
              </a:spcBef>
              <a:buClr>
                <a:srgbClr val="006FB7"/>
              </a:buClr>
            </a:pPr>
            <a:r>
              <a:rPr lang="en-US" altLang="zh-CN" sz="2100" dirty="0">
                <a:ea typeface="宋体" pitchFamily="2" charset="-122"/>
              </a:rPr>
              <a:t>Child victims and/or witnesses, due to their vulnerability, need special support and assistance throughout the legal proceedings in which they are involved; legal professionals should </a:t>
            </a:r>
            <a:r>
              <a:rPr lang="en-US" altLang="zh-CN" sz="2100" dirty="0" err="1">
                <a:ea typeface="宋体" pitchFamily="2" charset="-122"/>
              </a:rPr>
              <a:t>endeavour</a:t>
            </a:r>
            <a:r>
              <a:rPr lang="en-US" altLang="zh-CN" sz="2100" dirty="0">
                <a:ea typeface="宋体" pitchFamily="2" charset="-122"/>
              </a:rPr>
              <a:t> to ensure that their rights are fully protected.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993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10</a:t>
            </a:r>
            <a:endParaRPr lang="en-US" b="0" smtClean="0"/>
          </a:p>
        </p:txBody>
      </p:sp>
      <p:sp>
        <p:nvSpPr>
          <p:cNvPr id="3994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34</a:t>
            </a:r>
          </a:p>
        </p:txBody>
      </p:sp>
      <p:sp>
        <p:nvSpPr>
          <p:cNvPr id="7" name="Rectangle 3"/>
          <p:cNvSpPr txBox="1">
            <a:spLocks noChangeArrowheads="1"/>
          </p:cNvSpPr>
          <p:nvPr/>
        </p:nvSpPr>
        <p:spPr bwMode="auto">
          <a:xfrm>
            <a:off x="395288" y="1513211"/>
            <a:ext cx="8229600" cy="47955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lnSpc>
                <a:spcPts val="2300"/>
              </a:lnSpc>
              <a:spcBef>
                <a:spcPts val="500"/>
              </a:spcBef>
              <a:buClr>
                <a:srgbClr val="006FB7"/>
              </a:buClr>
            </a:pPr>
            <a:r>
              <a:rPr lang="en-US" altLang="zh-CN" sz="2000" dirty="0">
                <a:ea typeface="宋体" pitchFamily="2" charset="-122"/>
              </a:rPr>
              <a:t>When a child is the victim of a criminal offence, appropriate measures to protect the rights and best interests of the child shall be adopted at all stages of the criminal justice process, in particular by:</a:t>
            </a:r>
          </a:p>
          <a:p>
            <a:pPr eaLnBrk="1" hangingPunct="1">
              <a:lnSpc>
                <a:spcPts val="2300"/>
              </a:lnSpc>
              <a:spcBef>
                <a:spcPts val="500"/>
              </a:spcBef>
              <a:buClr>
                <a:srgbClr val="006FB7"/>
              </a:buClr>
              <a:buFontTx/>
              <a:buChar char="•"/>
            </a:pPr>
            <a:r>
              <a:rPr lang="en-US" altLang="zh-CN" sz="2000" dirty="0" smtClean="0">
                <a:ea typeface="宋体" pitchFamily="2" charset="-122"/>
              </a:rPr>
              <a:t>Informing </a:t>
            </a:r>
            <a:r>
              <a:rPr lang="en-US" altLang="zh-CN" sz="2000" dirty="0">
                <a:ea typeface="宋体" pitchFamily="2" charset="-122"/>
              </a:rPr>
              <a:t>child victims of their rights, their role, and the scope, timing and progress of the proceedings as well as the disposition of their cases </a:t>
            </a:r>
          </a:p>
          <a:p>
            <a:pPr eaLnBrk="1" hangingPunct="1">
              <a:lnSpc>
                <a:spcPts val="2300"/>
              </a:lnSpc>
              <a:spcBef>
                <a:spcPts val="500"/>
              </a:spcBef>
              <a:buClr>
                <a:srgbClr val="006FB7"/>
              </a:buClr>
              <a:buFontTx/>
              <a:buChar char="•"/>
            </a:pPr>
            <a:r>
              <a:rPr lang="en-US" altLang="zh-CN" sz="2000" dirty="0" smtClean="0">
                <a:ea typeface="宋体" pitchFamily="2" charset="-122"/>
              </a:rPr>
              <a:t>Allowing </a:t>
            </a:r>
            <a:r>
              <a:rPr lang="en-US" altLang="zh-CN" sz="2000" dirty="0">
                <a:ea typeface="宋体" pitchFamily="2" charset="-122"/>
              </a:rPr>
              <a:t>the views, needs and concerns of child victims to be presented and considered in proceedings where their personal interests are affected </a:t>
            </a:r>
          </a:p>
          <a:p>
            <a:pPr eaLnBrk="1" hangingPunct="1">
              <a:lnSpc>
                <a:spcPts val="2300"/>
              </a:lnSpc>
              <a:spcBef>
                <a:spcPts val="500"/>
              </a:spcBef>
              <a:buClr>
                <a:srgbClr val="006FB7"/>
              </a:buClr>
              <a:buFontTx/>
              <a:buChar char="•"/>
            </a:pPr>
            <a:r>
              <a:rPr lang="en-US" altLang="zh-CN" sz="2000" dirty="0" smtClean="0">
                <a:ea typeface="宋体" pitchFamily="2" charset="-122"/>
              </a:rPr>
              <a:t>Protecting</a:t>
            </a:r>
            <a:r>
              <a:rPr lang="en-US" altLang="zh-CN" sz="2000" dirty="0">
                <a:ea typeface="宋体" pitchFamily="2" charset="-122"/>
              </a:rPr>
              <a:t>, as appropriate, the privacy and identity of child victims and taking measures in accordance with national law to avoid the inappropriate dissemination of information that could lead to the identification of child victims </a:t>
            </a:r>
          </a:p>
          <a:p>
            <a:pPr eaLnBrk="1" hangingPunct="1">
              <a:lnSpc>
                <a:spcPts val="2300"/>
              </a:lnSpc>
              <a:spcBef>
                <a:spcPts val="500"/>
              </a:spcBef>
              <a:buClr>
                <a:srgbClr val="006FB7"/>
              </a:buClr>
              <a:buFontTx/>
              <a:buChar char="•"/>
            </a:pPr>
            <a:r>
              <a:rPr lang="en-US" altLang="zh-CN" sz="2000" dirty="0" smtClean="0">
                <a:ea typeface="宋体" pitchFamily="2" charset="-122"/>
              </a:rPr>
              <a:t>Providing</a:t>
            </a:r>
            <a:r>
              <a:rPr lang="en-US" altLang="zh-CN" sz="2000" dirty="0">
                <a:ea typeface="宋体" pitchFamily="2" charset="-122"/>
              </a:rPr>
              <a:t>, in appropriate cases, for the safety of child victims from intimidation and retaliation</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child as victim and/or witness </a:t>
            </a:r>
            <a:r>
              <a:rPr lang="en-US" altLang="zh-CN" sz="3200" b="1" dirty="0" smtClean="0">
                <a:solidFill>
                  <a:srgbClr val="006FB7"/>
                </a:solidFill>
                <a:ea typeface="宋体" pitchFamily="2" charset="-122"/>
              </a:rPr>
              <a:t>III</a:t>
            </a:r>
            <a:endParaRPr lang="en-US" sz="3200" b="1" dirty="0">
              <a:solidFill>
                <a:srgbClr val="006FB7"/>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4096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10</a:t>
            </a:r>
            <a:endParaRPr lang="en-US" b="0" smtClean="0"/>
          </a:p>
        </p:txBody>
      </p:sp>
      <p:sp>
        <p:nvSpPr>
          <p:cNvPr id="4096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Child-parent separation: </a:t>
            </a:r>
          </a:p>
          <a:p>
            <a:pPr eaLnBrk="1" hangingPunct="1"/>
            <a:r>
              <a:rPr lang="en-US" altLang="zh-CN" sz="3200" b="1" dirty="0">
                <a:solidFill>
                  <a:srgbClr val="006FB7"/>
                </a:solidFill>
                <a:ea typeface="宋体" pitchFamily="2" charset="-122"/>
              </a:rPr>
              <a:t>The basic rules I</a:t>
            </a:r>
          </a:p>
        </p:txBody>
      </p:sp>
      <p:sp>
        <p:nvSpPr>
          <p:cNvPr id="4096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35</a:t>
            </a:r>
          </a:p>
        </p:txBody>
      </p:sp>
      <p:sp>
        <p:nvSpPr>
          <p:cNvPr id="7" name="Rectangle 3"/>
          <p:cNvSpPr txBox="1">
            <a:spLocks noChangeArrowheads="1"/>
          </p:cNvSpPr>
          <p:nvPr/>
        </p:nvSpPr>
        <p:spPr bwMode="auto">
          <a:xfrm>
            <a:off x="395288" y="1773238"/>
            <a:ext cx="8229600" cy="4248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600" dirty="0">
                <a:ea typeface="宋体" pitchFamily="2" charset="-122"/>
              </a:rPr>
              <a:t>A child may in exceptional situations be separated from his or her parents, provided that this is in the best interests of the child. Situations that may justify such separation are, in particular, abuse or neglect (Convention on the Rights of the Child, art. 9 (1)).</a:t>
            </a:r>
          </a:p>
          <a:p>
            <a:pPr marL="0" indent="0" eaLnBrk="1" hangingPunct="1">
              <a:spcBef>
                <a:spcPts val="1200"/>
              </a:spcBef>
              <a:buClr>
                <a:srgbClr val="006FB7"/>
              </a:buClr>
            </a:pPr>
            <a:r>
              <a:rPr lang="en-US" altLang="zh-CN" sz="2600" dirty="0">
                <a:ea typeface="宋体" pitchFamily="2" charset="-122"/>
              </a:rPr>
              <a:t>Laws on separation must not be discriminatory and must not be applied in a discriminatory manner. Homelessness, poverty or ethnic origin, for instance, must not per se be grounds for removing a child from his or her parents.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4198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10</a:t>
            </a:r>
            <a:endParaRPr lang="en-US" b="0" smtClean="0"/>
          </a:p>
        </p:txBody>
      </p:sp>
      <p:sp>
        <p:nvSpPr>
          <p:cNvPr id="4199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36</a:t>
            </a:r>
          </a:p>
        </p:txBody>
      </p:sp>
      <p:sp>
        <p:nvSpPr>
          <p:cNvPr id="7" name="Rectangle 3"/>
          <p:cNvSpPr txBox="1">
            <a:spLocks noChangeArrowheads="1"/>
          </p:cNvSpPr>
          <p:nvPr/>
        </p:nvSpPr>
        <p:spPr bwMode="auto">
          <a:xfrm>
            <a:off x="395288" y="1484783"/>
            <a:ext cx="8229600" cy="48239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lnSpc>
                <a:spcPts val="2200"/>
              </a:lnSpc>
              <a:spcBef>
                <a:spcPts val="600"/>
              </a:spcBef>
              <a:buClr>
                <a:srgbClr val="006FB7"/>
              </a:buClr>
            </a:pPr>
            <a:r>
              <a:rPr lang="en-US" altLang="zh-CN" sz="1900" dirty="0">
                <a:ea typeface="宋体" pitchFamily="2" charset="-122"/>
              </a:rPr>
              <a:t>The decision on separation must be taken by a competent authority acting in accordance with the law, and it must be subject to judicial </a:t>
            </a:r>
            <a:r>
              <a:rPr lang="en-US" altLang="zh-CN" sz="1900" dirty="0" smtClean="0">
                <a:ea typeface="宋体" pitchFamily="2" charset="-122"/>
              </a:rPr>
              <a:t>review.</a:t>
            </a:r>
            <a:br>
              <a:rPr lang="en-US" altLang="zh-CN" sz="1900" dirty="0" smtClean="0">
                <a:ea typeface="宋体" pitchFamily="2" charset="-122"/>
              </a:rPr>
            </a:br>
            <a:r>
              <a:rPr lang="en-US" altLang="zh-CN" sz="1900" dirty="0" smtClean="0">
                <a:ea typeface="宋体" pitchFamily="2" charset="-122"/>
              </a:rPr>
              <a:t>A </a:t>
            </a:r>
            <a:r>
              <a:rPr lang="en-US" altLang="zh-CN" sz="1900" dirty="0">
                <a:ea typeface="宋体" pitchFamily="2" charset="-122"/>
              </a:rPr>
              <a:t>decision to separate a child from his or her parents shall </a:t>
            </a:r>
            <a:r>
              <a:rPr lang="en-US" altLang="zh-CN" sz="1900" dirty="0" smtClean="0">
                <a:ea typeface="宋体" pitchFamily="2" charset="-122"/>
              </a:rPr>
              <a:t>be </a:t>
            </a:r>
            <a:r>
              <a:rPr lang="en-US" altLang="zh-CN" sz="1900" dirty="0">
                <a:ea typeface="宋体" pitchFamily="2" charset="-122"/>
              </a:rPr>
              <a:t>taken </a:t>
            </a:r>
            <a:r>
              <a:rPr lang="en-US" altLang="zh-CN" sz="1900" dirty="0">
                <a:ea typeface="宋体" pitchFamily="2" charset="-122"/>
              </a:rPr>
              <a:t>only after </a:t>
            </a:r>
            <a:r>
              <a:rPr lang="en-US" altLang="zh-CN" sz="1900" dirty="0">
                <a:ea typeface="宋体" pitchFamily="2" charset="-122"/>
              </a:rPr>
              <a:t>all interested parties have been able to take part in the proceedings and made their views known (Convention on the Rights of the Child</a:t>
            </a:r>
            <a:r>
              <a:rPr lang="en-US" altLang="zh-CN" sz="1900" dirty="0" smtClean="0">
                <a:ea typeface="宋体" pitchFamily="2" charset="-122"/>
              </a:rPr>
              <a:t>,</a:t>
            </a:r>
            <a:br>
              <a:rPr lang="en-US" altLang="zh-CN" sz="1900" dirty="0" smtClean="0">
                <a:ea typeface="宋体" pitchFamily="2" charset="-122"/>
              </a:rPr>
            </a:br>
            <a:r>
              <a:rPr lang="en-US" altLang="zh-CN" sz="1900" dirty="0" smtClean="0">
                <a:ea typeface="宋体" pitchFamily="2" charset="-122"/>
              </a:rPr>
              <a:t>art</a:t>
            </a:r>
            <a:r>
              <a:rPr lang="en-US" altLang="zh-CN" sz="1900" dirty="0">
                <a:ea typeface="宋体" pitchFamily="2" charset="-122"/>
              </a:rPr>
              <a:t>. 9 (1) and (2)).</a:t>
            </a:r>
          </a:p>
          <a:p>
            <a:pPr marL="0" indent="0" eaLnBrk="1" hangingPunct="1">
              <a:lnSpc>
                <a:spcPts val="2200"/>
              </a:lnSpc>
              <a:spcBef>
                <a:spcPts val="600"/>
              </a:spcBef>
              <a:buClr>
                <a:srgbClr val="006FB7"/>
              </a:buClr>
            </a:pPr>
            <a:r>
              <a:rPr lang="en-US" altLang="zh-CN" sz="1900" dirty="0">
                <a:ea typeface="宋体" pitchFamily="2" charset="-122"/>
              </a:rPr>
              <a:t>A child separated from his or her parents has a right to maintain regular and direct contact with his or her parents, unless it would not be in the child’s best interests (Convention on the Rights of the Child, art. 9 (3)).</a:t>
            </a:r>
          </a:p>
          <a:p>
            <a:pPr marL="0" indent="0" eaLnBrk="1" hangingPunct="1">
              <a:lnSpc>
                <a:spcPts val="2200"/>
              </a:lnSpc>
              <a:spcBef>
                <a:spcPts val="600"/>
              </a:spcBef>
              <a:buClr>
                <a:srgbClr val="006FB7"/>
              </a:buClr>
            </a:pPr>
            <a:r>
              <a:rPr lang="en-US" altLang="zh-CN" sz="1900" dirty="0">
                <a:ea typeface="宋体" pitchFamily="2" charset="-122"/>
              </a:rPr>
              <a:t>According to article 5 of the Declaration on Social and Legal Principles relating to the Protection and Welfare of Children with special reference to Foster Placement and Adoption Nationally and Internationally, 1986: </a:t>
            </a:r>
          </a:p>
          <a:p>
            <a:pPr marL="0" indent="0" eaLnBrk="1" hangingPunct="1">
              <a:lnSpc>
                <a:spcPts val="2200"/>
              </a:lnSpc>
              <a:spcBef>
                <a:spcPts val="600"/>
              </a:spcBef>
              <a:buClr>
                <a:srgbClr val="006FB7"/>
              </a:buClr>
            </a:pPr>
            <a:r>
              <a:rPr lang="en-US" altLang="zh-CN" sz="1900" dirty="0">
                <a:ea typeface="宋体" pitchFamily="2" charset="-122"/>
              </a:rPr>
              <a:t>In all matters relating to the placement of a child outside the care of the child’s own parents, the best interests of the child, particularly his or her need for affection and right to security and continuing care, should be the paramount consideration. </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Child-parent separation: </a:t>
            </a:r>
          </a:p>
          <a:p>
            <a:pPr eaLnBrk="1" hangingPunct="1"/>
            <a:r>
              <a:rPr lang="en-US" altLang="zh-CN" sz="3200" b="1" dirty="0">
                <a:solidFill>
                  <a:srgbClr val="006FB7"/>
                </a:solidFill>
                <a:ea typeface="宋体" pitchFamily="2" charset="-122"/>
              </a:rPr>
              <a:t>The basic rules </a:t>
            </a:r>
            <a:r>
              <a:rPr lang="en-US" altLang="zh-CN" sz="3200" b="1" dirty="0" smtClean="0">
                <a:solidFill>
                  <a:srgbClr val="006FB7"/>
                </a:solidFill>
                <a:ea typeface="宋体" pitchFamily="2" charset="-122"/>
              </a:rPr>
              <a:t>II</a:t>
            </a:r>
            <a:endParaRPr lang="en-US" altLang="zh-CN" sz="3200" b="1" dirty="0">
              <a:solidFill>
                <a:srgbClr val="006FB7"/>
              </a:solidFill>
              <a:ea typeface="宋体"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4301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10</a:t>
            </a:r>
            <a:endParaRPr lang="en-US" b="0" smtClean="0"/>
          </a:p>
        </p:txBody>
      </p:sp>
      <p:sp>
        <p:nvSpPr>
          <p:cNvPr id="43012"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rights of the child and adoption proceedings: </a:t>
            </a:r>
            <a:r>
              <a:rPr lang="en-US" altLang="zh-CN" sz="3200" b="1" dirty="0" smtClean="0">
                <a:solidFill>
                  <a:srgbClr val="006FB7"/>
                </a:solidFill>
                <a:ea typeface="宋体" pitchFamily="2" charset="-122"/>
              </a:rPr>
              <a:t>The </a:t>
            </a:r>
            <a:r>
              <a:rPr lang="en-US" altLang="zh-CN" sz="3200" b="1" dirty="0">
                <a:solidFill>
                  <a:srgbClr val="006FB7"/>
                </a:solidFill>
                <a:ea typeface="宋体" pitchFamily="2" charset="-122"/>
              </a:rPr>
              <a:t>basic rules I</a:t>
            </a:r>
          </a:p>
        </p:txBody>
      </p:sp>
      <p:sp>
        <p:nvSpPr>
          <p:cNvPr id="4301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37</a:t>
            </a:r>
          </a:p>
        </p:txBody>
      </p:sp>
      <p:sp>
        <p:nvSpPr>
          <p:cNvPr id="7" name="Rectangle 3"/>
          <p:cNvSpPr txBox="1">
            <a:spLocks noChangeArrowheads="1"/>
          </p:cNvSpPr>
          <p:nvPr/>
        </p:nvSpPr>
        <p:spPr bwMode="auto">
          <a:xfrm>
            <a:off x="395288" y="1556792"/>
            <a:ext cx="8229600" cy="468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lnSpc>
                <a:spcPts val="2500"/>
              </a:lnSpc>
              <a:spcBef>
                <a:spcPts val="1200"/>
              </a:spcBef>
              <a:buClr>
                <a:srgbClr val="006FB7"/>
              </a:buClr>
            </a:pPr>
            <a:r>
              <a:rPr lang="en-US" altLang="zh-CN" sz="2200" dirty="0">
                <a:ea typeface="宋体" pitchFamily="2" charset="-122"/>
              </a:rPr>
              <a:t>For States that recognize or permit adoption, paramount consideration shall be given to the best interests of the child (Convention on the Rights of the Child, art. 21).</a:t>
            </a:r>
          </a:p>
          <a:p>
            <a:pPr marL="0" indent="0" eaLnBrk="1" hangingPunct="1">
              <a:lnSpc>
                <a:spcPts val="2500"/>
              </a:lnSpc>
              <a:spcBef>
                <a:spcPts val="1200"/>
              </a:spcBef>
              <a:buClr>
                <a:srgbClr val="006FB7"/>
              </a:buClr>
            </a:pPr>
            <a:r>
              <a:rPr lang="en-US" altLang="zh-CN" sz="2200" dirty="0">
                <a:ea typeface="宋体" pitchFamily="2" charset="-122"/>
              </a:rPr>
              <a:t>Domestic legislation on adoption must ensure that the adoption of a child is authorized only</a:t>
            </a:r>
          </a:p>
          <a:p>
            <a:pPr eaLnBrk="1" hangingPunct="1">
              <a:lnSpc>
                <a:spcPts val="2500"/>
              </a:lnSpc>
              <a:spcBef>
                <a:spcPts val="600"/>
              </a:spcBef>
              <a:buClr>
                <a:srgbClr val="006FB7"/>
              </a:buClr>
              <a:buFontTx/>
              <a:buChar char="•"/>
            </a:pPr>
            <a:r>
              <a:rPr lang="en-US" altLang="zh-CN" sz="2200" dirty="0" smtClean="0">
                <a:ea typeface="宋体" pitchFamily="2" charset="-122"/>
              </a:rPr>
              <a:t>By </a:t>
            </a:r>
            <a:r>
              <a:rPr lang="en-US" altLang="zh-CN" sz="2200" dirty="0">
                <a:ea typeface="宋体" pitchFamily="2" charset="-122"/>
              </a:rPr>
              <a:t>competent authorities </a:t>
            </a:r>
            <a:r>
              <a:rPr lang="en-US" altLang="zh-CN" sz="2200" dirty="0">
                <a:ea typeface="宋体" pitchFamily="2" charset="-122"/>
              </a:rPr>
              <a:t>that </a:t>
            </a:r>
            <a:r>
              <a:rPr lang="en-US" altLang="zh-CN" sz="2200" dirty="0">
                <a:ea typeface="宋体" pitchFamily="2" charset="-122"/>
              </a:rPr>
              <a:t>determine the permissibility of the adoption</a:t>
            </a:r>
          </a:p>
          <a:p>
            <a:pPr eaLnBrk="1" hangingPunct="1">
              <a:lnSpc>
                <a:spcPts val="2500"/>
              </a:lnSpc>
              <a:spcBef>
                <a:spcPts val="600"/>
              </a:spcBef>
              <a:buClr>
                <a:srgbClr val="006FB7"/>
              </a:buClr>
              <a:buFontTx/>
              <a:buChar char="•"/>
            </a:pPr>
            <a:r>
              <a:rPr lang="en-US" altLang="zh-CN" sz="2200" dirty="0" smtClean="0">
                <a:ea typeface="宋体" pitchFamily="2" charset="-122"/>
              </a:rPr>
              <a:t>In </a:t>
            </a:r>
            <a:r>
              <a:rPr lang="en-US" altLang="zh-CN" sz="2200" dirty="0">
                <a:ea typeface="宋体" pitchFamily="2" charset="-122"/>
              </a:rPr>
              <a:t>accordance with applicable law and procedures and on the basis of all pertinent and reliable information</a:t>
            </a:r>
          </a:p>
          <a:p>
            <a:pPr eaLnBrk="1" hangingPunct="1">
              <a:lnSpc>
                <a:spcPts val="2500"/>
              </a:lnSpc>
              <a:spcBef>
                <a:spcPts val="600"/>
              </a:spcBef>
              <a:buClr>
                <a:srgbClr val="006FB7"/>
              </a:buClr>
              <a:buFontTx/>
              <a:buChar char="•"/>
            </a:pPr>
            <a:r>
              <a:rPr lang="en-US" altLang="zh-CN" sz="2200" dirty="0" smtClean="0">
                <a:ea typeface="宋体" pitchFamily="2" charset="-122"/>
              </a:rPr>
              <a:t>After </a:t>
            </a:r>
            <a:r>
              <a:rPr lang="en-US" altLang="zh-CN" sz="2200" dirty="0">
                <a:ea typeface="宋体" pitchFamily="2" charset="-122"/>
              </a:rPr>
              <a:t>having obtained, if required by the law, the informed consent to the adoption of the persons concerned, which, according to the child’s status, may be parents, relatives or legal guardians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4403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10</a:t>
            </a:r>
            <a:endParaRPr lang="en-US" b="0" smtClean="0"/>
          </a:p>
        </p:txBody>
      </p:sp>
      <p:sp>
        <p:nvSpPr>
          <p:cNvPr id="4403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38</a:t>
            </a:r>
          </a:p>
        </p:txBody>
      </p:sp>
      <p:sp>
        <p:nvSpPr>
          <p:cNvPr id="7" name="Rectangle 3"/>
          <p:cNvSpPr txBox="1">
            <a:spLocks noChangeArrowheads="1"/>
          </p:cNvSpPr>
          <p:nvPr/>
        </p:nvSpPr>
        <p:spPr bwMode="auto">
          <a:xfrm>
            <a:off x="395288" y="1556791"/>
            <a:ext cx="8229600" cy="47519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lnSpc>
                <a:spcPts val="2700"/>
              </a:lnSpc>
              <a:spcBef>
                <a:spcPts val="600"/>
              </a:spcBef>
              <a:buClr>
                <a:srgbClr val="006FB7"/>
              </a:buClr>
            </a:pPr>
            <a:r>
              <a:rPr lang="en-US" altLang="zh-CN" sz="2400" dirty="0">
                <a:ea typeface="宋体" pitchFamily="2" charset="-122"/>
              </a:rPr>
              <a:t>According to the Declaration on Social and Legal Principles relating to the Protection and Welfare of Children, with special reference to Foster Placement and Adoption Nationally and Internationally:</a:t>
            </a:r>
          </a:p>
          <a:p>
            <a:pPr eaLnBrk="1" hangingPunct="1">
              <a:lnSpc>
                <a:spcPts val="2700"/>
              </a:lnSpc>
              <a:spcBef>
                <a:spcPts val="600"/>
              </a:spcBef>
              <a:buClr>
                <a:srgbClr val="006FB7"/>
              </a:buClr>
              <a:buFontTx/>
              <a:buChar char="•"/>
            </a:pPr>
            <a:r>
              <a:rPr lang="en-US" altLang="zh-CN" sz="2400" dirty="0" smtClean="0">
                <a:ea typeface="宋体" pitchFamily="2" charset="-122"/>
              </a:rPr>
              <a:t>The </a:t>
            </a:r>
            <a:r>
              <a:rPr lang="en-US" altLang="zh-CN" sz="2400" dirty="0">
                <a:ea typeface="宋体" pitchFamily="2" charset="-122"/>
              </a:rPr>
              <a:t>primary aim of adoption is to provide the child who cannot be cared for by his or her own parents with a permanent family (art. 13)</a:t>
            </a:r>
          </a:p>
          <a:p>
            <a:pPr eaLnBrk="1" hangingPunct="1">
              <a:lnSpc>
                <a:spcPts val="2700"/>
              </a:lnSpc>
              <a:spcBef>
                <a:spcPts val="600"/>
              </a:spcBef>
              <a:buClr>
                <a:srgbClr val="006FB7"/>
              </a:buClr>
              <a:buFontTx/>
              <a:buChar char="•"/>
            </a:pPr>
            <a:r>
              <a:rPr lang="en-US" altLang="zh-CN" sz="2400" dirty="0" smtClean="0">
                <a:ea typeface="宋体" pitchFamily="2" charset="-122"/>
              </a:rPr>
              <a:t>The </a:t>
            </a:r>
            <a:r>
              <a:rPr lang="en-US" altLang="zh-CN" sz="2400" dirty="0">
                <a:ea typeface="宋体" pitchFamily="2" charset="-122"/>
              </a:rPr>
              <a:t>relationship between the child to be adopted and the prospective adoptive parents should be observed by child welfare agencies or services prior to the adoption. Legislation should ensure that the child is recognized in law as a member of the adoptive family and enjoys all the rights pertinent thereto (art. 16)</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rights of the child and adoption proceedings: </a:t>
            </a:r>
            <a:r>
              <a:rPr lang="en-US" altLang="zh-CN" sz="3200" b="1" dirty="0" smtClean="0">
                <a:solidFill>
                  <a:srgbClr val="006FB7"/>
                </a:solidFill>
                <a:ea typeface="宋体" pitchFamily="2" charset="-122"/>
              </a:rPr>
              <a:t>The </a:t>
            </a:r>
            <a:r>
              <a:rPr lang="en-US" altLang="zh-CN" sz="3200" b="1" dirty="0">
                <a:solidFill>
                  <a:srgbClr val="006FB7"/>
                </a:solidFill>
                <a:ea typeface="宋体" pitchFamily="2" charset="-122"/>
              </a:rPr>
              <a:t>basic rules </a:t>
            </a:r>
            <a:r>
              <a:rPr lang="en-US" altLang="zh-CN" sz="3200" b="1" dirty="0" smtClean="0">
                <a:solidFill>
                  <a:srgbClr val="006FB7"/>
                </a:solidFill>
                <a:ea typeface="宋体" pitchFamily="2" charset="-122"/>
              </a:rPr>
              <a:t>II</a:t>
            </a:r>
            <a:endParaRPr lang="en-US" altLang="zh-CN" sz="3200" b="1" dirty="0">
              <a:solidFill>
                <a:srgbClr val="006FB7"/>
              </a:solidFill>
              <a:ea typeface="宋体"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819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10</a:t>
            </a:r>
            <a:endParaRPr lang="en-US" b="0" smtClean="0"/>
          </a:p>
        </p:txBody>
      </p:sp>
      <p:sp>
        <p:nvSpPr>
          <p:cNvPr id="8196"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Questions II</a:t>
            </a:r>
            <a:endParaRPr lang="en-US" sz="3200" b="1" dirty="0">
              <a:solidFill>
                <a:srgbClr val="006FB7"/>
              </a:solidFill>
            </a:endParaRPr>
          </a:p>
        </p:txBody>
      </p:sp>
      <p:sp>
        <p:nvSpPr>
          <p:cNvPr id="8197" name="Rectangle 3"/>
          <p:cNvSpPr txBox="1">
            <a:spLocks noChangeArrowheads="1"/>
          </p:cNvSpPr>
          <p:nvPr/>
        </p:nvSpPr>
        <p:spPr bwMode="auto">
          <a:xfrm>
            <a:off x="395288" y="1556792"/>
            <a:ext cx="8229600" cy="468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3000"/>
              </a:lnSpc>
              <a:spcBef>
                <a:spcPts val="1200"/>
              </a:spcBef>
              <a:buClr>
                <a:srgbClr val="006FB7"/>
              </a:buClr>
              <a:buFontTx/>
              <a:buChar char="•"/>
            </a:pPr>
            <a:r>
              <a:rPr lang="en-US" altLang="zh-CN" sz="2600" dirty="0" smtClean="0">
                <a:ea typeface="宋体" pitchFamily="2" charset="-122"/>
              </a:rPr>
              <a:t>Does the notion of the “best interests” of the child exist in the domestic legal system where you are working? If so, what does it mean and how is it applied?</a:t>
            </a:r>
          </a:p>
          <a:p>
            <a:pPr eaLnBrk="1" hangingPunct="1">
              <a:lnSpc>
                <a:spcPts val="3000"/>
              </a:lnSpc>
              <a:spcBef>
                <a:spcPts val="1200"/>
              </a:spcBef>
              <a:buClr>
                <a:srgbClr val="006FB7"/>
              </a:buClr>
              <a:buFontTx/>
              <a:buChar char="•"/>
            </a:pPr>
            <a:r>
              <a:rPr lang="en-US" altLang="zh-CN" sz="2600" dirty="0" smtClean="0">
                <a:ea typeface="宋体" pitchFamily="2" charset="-122"/>
              </a:rPr>
              <a:t>To what extent is the child allowed to participate in decisions concerning him or her in the legal system where you are working? Examine the situation from the point of view of criminal, separation and adoption proceedings</a:t>
            </a:r>
          </a:p>
          <a:p>
            <a:pPr eaLnBrk="1" hangingPunct="1">
              <a:lnSpc>
                <a:spcPts val="3000"/>
              </a:lnSpc>
              <a:spcBef>
                <a:spcPts val="1200"/>
              </a:spcBef>
              <a:buClr>
                <a:srgbClr val="006FB7"/>
              </a:buClr>
              <a:buFontTx/>
              <a:buChar char="•"/>
            </a:pPr>
            <a:r>
              <a:rPr lang="en-US" altLang="zh-CN" sz="2600" dirty="0" smtClean="0">
                <a:ea typeface="宋体" pitchFamily="2" charset="-122"/>
              </a:rPr>
              <a:t>What is the age of criminal responsibility in the country where you are working?</a:t>
            </a:r>
            <a:endParaRPr lang="en-US" altLang="zh-CN" sz="2600" dirty="0">
              <a:ea typeface="宋体" pitchFamily="2" charset="-122"/>
            </a:endParaRPr>
          </a:p>
        </p:txBody>
      </p:sp>
      <p:sp>
        <p:nvSpPr>
          <p:cNvPr id="819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10</a:t>
            </a:r>
            <a:endParaRPr lang="en-US" b="0"/>
          </a:p>
        </p:txBody>
      </p:sp>
      <p:sp>
        <p:nvSpPr>
          <p:cNvPr id="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39</a:t>
            </a:r>
            <a:endParaRPr lang="it-IT" sz="1200" b="1" dirty="0"/>
          </a:p>
        </p:txBody>
      </p:sp>
      <p:sp>
        <p:nvSpPr>
          <p:cNvPr id="5" name="Rectangle 3"/>
          <p:cNvSpPr txBox="1">
            <a:spLocks noChangeArrowheads="1"/>
          </p:cNvSpPr>
          <p:nvPr/>
        </p:nvSpPr>
        <p:spPr bwMode="auto">
          <a:xfrm>
            <a:off x="395287" y="1556791"/>
            <a:ext cx="8473584" cy="47519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100" dirty="0">
                <a:ea typeface="宋体" pitchFamily="2" charset="-122"/>
              </a:rPr>
              <a:t>Article 21 (b) of the Convention on the Rights of the Child views international or </a:t>
            </a:r>
            <a:r>
              <a:rPr lang="en-US" altLang="zh-CN" sz="2100" dirty="0" err="1" smtClean="0">
                <a:ea typeface="宋体" pitchFamily="2" charset="-122"/>
              </a:rPr>
              <a:t>intercountry</a:t>
            </a:r>
            <a:r>
              <a:rPr lang="en-US" altLang="zh-CN" sz="2100" dirty="0" smtClean="0">
                <a:ea typeface="宋体" pitchFamily="2" charset="-122"/>
              </a:rPr>
              <a:t> </a:t>
            </a:r>
            <a:r>
              <a:rPr lang="en-US" altLang="zh-CN" sz="2100" dirty="0">
                <a:ea typeface="宋体" pitchFamily="2" charset="-122"/>
              </a:rPr>
              <a:t>adoption as a measure of last resort to provide care for a child.</a:t>
            </a:r>
          </a:p>
          <a:p>
            <a:pPr marL="0" indent="0" eaLnBrk="1" hangingPunct="1">
              <a:spcBef>
                <a:spcPts val="1200"/>
              </a:spcBef>
              <a:buClr>
                <a:srgbClr val="006FB7"/>
              </a:buClr>
            </a:pPr>
            <a:r>
              <a:rPr lang="en-US" altLang="zh-CN" sz="2100" dirty="0">
                <a:ea typeface="宋体" pitchFamily="2" charset="-122"/>
              </a:rPr>
              <a:t>A child concerned by </a:t>
            </a:r>
            <a:r>
              <a:rPr lang="en-US" altLang="zh-CN" sz="2100" dirty="0" err="1" smtClean="0">
                <a:ea typeface="宋体" pitchFamily="2" charset="-122"/>
              </a:rPr>
              <a:t>intercountry</a:t>
            </a:r>
            <a:r>
              <a:rPr lang="en-US" altLang="zh-CN" sz="2100" dirty="0" smtClean="0">
                <a:ea typeface="宋体" pitchFamily="2" charset="-122"/>
              </a:rPr>
              <a:t> </a:t>
            </a:r>
            <a:r>
              <a:rPr lang="en-US" altLang="zh-CN" sz="2100" dirty="0">
                <a:ea typeface="宋体" pitchFamily="2" charset="-122"/>
              </a:rPr>
              <a:t>adoptions has the right to enjoy “safeguards and standards equivalent to those existing in the case of national adoption” (Convention on the Rights of the Child</a:t>
            </a:r>
            <a:r>
              <a:rPr lang="en-US" altLang="zh-CN" sz="2100" dirty="0" smtClean="0">
                <a:ea typeface="宋体" pitchFamily="2" charset="-122"/>
              </a:rPr>
              <a:t>,</a:t>
            </a:r>
            <a:br>
              <a:rPr lang="en-US" altLang="zh-CN" sz="2100" dirty="0" smtClean="0">
                <a:ea typeface="宋体" pitchFamily="2" charset="-122"/>
              </a:rPr>
            </a:br>
            <a:r>
              <a:rPr lang="en-US" altLang="zh-CN" sz="2100" dirty="0" smtClean="0">
                <a:ea typeface="宋体" pitchFamily="2" charset="-122"/>
              </a:rPr>
              <a:t>art</a:t>
            </a:r>
            <a:r>
              <a:rPr lang="en-US" altLang="zh-CN" sz="2100" dirty="0">
                <a:ea typeface="宋体" pitchFamily="2" charset="-122"/>
              </a:rPr>
              <a:t>. 21 (c)).</a:t>
            </a:r>
          </a:p>
          <a:p>
            <a:pPr marL="0" indent="0" eaLnBrk="1" hangingPunct="1">
              <a:spcBef>
                <a:spcPts val="1200"/>
              </a:spcBef>
              <a:buClr>
                <a:srgbClr val="006FB7"/>
              </a:buClr>
            </a:pPr>
            <a:r>
              <a:rPr lang="en-US" altLang="zh-CN" sz="2100" dirty="0">
                <a:ea typeface="宋体" pitchFamily="2" charset="-122"/>
              </a:rPr>
              <a:t>States must “take all appropriate measures to ensure </a:t>
            </a:r>
            <a:r>
              <a:rPr lang="en-US" altLang="zh-CN" sz="2100" dirty="0" smtClean="0">
                <a:ea typeface="宋体" pitchFamily="2" charset="-122"/>
              </a:rPr>
              <a:t>that”</a:t>
            </a:r>
            <a:br>
              <a:rPr lang="en-US" altLang="zh-CN" sz="2100" dirty="0" smtClean="0">
                <a:ea typeface="宋体" pitchFamily="2" charset="-122"/>
              </a:rPr>
            </a:br>
            <a:r>
              <a:rPr lang="en-US" altLang="zh-CN" sz="2100" dirty="0" err="1" smtClean="0">
                <a:ea typeface="宋体" pitchFamily="2" charset="-122"/>
              </a:rPr>
              <a:t>intercountry</a:t>
            </a:r>
            <a:r>
              <a:rPr lang="en-US" altLang="zh-CN" sz="2100" dirty="0" smtClean="0">
                <a:ea typeface="宋体" pitchFamily="2" charset="-122"/>
              </a:rPr>
              <a:t> </a:t>
            </a:r>
            <a:r>
              <a:rPr lang="en-US" altLang="zh-CN" sz="2100" dirty="0">
                <a:ea typeface="宋体" pitchFamily="2" charset="-122"/>
              </a:rPr>
              <a:t>adoption does “not result in improper financial gain for those involved in it” (Convention on the Rights of the Child, art. 21 (d)).</a:t>
            </a:r>
          </a:p>
          <a:p>
            <a:pPr marL="0" indent="0" eaLnBrk="1" hangingPunct="1">
              <a:spcBef>
                <a:spcPts val="1200"/>
              </a:spcBef>
              <a:buClr>
                <a:srgbClr val="006FB7"/>
              </a:buClr>
            </a:pPr>
            <a:r>
              <a:rPr lang="en-US" altLang="zh-CN" sz="2100" dirty="0">
                <a:ea typeface="宋体" pitchFamily="2" charset="-122"/>
              </a:rPr>
              <a:t>States must take “all appropriate national, bilateral and multilateral measures” to prevent the abduction, sale or trafficking of children (Convention on the Rights of the Child, art. 35).</a:t>
            </a:r>
          </a:p>
        </p:txBody>
      </p:sp>
      <p:sp>
        <p:nvSpPr>
          <p:cNvPr id="6"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rights of the child </a:t>
            </a:r>
            <a:r>
              <a:rPr lang="en-US" altLang="zh-CN" sz="3200" b="1" dirty="0" smtClean="0">
                <a:solidFill>
                  <a:srgbClr val="006FB7"/>
                </a:solidFill>
                <a:ea typeface="宋体" pitchFamily="2" charset="-122"/>
              </a:rPr>
              <a:t>and</a:t>
            </a:r>
            <a:br>
              <a:rPr lang="en-US" altLang="zh-CN" sz="3200" b="1" dirty="0" smtClean="0">
                <a:solidFill>
                  <a:srgbClr val="006FB7"/>
                </a:solidFill>
                <a:ea typeface="宋体" pitchFamily="2" charset="-122"/>
              </a:rPr>
            </a:br>
            <a:r>
              <a:rPr lang="en-US" altLang="zh-CN" sz="3200" b="1" dirty="0" err="1" smtClean="0">
                <a:solidFill>
                  <a:srgbClr val="006FB7"/>
                </a:solidFill>
                <a:ea typeface="宋体" pitchFamily="2" charset="-122"/>
              </a:rPr>
              <a:t>intercountry</a:t>
            </a:r>
            <a:r>
              <a:rPr lang="en-US" altLang="zh-CN" sz="3200" b="1" dirty="0" smtClean="0">
                <a:solidFill>
                  <a:srgbClr val="006FB7"/>
                </a:solidFill>
                <a:ea typeface="宋体" pitchFamily="2" charset="-122"/>
              </a:rPr>
              <a:t> </a:t>
            </a:r>
            <a:r>
              <a:rPr lang="en-US" altLang="zh-CN" sz="3200" b="1" dirty="0">
                <a:solidFill>
                  <a:srgbClr val="006FB7"/>
                </a:solidFill>
                <a:ea typeface="宋体" pitchFamily="2" charset="-122"/>
              </a:rPr>
              <a:t>adoptions</a:t>
            </a:r>
          </a:p>
        </p:txBody>
      </p:sp>
    </p:spTree>
    <p:extLst>
      <p:ext uri="{BB962C8B-B14F-4D97-AF65-F5344CB8AC3E}">
        <p14:creationId xmlns:p14="http://schemas.microsoft.com/office/powerpoint/2010/main" val="3318080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921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10</a:t>
            </a:r>
            <a:endParaRPr lang="en-US" b="0" smtClean="0"/>
          </a:p>
        </p:txBody>
      </p:sp>
      <p:sp>
        <p:nvSpPr>
          <p:cNvPr id="9220"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Questions III</a:t>
            </a:r>
            <a:endParaRPr lang="en-US" sz="3200" b="1" dirty="0">
              <a:solidFill>
                <a:srgbClr val="006FB7"/>
              </a:solidFill>
            </a:endParaRPr>
          </a:p>
        </p:txBody>
      </p:sp>
      <p:sp>
        <p:nvSpPr>
          <p:cNvPr id="9221" name="Rectangle 3"/>
          <p:cNvSpPr txBox="1">
            <a:spLocks noChangeArrowheads="1"/>
          </p:cNvSpPr>
          <p:nvPr/>
        </p:nvSpPr>
        <p:spPr bwMode="auto">
          <a:xfrm>
            <a:off x="395288" y="1773238"/>
            <a:ext cx="8229600" cy="39600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buFontTx/>
              <a:buChar char="•"/>
            </a:pPr>
            <a:r>
              <a:rPr lang="en-US" altLang="zh-CN" sz="2800" dirty="0" smtClean="0">
                <a:ea typeface="宋体" pitchFamily="2" charset="-122"/>
              </a:rPr>
              <a:t>What </a:t>
            </a:r>
            <a:r>
              <a:rPr lang="en-US" altLang="zh-CN" sz="2800" dirty="0">
                <a:ea typeface="宋体" pitchFamily="2" charset="-122"/>
              </a:rPr>
              <a:t>length of prison sentences, if any, can be imposed on children below 18 years of age in the country where you work?</a:t>
            </a:r>
          </a:p>
          <a:p>
            <a:pPr eaLnBrk="1" hangingPunct="1">
              <a:spcBef>
                <a:spcPts val="1200"/>
              </a:spcBef>
              <a:buClr>
                <a:srgbClr val="006FB7"/>
              </a:buClr>
              <a:buFontTx/>
              <a:buChar char="•"/>
            </a:pPr>
            <a:r>
              <a:rPr lang="en-US" altLang="zh-CN" sz="2800" dirty="0" smtClean="0">
                <a:ea typeface="宋体" pitchFamily="2" charset="-122"/>
              </a:rPr>
              <a:t>What </a:t>
            </a:r>
            <a:r>
              <a:rPr lang="en-US" altLang="zh-CN" sz="2800" dirty="0">
                <a:ea typeface="宋体" pitchFamily="2" charset="-122"/>
              </a:rPr>
              <a:t>non-custodial measures are available in response to offences committed by juveniles in your country?</a:t>
            </a:r>
          </a:p>
          <a:p>
            <a:pPr eaLnBrk="1" hangingPunct="1">
              <a:spcBef>
                <a:spcPts val="1200"/>
              </a:spcBef>
              <a:buClr>
                <a:srgbClr val="006FB7"/>
              </a:buClr>
              <a:buFontTx/>
              <a:buChar char="•"/>
            </a:pPr>
            <a:r>
              <a:rPr lang="en-US" altLang="zh-CN" sz="2800" dirty="0" smtClean="0">
                <a:ea typeface="宋体" pitchFamily="2" charset="-122"/>
              </a:rPr>
              <a:t>On </a:t>
            </a:r>
            <a:r>
              <a:rPr lang="en-US" altLang="zh-CN" sz="2800" dirty="0">
                <a:ea typeface="宋体" pitchFamily="2" charset="-122"/>
              </a:rPr>
              <a:t>what grounds can a child be separated from his or her parents in the country where you work?</a:t>
            </a:r>
          </a:p>
        </p:txBody>
      </p:sp>
      <p:sp>
        <p:nvSpPr>
          <p:cNvPr id="922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024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10</a:t>
            </a:r>
            <a:endParaRPr lang="en-US" b="0" smtClean="0"/>
          </a:p>
        </p:txBody>
      </p:sp>
      <p:sp>
        <p:nvSpPr>
          <p:cNvPr id="1024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Questions IV</a:t>
            </a:r>
            <a:endParaRPr lang="en-US" sz="3200" b="1" dirty="0">
              <a:solidFill>
                <a:srgbClr val="006FB7"/>
              </a:solidFill>
            </a:endParaRPr>
          </a:p>
        </p:txBody>
      </p:sp>
      <p:sp>
        <p:nvSpPr>
          <p:cNvPr id="10245" name="Rectangle 3"/>
          <p:cNvSpPr txBox="1">
            <a:spLocks noChangeArrowheads="1"/>
          </p:cNvSpPr>
          <p:nvPr/>
        </p:nvSpPr>
        <p:spPr bwMode="auto">
          <a:xfrm>
            <a:off x="395288" y="1484784"/>
            <a:ext cx="8229600" cy="468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buFontTx/>
              <a:buChar char="•"/>
            </a:pPr>
            <a:r>
              <a:rPr lang="en-US" altLang="zh-CN" sz="2800" dirty="0" smtClean="0">
                <a:ea typeface="宋体" pitchFamily="2" charset="-122"/>
              </a:rPr>
              <a:t>Are </a:t>
            </a:r>
            <a:r>
              <a:rPr lang="en-US" altLang="zh-CN" sz="2800" dirty="0">
                <a:ea typeface="宋体" pitchFamily="2" charset="-122"/>
              </a:rPr>
              <a:t>adoptions authorized in the country where you work?</a:t>
            </a:r>
          </a:p>
          <a:p>
            <a:pPr eaLnBrk="1" hangingPunct="1">
              <a:spcBef>
                <a:spcPts val="1200"/>
              </a:spcBef>
              <a:buClr>
                <a:srgbClr val="006FB7"/>
              </a:buClr>
              <a:buFontTx/>
              <a:buChar char="•"/>
            </a:pPr>
            <a:r>
              <a:rPr lang="en-US" altLang="zh-CN" sz="2800" dirty="0" smtClean="0">
                <a:ea typeface="宋体" pitchFamily="2" charset="-122"/>
              </a:rPr>
              <a:t>If </a:t>
            </a:r>
            <a:r>
              <a:rPr lang="en-US" altLang="zh-CN" sz="2800" dirty="0">
                <a:ea typeface="宋体" pitchFamily="2" charset="-122"/>
              </a:rPr>
              <a:t>so, does the child have a right to express his or her views on the desirability of the adoption?</a:t>
            </a:r>
          </a:p>
          <a:p>
            <a:pPr eaLnBrk="1" hangingPunct="1">
              <a:spcBef>
                <a:spcPts val="1200"/>
              </a:spcBef>
              <a:buClr>
                <a:srgbClr val="006FB7"/>
              </a:buClr>
              <a:buFontTx/>
              <a:buChar char="•"/>
            </a:pPr>
            <a:r>
              <a:rPr lang="en-US" altLang="zh-CN" sz="2800" dirty="0" smtClean="0">
                <a:ea typeface="宋体" pitchFamily="2" charset="-122"/>
              </a:rPr>
              <a:t>What </a:t>
            </a:r>
            <a:r>
              <a:rPr lang="en-US" altLang="zh-CN" sz="2800" dirty="0">
                <a:ea typeface="宋体" pitchFamily="2" charset="-122"/>
              </a:rPr>
              <a:t>measures have been taken in the country/countries where you work in order to familiarize the legal professions with the legal principles contained in the Convention on the Rights of the Child and other relevant legal instruments?</a:t>
            </a:r>
          </a:p>
        </p:txBody>
      </p:sp>
      <p:sp>
        <p:nvSpPr>
          <p:cNvPr id="1024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126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10</a:t>
            </a:r>
            <a:endParaRPr lang="en-US" b="0" smtClean="0"/>
          </a:p>
        </p:txBody>
      </p:sp>
      <p:sp>
        <p:nvSpPr>
          <p:cNvPr id="11268" name="Rectangle 2"/>
          <p:cNvSpPr txBox="1">
            <a:spLocks noChangeArrowheads="1"/>
          </p:cNvSpPr>
          <p:nvPr/>
        </p:nvSpPr>
        <p:spPr bwMode="auto">
          <a:xfrm>
            <a:off x="1187450" y="404813"/>
            <a:ext cx="7499350" cy="1007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Relevant legal instruments I </a:t>
            </a:r>
            <a:endParaRPr lang="en-US" sz="3200" b="1" dirty="0">
              <a:solidFill>
                <a:srgbClr val="006FB7"/>
              </a:solidFill>
            </a:endParaRPr>
          </a:p>
        </p:txBody>
      </p:sp>
      <p:sp>
        <p:nvSpPr>
          <p:cNvPr id="11269" name="Rectangle 3"/>
          <p:cNvSpPr txBox="1">
            <a:spLocks noChangeArrowheads="1"/>
          </p:cNvSpPr>
          <p:nvPr/>
        </p:nvSpPr>
        <p:spPr bwMode="auto">
          <a:xfrm>
            <a:off x="395288" y="1628800"/>
            <a:ext cx="8229600" cy="46799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1900" b="1" dirty="0" smtClean="0">
                <a:solidFill>
                  <a:srgbClr val="006FB7"/>
                </a:solidFill>
                <a:ea typeface="宋体" pitchFamily="2" charset="-122"/>
              </a:rPr>
              <a:t>Universal </a:t>
            </a:r>
            <a:r>
              <a:rPr lang="en-US" altLang="zh-CN" sz="1900" b="1" dirty="0">
                <a:solidFill>
                  <a:srgbClr val="006FB7"/>
                </a:solidFill>
                <a:ea typeface="宋体" pitchFamily="2" charset="-122"/>
              </a:rPr>
              <a:t>instruments (1)</a:t>
            </a:r>
          </a:p>
          <a:p>
            <a:pPr eaLnBrk="1" hangingPunct="1">
              <a:spcBef>
                <a:spcPts val="600"/>
              </a:spcBef>
              <a:buClr>
                <a:srgbClr val="006FB7"/>
              </a:buClr>
              <a:buFontTx/>
              <a:buChar char="•"/>
            </a:pPr>
            <a:r>
              <a:rPr lang="en-US" altLang="zh-CN" sz="1900" dirty="0" smtClean="0">
                <a:ea typeface="宋体" pitchFamily="2" charset="-122"/>
              </a:rPr>
              <a:t>The </a:t>
            </a:r>
            <a:r>
              <a:rPr lang="en-US" altLang="zh-CN" sz="1900" dirty="0">
                <a:ea typeface="宋体" pitchFamily="2" charset="-122"/>
              </a:rPr>
              <a:t>International Covenant on Civil and Political Rights, 1966</a:t>
            </a:r>
          </a:p>
          <a:p>
            <a:pPr eaLnBrk="1" hangingPunct="1">
              <a:spcBef>
                <a:spcPts val="600"/>
              </a:spcBef>
              <a:buClr>
                <a:srgbClr val="006FB7"/>
              </a:buClr>
              <a:buFontTx/>
              <a:buChar char="•"/>
            </a:pPr>
            <a:r>
              <a:rPr lang="en-US" altLang="zh-CN" sz="1900" dirty="0" smtClean="0">
                <a:ea typeface="宋体" pitchFamily="2" charset="-122"/>
              </a:rPr>
              <a:t>The </a:t>
            </a:r>
            <a:r>
              <a:rPr lang="en-US" altLang="zh-CN" sz="1900" dirty="0">
                <a:ea typeface="宋体" pitchFamily="2" charset="-122"/>
              </a:rPr>
              <a:t>Convention on the Rights of the Child, 1989</a:t>
            </a:r>
          </a:p>
          <a:p>
            <a:pPr eaLnBrk="1" hangingPunct="1">
              <a:spcBef>
                <a:spcPts val="600"/>
              </a:spcBef>
              <a:buClr>
                <a:srgbClr val="006FB7"/>
              </a:buClr>
              <a:buFontTx/>
              <a:buChar char="•"/>
            </a:pPr>
            <a:r>
              <a:rPr lang="en-US" altLang="zh-CN" sz="1900" dirty="0" smtClean="0">
                <a:ea typeface="宋体" pitchFamily="2" charset="-122"/>
              </a:rPr>
              <a:t>The </a:t>
            </a:r>
            <a:r>
              <a:rPr lang="en-US" altLang="zh-CN" sz="1900" dirty="0">
                <a:ea typeface="宋体" pitchFamily="2" charset="-122"/>
              </a:rPr>
              <a:t>Optional Protocol to the Convention on the Rights of the Child on the sale of children, child prostitution and child pornography, 2000</a:t>
            </a:r>
          </a:p>
          <a:p>
            <a:pPr marL="0" indent="0" algn="ctr" eaLnBrk="1" hangingPunct="1">
              <a:spcBef>
                <a:spcPts val="600"/>
              </a:spcBef>
              <a:buClr>
                <a:srgbClr val="006FB7"/>
              </a:buClr>
            </a:pPr>
            <a:r>
              <a:rPr lang="en-US" altLang="zh-CN" sz="1900" dirty="0">
                <a:ea typeface="宋体" pitchFamily="2" charset="-122"/>
              </a:rPr>
              <a:t>*****</a:t>
            </a:r>
          </a:p>
          <a:p>
            <a:pPr eaLnBrk="1" hangingPunct="1">
              <a:spcBef>
                <a:spcPts val="600"/>
              </a:spcBef>
              <a:buClr>
                <a:srgbClr val="006FB7"/>
              </a:buClr>
              <a:buFontTx/>
              <a:buChar char="•"/>
            </a:pPr>
            <a:r>
              <a:rPr lang="en-US" altLang="zh-CN" sz="1900" dirty="0" smtClean="0">
                <a:ea typeface="宋体" pitchFamily="2" charset="-122"/>
              </a:rPr>
              <a:t>The Declaration </a:t>
            </a:r>
            <a:r>
              <a:rPr lang="en-US" altLang="zh-CN" sz="1900" dirty="0">
                <a:ea typeface="宋体" pitchFamily="2" charset="-122"/>
              </a:rPr>
              <a:t>of the Rights of the Child, 1959 </a:t>
            </a:r>
          </a:p>
          <a:p>
            <a:pPr eaLnBrk="1" hangingPunct="1">
              <a:spcBef>
                <a:spcPts val="600"/>
              </a:spcBef>
              <a:buClr>
                <a:srgbClr val="006FB7"/>
              </a:buClr>
              <a:buFontTx/>
              <a:buChar char="•"/>
            </a:pPr>
            <a:r>
              <a:rPr lang="en-US" altLang="zh-CN" sz="1900" dirty="0" smtClean="0">
                <a:ea typeface="宋体" pitchFamily="2" charset="-122"/>
              </a:rPr>
              <a:t>The </a:t>
            </a:r>
            <a:r>
              <a:rPr lang="en-US" altLang="zh-CN" sz="1900" dirty="0">
                <a:ea typeface="宋体" pitchFamily="2" charset="-122"/>
              </a:rPr>
              <a:t>United Nations Standard Minimum Rules for the Administration of Juvenile Justice (Beijing Rules), 1985</a:t>
            </a:r>
          </a:p>
          <a:p>
            <a:pPr eaLnBrk="1" hangingPunct="1">
              <a:spcBef>
                <a:spcPts val="600"/>
              </a:spcBef>
              <a:buClr>
                <a:srgbClr val="006FB7"/>
              </a:buClr>
              <a:buFontTx/>
              <a:buChar char="•"/>
            </a:pPr>
            <a:r>
              <a:rPr lang="en-US" altLang="zh-CN" sz="1900" dirty="0" smtClean="0">
                <a:ea typeface="宋体" pitchFamily="2" charset="-122"/>
              </a:rPr>
              <a:t>The </a:t>
            </a:r>
            <a:r>
              <a:rPr lang="en-US" altLang="zh-CN" sz="1900" dirty="0">
                <a:ea typeface="宋体" pitchFamily="2" charset="-122"/>
              </a:rPr>
              <a:t>United Nations Rules for the Protection of Juveniles Deprived of their Liberty, 1990</a:t>
            </a:r>
          </a:p>
          <a:p>
            <a:pPr eaLnBrk="1" hangingPunct="1">
              <a:spcBef>
                <a:spcPts val="600"/>
              </a:spcBef>
              <a:buClr>
                <a:srgbClr val="006FB7"/>
              </a:buClr>
              <a:buFontTx/>
              <a:buChar char="•"/>
            </a:pPr>
            <a:r>
              <a:rPr lang="en-US" altLang="zh-CN" sz="1900" dirty="0" smtClean="0">
                <a:ea typeface="宋体" pitchFamily="2" charset="-122"/>
              </a:rPr>
              <a:t>The </a:t>
            </a:r>
            <a:r>
              <a:rPr lang="en-US" altLang="zh-CN" sz="1900" dirty="0">
                <a:ea typeface="宋体" pitchFamily="2" charset="-122"/>
              </a:rPr>
              <a:t>United Nations Guidelines for the Prevention of Juvenile Delinquency (Riyadh Guidelines), 1990</a:t>
            </a:r>
          </a:p>
        </p:txBody>
      </p:sp>
      <p:sp>
        <p:nvSpPr>
          <p:cNvPr id="1127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229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10</a:t>
            </a:r>
            <a:endParaRPr lang="en-US" b="0" smtClean="0"/>
          </a:p>
        </p:txBody>
      </p:sp>
      <p:sp>
        <p:nvSpPr>
          <p:cNvPr id="1229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7</a:t>
            </a:r>
          </a:p>
        </p:txBody>
      </p:sp>
      <p:sp>
        <p:nvSpPr>
          <p:cNvPr id="7" name="Rectangle 3"/>
          <p:cNvSpPr txBox="1">
            <a:spLocks noChangeArrowheads="1"/>
          </p:cNvSpPr>
          <p:nvPr/>
        </p:nvSpPr>
        <p:spPr bwMode="auto">
          <a:xfrm>
            <a:off x="395288" y="1628800"/>
            <a:ext cx="8229600" cy="46799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1900" b="1" dirty="0" smtClean="0">
                <a:solidFill>
                  <a:srgbClr val="006FB7"/>
                </a:solidFill>
                <a:ea typeface="宋体" pitchFamily="2" charset="-122"/>
              </a:rPr>
              <a:t>Universal </a:t>
            </a:r>
            <a:r>
              <a:rPr lang="en-US" altLang="zh-CN" sz="1900" b="1" dirty="0">
                <a:solidFill>
                  <a:srgbClr val="006FB7"/>
                </a:solidFill>
                <a:ea typeface="宋体" pitchFamily="2" charset="-122"/>
              </a:rPr>
              <a:t>instruments (2)</a:t>
            </a:r>
          </a:p>
          <a:p>
            <a:pPr marL="360000" indent="-360000" eaLnBrk="1" hangingPunct="1">
              <a:spcBef>
                <a:spcPts val="1200"/>
              </a:spcBef>
              <a:buClr>
                <a:srgbClr val="006FB7"/>
              </a:buClr>
              <a:buFont typeface="Arial" pitchFamily="34" charset="0"/>
              <a:buChar char="•"/>
            </a:pPr>
            <a:r>
              <a:rPr lang="en-US" altLang="zh-CN" sz="1900" dirty="0" smtClean="0">
                <a:ea typeface="宋体" pitchFamily="2" charset="-122"/>
              </a:rPr>
              <a:t>Guidelines </a:t>
            </a:r>
            <a:r>
              <a:rPr lang="en-US" altLang="zh-CN" sz="1900" dirty="0">
                <a:ea typeface="宋体" pitchFamily="2" charset="-122"/>
              </a:rPr>
              <a:t>for Action on Children in the Criminal Justice System, annexed to Economic and Social Council resolution 1997/30 on the administration of juvenile justice (Vienna Guidelines)</a:t>
            </a:r>
          </a:p>
          <a:p>
            <a:pPr marL="360000" indent="-360000" eaLnBrk="1" hangingPunct="1">
              <a:spcBef>
                <a:spcPts val="1200"/>
              </a:spcBef>
              <a:buClr>
                <a:srgbClr val="006FB7"/>
              </a:buClr>
              <a:buFont typeface="Arial" pitchFamily="34" charset="0"/>
              <a:buChar char="•"/>
            </a:pPr>
            <a:r>
              <a:rPr lang="en-US" altLang="zh-CN" sz="1900" dirty="0" smtClean="0">
                <a:ea typeface="宋体" pitchFamily="2" charset="-122"/>
              </a:rPr>
              <a:t>Body </a:t>
            </a:r>
            <a:r>
              <a:rPr lang="en-US" altLang="zh-CN" sz="1900" dirty="0">
                <a:ea typeface="宋体" pitchFamily="2" charset="-122"/>
              </a:rPr>
              <a:t>of Principles for the Protection of All Persons under Any Form of Detention or Imprisonment, 1988</a:t>
            </a:r>
          </a:p>
          <a:p>
            <a:pPr marL="360000" indent="-360000" eaLnBrk="1" hangingPunct="1">
              <a:spcBef>
                <a:spcPts val="1200"/>
              </a:spcBef>
              <a:buClr>
                <a:srgbClr val="006FB7"/>
              </a:buClr>
              <a:buFont typeface="Arial" pitchFamily="34" charset="0"/>
              <a:buChar char="•"/>
            </a:pPr>
            <a:r>
              <a:rPr lang="en-US" altLang="zh-CN" sz="1900" dirty="0" smtClean="0">
                <a:ea typeface="宋体" pitchFamily="2" charset="-122"/>
              </a:rPr>
              <a:t>The </a:t>
            </a:r>
            <a:r>
              <a:rPr lang="en-US" altLang="zh-CN" sz="1900" dirty="0">
                <a:ea typeface="宋体" pitchFamily="2" charset="-122"/>
              </a:rPr>
              <a:t>Declaration on Social and Legal Principles relating to the Protection and Welfare of Children, with Special Reference to Foster Placement and Adoption Nationally and Internationally, 1986</a:t>
            </a:r>
          </a:p>
          <a:p>
            <a:pPr marL="360000" indent="-360000" eaLnBrk="1" hangingPunct="1">
              <a:spcBef>
                <a:spcPts val="1200"/>
              </a:spcBef>
              <a:buClr>
                <a:srgbClr val="006FB7"/>
              </a:buClr>
              <a:buFont typeface="Arial" pitchFamily="34" charset="0"/>
              <a:buChar char="•"/>
            </a:pPr>
            <a:r>
              <a:rPr lang="en-US" altLang="zh-CN" sz="1900" dirty="0" smtClean="0">
                <a:ea typeface="宋体" pitchFamily="2" charset="-122"/>
              </a:rPr>
              <a:t>The </a:t>
            </a:r>
            <a:r>
              <a:rPr lang="en-US" altLang="zh-CN" sz="1900" dirty="0">
                <a:ea typeface="宋体" pitchFamily="2" charset="-122"/>
              </a:rPr>
              <a:t>Hague Convention on the Civil Aspects of International Child Abduction, 1980</a:t>
            </a:r>
          </a:p>
          <a:p>
            <a:pPr marL="360000" indent="-360000" eaLnBrk="1" hangingPunct="1">
              <a:spcBef>
                <a:spcPts val="1200"/>
              </a:spcBef>
              <a:buClr>
                <a:srgbClr val="006FB7"/>
              </a:buClr>
              <a:buFont typeface="Arial" pitchFamily="34" charset="0"/>
              <a:buChar char="•"/>
            </a:pPr>
            <a:r>
              <a:rPr lang="en-US" altLang="zh-CN" sz="1900" dirty="0" smtClean="0">
                <a:ea typeface="宋体" pitchFamily="2" charset="-122"/>
              </a:rPr>
              <a:t>The </a:t>
            </a:r>
            <a:r>
              <a:rPr lang="en-US" altLang="zh-CN" sz="1900" dirty="0">
                <a:ea typeface="宋体" pitchFamily="2" charset="-122"/>
              </a:rPr>
              <a:t>Declaration on the Protection of All Persons from Enforced Disappearance, 1992</a:t>
            </a:r>
          </a:p>
        </p:txBody>
      </p:sp>
      <p:sp>
        <p:nvSpPr>
          <p:cNvPr id="8" name="Rectangle 2"/>
          <p:cNvSpPr txBox="1">
            <a:spLocks noChangeArrowheads="1"/>
          </p:cNvSpPr>
          <p:nvPr/>
        </p:nvSpPr>
        <p:spPr bwMode="auto">
          <a:xfrm>
            <a:off x="1187450" y="404813"/>
            <a:ext cx="7499350" cy="1007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Relevant legal instruments </a:t>
            </a:r>
            <a:r>
              <a:rPr lang="en-US" altLang="zh-CN" sz="3200" b="1" dirty="0" smtClean="0">
                <a:solidFill>
                  <a:srgbClr val="006FB7"/>
                </a:solidFill>
                <a:ea typeface="宋体" pitchFamily="2" charset="-122"/>
              </a:rPr>
              <a:t>II</a:t>
            </a:r>
            <a:endParaRPr lang="en-US" sz="3200" b="1" dirty="0">
              <a:solidFill>
                <a:srgbClr val="006FB7"/>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331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10</a:t>
            </a:r>
            <a:endParaRPr lang="en-US" b="0" smtClean="0"/>
          </a:p>
        </p:txBody>
      </p:sp>
      <p:sp>
        <p:nvSpPr>
          <p:cNvPr id="1331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8</a:t>
            </a:r>
          </a:p>
        </p:txBody>
      </p:sp>
      <p:sp>
        <p:nvSpPr>
          <p:cNvPr id="8" name="Rectangle 3"/>
          <p:cNvSpPr txBox="1">
            <a:spLocks noChangeArrowheads="1"/>
          </p:cNvSpPr>
          <p:nvPr/>
        </p:nvSpPr>
        <p:spPr bwMode="auto">
          <a:xfrm>
            <a:off x="395288" y="1628800"/>
            <a:ext cx="8229600" cy="4464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800"/>
              </a:spcBef>
              <a:buClr>
                <a:srgbClr val="006FB7"/>
              </a:buClr>
            </a:pPr>
            <a:r>
              <a:rPr lang="en-US" altLang="zh-CN" sz="1900" b="1" dirty="0" smtClean="0">
                <a:solidFill>
                  <a:srgbClr val="006FB7"/>
                </a:solidFill>
                <a:ea typeface="宋体" pitchFamily="2" charset="-122"/>
              </a:rPr>
              <a:t>Regional </a:t>
            </a:r>
            <a:r>
              <a:rPr lang="en-US" altLang="zh-CN" sz="1900" b="1" dirty="0">
                <a:solidFill>
                  <a:srgbClr val="006FB7"/>
                </a:solidFill>
                <a:ea typeface="宋体" pitchFamily="2" charset="-122"/>
              </a:rPr>
              <a:t>instruments</a:t>
            </a:r>
          </a:p>
          <a:p>
            <a:pPr marL="360000" indent="-360000" eaLnBrk="1" hangingPunct="1">
              <a:spcBef>
                <a:spcPts val="800"/>
              </a:spcBef>
              <a:buClr>
                <a:srgbClr val="006FB7"/>
              </a:buClr>
              <a:buFont typeface="Arial" pitchFamily="34" charset="0"/>
              <a:buChar char="•"/>
            </a:pPr>
            <a:r>
              <a:rPr lang="en-US" altLang="zh-CN" sz="1900" dirty="0" smtClean="0">
                <a:ea typeface="宋体" pitchFamily="2" charset="-122"/>
              </a:rPr>
              <a:t>The </a:t>
            </a:r>
            <a:r>
              <a:rPr lang="en-US" altLang="zh-CN" sz="1900" dirty="0">
                <a:ea typeface="宋体" pitchFamily="2" charset="-122"/>
              </a:rPr>
              <a:t>African Charter on Human and Peoples’ Rights, 1981</a:t>
            </a:r>
          </a:p>
          <a:p>
            <a:pPr marL="360000" indent="-360000" eaLnBrk="1" hangingPunct="1">
              <a:spcBef>
                <a:spcPts val="800"/>
              </a:spcBef>
              <a:buClr>
                <a:srgbClr val="006FB7"/>
              </a:buClr>
              <a:buFont typeface="Arial" pitchFamily="34" charset="0"/>
              <a:buChar char="•"/>
            </a:pPr>
            <a:r>
              <a:rPr lang="en-US" altLang="zh-CN" sz="1900" dirty="0" smtClean="0">
                <a:ea typeface="宋体" pitchFamily="2" charset="-122"/>
              </a:rPr>
              <a:t>The </a:t>
            </a:r>
            <a:r>
              <a:rPr lang="en-US" altLang="zh-CN" sz="1900" dirty="0">
                <a:ea typeface="宋体" pitchFamily="2" charset="-122"/>
              </a:rPr>
              <a:t>African Charter on the Rights and Welfare of the Child, 1990</a:t>
            </a:r>
          </a:p>
          <a:p>
            <a:pPr marL="360000" indent="-360000" eaLnBrk="1" hangingPunct="1">
              <a:spcBef>
                <a:spcPts val="800"/>
              </a:spcBef>
              <a:buClr>
                <a:srgbClr val="006FB7"/>
              </a:buClr>
              <a:buFont typeface="Arial" pitchFamily="34" charset="0"/>
              <a:buChar char="•"/>
            </a:pPr>
            <a:r>
              <a:rPr lang="en-US" altLang="zh-CN" sz="1900" dirty="0" smtClean="0">
                <a:ea typeface="宋体" pitchFamily="2" charset="-122"/>
              </a:rPr>
              <a:t>The </a:t>
            </a:r>
            <a:r>
              <a:rPr lang="en-US" altLang="zh-CN" sz="1900" dirty="0">
                <a:ea typeface="宋体" pitchFamily="2" charset="-122"/>
              </a:rPr>
              <a:t>American Convention on Human Rights, 1969</a:t>
            </a:r>
          </a:p>
          <a:p>
            <a:pPr marL="360000" indent="-360000" eaLnBrk="1" hangingPunct="1">
              <a:spcBef>
                <a:spcPts val="800"/>
              </a:spcBef>
              <a:buClr>
                <a:srgbClr val="006FB7"/>
              </a:buClr>
              <a:buFont typeface="Arial" pitchFamily="34" charset="0"/>
              <a:buChar char="•"/>
            </a:pPr>
            <a:r>
              <a:rPr lang="en-US" altLang="zh-CN" sz="1900" dirty="0" smtClean="0">
                <a:ea typeface="宋体" pitchFamily="2" charset="-122"/>
              </a:rPr>
              <a:t>The </a:t>
            </a:r>
            <a:r>
              <a:rPr lang="en-US" altLang="zh-CN" sz="1900" dirty="0">
                <a:ea typeface="宋体" pitchFamily="2" charset="-122"/>
              </a:rPr>
              <a:t>Inter-American Convention on Forced Disappearance of Persons, 1994</a:t>
            </a:r>
          </a:p>
          <a:p>
            <a:pPr marL="360000" indent="-360000" eaLnBrk="1" hangingPunct="1">
              <a:spcBef>
                <a:spcPts val="800"/>
              </a:spcBef>
              <a:buClr>
                <a:srgbClr val="006FB7"/>
              </a:buClr>
              <a:buFont typeface="Arial" pitchFamily="34" charset="0"/>
              <a:buChar char="•"/>
            </a:pPr>
            <a:r>
              <a:rPr lang="en-US" altLang="zh-CN" sz="1900" dirty="0" smtClean="0">
                <a:ea typeface="宋体" pitchFamily="2" charset="-122"/>
              </a:rPr>
              <a:t>The </a:t>
            </a:r>
            <a:r>
              <a:rPr lang="en-US" altLang="zh-CN" sz="1900" dirty="0">
                <a:ea typeface="宋体" pitchFamily="2" charset="-122"/>
              </a:rPr>
              <a:t>Inter-American Convention on the International Return of Children, 1989</a:t>
            </a:r>
          </a:p>
          <a:p>
            <a:pPr marL="360000" indent="-360000" eaLnBrk="1" hangingPunct="1">
              <a:spcBef>
                <a:spcPts val="800"/>
              </a:spcBef>
              <a:buClr>
                <a:srgbClr val="006FB7"/>
              </a:buClr>
              <a:buFont typeface="Arial" pitchFamily="34" charset="0"/>
              <a:buChar char="•"/>
            </a:pPr>
            <a:r>
              <a:rPr lang="en-US" altLang="zh-CN" sz="1900" dirty="0" smtClean="0">
                <a:ea typeface="宋体" pitchFamily="2" charset="-122"/>
              </a:rPr>
              <a:t>The </a:t>
            </a:r>
            <a:r>
              <a:rPr lang="en-US" altLang="zh-CN" sz="1900" dirty="0">
                <a:ea typeface="宋体" pitchFamily="2" charset="-122"/>
              </a:rPr>
              <a:t>European Convention on Human Rights, 1950</a:t>
            </a:r>
          </a:p>
          <a:p>
            <a:pPr marL="0" indent="0" algn="ctr" eaLnBrk="1" hangingPunct="1">
              <a:spcBef>
                <a:spcPts val="800"/>
              </a:spcBef>
              <a:buClr>
                <a:srgbClr val="006FB7"/>
              </a:buClr>
            </a:pPr>
            <a:r>
              <a:rPr lang="en-US" altLang="zh-CN" sz="1900" dirty="0">
                <a:ea typeface="宋体" pitchFamily="2" charset="-122"/>
              </a:rPr>
              <a:t>*****</a:t>
            </a:r>
          </a:p>
          <a:p>
            <a:pPr marL="360000" indent="-360000" eaLnBrk="1" hangingPunct="1">
              <a:spcBef>
                <a:spcPts val="800"/>
              </a:spcBef>
              <a:buClr>
                <a:srgbClr val="006FB7"/>
              </a:buClr>
              <a:buFont typeface="Arial" pitchFamily="34" charset="0"/>
              <a:buChar char="•"/>
            </a:pPr>
            <a:r>
              <a:rPr lang="en-US" altLang="zh-CN" sz="1900" dirty="0" smtClean="0">
                <a:ea typeface="宋体" pitchFamily="2" charset="-122"/>
              </a:rPr>
              <a:t>Council </a:t>
            </a:r>
            <a:r>
              <a:rPr lang="en-US" altLang="zh-CN" sz="1900" dirty="0">
                <a:ea typeface="宋体" pitchFamily="2" charset="-122"/>
              </a:rPr>
              <a:t>of Europe Committee of Ministers Recommendation No. R (87) 20 to Member States on Social Reactions to Juvenile Delinquency</a:t>
            </a:r>
          </a:p>
        </p:txBody>
      </p:sp>
      <p:sp>
        <p:nvSpPr>
          <p:cNvPr id="9" name="Rectangle 2"/>
          <p:cNvSpPr txBox="1">
            <a:spLocks noChangeArrowheads="1"/>
          </p:cNvSpPr>
          <p:nvPr/>
        </p:nvSpPr>
        <p:spPr bwMode="auto">
          <a:xfrm>
            <a:off x="1187450" y="404813"/>
            <a:ext cx="7499350" cy="1007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Relevant legal instruments </a:t>
            </a:r>
            <a:r>
              <a:rPr lang="en-US" altLang="zh-CN" sz="3200" b="1" dirty="0" smtClean="0">
                <a:solidFill>
                  <a:srgbClr val="006FB7"/>
                </a:solidFill>
                <a:ea typeface="宋体" pitchFamily="2" charset="-122"/>
              </a:rPr>
              <a:t>III</a:t>
            </a:r>
            <a:endParaRPr lang="en-US" sz="3200" b="1" dirty="0">
              <a:solidFill>
                <a:srgbClr val="006FB7"/>
              </a:solidFill>
            </a:endParaRPr>
          </a:p>
        </p:txBody>
      </p:sp>
    </p:spTree>
  </p:cSld>
  <p:clrMapOvr>
    <a:masterClrMapping/>
  </p:clrMapOvr>
</p:sld>
</file>

<file path=ppt/theme/theme1.xml><?xml version="1.0" encoding="utf-8"?>
<a:theme xmlns:a="http://schemas.openxmlformats.org/drawingml/2006/main" name="bianca2">
  <a:themeElements>
    <a:clrScheme name="bianca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anca2">
      <a:majorFont>
        <a:latin typeface="Arial"/>
        <a:ea typeface=""/>
        <a:cs typeface="Arial"/>
      </a:majorFont>
      <a:minorFont>
        <a:latin typeface="Albertus Medium"/>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ianca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anca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anca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anca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anca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anca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anca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anca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anca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anca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anca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anca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ronte">
  <a:themeElements>
    <a:clrScheme name="Fron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ronte">
      <a:majorFont>
        <a:latin typeface="Arial"/>
        <a:ea typeface=""/>
        <a:cs typeface="Arial"/>
      </a:majorFont>
      <a:minorFont>
        <a:latin typeface="Futura Book"/>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ron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ron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ron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ron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ron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ron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ron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ron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ron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ron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ron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ron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22B9E06671B54FA89F14538B9B0FEA" ma:contentTypeVersion="1" ma:contentTypeDescription="Create a new document." ma:contentTypeScope="" ma:versionID="362711686602768b23db736653e4ac1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809AE85-64DA-4B6D-ACB2-F53F06A6521D}"/>
</file>

<file path=customXml/itemProps2.xml><?xml version="1.0" encoding="utf-8"?>
<ds:datastoreItem xmlns:ds="http://schemas.openxmlformats.org/officeDocument/2006/customXml" ds:itemID="{48367BCE-0D1C-4435-9963-93878D4B549D}"/>
</file>

<file path=customXml/itemProps3.xml><?xml version="1.0" encoding="utf-8"?>
<ds:datastoreItem xmlns:ds="http://schemas.openxmlformats.org/officeDocument/2006/customXml" ds:itemID="{0488B426-960F-4305-8C43-1885C8FD82B4}"/>
</file>

<file path=docProps/app.xml><?xml version="1.0" encoding="utf-8"?>
<Properties xmlns="http://schemas.openxmlformats.org/officeDocument/2006/extended-properties" xmlns:vt="http://schemas.openxmlformats.org/officeDocument/2006/docPropsVTypes">
  <Template/>
  <TotalTime>839</TotalTime>
  <Words>4044</Words>
  <Application>Microsoft Office PowerPoint</Application>
  <PresentationFormat>On-screen Show (4:3)</PresentationFormat>
  <Paragraphs>322</Paragraphs>
  <Slides>40</Slides>
  <Notes>1</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bianca2</vt:lpstr>
      <vt:lpstr>Fronte</vt:lpstr>
      <vt:lpstr> Chapter 10  The rights of the child in  the administration of justice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ITC of the ILO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Annex CHAPTER 1</dc:title>
  <dc:creator>bissaca</dc:creator>
  <cp:lastModifiedBy>Paola Bissaca</cp:lastModifiedBy>
  <cp:revision>153</cp:revision>
  <cp:lastPrinted>2011-11-17T10:30:19Z</cp:lastPrinted>
  <dcterms:created xsi:type="dcterms:W3CDTF">2011-10-11T09:08:06Z</dcterms:created>
  <dcterms:modified xsi:type="dcterms:W3CDTF">2012-01-10T10:18:50Z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0x0101008822B9E06671B54FA89F14538B9B0FEA</vt:lpwstr>
  </property>
  <property fmtid="{D5CDD505-2E9C-101B-9397-08002B2CF9AE}" pid="3" name="Order">
    <vt:r8>991200</vt:r8>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