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67"/>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383338"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440" autoAdjust="0"/>
    <p:restoredTop sz="94682" autoAdjust="0"/>
  </p:normalViewPr>
  <p:slideViewPr>
    <p:cSldViewPr>
      <p:cViewPr varScale="1">
        <p:scale>
          <a:sx n="114" d="100"/>
          <a:sy n="114" d="100"/>
        </p:scale>
        <p:origin x="-102" y="-17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ustomXml" Target="../customXml/item3.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1" y="1"/>
            <a:ext cx="27661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defTabSz="860912">
              <a:defRPr sz="1100"/>
            </a:lvl1pPr>
          </a:lstStyle>
          <a:p>
            <a:pPr>
              <a:defRPr/>
            </a:pPr>
            <a:endParaRPr lang="en-US"/>
          </a:p>
        </p:txBody>
      </p:sp>
      <p:sp>
        <p:nvSpPr>
          <p:cNvPr id="62467" name="Rectangle 3"/>
          <p:cNvSpPr>
            <a:spLocks noGrp="1" noChangeArrowheads="1"/>
          </p:cNvSpPr>
          <p:nvPr>
            <p:ph type="dt" idx="1"/>
          </p:nvPr>
        </p:nvSpPr>
        <p:spPr bwMode="auto">
          <a:xfrm>
            <a:off x="3615639" y="1"/>
            <a:ext cx="27661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algn="r" defTabSz="860912">
              <a:defRPr sz="11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019175" y="650875"/>
            <a:ext cx="4344988"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334" y="4125913"/>
            <a:ext cx="510667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1" y="8250239"/>
            <a:ext cx="27661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defTabSz="860912">
              <a:defRPr sz="1100"/>
            </a:lvl1pPr>
          </a:lstStyle>
          <a:p>
            <a:pPr>
              <a:defRPr/>
            </a:pPr>
            <a:endParaRPr lang="en-US"/>
          </a:p>
        </p:txBody>
      </p:sp>
      <p:sp>
        <p:nvSpPr>
          <p:cNvPr id="62471" name="Rectangle 7"/>
          <p:cNvSpPr>
            <a:spLocks noGrp="1" noChangeArrowheads="1"/>
          </p:cNvSpPr>
          <p:nvPr>
            <p:ph type="sldNum" sz="quarter" idx="5"/>
          </p:nvPr>
        </p:nvSpPr>
        <p:spPr bwMode="auto">
          <a:xfrm>
            <a:off x="3615639" y="8250239"/>
            <a:ext cx="27661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algn="r" defTabSz="860912">
              <a:defRPr sz="1100"/>
            </a:lvl1pPr>
          </a:lstStyle>
          <a:p>
            <a:pPr>
              <a:defRPr/>
            </a:pPr>
            <a:fld id="{6AEDD170-BD6A-492B-BBAB-4BCB4017DCFE}" type="slidenum">
              <a:rPr lang="en-US"/>
              <a:pPr>
                <a:defRPr/>
              </a:pPr>
              <a:t>‹#›</a:t>
            </a:fld>
            <a:endParaRPr lang="en-US"/>
          </a:p>
        </p:txBody>
      </p:sp>
    </p:spTree>
    <p:extLst>
      <p:ext uri="{BB962C8B-B14F-4D97-AF65-F5344CB8AC3E}">
        <p14:creationId xmlns:p14="http://schemas.microsoft.com/office/powerpoint/2010/main" val="2048669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58899" eaLnBrk="0" hangingPunct="0">
              <a:defRPr>
                <a:solidFill>
                  <a:schemeClr val="tx1"/>
                </a:solidFill>
                <a:latin typeface="Arial" charset="0"/>
                <a:cs typeface="Arial" charset="0"/>
              </a:defRPr>
            </a:lvl1pPr>
            <a:lvl2pPr marL="743002" indent="-285770" defTabSz="858899" eaLnBrk="0" hangingPunct="0">
              <a:defRPr>
                <a:solidFill>
                  <a:schemeClr val="tx1"/>
                </a:solidFill>
                <a:latin typeface="Arial" charset="0"/>
                <a:cs typeface="Arial" charset="0"/>
              </a:defRPr>
            </a:lvl2pPr>
            <a:lvl3pPr marL="1143081" indent="-228617" defTabSz="858899" eaLnBrk="0" hangingPunct="0">
              <a:defRPr>
                <a:solidFill>
                  <a:schemeClr val="tx1"/>
                </a:solidFill>
                <a:latin typeface="Arial" charset="0"/>
                <a:cs typeface="Arial" charset="0"/>
              </a:defRPr>
            </a:lvl3pPr>
            <a:lvl4pPr marL="1600313" indent="-228617" defTabSz="858899" eaLnBrk="0" hangingPunct="0">
              <a:defRPr>
                <a:solidFill>
                  <a:schemeClr val="tx1"/>
                </a:solidFill>
                <a:latin typeface="Arial" charset="0"/>
                <a:cs typeface="Arial" charset="0"/>
              </a:defRPr>
            </a:lvl4pPr>
            <a:lvl5pPr marL="2057546" indent="-228617" defTabSz="858899" eaLnBrk="0" hangingPunct="0">
              <a:defRPr>
                <a:solidFill>
                  <a:schemeClr val="tx1"/>
                </a:solidFill>
                <a:latin typeface="Arial" charset="0"/>
                <a:cs typeface="Arial" charset="0"/>
              </a:defRPr>
            </a:lvl5pPr>
            <a:lvl6pPr marL="2514778" indent="-228617" defTabSz="858899" eaLnBrk="0" fontAlgn="base" hangingPunct="0">
              <a:spcBef>
                <a:spcPct val="0"/>
              </a:spcBef>
              <a:spcAft>
                <a:spcPct val="0"/>
              </a:spcAft>
              <a:defRPr>
                <a:solidFill>
                  <a:schemeClr val="tx1"/>
                </a:solidFill>
                <a:latin typeface="Arial" charset="0"/>
                <a:cs typeface="Arial" charset="0"/>
              </a:defRPr>
            </a:lvl6pPr>
            <a:lvl7pPr marL="2972011" indent="-228617" defTabSz="858899" eaLnBrk="0" fontAlgn="base" hangingPunct="0">
              <a:spcBef>
                <a:spcPct val="0"/>
              </a:spcBef>
              <a:spcAft>
                <a:spcPct val="0"/>
              </a:spcAft>
              <a:defRPr>
                <a:solidFill>
                  <a:schemeClr val="tx1"/>
                </a:solidFill>
                <a:latin typeface="Arial" charset="0"/>
                <a:cs typeface="Arial" charset="0"/>
              </a:defRPr>
            </a:lvl7pPr>
            <a:lvl8pPr marL="3429243" indent="-228617" defTabSz="858899" eaLnBrk="0" fontAlgn="base" hangingPunct="0">
              <a:spcBef>
                <a:spcPct val="0"/>
              </a:spcBef>
              <a:spcAft>
                <a:spcPct val="0"/>
              </a:spcAft>
              <a:defRPr>
                <a:solidFill>
                  <a:schemeClr val="tx1"/>
                </a:solidFill>
                <a:latin typeface="Arial" charset="0"/>
                <a:cs typeface="Arial" charset="0"/>
              </a:defRPr>
            </a:lvl8pPr>
            <a:lvl9pPr marL="3886475" indent="-228617" defTabSz="858899" eaLnBrk="0" fontAlgn="base" hangingPunct="0">
              <a:spcBef>
                <a:spcPct val="0"/>
              </a:spcBef>
              <a:spcAft>
                <a:spcPct val="0"/>
              </a:spcAft>
              <a:defRPr>
                <a:solidFill>
                  <a:schemeClr val="tx1"/>
                </a:solidFill>
                <a:latin typeface="Arial" charset="0"/>
                <a:cs typeface="Arial" charset="0"/>
              </a:defRPr>
            </a:lvl9pPr>
          </a:lstStyle>
          <a:p>
            <a:pPr eaLnBrk="1" hangingPunct="1"/>
            <a:fld id="{5D33EDBA-3879-49AE-99E2-42FA94979FB1}" type="slidenum">
              <a:rPr lang="en-US" smtClean="0"/>
              <a:pPr eaLnBrk="1" hangingPunct="1"/>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56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23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smtClean="0"/>
              <a:t>Chapter 11</a:t>
            </a:r>
            <a:endParaRPr lang="en-US" b="0"/>
          </a:p>
        </p:txBody>
      </p:sp>
    </p:spTree>
    <p:extLst>
      <p:ext uri="{BB962C8B-B14F-4D97-AF65-F5344CB8AC3E}">
        <p14:creationId xmlns:p14="http://schemas.microsoft.com/office/powerpoint/2010/main" val="99569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smtClean="0"/>
              <a:t>Chapter 11</a:t>
            </a:r>
            <a:endParaRPr lang="en-US" b="0"/>
          </a:p>
        </p:txBody>
      </p:sp>
    </p:spTree>
    <p:extLst>
      <p:ext uri="{BB962C8B-B14F-4D97-AF65-F5344CB8AC3E}">
        <p14:creationId xmlns:p14="http://schemas.microsoft.com/office/powerpoint/2010/main" val="1240783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Lst>
  <p:timing>
    <p:tnLst>
      <p:par>
        <p:cT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it-IT" altLang="zh-CN" dirty="0" err="1" smtClean="0"/>
              <a:t>Facilitator’s</a:t>
            </a:r>
            <a:r>
              <a:rPr lang="it-IT" altLang="zh-CN" dirty="0" smtClean="0"/>
              <a:t> Guide</a:t>
            </a:r>
            <a:endParaRPr lang="en-US" dirty="0">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dirty="0" smtClean="0"/>
              <a:t>Chapter 11</a:t>
            </a:r>
            <a:endParaRPr lang="en-US" b="0" dirty="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11</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Women’s rights </a:t>
            </a:r>
            <a:r>
              <a:rPr lang="en-US" altLang="zh-CN" sz="3600" dirty="0" smtClean="0">
                <a:solidFill>
                  <a:srgbClr val="006FB7"/>
                </a:solidFill>
                <a:ea typeface="宋体" pitchFamily="2" charset="-122"/>
              </a:rPr>
              <a:t>in</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the </a:t>
            </a:r>
            <a:r>
              <a:rPr lang="en-US" altLang="zh-CN" sz="3600" dirty="0">
                <a:solidFill>
                  <a:srgbClr val="006FB7"/>
                </a:solidFill>
                <a:ea typeface="宋体" pitchFamily="2" charset="-122"/>
              </a:rPr>
              <a:t>administration of justice</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434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V </a:t>
            </a:r>
            <a:r>
              <a:rPr lang="en-GB" altLang="zh-CN" sz="3200" b="1" dirty="0">
                <a:solidFill>
                  <a:srgbClr val="006FB7"/>
                </a:solidFill>
                <a:ea typeface="宋体" pitchFamily="2" charset="-122"/>
              </a:rPr>
              <a:t>Regional </a:t>
            </a:r>
            <a:r>
              <a:rPr lang="en-GB" altLang="zh-CN" sz="3200" b="1" dirty="0" smtClean="0">
                <a:solidFill>
                  <a:srgbClr val="006FB7"/>
                </a:solidFill>
                <a:ea typeface="宋体" pitchFamily="2" charset="-122"/>
              </a:rPr>
              <a:t>instruments</a:t>
            </a:r>
            <a:endParaRPr lang="en-US" sz="3200" b="1" dirty="0">
              <a:solidFill>
                <a:srgbClr val="006FB7"/>
              </a:solidFill>
            </a:endParaRPr>
          </a:p>
        </p:txBody>
      </p:sp>
      <p:sp>
        <p:nvSpPr>
          <p:cNvPr id="14341" name="Rectangle 3"/>
          <p:cNvSpPr txBox="1">
            <a:spLocks noChangeArrowheads="1"/>
          </p:cNvSpPr>
          <p:nvPr/>
        </p:nvSpPr>
        <p:spPr bwMode="auto">
          <a:xfrm>
            <a:off x="395288" y="1700808"/>
            <a:ext cx="8229600" cy="43920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600" dirty="0" smtClean="0">
                <a:ea typeface="宋体" pitchFamily="2" charset="-122"/>
              </a:rPr>
              <a:t>The </a:t>
            </a:r>
            <a:r>
              <a:rPr lang="en-US" altLang="zh-CN" sz="2600" dirty="0">
                <a:ea typeface="宋体" pitchFamily="2" charset="-122"/>
              </a:rPr>
              <a:t>African Charter on Human and Peoples’ Rights, 1981</a:t>
            </a:r>
          </a:p>
          <a:p>
            <a:pPr eaLnBrk="1" hangingPunct="1">
              <a:spcBef>
                <a:spcPts val="1200"/>
              </a:spcBef>
              <a:buClr>
                <a:srgbClr val="006FB7"/>
              </a:buClr>
              <a:buFontTx/>
              <a:buChar char="•"/>
            </a:pPr>
            <a:r>
              <a:rPr lang="en-US" altLang="zh-CN" sz="2600" dirty="0" smtClean="0">
                <a:ea typeface="宋体" pitchFamily="2" charset="-122"/>
              </a:rPr>
              <a:t>The </a:t>
            </a:r>
            <a:r>
              <a:rPr lang="en-US" altLang="zh-CN" sz="2600" dirty="0">
                <a:ea typeface="宋体" pitchFamily="2" charset="-122"/>
              </a:rPr>
              <a:t>African Charter on the Rights and Welfare of the Child, 1990</a:t>
            </a:r>
          </a:p>
          <a:p>
            <a:pPr eaLnBrk="1" hangingPunct="1">
              <a:spcBef>
                <a:spcPts val="1200"/>
              </a:spcBef>
              <a:buClr>
                <a:srgbClr val="006FB7"/>
              </a:buClr>
              <a:buFontTx/>
              <a:buChar char="•"/>
            </a:pPr>
            <a:r>
              <a:rPr lang="en-US" altLang="zh-CN" sz="2600" dirty="0" smtClean="0">
                <a:ea typeface="宋体" pitchFamily="2" charset="-122"/>
              </a:rPr>
              <a:t>The </a:t>
            </a:r>
            <a:r>
              <a:rPr lang="en-US" altLang="zh-CN" sz="2600" dirty="0">
                <a:ea typeface="宋体" pitchFamily="2" charset="-122"/>
              </a:rPr>
              <a:t>American Convention on Human Rights, 1969</a:t>
            </a:r>
          </a:p>
          <a:p>
            <a:pPr eaLnBrk="1" hangingPunct="1">
              <a:spcBef>
                <a:spcPts val="1200"/>
              </a:spcBef>
              <a:buClr>
                <a:srgbClr val="006FB7"/>
              </a:buClr>
              <a:buFontTx/>
              <a:buChar char="•"/>
            </a:pPr>
            <a:r>
              <a:rPr lang="en-US" altLang="zh-CN" sz="2600" dirty="0" smtClean="0">
                <a:ea typeface="宋体" pitchFamily="2" charset="-122"/>
              </a:rPr>
              <a:t>The </a:t>
            </a:r>
            <a:r>
              <a:rPr lang="en-US" altLang="zh-CN" sz="2600" dirty="0">
                <a:ea typeface="宋体" pitchFamily="2" charset="-122"/>
              </a:rPr>
              <a:t>Inter-American Convention on the Prevention, </a:t>
            </a:r>
            <a:r>
              <a:rPr lang="en-US" altLang="zh-CN" sz="2600" dirty="0" smtClean="0">
                <a:ea typeface="宋体" pitchFamily="2" charset="-122"/>
              </a:rPr>
              <a:t>Punishment </a:t>
            </a:r>
            <a:r>
              <a:rPr lang="en-US" altLang="zh-CN" sz="2600" dirty="0">
                <a:ea typeface="宋体" pitchFamily="2" charset="-122"/>
              </a:rPr>
              <a:t>and Eradication of Violence against Women, 1994</a:t>
            </a:r>
          </a:p>
          <a:p>
            <a:pPr eaLnBrk="1" hangingPunct="1">
              <a:spcBef>
                <a:spcPts val="1200"/>
              </a:spcBef>
              <a:buClr>
                <a:srgbClr val="006FB7"/>
              </a:buClr>
              <a:buFontTx/>
              <a:buChar char="•"/>
            </a:pPr>
            <a:r>
              <a:rPr lang="en-US" altLang="zh-CN" sz="2600" dirty="0" smtClean="0">
                <a:ea typeface="宋体" pitchFamily="2" charset="-122"/>
              </a:rPr>
              <a:t>The </a:t>
            </a:r>
            <a:r>
              <a:rPr lang="en-US" altLang="zh-CN" sz="2600" dirty="0">
                <a:ea typeface="宋体" pitchFamily="2" charset="-122"/>
              </a:rPr>
              <a:t>European Convention on Human Rights, 1950</a:t>
            </a:r>
          </a:p>
        </p:txBody>
      </p:sp>
      <p:sp>
        <p:nvSpPr>
          <p:cNvPr id="143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536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legal personality</a:t>
            </a:r>
            <a:endParaRPr lang="en-US" sz="3200" b="1" dirty="0">
              <a:solidFill>
                <a:srgbClr val="006FB7"/>
              </a:solidFill>
            </a:endParaRPr>
          </a:p>
        </p:txBody>
      </p:sp>
      <p:sp>
        <p:nvSpPr>
          <p:cNvPr id="15365"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400"/>
              </a:spcBef>
              <a:buClr>
                <a:srgbClr val="006FB7"/>
              </a:buClr>
              <a:tabLst>
                <a:tab pos="360000" algn="l"/>
              </a:tabLst>
            </a:pPr>
            <a:r>
              <a:rPr lang="en-US" altLang="zh-CN" sz="1600" b="1" dirty="0">
                <a:solidFill>
                  <a:srgbClr val="006FB7"/>
                </a:solidFill>
                <a:ea typeface="宋体" pitchFamily="2" charset="-122"/>
              </a:rPr>
              <a:t>Key legal provisions</a:t>
            </a:r>
          </a:p>
          <a:p>
            <a:pPr marL="360000" indent="-360000" eaLnBrk="1" hangingPunct="1">
              <a:spcBef>
                <a:spcPts val="800"/>
              </a:spcBef>
              <a:buClr>
                <a:srgbClr val="006FB7"/>
              </a:buClr>
              <a:buFont typeface="+mj-lt"/>
              <a:buAutoNum type="arabicPeriod"/>
              <a:tabLst>
                <a:tab pos="360000" algn="l"/>
              </a:tabLst>
            </a:pPr>
            <a:r>
              <a:rPr lang="en-US" altLang="zh-CN" sz="1600" dirty="0" smtClean="0">
                <a:ea typeface="宋体" pitchFamily="2" charset="-122"/>
              </a:rPr>
              <a:t>Article </a:t>
            </a:r>
            <a:r>
              <a:rPr lang="en-US" altLang="zh-CN" sz="1600" dirty="0">
                <a:ea typeface="宋体" pitchFamily="2" charset="-122"/>
              </a:rPr>
              <a:t>6 of the Universal Declaration of Human Rights</a:t>
            </a:r>
            <a:r>
              <a:rPr lang="en-US" altLang="zh-CN" sz="1600" dirty="0" smtClean="0">
                <a:ea typeface="宋体" pitchFamily="2" charset="-122"/>
              </a:rPr>
              <a:t>:</a:t>
            </a:r>
          </a:p>
          <a:p>
            <a:pPr marL="0" indent="0" eaLnBrk="1" hangingPunct="1">
              <a:spcBef>
                <a:spcPts val="400"/>
              </a:spcBef>
              <a:buClr>
                <a:srgbClr val="006FB7"/>
              </a:buClr>
              <a:tabLst>
                <a:tab pos="360000" algn="l"/>
              </a:tabLst>
            </a:pPr>
            <a:r>
              <a:rPr lang="en-US" altLang="zh-CN" sz="1600" dirty="0" smtClean="0">
                <a:ea typeface="宋体" pitchFamily="2" charset="-122"/>
              </a:rPr>
              <a:t>	“Everyone has the right to recognition everywhere as a person </a:t>
            </a:r>
            <a:br>
              <a:rPr lang="en-US" altLang="zh-CN" sz="1600" dirty="0" smtClean="0">
                <a:ea typeface="宋体" pitchFamily="2" charset="-122"/>
              </a:rPr>
            </a:br>
            <a:r>
              <a:rPr lang="en-US" altLang="zh-CN" sz="1600" dirty="0" smtClean="0">
                <a:ea typeface="宋体" pitchFamily="2" charset="-122"/>
              </a:rPr>
              <a:t>	before the law.”</a:t>
            </a:r>
          </a:p>
          <a:p>
            <a:pPr marL="360000" indent="-360000" eaLnBrk="1" hangingPunct="1">
              <a:spcBef>
                <a:spcPts val="800"/>
              </a:spcBef>
              <a:buClr>
                <a:srgbClr val="006FB7"/>
              </a:buClr>
              <a:buFont typeface="+mj-lt"/>
              <a:buAutoNum type="arabicPeriod" startAt="2"/>
              <a:tabLst>
                <a:tab pos="360000" algn="l"/>
              </a:tabLst>
            </a:pPr>
            <a:r>
              <a:rPr lang="en-US" altLang="zh-CN" sz="1600" dirty="0" smtClean="0">
                <a:ea typeface="宋体" pitchFamily="2" charset="-122"/>
              </a:rPr>
              <a:t>Article </a:t>
            </a:r>
            <a:r>
              <a:rPr lang="en-US" altLang="zh-CN" sz="1600" dirty="0">
                <a:ea typeface="宋体" pitchFamily="2" charset="-122"/>
              </a:rPr>
              <a:t>16 of the International Covenant on Civil and Political Rights:</a:t>
            </a:r>
          </a:p>
          <a:p>
            <a:pPr marL="0" indent="0" eaLnBrk="1" hangingPunct="1">
              <a:spcBef>
                <a:spcPts val="400"/>
              </a:spcBef>
              <a:buClr>
                <a:srgbClr val="006FB7"/>
              </a:buClr>
              <a:tabLst>
                <a:tab pos="360000" algn="l"/>
              </a:tabLst>
            </a:pPr>
            <a:r>
              <a:rPr lang="en-US" altLang="zh-CN" sz="1600" dirty="0" smtClean="0">
                <a:ea typeface="宋体" pitchFamily="2" charset="-122"/>
              </a:rPr>
              <a:t>	“</a:t>
            </a:r>
            <a:r>
              <a:rPr lang="en-US" altLang="zh-CN" sz="1600" dirty="0">
                <a:ea typeface="宋体" pitchFamily="2" charset="-122"/>
              </a:rPr>
              <a:t>Everyone shall have the right to recognition everywhere as a </a:t>
            </a:r>
            <a:r>
              <a:rPr lang="en-US" altLang="zh-CN" sz="1600" dirty="0" smtClean="0">
                <a:ea typeface="宋体" pitchFamily="2" charset="-122"/>
              </a:rPr>
              <a:t>person </a:t>
            </a:r>
            <a:r>
              <a:rPr lang="en-US" altLang="zh-CN" sz="1600" dirty="0">
                <a:ea typeface="宋体" pitchFamily="2" charset="-122"/>
              </a:rPr>
              <a:t>before the law.”</a:t>
            </a:r>
          </a:p>
          <a:p>
            <a:pPr marL="360000" indent="-360000" eaLnBrk="1" hangingPunct="1">
              <a:spcBef>
                <a:spcPts val="800"/>
              </a:spcBef>
              <a:buClr>
                <a:srgbClr val="006FB7"/>
              </a:buClr>
              <a:buFont typeface="+mj-lt"/>
              <a:buAutoNum type="arabicPeriod" startAt="3"/>
              <a:tabLst>
                <a:tab pos="360000" algn="l"/>
              </a:tabLst>
            </a:pPr>
            <a:r>
              <a:rPr lang="en-US" altLang="zh-CN" sz="1600" dirty="0" smtClean="0">
                <a:ea typeface="宋体" pitchFamily="2" charset="-122"/>
              </a:rPr>
              <a:t>Article </a:t>
            </a:r>
            <a:r>
              <a:rPr lang="en-US" altLang="zh-CN" sz="1600" dirty="0">
                <a:ea typeface="宋体" pitchFamily="2" charset="-122"/>
              </a:rPr>
              <a:t>24 of the International Convention on the Protection of the Rights of All Migrant Workers and Members of Their </a:t>
            </a:r>
            <a:r>
              <a:rPr lang="en-US" altLang="zh-CN" sz="1600" dirty="0" smtClean="0">
                <a:ea typeface="宋体" pitchFamily="2" charset="-122"/>
              </a:rPr>
              <a:t>Families:</a:t>
            </a:r>
            <a:endParaRPr lang="en-US" altLang="zh-CN" sz="1600" dirty="0">
              <a:ea typeface="宋体" pitchFamily="2" charset="-122"/>
            </a:endParaRPr>
          </a:p>
          <a:p>
            <a:pPr marL="0" indent="0" eaLnBrk="1" hangingPunct="1">
              <a:spcBef>
                <a:spcPts val="400"/>
              </a:spcBef>
              <a:buClr>
                <a:srgbClr val="006FB7"/>
              </a:buClr>
              <a:tabLst>
                <a:tab pos="360000" algn="l"/>
              </a:tabLst>
            </a:pPr>
            <a:r>
              <a:rPr lang="en-US" altLang="zh-CN" sz="1600" dirty="0">
                <a:ea typeface="宋体" pitchFamily="2" charset="-122"/>
              </a:rPr>
              <a:t>	“Every migrant worker and every member of his or her family shall have the right </a:t>
            </a:r>
            <a:r>
              <a:rPr lang="en-US" altLang="zh-CN" sz="1600" dirty="0" smtClean="0">
                <a:ea typeface="宋体" pitchFamily="2" charset="-122"/>
              </a:rPr>
              <a:t>to</a:t>
            </a:r>
            <a:br>
              <a:rPr lang="en-US" altLang="zh-CN" sz="1600" dirty="0" smtClean="0">
                <a:ea typeface="宋体" pitchFamily="2" charset="-122"/>
              </a:rPr>
            </a:br>
            <a:r>
              <a:rPr lang="en-US" altLang="zh-CN" sz="1600" dirty="0" smtClean="0">
                <a:ea typeface="宋体" pitchFamily="2" charset="-122"/>
              </a:rPr>
              <a:t>	recognition </a:t>
            </a:r>
            <a:r>
              <a:rPr lang="en-US" altLang="zh-CN" sz="1600" dirty="0">
                <a:ea typeface="宋体" pitchFamily="2" charset="-122"/>
              </a:rPr>
              <a:t>everywhere as a person before the law.”</a:t>
            </a:r>
          </a:p>
          <a:p>
            <a:pPr marL="360000" indent="-360000" eaLnBrk="1" hangingPunct="1">
              <a:spcBef>
                <a:spcPts val="800"/>
              </a:spcBef>
              <a:buClr>
                <a:srgbClr val="006FB7"/>
              </a:buClr>
              <a:buFont typeface="+mj-lt"/>
              <a:buAutoNum type="arabicPeriod" startAt="4"/>
              <a:tabLst>
                <a:tab pos="360000" algn="l"/>
              </a:tabLst>
            </a:pPr>
            <a:r>
              <a:rPr lang="en-US" altLang="zh-CN" sz="1600" dirty="0" smtClean="0">
                <a:ea typeface="宋体" pitchFamily="2" charset="-122"/>
              </a:rPr>
              <a:t>Article </a:t>
            </a:r>
            <a:r>
              <a:rPr lang="en-US" altLang="zh-CN" sz="1600" dirty="0">
                <a:ea typeface="宋体" pitchFamily="2" charset="-122"/>
              </a:rPr>
              <a:t>3 of the American Convention on Human Rights:</a:t>
            </a:r>
          </a:p>
          <a:p>
            <a:pPr marL="0" indent="0" eaLnBrk="1" hangingPunct="1">
              <a:spcBef>
                <a:spcPts val="400"/>
              </a:spcBef>
              <a:buClr>
                <a:srgbClr val="006FB7"/>
              </a:buClr>
              <a:tabLst>
                <a:tab pos="360000" algn="l"/>
              </a:tabLst>
            </a:pPr>
            <a:r>
              <a:rPr lang="en-US" altLang="zh-CN" sz="1600" dirty="0" smtClean="0">
                <a:ea typeface="宋体" pitchFamily="2" charset="-122"/>
              </a:rPr>
              <a:t>	“</a:t>
            </a:r>
            <a:r>
              <a:rPr lang="en-US" altLang="zh-CN" sz="1600" dirty="0">
                <a:ea typeface="宋体" pitchFamily="2" charset="-122"/>
              </a:rPr>
              <a:t>Every person has the right to recognition as a person before the law.”</a:t>
            </a:r>
          </a:p>
          <a:p>
            <a:pPr marL="360000" indent="-360000" eaLnBrk="1" hangingPunct="1">
              <a:spcBef>
                <a:spcPts val="800"/>
              </a:spcBef>
              <a:buClr>
                <a:srgbClr val="006FB7"/>
              </a:buClr>
              <a:buFont typeface="+mj-lt"/>
              <a:buAutoNum type="arabicPeriod" startAt="5"/>
              <a:tabLst>
                <a:tab pos="360000" algn="l"/>
              </a:tabLst>
            </a:pPr>
            <a:r>
              <a:rPr lang="en-US" altLang="zh-CN" sz="1600" dirty="0" smtClean="0">
                <a:ea typeface="宋体" pitchFamily="2" charset="-122"/>
              </a:rPr>
              <a:t>Article </a:t>
            </a:r>
            <a:r>
              <a:rPr lang="en-US" altLang="zh-CN" sz="1600" dirty="0">
                <a:ea typeface="宋体" pitchFamily="2" charset="-122"/>
              </a:rPr>
              <a:t>5 of the African Charter on Human and Peoples’ Rights:</a:t>
            </a:r>
          </a:p>
          <a:p>
            <a:pPr marL="0" indent="0" eaLnBrk="1" hangingPunct="1">
              <a:spcBef>
                <a:spcPts val="400"/>
              </a:spcBef>
              <a:buClr>
                <a:srgbClr val="006FB7"/>
              </a:buClr>
              <a:tabLst>
                <a:tab pos="360000" algn="l"/>
              </a:tabLst>
            </a:pPr>
            <a:r>
              <a:rPr lang="en-US" altLang="zh-CN" sz="1600" dirty="0" smtClean="0">
                <a:ea typeface="宋体" pitchFamily="2" charset="-122"/>
              </a:rPr>
              <a:t>	“</a:t>
            </a:r>
            <a:r>
              <a:rPr lang="en-US" altLang="zh-CN" sz="1600" dirty="0">
                <a:ea typeface="宋体" pitchFamily="2" charset="-122"/>
              </a:rPr>
              <a:t>Every individual shall have the right to the respect of the dignity inherent in a human </a:t>
            </a:r>
            <a:r>
              <a:rPr lang="en-US" altLang="zh-CN" sz="1600" dirty="0" smtClean="0">
                <a:ea typeface="宋体" pitchFamily="2" charset="-122"/>
              </a:rPr>
              <a:t/>
            </a:r>
            <a:br>
              <a:rPr lang="en-US" altLang="zh-CN" sz="1600" dirty="0" smtClean="0">
                <a:ea typeface="宋体" pitchFamily="2" charset="-122"/>
              </a:rPr>
            </a:br>
            <a:r>
              <a:rPr lang="en-US" altLang="zh-CN" sz="1600" dirty="0" smtClean="0">
                <a:ea typeface="宋体" pitchFamily="2" charset="-122"/>
              </a:rPr>
              <a:t>	being </a:t>
            </a:r>
            <a:r>
              <a:rPr lang="en-US" altLang="zh-CN" sz="1600" dirty="0">
                <a:ea typeface="宋体" pitchFamily="2" charset="-122"/>
              </a:rPr>
              <a:t>and to the recognition of his legal status. . .”</a:t>
            </a:r>
          </a:p>
        </p:txBody>
      </p:sp>
      <p:sp>
        <p:nvSpPr>
          <p:cNvPr id="153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638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legal personality</a:t>
            </a:r>
            <a:endParaRPr lang="en-US" sz="3200" b="1" dirty="0">
              <a:solidFill>
                <a:srgbClr val="006FB7"/>
              </a:solidFill>
            </a:endParaRPr>
          </a:p>
        </p:txBody>
      </p:sp>
      <p:sp>
        <p:nvSpPr>
          <p:cNvPr id="16389" name="Rectangle 3"/>
          <p:cNvSpPr txBox="1">
            <a:spLocks noChangeArrowheads="1"/>
          </p:cNvSpPr>
          <p:nvPr/>
        </p:nvSpPr>
        <p:spPr bwMode="auto">
          <a:xfrm>
            <a:off x="395288" y="2061270"/>
            <a:ext cx="8229600" cy="26638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What it means</a:t>
            </a:r>
          </a:p>
          <a:p>
            <a:pPr marL="0" indent="0" eaLnBrk="1" hangingPunct="1">
              <a:spcBef>
                <a:spcPts val="2400"/>
              </a:spcBef>
              <a:buClr>
                <a:srgbClr val="006FB7"/>
              </a:buClr>
            </a:pPr>
            <a:r>
              <a:rPr lang="en-US" altLang="zh-CN" sz="2800" dirty="0">
                <a:ea typeface="宋体" pitchFamily="2" charset="-122"/>
              </a:rPr>
              <a:t>Women have a right to legal personality. Women shall have equality with men before the law. This right is absolute and must be guaranteed in all circumstances and at all times.</a:t>
            </a:r>
          </a:p>
        </p:txBody>
      </p:sp>
      <p:sp>
        <p:nvSpPr>
          <p:cNvPr id="163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741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000" b="1" dirty="0">
                <a:solidFill>
                  <a:srgbClr val="006FB7"/>
                </a:solidFill>
                <a:ea typeface="宋体" pitchFamily="2" charset="-122"/>
              </a:rPr>
              <a:t>Women’s right to equality </a:t>
            </a:r>
            <a:r>
              <a:rPr lang="en-US" altLang="zh-CN" sz="3000" b="1" dirty="0" smtClean="0">
                <a:solidFill>
                  <a:srgbClr val="006FB7"/>
                </a:solidFill>
                <a:ea typeface="宋体" pitchFamily="2" charset="-122"/>
              </a:rPr>
              <a:t>before</a:t>
            </a:r>
            <a:br>
              <a:rPr lang="en-US" altLang="zh-CN" sz="3000" b="1" dirty="0" smtClean="0">
                <a:solidFill>
                  <a:srgbClr val="006FB7"/>
                </a:solidFill>
                <a:ea typeface="宋体" pitchFamily="2" charset="-122"/>
              </a:rPr>
            </a:br>
            <a:r>
              <a:rPr lang="en-US" altLang="zh-CN" sz="3000" b="1" dirty="0" smtClean="0">
                <a:solidFill>
                  <a:srgbClr val="006FB7"/>
                </a:solidFill>
                <a:ea typeface="宋体" pitchFamily="2" charset="-122"/>
              </a:rPr>
              <a:t>the </a:t>
            </a:r>
            <a:r>
              <a:rPr lang="en-US" altLang="zh-CN" sz="3000" b="1" dirty="0">
                <a:solidFill>
                  <a:srgbClr val="006FB7"/>
                </a:solidFill>
                <a:ea typeface="宋体" pitchFamily="2" charset="-122"/>
              </a:rPr>
              <a:t>law and equal protection of the law </a:t>
            </a:r>
            <a:endParaRPr lang="en-US" sz="3000" b="1" dirty="0">
              <a:solidFill>
                <a:srgbClr val="006FB7"/>
              </a:solidFill>
            </a:endParaRPr>
          </a:p>
        </p:txBody>
      </p:sp>
      <p:sp>
        <p:nvSpPr>
          <p:cNvPr id="17413" name="Rectangle 3"/>
          <p:cNvSpPr txBox="1">
            <a:spLocks noChangeArrowheads="1"/>
          </p:cNvSpPr>
          <p:nvPr/>
        </p:nvSpPr>
        <p:spPr bwMode="auto">
          <a:xfrm>
            <a:off x="395288" y="1988840"/>
            <a:ext cx="8229600" cy="3672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provisions I: </a:t>
            </a:r>
            <a:r>
              <a:rPr lang="en-US" altLang="zh-CN" sz="2800" b="1" dirty="0" smtClean="0">
                <a:solidFill>
                  <a:srgbClr val="006FB7"/>
                </a:solidFill>
                <a:ea typeface="宋体" pitchFamily="2" charset="-122"/>
              </a:rPr>
              <a:t>Universal </a:t>
            </a:r>
            <a:r>
              <a:rPr lang="en-US" altLang="zh-CN" sz="2800" b="1" dirty="0">
                <a:solidFill>
                  <a:srgbClr val="006FB7"/>
                </a:solidFill>
                <a:ea typeface="宋体" pitchFamily="2" charset="-122"/>
              </a:rPr>
              <a:t>level (1)</a:t>
            </a:r>
          </a:p>
          <a:p>
            <a:pPr marL="360000" indent="-360000" eaLnBrk="1" hangingPunct="1">
              <a:spcBef>
                <a:spcPts val="1200"/>
              </a:spcBef>
              <a:buClr>
                <a:srgbClr val="006FB7"/>
              </a:buClr>
              <a:buFont typeface="+mj-lt"/>
              <a:buAutoNum type="arabicPeriod"/>
            </a:pPr>
            <a:r>
              <a:rPr lang="en-US" altLang="zh-CN" sz="2800" dirty="0" smtClean="0">
                <a:ea typeface="宋体" pitchFamily="2" charset="-122"/>
              </a:rPr>
              <a:t>Articles </a:t>
            </a:r>
            <a:r>
              <a:rPr lang="en-US" altLang="zh-CN" sz="2800" dirty="0">
                <a:ea typeface="宋体" pitchFamily="2" charset="-122"/>
              </a:rPr>
              <a:t>1 (3), 13 (1) (b), 55 (c) and 76 (c) of the Charter of the United Nations </a:t>
            </a:r>
          </a:p>
          <a:p>
            <a:pPr marL="360000" indent="-360000" eaLnBrk="1" hangingPunct="1">
              <a:spcBef>
                <a:spcPts val="1200"/>
              </a:spcBef>
              <a:buClr>
                <a:srgbClr val="006FB7"/>
              </a:buClr>
              <a:buFont typeface="+mj-lt"/>
              <a:buAutoNum type="arabicPeriod"/>
            </a:pPr>
            <a:r>
              <a:rPr lang="en-US" altLang="zh-CN" sz="2800" dirty="0" smtClean="0">
                <a:ea typeface="宋体" pitchFamily="2" charset="-122"/>
              </a:rPr>
              <a:t>Articles </a:t>
            </a:r>
            <a:r>
              <a:rPr lang="en-US" altLang="zh-CN" sz="2800" dirty="0">
                <a:ea typeface="宋体" pitchFamily="2" charset="-122"/>
              </a:rPr>
              <a:t>1 and 2 of the Universal Declaration of Human Rights</a:t>
            </a:r>
          </a:p>
          <a:p>
            <a:pPr marL="360000" indent="-360000" eaLnBrk="1" hangingPunct="1">
              <a:spcBef>
                <a:spcPts val="1200"/>
              </a:spcBef>
              <a:buClr>
                <a:srgbClr val="006FB7"/>
              </a:buClr>
              <a:buFont typeface="+mj-lt"/>
              <a:buAutoNum type="arabicPeriod"/>
            </a:pPr>
            <a:r>
              <a:rPr lang="en-US" altLang="zh-CN" sz="2800" dirty="0" smtClean="0">
                <a:ea typeface="宋体" pitchFamily="2" charset="-122"/>
              </a:rPr>
              <a:t>Articles </a:t>
            </a:r>
            <a:r>
              <a:rPr lang="en-US" altLang="zh-CN" sz="2800" dirty="0">
                <a:ea typeface="宋体" pitchFamily="2" charset="-122"/>
              </a:rPr>
              <a:t>2 (1), 3, 4 (1) and 26 of the International Covenant on Civil and Political Rights</a:t>
            </a:r>
          </a:p>
        </p:txBody>
      </p:sp>
      <p:sp>
        <p:nvSpPr>
          <p:cNvPr id="174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84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000" b="1" dirty="0">
                <a:solidFill>
                  <a:srgbClr val="006FB7"/>
                </a:solidFill>
                <a:ea typeface="宋体" pitchFamily="2" charset="-122"/>
              </a:rPr>
              <a:t>Women’s right to equality </a:t>
            </a:r>
            <a:r>
              <a:rPr lang="en-US" altLang="zh-CN" sz="3000" b="1" dirty="0" smtClean="0">
                <a:solidFill>
                  <a:srgbClr val="006FB7"/>
                </a:solidFill>
                <a:ea typeface="宋体" pitchFamily="2" charset="-122"/>
              </a:rPr>
              <a:t>before</a:t>
            </a:r>
            <a:br>
              <a:rPr lang="en-US" altLang="zh-CN" sz="3000" b="1" dirty="0" smtClean="0">
                <a:solidFill>
                  <a:srgbClr val="006FB7"/>
                </a:solidFill>
                <a:ea typeface="宋体" pitchFamily="2" charset="-122"/>
              </a:rPr>
            </a:br>
            <a:r>
              <a:rPr lang="en-US" altLang="zh-CN" sz="3000" b="1" dirty="0" smtClean="0">
                <a:solidFill>
                  <a:srgbClr val="006FB7"/>
                </a:solidFill>
                <a:ea typeface="宋体" pitchFamily="2" charset="-122"/>
              </a:rPr>
              <a:t>the </a:t>
            </a:r>
            <a:r>
              <a:rPr lang="en-US" altLang="zh-CN" sz="3000" b="1" dirty="0">
                <a:solidFill>
                  <a:srgbClr val="006FB7"/>
                </a:solidFill>
                <a:ea typeface="宋体" pitchFamily="2" charset="-122"/>
              </a:rPr>
              <a:t>law and equal protection of the law </a:t>
            </a:r>
            <a:endParaRPr lang="en-US" sz="3000" b="1" dirty="0">
              <a:solidFill>
                <a:srgbClr val="006FB7"/>
              </a:solidFill>
            </a:endParaRPr>
          </a:p>
        </p:txBody>
      </p:sp>
      <p:sp>
        <p:nvSpPr>
          <p:cNvPr id="8" name="Rectangle 3"/>
          <p:cNvSpPr txBox="1">
            <a:spLocks noChangeArrowheads="1"/>
          </p:cNvSpPr>
          <p:nvPr/>
        </p:nvSpPr>
        <p:spPr bwMode="auto">
          <a:xfrm>
            <a:off x="395288" y="1988840"/>
            <a:ext cx="8229600" cy="35283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provisions </a:t>
            </a:r>
            <a:r>
              <a:rPr lang="en-US" altLang="zh-CN" sz="2800" b="1" dirty="0" smtClean="0">
                <a:solidFill>
                  <a:srgbClr val="006FB7"/>
                </a:solidFill>
                <a:ea typeface="宋体" pitchFamily="2" charset="-122"/>
              </a:rPr>
              <a:t>II: Universal </a:t>
            </a:r>
            <a:r>
              <a:rPr lang="en-US" altLang="zh-CN" sz="2800" b="1" dirty="0">
                <a:solidFill>
                  <a:srgbClr val="006FB7"/>
                </a:solidFill>
                <a:ea typeface="宋体" pitchFamily="2" charset="-122"/>
              </a:rPr>
              <a:t>level </a:t>
            </a:r>
            <a:r>
              <a:rPr lang="en-US" altLang="zh-CN" sz="2800" b="1" dirty="0" smtClean="0">
                <a:solidFill>
                  <a:srgbClr val="006FB7"/>
                </a:solidFill>
                <a:ea typeface="宋体" pitchFamily="2" charset="-122"/>
              </a:rPr>
              <a:t>(2)</a:t>
            </a:r>
            <a:endParaRPr lang="en-US" altLang="zh-CN" sz="2800" b="1" dirty="0">
              <a:solidFill>
                <a:srgbClr val="006FB7"/>
              </a:solidFill>
              <a:ea typeface="宋体" pitchFamily="2" charset="-122"/>
            </a:endParaRPr>
          </a:p>
          <a:p>
            <a:pPr marL="360000" indent="-360000" eaLnBrk="1" hangingPunct="1">
              <a:spcBef>
                <a:spcPts val="1200"/>
              </a:spcBef>
              <a:buClr>
                <a:srgbClr val="006FB7"/>
              </a:buClr>
              <a:buFont typeface="+mj-lt"/>
              <a:buAutoNum type="arabicPeriod" startAt="4"/>
            </a:pPr>
            <a:r>
              <a:rPr lang="en-US" altLang="zh-CN" sz="2800" dirty="0" smtClean="0">
                <a:ea typeface="宋体" pitchFamily="2" charset="-122"/>
              </a:rPr>
              <a:t>Articles </a:t>
            </a:r>
            <a:r>
              <a:rPr lang="en-US" altLang="zh-CN" sz="2800" dirty="0">
                <a:ea typeface="宋体" pitchFamily="2" charset="-122"/>
              </a:rPr>
              <a:t>2 (2) and 3 of the International Covenant on Economic, Social and Cultural Rights</a:t>
            </a:r>
          </a:p>
          <a:p>
            <a:pPr marL="360000" indent="-360000" eaLnBrk="1" hangingPunct="1">
              <a:spcBef>
                <a:spcPts val="1200"/>
              </a:spcBef>
              <a:buClr>
                <a:srgbClr val="006FB7"/>
              </a:buClr>
              <a:buFont typeface="+mj-lt"/>
              <a:buAutoNum type="arabicPeriod" startAt="4"/>
            </a:pPr>
            <a:r>
              <a:rPr lang="en-US" altLang="zh-CN" sz="2800" dirty="0" smtClean="0">
                <a:ea typeface="宋体" pitchFamily="2" charset="-122"/>
              </a:rPr>
              <a:t>The </a:t>
            </a:r>
            <a:r>
              <a:rPr lang="en-US" altLang="zh-CN" sz="2800" dirty="0">
                <a:ea typeface="宋体" pitchFamily="2" charset="-122"/>
              </a:rPr>
              <a:t>Convention on the Elimination of All Forms of Discrimination against Women</a:t>
            </a:r>
          </a:p>
          <a:p>
            <a:pPr marL="360000" indent="-360000" eaLnBrk="1" hangingPunct="1">
              <a:spcBef>
                <a:spcPts val="1200"/>
              </a:spcBef>
              <a:buClr>
                <a:srgbClr val="006FB7"/>
              </a:buClr>
              <a:buFont typeface="+mj-lt"/>
              <a:buAutoNum type="arabicPeriod" startAt="4"/>
            </a:pPr>
            <a:r>
              <a:rPr lang="en-US" altLang="zh-CN" sz="2800" dirty="0" smtClean="0">
                <a:ea typeface="宋体" pitchFamily="2" charset="-122"/>
              </a:rPr>
              <a:t>Declaration </a:t>
            </a:r>
            <a:r>
              <a:rPr lang="en-US" altLang="zh-CN" sz="2800" dirty="0">
                <a:ea typeface="宋体" pitchFamily="2" charset="-122"/>
              </a:rPr>
              <a:t>on the Elimination of Discrimination against Women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946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000" b="1" dirty="0">
                <a:solidFill>
                  <a:srgbClr val="006FB7"/>
                </a:solidFill>
                <a:ea typeface="宋体" pitchFamily="2" charset="-122"/>
              </a:rPr>
              <a:t>Women’s right to equality </a:t>
            </a:r>
            <a:r>
              <a:rPr lang="en-US" altLang="zh-CN" sz="3000" b="1" dirty="0" smtClean="0">
                <a:solidFill>
                  <a:srgbClr val="006FB7"/>
                </a:solidFill>
                <a:ea typeface="宋体" pitchFamily="2" charset="-122"/>
              </a:rPr>
              <a:t>before</a:t>
            </a:r>
            <a:br>
              <a:rPr lang="en-US" altLang="zh-CN" sz="3000" b="1" dirty="0" smtClean="0">
                <a:solidFill>
                  <a:srgbClr val="006FB7"/>
                </a:solidFill>
                <a:ea typeface="宋体" pitchFamily="2" charset="-122"/>
              </a:rPr>
            </a:br>
            <a:r>
              <a:rPr lang="en-US" altLang="zh-CN" sz="3000" b="1" dirty="0" smtClean="0">
                <a:solidFill>
                  <a:srgbClr val="006FB7"/>
                </a:solidFill>
                <a:ea typeface="宋体" pitchFamily="2" charset="-122"/>
              </a:rPr>
              <a:t>the </a:t>
            </a:r>
            <a:r>
              <a:rPr lang="en-US" altLang="zh-CN" sz="3000" b="1" dirty="0">
                <a:solidFill>
                  <a:srgbClr val="006FB7"/>
                </a:solidFill>
                <a:ea typeface="宋体" pitchFamily="2" charset="-122"/>
              </a:rPr>
              <a:t>law and equal protection of the law </a:t>
            </a:r>
            <a:endParaRPr lang="en-US" sz="3000" b="1" dirty="0">
              <a:solidFill>
                <a:srgbClr val="006FB7"/>
              </a:solidFill>
            </a:endParaRPr>
          </a:p>
        </p:txBody>
      </p:sp>
      <p:sp>
        <p:nvSpPr>
          <p:cNvPr id="8" name="Rectangle 3"/>
          <p:cNvSpPr txBox="1">
            <a:spLocks noChangeArrowheads="1"/>
          </p:cNvSpPr>
          <p:nvPr/>
        </p:nvSpPr>
        <p:spPr bwMode="auto">
          <a:xfrm>
            <a:off x="395287" y="1844824"/>
            <a:ext cx="8364537" cy="4104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100" b="1" dirty="0">
                <a:solidFill>
                  <a:srgbClr val="006FB7"/>
                </a:solidFill>
                <a:ea typeface="宋体" pitchFamily="2" charset="-122"/>
              </a:rPr>
              <a:t>Key legal provisions </a:t>
            </a:r>
            <a:r>
              <a:rPr lang="en-US" altLang="zh-CN" sz="2100" b="1" dirty="0" smtClean="0">
                <a:solidFill>
                  <a:srgbClr val="006FB7"/>
                </a:solidFill>
                <a:ea typeface="宋体" pitchFamily="2" charset="-122"/>
              </a:rPr>
              <a:t>III: Regional level</a:t>
            </a:r>
            <a:endParaRPr lang="en-US" altLang="zh-CN" sz="2100" b="1" dirty="0">
              <a:solidFill>
                <a:srgbClr val="006FB7"/>
              </a:solidFill>
              <a:ea typeface="宋体" pitchFamily="2" charset="-122"/>
            </a:endParaRPr>
          </a:p>
          <a:p>
            <a:pPr marL="360000" indent="-360000" eaLnBrk="1" hangingPunct="1">
              <a:spcBef>
                <a:spcPts val="600"/>
              </a:spcBef>
              <a:buClr>
                <a:srgbClr val="006FB7"/>
              </a:buClr>
              <a:buFont typeface="+mj-lt"/>
              <a:buAutoNum type="arabicPeriod"/>
            </a:pPr>
            <a:r>
              <a:rPr lang="en-US" altLang="zh-CN" sz="2100" dirty="0" smtClean="0">
                <a:ea typeface="宋体" pitchFamily="2" charset="-122"/>
              </a:rPr>
              <a:t>Article </a:t>
            </a:r>
            <a:r>
              <a:rPr lang="en-US" altLang="zh-CN" sz="2100" dirty="0">
                <a:ea typeface="宋体" pitchFamily="2" charset="-122"/>
              </a:rPr>
              <a:t>2 of the African Charter on Human and Peoples’ Rights</a:t>
            </a:r>
          </a:p>
          <a:p>
            <a:pPr marL="360000" indent="-360000" eaLnBrk="1" hangingPunct="1">
              <a:spcBef>
                <a:spcPts val="600"/>
              </a:spcBef>
              <a:buClr>
                <a:srgbClr val="006FB7"/>
              </a:buClr>
              <a:buFont typeface="+mj-lt"/>
              <a:buAutoNum type="arabicPeriod"/>
            </a:pPr>
            <a:r>
              <a:rPr lang="en-US" altLang="zh-CN" sz="2100" dirty="0" smtClean="0">
                <a:ea typeface="宋体" pitchFamily="2" charset="-122"/>
              </a:rPr>
              <a:t>Articles </a:t>
            </a:r>
            <a:r>
              <a:rPr lang="en-US" altLang="zh-CN" sz="2100" dirty="0">
                <a:ea typeface="宋体" pitchFamily="2" charset="-122"/>
              </a:rPr>
              <a:t>1, 24 and 27 (1) of the American Convention on Human Rights, and article 3 of the Additional Protocol in the Area of Economic, Social and Cultural Rights</a:t>
            </a:r>
          </a:p>
          <a:p>
            <a:pPr marL="360000" indent="-360000" eaLnBrk="1" hangingPunct="1">
              <a:spcBef>
                <a:spcPts val="600"/>
              </a:spcBef>
              <a:buClr>
                <a:srgbClr val="006FB7"/>
              </a:buClr>
              <a:buFont typeface="+mj-lt"/>
              <a:buAutoNum type="arabicPeriod"/>
            </a:pPr>
            <a:r>
              <a:rPr lang="en-US" altLang="zh-CN" sz="2100" dirty="0" smtClean="0">
                <a:ea typeface="宋体" pitchFamily="2" charset="-122"/>
              </a:rPr>
              <a:t>Articles </a:t>
            </a:r>
            <a:r>
              <a:rPr lang="en-US" altLang="zh-CN" sz="2100" dirty="0">
                <a:ea typeface="宋体" pitchFamily="2" charset="-122"/>
              </a:rPr>
              <a:t>4, 5 and 6 of the Inter-American Convention on the Prevention, </a:t>
            </a:r>
            <a:r>
              <a:rPr lang="en-US" altLang="zh-CN" sz="2100" dirty="0" smtClean="0">
                <a:ea typeface="宋体" pitchFamily="2" charset="-122"/>
              </a:rPr>
              <a:t>Punishment </a:t>
            </a:r>
            <a:r>
              <a:rPr lang="en-US" altLang="zh-CN" sz="2100" dirty="0">
                <a:ea typeface="宋体" pitchFamily="2" charset="-122"/>
              </a:rPr>
              <a:t>and Eradication of Violence against Women</a:t>
            </a:r>
          </a:p>
          <a:p>
            <a:pPr marL="360000" indent="-360000" eaLnBrk="1" hangingPunct="1">
              <a:spcBef>
                <a:spcPts val="600"/>
              </a:spcBef>
              <a:buClr>
                <a:srgbClr val="006FB7"/>
              </a:buClr>
              <a:buFont typeface="+mj-lt"/>
              <a:buAutoNum type="arabicPeriod"/>
            </a:pPr>
            <a:r>
              <a:rPr lang="en-US" altLang="zh-CN" sz="2100" dirty="0" smtClean="0">
                <a:ea typeface="宋体" pitchFamily="2" charset="-122"/>
              </a:rPr>
              <a:t>Articles </a:t>
            </a:r>
            <a:r>
              <a:rPr lang="en-US" altLang="zh-CN" sz="2100" dirty="0">
                <a:ea typeface="宋体" pitchFamily="2" charset="-122"/>
              </a:rPr>
              <a:t>14 and 15 (1) of the European Convention on Human Rights and Protocol No. 12 to the Convention.</a:t>
            </a:r>
          </a:p>
          <a:p>
            <a:pPr marL="360000" indent="-360000" eaLnBrk="1" hangingPunct="1">
              <a:spcBef>
                <a:spcPts val="600"/>
              </a:spcBef>
              <a:buClr>
                <a:srgbClr val="006FB7"/>
              </a:buClr>
              <a:buFont typeface="+mj-lt"/>
              <a:buAutoNum type="arabicPeriod"/>
            </a:pPr>
            <a:r>
              <a:rPr lang="en-US" altLang="zh-CN" sz="2100" dirty="0" smtClean="0">
                <a:ea typeface="宋体" pitchFamily="2" charset="-122"/>
              </a:rPr>
              <a:t>Article </a:t>
            </a:r>
            <a:r>
              <a:rPr lang="en-US" altLang="zh-CN" sz="2100" dirty="0">
                <a:ea typeface="宋体" pitchFamily="2" charset="-122"/>
              </a:rPr>
              <a:t>E, Part V, of the European Social Charter (Revised), 1996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048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meaning in general </a:t>
            </a:r>
            <a:r>
              <a:rPr lang="en-US" altLang="zh-CN" sz="3200" b="1" dirty="0" smtClean="0">
                <a:solidFill>
                  <a:srgbClr val="006FB7"/>
                </a:solidFill>
                <a:ea typeface="宋体" pitchFamily="2" charset="-122"/>
              </a:rPr>
              <a:t>of </a:t>
            </a:r>
            <a:r>
              <a:rPr lang="en-US" altLang="zh-CN" sz="3200" b="1" dirty="0">
                <a:solidFill>
                  <a:srgbClr val="006FB7"/>
                </a:solidFill>
                <a:ea typeface="宋体" pitchFamily="2" charset="-122"/>
              </a:rPr>
              <a:t>equality and non-discrimination I</a:t>
            </a:r>
          </a:p>
        </p:txBody>
      </p:sp>
      <p:sp>
        <p:nvSpPr>
          <p:cNvPr id="20485" name="Rectangle 3"/>
          <p:cNvSpPr txBox="1">
            <a:spLocks noChangeArrowheads="1"/>
          </p:cNvSpPr>
          <p:nvPr/>
        </p:nvSpPr>
        <p:spPr bwMode="auto">
          <a:xfrm>
            <a:off x="395288" y="1628800"/>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principle of equality and non-discrimination does not mean that all distinctions made between people are illegal under international law.</a:t>
            </a:r>
          </a:p>
          <a:p>
            <a:pPr marL="0" indent="0" eaLnBrk="1" hangingPunct="1">
              <a:spcBef>
                <a:spcPts val="1200"/>
              </a:spcBef>
              <a:buClr>
                <a:srgbClr val="006FB7"/>
              </a:buClr>
            </a:pPr>
            <a:r>
              <a:rPr lang="en-US" altLang="zh-CN" sz="2800" dirty="0">
                <a:ea typeface="宋体" pitchFamily="2" charset="-122"/>
              </a:rPr>
              <a:t>Differentiations are legitimate and thereby lawful provided that they:</a:t>
            </a:r>
          </a:p>
          <a:p>
            <a:pPr eaLnBrk="1" hangingPunct="1">
              <a:spcBef>
                <a:spcPts val="1200"/>
              </a:spcBef>
              <a:buClr>
                <a:srgbClr val="006FB7"/>
              </a:buClr>
              <a:buFontTx/>
              <a:buChar char="•"/>
            </a:pPr>
            <a:r>
              <a:rPr lang="en-US" altLang="zh-CN" sz="2800" dirty="0" smtClean="0">
                <a:ea typeface="宋体" pitchFamily="2" charset="-122"/>
              </a:rPr>
              <a:t>Are </a:t>
            </a:r>
            <a:r>
              <a:rPr lang="en-US" altLang="zh-CN" sz="2800" dirty="0">
                <a:ea typeface="宋体" pitchFamily="2" charset="-122"/>
              </a:rPr>
              <a:t>pursuing a legitimate aim, such as, for instance, affirmative action in order to address inequality</a:t>
            </a:r>
          </a:p>
          <a:p>
            <a:pPr eaLnBrk="1" hangingPunct="1">
              <a:spcBef>
                <a:spcPts val="1200"/>
              </a:spcBef>
              <a:buClr>
                <a:srgbClr val="006FB7"/>
              </a:buClr>
              <a:buFontTx/>
              <a:buChar char="•"/>
            </a:pPr>
            <a:r>
              <a:rPr lang="en-US" altLang="zh-CN" sz="2800" dirty="0" smtClean="0">
                <a:ea typeface="宋体" pitchFamily="2" charset="-122"/>
              </a:rPr>
              <a:t>Are </a:t>
            </a:r>
            <a:r>
              <a:rPr lang="en-US" altLang="zh-CN" sz="2800" dirty="0">
                <a:ea typeface="宋体" pitchFamily="2" charset="-122"/>
              </a:rPr>
              <a:t>reasonable given their legitimate aim</a:t>
            </a:r>
          </a:p>
        </p:txBody>
      </p:sp>
      <p:sp>
        <p:nvSpPr>
          <p:cNvPr id="2048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150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meaning in general of equality and non-discrimination II</a:t>
            </a:r>
            <a:endParaRPr lang="en-US" sz="3200" b="1" dirty="0">
              <a:solidFill>
                <a:srgbClr val="006FB7"/>
              </a:solidFill>
            </a:endParaRPr>
          </a:p>
        </p:txBody>
      </p:sp>
      <p:sp>
        <p:nvSpPr>
          <p:cNvPr id="21509" name="Rectangle 3"/>
          <p:cNvSpPr txBox="1">
            <a:spLocks noChangeArrowheads="1"/>
          </p:cNvSpPr>
          <p:nvPr/>
        </p:nvSpPr>
        <p:spPr bwMode="auto">
          <a:xfrm>
            <a:off x="395288" y="1917254"/>
            <a:ext cx="8229600" cy="38880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dirty="0">
                <a:ea typeface="宋体" pitchFamily="2" charset="-122"/>
              </a:rPr>
              <a:t>Alleged purposes for differential treatment that cannot be objectively justified and measures that are disproportionate to the attainment of a legitimate aim are unlawful and contrary to international human rights law.</a:t>
            </a:r>
          </a:p>
          <a:p>
            <a:pPr marL="0" indent="0" eaLnBrk="1" hangingPunct="1">
              <a:spcBef>
                <a:spcPts val="2400"/>
              </a:spcBef>
              <a:buClr>
                <a:srgbClr val="006FB7"/>
              </a:buClr>
            </a:pPr>
            <a:r>
              <a:rPr lang="en-US" altLang="zh-CN" sz="2800" dirty="0">
                <a:ea typeface="宋体" pitchFamily="2" charset="-122"/>
              </a:rPr>
              <a:t>In order to ensure the right to equality, States may have to treat differently persons whose situations are significantly different.</a:t>
            </a:r>
          </a:p>
        </p:txBody>
      </p:sp>
      <p:sp>
        <p:nvSpPr>
          <p:cNvPr id="2151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253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1993 Vienna Declaration and </a:t>
            </a:r>
            <a:r>
              <a:rPr lang="en-US" altLang="zh-CN" sz="3200" b="1" dirty="0" err="1">
                <a:solidFill>
                  <a:srgbClr val="006FB7"/>
                </a:solidFill>
                <a:ea typeface="宋体" pitchFamily="2" charset="-122"/>
              </a:rPr>
              <a:t>Programme</a:t>
            </a:r>
            <a:r>
              <a:rPr lang="en-US" altLang="zh-CN" sz="3200" b="1" dirty="0">
                <a:solidFill>
                  <a:srgbClr val="006FB7"/>
                </a:solidFill>
                <a:ea typeface="宋体" pitchFamily="2" charset="-122"/>
              </a:rPr>
              <a:t> of Action</a:t>
            </a:r>
            <a:endParaRPr lang="en-US" sz="3200" b="1" dirty="0">
              <a:solidFill>
                <a:srgbClr val="006FB7"/>
              </a:solidFill>
            </a:endParaRPr>
          </a:p>
        </p:txBody>
      </p:sp>
      <p:sp>
        <p:nvSpPr>
          <p:cNvPr id="22533" name="Rectangle 3"/>
          <p:cNvSpPr txBox="1">
            <a:spLocks noChangeArrowheads="1"/>
          </p:cNvSpPr>
          <p:nvPr/>
        </p:nvSpPr>
        <p:spPr bwMode="auto">
          <a:xfrm>
            <a:off x="395288" y="1628800"/>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1993 Vienna Declaration and </a:t>
            </a:r>
            <a:r>
              <a:rPr lang="en-US" altLang="zh-CN" sz="2800" dirty="0" err="1">
                <a:ea typeface="宋体" pitchFamily="2" charset="-122"/>
              </a:rPr>
              <a:t>Programme</a:t>
            </a:r>
            <a:r>
              <a:rPr lang="en-US" altLang="zh-CN" sz="2800" dirty="0">
                <a:ea typeface="宋体" pitchFamily="2" charset="-122"/>
              </a:rPr>
              <a:t> of Action provides in Part I, paragraph 18, that:</a:t>
            </a:r>
          </a:p>
          <a:p>
            <a:pPr marL="0" indent="0" eaLnBrk="1" hangingPunct="1">
              <a:spcBef>
                <a:spcPts val="1200"/>
              </a:spcBef>
              <a:buClr>
                <a:srgbClr val="006FB7"/>
              </a:buClr>
            </a:pPr>
            <a:r>
              <a:rPr lang="en-US" altLang="zh-CN" sz="2800" dirty="0">
                <a:ea typeface="宋体" pitchFamily="2" charset="-122"/>
              </a:rPr>
              <a:t>The human rights of women and of the girl-child are an inalienable, integral and indivisible part of universal human rights. The full and equal participation of women in political, civil, economic, social and cultural life, at the national, regional and international levels, and the eradication of all forms of discrimination on grounds of sex are priority objectives of the international community.</a:t>
            </a:r>
          </a:p>
        </p:txBody>
      </p:sp>
      <p:sp>
        <p:nvSpPr>
          <p:cNvPr id="2253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355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1995 Beijing Declaration and Platform for Action</a:t>
            </a:r>
            <a:endParaRPr lang="en-US" sz="3200" b="1" dirty="0">
              <a:solidFill>
                <a:srgbClr val="006FB7"/>
              </a:solidFill>
            </a:endParaRPr>
          </a:p>
        </p:txBody>
      </p:sp>
      <p:sp>
        <p:nvSpPr>
          <p:cNvPr id="23557"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dirty="0">
                <a:ea typeface="宋体" pitchFamily="2" charset="-122"/>
              </a:rPr>
              <a:t>The Beijing Platform for Action provides in paragraph 2 of its Mission Statement that:</a:t>
            </a:r>
          </a:p>
          <a:p>
            <a:pPr marL="0" indent="0" eaLnBrk="1" hangingPunct="1">
              <a:spcBef>
                <a:spcPts val="1200"/>
              </a:spcBef>
              <a:buClr>
                <a:srgbClr val="006FB7"/>
              </a:buClr>
            </a:pPr>
            <a:r>
              <a:rPr lang="en-US" altLang="zh-CN" sz="2500" dirty="0">
                <a:ea typeface="宋体" pitchFamily="2" charset="-122"/>
              </a:rPr>
              <a:t>The Platform for Action reaffirms the fundamental principle set forth in the Vienna Declaration and </a:t>
            </a:r>
            <a:r>
              <a:rPr lang="en-US" altLang="zh-CN" sz="2500" dirty="0" err="1">
                <a:ea typeface="宋体" pitchFamily="2" charset="-122"/>
              </a:rPr>
              <a:t>Programme</a:t>
            </a:r>
            <a:r>
              <a:rPr lang="en-US" altLang="zh-CN" sz="2500" dirty="0">
                <a:ea typeface="宋体" pitchFamily="2" charset="-122"/>
              </a:rPr>
              <a:t> of Action, adopted by the World Conference on Human Rights, that the human rights of women and of the girl child are an inalienable, integral and indivisible part of universal human rights. As an agenda for action, the Platform seeks to promote and protect the full enjoyment of all human rights and the fundamental freedoms of all women throughout their life cycle.</a:t>
            </a:r>
          </a:p>
        </p:txBody>
      </p:sp>
      <p:sp>
        <p:nvSpPr>
          <p:cNvPr id="2355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61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a:t>
            </a:r>
            <a:endParaRPr lang="en-US" sz="3200" b="1">
              <a:solidFill>
                <a:srgbClr val="006FB7"/>
              </a:solidFill>
            </a:endParaRPr>
          </a:p>
        </p:txBody>
      </p:sp>
      <p:sp>
        <p:nvSpPr>
          <p:cNvPr id="6149" name="Rectangle 3"/>
          <p:cNvSpPr txBox="1">
            <a:spLocks noChangeArrowheads="1"/>
          </p:cNvSpPr>
          <p:nvPr/>
        </p:nvSpPr>
        <p:spPr bwMode="auto">
          <a:xfrm>
            <a:off x="395288" y="1556792"/>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300"/>
              </a:lnSpc>
              <a:spcBef>
                <a:spcPts val="1200"/>
              </a:spcBef>
              <a:buClr>
                <a:srgbClr val="006FB7"/>
              </a:buClr>
              <a:buFontTx/>
              <a:buChar char="•"/>
            </a:pPr>
            <a:r>
              <a:rPr lang="en-US" altLang="zh-CN" sz="2800" dirty="0" smtClean="0">
                <a:ea typeface="宋体" pitchFamily="2" charset="-122"/>
              </a:rPr>
              <a:t>To </a:t>
            </a:r>
            <a:r>
              <a:rPr lang="en-US" altLang="zh-CN" sz="2800" dirty="0">
                <a:ea typeface="宋体" pitchFamily="2" charset="-122"/>
              </a:rPr>
              <a:t>make the participants aware of the specific human rights problems faced by women in different spheres of life</a:t>
            </a:r>
          </a:p>
          <a:p>
            <a:pPr eaLnBrk="1" hangingPunct="1">
              <a:lnSpc>
                <a:spcPts val="3300"/>
              </a:lnSpc>
              <a:spcBef>
                <a:spcPts val="1200"/>
              </a:spcBef>
              <a:buClr>
                <a:srgbClr val="006FB7"/>
              </a:buClr>
              <a:buFontTx/>
              <a:buChar char="•"/>
            </a:pPr>
            <a:r>
              <a:rPr lang="en-US" altLang="zh-CN" sz="2800" dirty="0" smtClean="0">
                <a:ea typeface="宋体" pitchFamily="2" charset="-122"/>
              </a:rPr>
              <a:t>To </a:t>
            </a:r>
            <a:r>
              <a:rPr lang="en-US" altLang="zh-CN" sz="2800" dirty="0">
                <a:ea typeface="宋体" pitchFamily="2" charset="-122"/>
              </a:rPr>
              <a:t>familiarize the participants with the existing international legal rules for the protection of the rights of women</a:t>
            </a:r>
          </a:p>
          <a:p>
            <a:pPr eaLnBrk="1" hangingPunct="1">
              <a:lnSpc>
                <a:spcPts val="3300"/>
              </a:lnSpc>
              <a:spcBef>
                <a:spcPts val="1200"/>
              </a:spcBef>
              <a:buClr>
                <a:srgbClr val="006FB7"/>
              </a:buClr>
              <a:buFontTx/>
              <a:buChar char="•"/>
            </a:pPr>
            <a:r>
              <a:rPr lang="en-US" altLang="zh-CN" sz="2800" dirty="0" smtClean="0">
                <a:ea typeface="宋体" pitchFamily="2" charset="-122"/>
              </a:rPr>
              <a:t>To </a:t>
            </a:r>
            <a:r>
              <a:rPr lang="en-US" altLang="zh-CN" sz="2800" dirty="0">
                <a:ea typeface="宋体" pitchFamily="2" charset="-122"/>
              </a:rPr>
              <a:t>increase the participants’ awareness of their own potential as judges, prosecutors and lawyers </a:t>
            </a:r>
            <a:r>
              <a:rPr lang="en-US" altLang="zh-CN" sz="2800" dirty="0" smtClean="0">
                <a:ea typeface="宋体" pitchFamily="2" charset="-122"/>
              </a:rPr>
              <a:t>to improve the protection </a:t>
            </a:r>
            <a:r>
              <a:rPr lang="en-US" altLang="zh-CN" sz="2800" dirty="0">
                <a:ea typeface="宋体" pitchFamily="2" charset="-122"/>
              </a:rPr>
              <a:t>of the rights of women</a:t>
            </a: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458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meaning of equality between women and men I</a:t>
            </a:r>
            <a:endParaRPr lang="en-US" sz="3200" b="1" dirty="0">
              <a:solidFill>
                <a:srgbClr val="006FB7"/>
              </a:solidFill>
            </a:endParaRPr>
          </a:p>
        </p:txBody>
      </p:sp>
      <p:sp>
        <p:nvSpPr>
          <p:cNvPr id="24581" name="Rectangle 3"/>
          <p:cNvSpPr txBox="1">
            <a:spLocks noChangeArrowheads="1"/>
          </p:cNvSpPr>
          <p:nvPr/>
        </p:nvSpPr>
        <p:spPr bwMode="auto">
          <a:xfrm>
            <a:off x="395288" y="2132236"/>
            <a:ext cx="8229600" cy="26649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dirty="0">
                <a:ea typeface="宋体" pitchFamily="2" charset="-122"/>
              </a:rPr>
              <a:t>Women have the right to equality with men before the law. This right to legal equality is independent of the civil status of the woman.</a:t>
            </a:r>
          </a:p>
          <a:p>
            <a:pPr marL="0" indent="0" eaLnBrk="1" hangingPunct="1">
              <a:spcBef>
                <a:spcPts val="2400"/>
              </a:spcBef>
              <a:buClr>
                <a:srgbClr val="006FB7"/>
              </a:buClr>
            </a:pPr>
            <a:r>
              <a:rPr lang="en-US" altLang="zh-CN" sz="2800" dirty="0">
                <a:ea typeface="宋体" pitchFamily="2" charset="-122"/>
              </a:rPr>
              <a:t>The prohibition of discrimination based on sex includes gender-based violence.</a:t>
            </a:r>
          </a:p>
        </p:txBody>
      </p:sp>
      <p:sp>
        <p:nvSpPr>
          <p:cNvPr id="2458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560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meaning of equality between women and men II</a:t>
            </a:r>
            <a:endParaRPr lang="en-US" sz="3200" b="1" dirty="0">
              <a:solidFill>
                <a:srgbClr val="006FB7"/>
              </a:solidFill>
            </a:endParaRPr>
          </a:p>
        </p:txBody>
      </p:sp>
      <p:sp>
        <p:nvSpPr>
          <p:cNvPr id="25605" name="Rectangle 3"/>
          <p:cNvSpPr txBox="1">
            <a:spLocks noChangeArrowheads="1"/>
          </p:cNvSpPr>
          <p:nvPr/>
        </p:nvSpPr>
        <p:spPr bwMode="auto">
          <a:xfrm>
            <a:off x="395288" y="2060228"/>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dirty="0">
                <a:ea typeface="宋体" pitchFamily="2" charset="-122"/>
              </a:rPr>
              <a:t>Women’s right to legal equality with men means that States have to eliminate all legal and factual discrimination against women in both the public and the private sectors. It also implies that States are, as a minimum, duty-bound to take all appropriate measures to modify local customs and traditions that may impede the full realization of women’s right to equality. </a:t>
            </a:r>
            <a:endParaRPr lang="en-US" sz="2800" dirty="0"/>
          </a:p>
        </p:txBody>
      </p:sp>
      <p:sp>
        <p:nvSpPr>
          <p:cNvPr id="2560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altLang="zh-CN" sz="1200" b="1">
                <a:ea typeface="宋体" pitchFamily="2" charset="-122"/>
              </a:rPr>
              <a:t>20</a:t>
            </a:r>
            <a:endParaRPr lang="it-IT" sz="12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6629" name="Rectangle 3"/>
          <p:cNvSpPr txBox="1">
            <a:spLocks noChangeArrowheads="1"/>
          </p:cNvSpPr>
          <p:nvPr/>
        </p:nvSpPr>
        <p:spPr bwMode="auto">
          <a:xfrm>
            <a:off x="395288" y="1628800"/>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provisions (1)</a:t>
            </a:r>
          </a:p>
          <a:p>
            <a:pPr marL="514350" indent="-514350" eaLnBrk="1" hangingPunct="1">
              <a:spcBef>
                <a:spcPts val="1200"/>
              </a:spcBef>
              <a:buClr>
                <a:srgbClr val="006FB7"/>
              </a:buClr>
              <a:buFont typeface="+mj-lt"/>
              <a:buAutoNum type="arabicPeriod"/>
            </a:pPr>
            <a:r>
              <a:rPr lang="en-US" altLang="zh-CN" sz="2800" dirty="0" smtClean="0">
                <a:ea typeface="宋体" pitchFamily="2" charset="-122"/>
              </a:rPr>
              <a:t>Articles </a:t>
            </a:r>
            <a:r>
              <a:rPr lang="en-US" altLang="zh-CN" sz="2800" dirty="0">
                <a:ea typeface="宋体" pitchFamily="2" charset="-122"/>
              </a:rPr>
              <a:t>3 and 5 of the Universal Declaration on Human Rights</a:t>
            </a:r>
          </a:p>
          <a:p>
            <a:pPr marL="514350" indent="-514350" eaLnBrk="1" hangingPunct="1">
              <a:spcBef>
                <a:spcPts val="1200"/>
              </a:spcBef>
              <a:buClr>
                <a:srgbClr val="006FB7"/>
              </a:buClr>
              <a:buFont typeface="+mj-lt"/>
              <a:buAutoNum type="arabicPeriod"/>
            </a:pPr>
            <a:r>
              <a:rPr lang="en-US" altLang="zh-CN" sz="2800" dirty="0" smtClean="0">
                <a:ea typeface="宋体" pitchFamily="2" charset="-122"/>
              </a:rPr>
              <a:t>Articles </a:t>
            </a:r>
            <a:r>
              <a:rPr lang="en-US" altLang="zh-CN" sz="2800" dirty="0">
                <a:ea typeface="宋体" pitchFamily="2" charset="-122"/>
              </a:rPr>
              <a:t>6, 7, 9 and 10 of the International Covenant on Civil and Political Rights </a:t>
            </a:r>
          </a:p>
          <a:p>
            <a:pPr marL="514350" indent="-514350" eaLnBrk="1" hangingPunct="1">
              <a:spcBef>
                <a:spcPts val="1200"/>
              </a:spcBef>
              <a:buClr>
                <a:srgbClr val="006FB7"/>
              </a:buClr>
              <a:buFont typeface="+mj-lt"/>
              <a:buAutoNum type="arabicPeriod"/>
            </a:pPr>
            <a:r>
              <a:rPr lang="en-US" altLang="zh-CN" sz="2800" dirty="0" smtClean="0">
                <a:ea typeface="宋体" pitchFamily="2" charset="-122"/>
              </a:rPr>
              <a:t>Articles </a:t>
            </a:r>
            <a:r>
              <a:rPr lang="en-US" altLang="zh-CN" sz="2800" dirty="0">
                <a:ea typeface="宋体" pitchFamily="2" charset="-122"/>
              </a:rPr>
              <a:t>4, 5 and 6 of the African Charter on Human and Peoples’ Rights</a:t>
            </a:r>
          </a:p>
          <a:p>
            <a:pPr marL="514350" indent="-514350" eaLnBrk="1" hangingPunct="1">
              <a:spcBef>
                <a:spcPts val="1200"/>
              </a:spcBef>
              <a:buClr>
                <a:srgbClr val="006FB7"/>
              </a:buClr>
              <a:buFont typeface="+mj-lt"/>
              <a:buAutoNum type="arabicPeriod"/>
            </a:pPr>
            <a:r>
              <a:rPr lang="en-US" altLang="zh-CN" sz="2800" dirty="0" smtClean="0">
                <a:ea typeface="宋体" pitchFamily="2" charset="-122"/>
              </a:rPr>
              <a:t>Articles </a:t>
            </a:r>
            <a:r>
              <a:rPr lang="en-US" altLang="zh-CN" sz="2800" dirty="0">
                <a:ea typeface="宋体" pitchFamily="2" charset="-122"/>
              </a:rPr>
              <a:t>4, 5 and 7 of the American Convention on Human Rights</a:t>
            </a:r>
          </a:p>
        </p:txBody>
      </p:sp>
      <p:sp>
        <p:nvSpPr>
          <p:cNvPr id="2663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7"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I</a:t>
            </a:r>
            <a:endParaRPr lang="en-US" sz="2700" b="1" dirty="0">
              <a:solidFill>
                <a:srgbClr val="006FB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765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8" name="Rectangle 3"/>
          <p:cNvSpPr txBox="1">
            <a:spLocks noChangeArrowheads="1"/>
          </p:cNvSpPr>
          <p:nvPr/>
        </p:nvSpPr>
        <p:spPr bwMode="auto">
          <a:xfrm>
            <a:off x="395288" y="1628800"/>
            <a:ext cx="8229600" cy="4104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provisions </a:t>
            </a:r>
            <a:r>
              <a:rPr lang="en-US" altLang="zh-CN" sz="2800" b="1" dirty="0" smtClean="0">
                <a:solidFill>
                  <a:srgbClr val="006FB7"/>
                </a:solidFill>
                <a:ea typeface="宋体" pitchFamily="2" charset="-122"/>
              </a:rPr>
              <a:t>(2)</a:t>
            </a:r>
            <a:endParaRPr lang="en-US" altLang="zh-CN" sz="2800" b="1" dirty="0">
              <a:solidFill>
                <a:srgbClr val="006FB7"/>
              </a:solidFill>
              <a:ea typeface="宋体" pitchFamily="2" charset="-122"/>
            </a:endParaRPr>
          </a:p>
          <a:p>
            <a:pPr marL="514350" indent="-514350" eaLnBrk="1" hangingPunct="1">
              <a:spcBef>
                <a:spcPts val="1200"/>
              </a:spcBef>
              <a:buClr>
                <a:srgbClr val="006FB7"/>
              </a:buClr>
              <a:buFont typeface="+mj-lt"/>
              <a:buAutoNum type="arabicPeriod" startAt="5"/>
            </a:pPr>
            <a:r>
              <a:rPr lang="en-US" altLang="zh-CN" sz="2800" dirty="0" smtClean="0">
                <a:ea typeface="宋体" pitchFamily="2" charset="-122"/>
              </a:rPr>
              <a:t>Articles </a:t>
            </a:r>
            <a:r>
              <a:rPr lang="en-US" altLang="zh-CN" sz="2800" dirty="0">
                <a:ea typeface="宋体" pitchFamily="2" charset="-122"/>
              </a:rPr>
              <a:t>2, 3 and 5 of the European Convention on Human Rights </a:t>
            </a:r>
          </a:p>
          <a:p>
            <a:pPr marL="514350" indent="-514350" eaLnBrk="1" hangingPunct="1">
              <a:spcBef>
                <a:spcPts val="1200"/>
              </a:spcBef>
              <a:buClr>
                <a:srgbClr val="006FB7"/>
              </a:buClr>
              <a:buFont typeface="+mj-lt"/>
              <a:buAutoNum type="arabicPeriod" startAt="5"/>
            </a:pPr>
            <a:r>
              <a:rPr lang="en-US" altLang="zh-CN" sz="2800" dirty="0" smtClean="0">
                <a:ea typeface="宋体" pitchFamily="2" charset="-122"/>
              </a:rPr>
              <a:t>Inter-American </a:t>
            </a:r>
            <a:r>
              <a:rPr lang="en-US" altLang="zh-CN" sz="2800" dirty="0">
                <a:ea typeface="宋体" pitchFamily="2" charset="-122"/>
              </a:rPr>
              <a:t>Convention on the Prevention, Punishment and Eradication of Violence against Women </a:t>
            </a:r>
          </a:p>
          <a:p>
            <a:pPr marL="514350" indent="-514350" eaLnBrk="1" hangingPunct="1">
              <a:spcBef>
                <a:spcPts val="1200"/>
              </a:spcBef>
              <a:buClr>
                <a:srgbClr val="006FB7"/>
              </a:buClr>
              <a:buFont typeface="+mj-lt"/>
              <a:buAutoNum type="arabicPeriod" startAt="5"/>
            </a:pPr>
            <a:r>
              <a:rPr lang="en-US" altLang="zh-CN" sz="2800" dirty="0" smtClean="0">
                <a:ea typeface="宋体" pitchFamily="2" charset="-122"/>
              </a:rPr>
              <a:t>Declaration </a:t>
            </a:r>
            <a:r>
              <a:rPr lang="en-US" altLang="zh-CN" sz="2800" dirty="0">
                <a:ea typeface="宋体" pitchFamily="2" charset="-122"/>
              </a:rPr>
              <a:t>on the Elimination of Violence against Women</a:t>
            </a:r>
          </a:p>
        </p:txBody>
      </p:sp>
      <p:sp>
        <p:nvSpPr>
          <p:cNvPr id="9"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II</a:t>
            </a:r>
            <a:endParaRPr lang="en-US" sz="2700" b="1" dirty="0">
              <a:solidFill>
                <a:srgbClr val="006FB7"/>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8677" name="Rectangle 3"/>
          <p:cNvSpPr txBox="1">
            <a:spLocks noChangeArrowheads="1"/>
          </p:cNvSpPr>
          <p:nvPr/>
        </p:nvSpPr>
        <p:spPr bwMode="auto">
          <a:xfrm>
            <a:off x="395288" y="1773238"/>
            <a:ext cx="8229600" cy="38160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What it means (1)</a:t>
            </a:r>
          </a:p>
          <a:p>
            <a:pPr marL="0" indent="0" eaLnBrk="1" hangingPunct="1">
              <a:spcBef>
                <a:spcPts val="2400"/>
              </a:spcBef>
              <a:buClr>
                <a:srgbClr val="006FB7"/>
              </a:buClr>
            </a:pPr>
            <a:r>
              <a:rPr lang="en-US" altLang="zh-CN" sz="2800" dirty="0">
                <a:ea typeface="宋体" pitchFamily="2" charset="-122"/>
              </a:rPr>
              <a:t>Every woman has the right to respect for her life as well as for her physical and mental integrity on an equal basis with men.</a:t>
            </a:r>
          </a:p>
          <a:p>
            <a:pPr marL="0" indent="0" eaLnBrk="1" hangingPunct="1">
              <a:spcBef>
                <a:spcPts val="2400"/>
              </a:spcBef>
              <a:buClr>
                <a:srgbClr val="006FB7"/>
              </a:buClr>
            </a:pPr>
            <a:r>
              <a:rPr lang="en-US" altLang="zh-CN" sz="2800" dirty="0">
                <a:ea typeface="宋体" pitchFamily="2" charset="-122"/>
              </a:rPr>
              <a:t>Gender-based violence and the threat of such violence are prohibited by international human rights law, in </a:t>
            </a:r>
            <a:r>
              <a:rPr lang="en-US" altLang="zh-CN" sz="2800" dirty="0" smtClean="0">
                <a:ea typeface="宋体" pitchFamily="2" charset="-122"/>
              </a:rPr>
              <a:t>both the </a:t>
            </a:r>
            <a:r>
              <a:rPr lang="en-US" altLang="zh-CN" sz="2800" dirty="0">
                <a:ea typeface="宋体" pitchFamily="2" charset="-122"/>
              </a:rPr>
              <a:t>public </a:t>
            </a:r>
            <a:r>
              <a:rPr lang="en-US" altLang="zh-CN" sz="2800" dirty="0" smtClean="0">
                <a:ea typeface="宋体" pitchFamily="2" charset="-122"/>
              </a:rPr>
              <a:t>and </a:t>
            </a:r>
            <a:r>
              <a:rPr lang="en-US" altLang="zh-CN" sz="2800" dirty="0">
                <a:ea typeface="宋体" pitchFamily="2" charset="-122"/>
              </a:rPr>
              <a:t>the private sphere.</a:t>
            </a:r>
          </a:p>
        </p:txBody>
      </p:sp>
      <p:sp>
        <p:nvSpPr>
          <p:cNvPr id="2867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8"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III</a:t>
            </a:r>
            <a:endParaRPr lang="en-US" sz="2700" b="1" dirty="0">
              <a:solidFill>
                <a:srgbClr val="006FB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2970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7" name="Rectangle 3"/>
          <p:cNvSpPr txBox="1">
            <a:spLocks noChangeArrowheads="1"/>
          </p:cNvSpPr>
          <p:nvPr/>
        </p:nvSpPr>
        <p:spPr bwMode="auto">
          <a:xfrm>
            <a:off x="395288" y="1773238"/>
            <a:ext cx="8229600" cy="38160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What it means </a:t>
            </a:r>
            <a:r>
              <a:rPr lang="en-US" altLang="zh-CN" sz="2800" b="1" dirty="0" smtClean="0">
                <a:solidFill>
                  <a:srgbClr val="006FB7"/>
                </a:solidFill>
                <a:ea typeface="宋体" pitchFamily="2" charset="-122"/>
              </a:rPr>
              <a:t>(2)</a:t>
            </a:r>
            <a:endParaRPr lang="en-US" altLang="zh-CN" sz="2800" b="1" dirty="0">
              <a:solidFill>
                <a:srgbClr val="006FB7"/>
              </a:solidFill>
              <a:ea typeface="宋体" pitchFamily="2" charset="-122"/>
            </a:endParaRPr>
          </a:p>
          <a:p>
            <a:pPr marL="0" indent="0" eaLnBrk="1" hangingPunct="1">
              <a:spcBef>
                <a:spcPts val="2400"/>
              </a:spcBef>
              <a:buClr>
                <a:srgbClr val="006FB7"/>
              </a:buClr>
            </a:pPr>
            <a:r>
              <a:rPr lang="en-US" altLang="zh-CN" sz="2800" dirty="0">
                <a:ea typeface="宋体" pitchFamily="2" charset="-122"/>
              </a:rPr>
              <a:t>Violence against women impairs or nullifies their right to enjoy their rights and freedoms on a basis of equality with men.</a:t>
            </a:r>
          </a:p>
          <a:p>
            <a:pPr marL="0" indent="0" eaLnBrk="1" hangingPunct="1">
              <a:spcBef>
                <a:spcPts val="2400"/>
              </a:spcBef>
              <a:buClr>
                <a:srgbClr val="006FB7"/>
              </a:buClr>
            </a:pPr>
            <a:r>
              <a:rPr lang="en-US" altLang="zh-CN" sz="2800" dirty="0">
                <a:ea typeface="宋体" pitchFamily="2" charset="-122"/>
              </a:rPr>
              <a:t>Women in vulnerable situations must be given special attention and protection against acts of violence</a:t>
            </a:r>
            <a:r>
              <a:rPr lang="en-US" altLang="zh-CN" sz="2800" dirty="0" smtClean="0">
                <a:ea typeface="宋体" pitchFamily="2" charset="-122"/>
              </a:rPr>
              <a:t>.</a:t>
            </a:r>
            <a:endParaRPr lang="en-US" altLang="zh-CN" sz="2800" dirty="0">
              <a:ea typeface="宋体" pitchFamily="2" charset="-122"/>
            </a:endParaRPr>
          </a:p>
        </p:txBody>
      </p:sp>
      <p:sp>
        <p:nvSpPr>
          <p:cNvPr id="8"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IV</a:t>
            </a:r>
            <a:endParaRPr lang="en-US" sz="2700" b="1" dirty="0">
              <a:solidFill>
                <a:srgbClr val="006FB7"/>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072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a:t>
            </a:r>
            <a:endParaRPr lang="en-US" sz="3200" b="1">
              <a:solidFill>
                <a:srgbClr val="006FB7"/>
              </a:solidFill>
            </a:endParaRPr>
          </a:p>
        </p:txBody>
      </p:sp>
      <p:sp>
        <p:nvSpPr>
          <p:cNvPr id="30725" name="Rectangle 3"/>
          <p:cNvSpPr txBox="1">
            <a:spLocks noChangeArrowheads="1"/>
          </p:cNvSpPr>
          <p:nvPr/>
        </p:nvSpPr>
        <p:spPr bwMode="auto">
          <a:xfrm>
            <a:off x="395288" y="1773238"/>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GB" altLang="zh-CN" sz="2800">
                <a:ea typeface="宋体" pitchFamily="2" charset="-122"/>
              </a:rPr>
              <a:t>To ensure that the participants acquire a basic working  knowledge of the origin, purpose and scope of the international law of human rights and its application at the domestic level. </a:t>
            </a:r>
          </a:p>
          <a:p>
            <a:pPr eaLnBrk="1" hangingPunct="1">
              <a:lnSpc>
                <a:spcPct val="110000"/>
              </a:lnSpc>
              <a:spcBef>
                <a:spcPts val="2400"/>
              </a:spcBef>
              <a:buClr>
                <a:srgbClr val="006FB7"/>
              </a:buClr>
              <a:buFontTx/>
              <a:buChar char="•"/>
            </a:pPr>
            <a:r>
              <a:rPr lang="en-GB" altLang="zh-CN" sz="2800">
                <a:ea typeface="宋体" pitchFamily="2" charset="-122"/>
              </a:rPr>
              <a:t>To make the participants aware of the important role played by the legal professions in promoting and protecting human rights.</a:t>
            </a:r>
            <a:endParaRPr lang="en-US" sz="2800"/>
          </a:p>
        </p:txBody>
      </p:sp>
      <p:sp>
        <p:nvSpPr>
          <p:cNvPr id="3072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
        <p:nvSpPr>
          <p:cNvPr id="7" name="Rectangle 3"/>
          <p:cNvSpPr txBox="1">
            <a:spLocks noChangeArrowheads="1"/>
          </p:cNvSpPr>
          <p:nvPr/>
        </p:nvSpPr>
        <p:spPr bwMode="auto">
          <a:xfrm>
            <a:off x="395288" y="1556792"/>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What it means </a:t>
            </a:r>
            <a:r>
              <a:rPr lang="en-US" altLang="zh-CN" sz="2600" b="1" dirty="0" smtClean="0">
                <a:solidFill>
                  <a:srgbClr val="006FB7"/>
                </a:solidFill>
                <a:ea typeface="宋体" pitchFamily="2" charset="-122"/>
              </a:rPr>
              <a:t>(3)</a:t>
            </a:r>
            <a:endParaRPr lang="en-US" altLang="zh-CN" sz="2600" b="1" dirty="0">
              <a:solidFill>
                <a:srgbClr val="006FB7"/>
              </a:solidFill>
              <a:ea typeface="宋体" pitchFamily="2" charset="-122"/>
            </a:endParaRPr>
          </a:p>
          <a:p>
            <a:pPr marL="0" indent="0" eaLnBrk="1" hangingPunct="1">
              <a:spcBef>
                <a:spcPts val="1200"/>
              </a:spcBef>
              <a:buClr>
                <a:srgbClr val="006FB7"/>
              </a:buClr>
            </a:pPr>
            <a:r>
              <a:rPr lang="en-US" altLang="zh-CN" sz="2600" dirty="0">
                <a:ea typeface="宋体" pitchFamily="2" charset="-122"/>
              </a:rPr>
              <a:t>Women’s right to life must be respected at all times.</a:t>
            </a:r>
          </a:p>
          <a:p>
            <a:pPr marL="0" indent="0" eaLnBrk="1" hangingPunct="1">
              <a:spcBef>
                <a:spcPts val="1200"/>
              </a:spcBef>
              <a:buClr>
                <a:srgbClr val="006FB7"/>
              </a:buClr>
            </a:pPr>
            <a:r>
              <a:rPr lang="en-US" altLang="zh-CN" sz="2600" dirty="0">
                <a:ea typeface="宋体" pitchFamily="2" charset="-122"/>
              </a:rPr>
              <a:t>States have a corresponding legal duty positively to protect women’s life. Violence including abductions, enforced disappearances, murder and extrajudicial killings are strictly prohibited at all times.</a:t>
            </a:r>
          </a:p>
          <a:p>
            <a:pPr marL="0" indent="0" eaLnBrk="1" hangingPunct="1">
              <a:spcBef>
                <a:spcPts val="1200"/>
              </a:spcBef>
              <a:buClr>
                <a:srgbClr val="006FB7"/>
              </a:buClr>
            </a:pPr>
            <a:r>
              <a:rPr lang="en-US" altLang="zh-CN" sz="2600" dirty="0">
                <a:ea typeface="宋体" pitchFamily="2" charset="-122"/>
              </a:rPr>
              <a:t>Violence linked to dowry as well as “</a:t>
            </a:r>
            <a:r>
              <a:rPr lang="en-US" altLang="zh-CN" sz="2600" dirty="0" err="1">
                <a:ea typeface="宋体" pitchFamily="2" charset="-122"/>
              </a:rPr>
              <a:t>honour</a:t>
            </a:r>
            <a:r>
              <a:rPr lang="en-US" altLang="zh-CN" sz="2600" dirty="0">
                <a:ea typeface="宋体" pitchFamily="2" charset="-122"/>
              </a:rPr>
              <a:t> killings” are strictly prohibited by international law and must be prevented, prosecuted and punished by the State concerned.</a:t>
            </a:r>
          </a:p>
        </p:txBody>
      </p:sp>
      <p:sp>
        <p:nvSpPr>
          <p:cNvPr id="8"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V</a:t>
            </a:r>
            <a:endParaRPr lang="en-US" sz="2700" b="1" dirty="0">
              <a:solidFill>
                <a:srgbClr val="006FB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17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
        <p:nvSpPr>
          <p:cNvPr id="7" name="Rectangle 3"/>
          <p:cNvSpPr txBox="1">
            <a:spLocks noChangeArrowheads="1"/>
          </p:cNvSpPr>
          <p:nvPr/>
        </p:nvSpPr>
        <p:spPr bwMode="auto">
          <a:xfrm>
            <a:off x="395288" y="1484784"/>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What it means </a:t>
            </a:r>
            <a:r>
              <a:rPr lang="en-US" altLang="zh-CN" sz="2400" b="1" dirty="0" smtClean="0">
                <a:solidFill>
                  <a:srgbClr val="006FB7"/>
                </a:solidFill>
                <a:ea typeface="宋体" pitchFamily="2" charset="-122"/>
              </a:rPr>
              <a:t>(4)</a:t>
            </a:r>
            <a:endParaRPr lang="en-US" altLang="zh-CN" sz="2400" b="1" dirty="0">
              <a:solidFill>
                <a:srgbClr val="006FB7"/>
              </a:solidFill>
              <a:ea typeface="宋体" pitchFamily="2" charset="-122"/>
            </a:endParaRPr>
          </a:p>
          <a:p>
            <a:pPr marL="0" indent="0" eaLnBrk="1" hangingPunct="1">
              <a:spcBef>
                <a:spcPts val="1200"/>
              </a:spcBef>
              <a:buClr>
                <a:srgbClr val="006FB7"/>
              </a:buClr>
            </a:pPr>
            <a:r>
              <a:rPr lang="en-US" altLang="zh-CN" sz="2400" dirty="0">
                <a:ea typeface="宋体" pitchFamily="2" charset="-122"/>
              </a:rPr>
              <a:t>Female genital mutilation is harmful to the health and life of girls and women and contrary to international law. States have a legal duty to take appropriate and effective measures to eradicate this practice.</a:t>
            </a:r>
          </a:p>
          <a:p>
            <a:pPr marL="0" indent="0" eaLnBrk="1" hangingPunct="1">
              <a:spcBef>
                <a:spcPts val="1200"/>
              </a:spcBef>
              <a:buClr>
                <a:srgbClr val="006FB7"/>
              </a:buClr>
            </a:pPr>
            <a:r>
              <a:rPr lang="en-US" altLang="zh-CN" sz="2400" dirty="0">
                <a:ea typeface="宋体" pitchFamily="2" charset="-122"/>
              </a:rPr>
              <a:t>In order to prevent maternal mortality, national legislation must, as a minimum, provide for the possibility of abortion in cases such as where the health of the mother is in danger, as well as in cases of rape or incest.</a:t>
            </a:r>
          </a:p>
          <a:p>
            <a:pPr marL="0" indent="0" eaLnBrk="1" hangingPunct="1">
              <a:spcBef>
                <a:spcPts val="1200"/>
              </a:spcBef>
              <a:buClr>
                <a:srgbClr val="006FB7"/>
              </a:buClr>
            </a:pPr>
            <a:r>
              <a:rPr lang="en-US" altLang="zh-CN" sz="2400" dirty="0">
                <a:ea typeface="宋体" pitchFamily="2" charset="-122"/>
              </a:rPr>
              <a:t>The death penalty may not be imposed on pregnant women. </a:t>
            </a:r>
          </a:p>
        </p:txBody>
      </p:sp>
      <p:sp>
        <p:nvSpPr>
          <p:cNvPr id="8"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VI</a:t>
            </a:r>
            <a:endParaRPr lang="en-US" sz="2700" b="1" dirty="0">
              <a:solidFill>
                <a:srgbClr val="006FB7"/>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2773" name="Rectangle 3"/>
          <p:cNvSpPr txBox="1">
            <a:spLocks noChangeArrowheads="1"/>
          </p:cNvSpPr>
          <p:nvPr/>
        </p:nvSpPr>
        <p:spPr bwMode="auto">
          <a:xfrm>
            <a:off x="395288" y="1916212"/>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What it means (5)</a:t>
            </a:r>
          </a:p>
          <a:p>
            <a:pPr marL="0" indent="0" eaLnBrk="1" hangingPunct="1">
              <a:spcBef>
                <a:spcPts val="2400"/>
              </a:spcBef>
              <a:buClr>
                <a:srgbClr val="006FB7"/>
              </a:buClr>
            </a:pPr>
            <a:r>
              <a:rPr lang="en-US" altLang="zh-CN" sz="2800" dirty="0">
                <a:ea typeface="宋体" pitchFamily="2" charset="-122"/>
              </a:rPr>
              <a:t>States have a legal responsibility under international law to take positive measures to reduce infant mortality and increase life expectancy by dealing with the root causes and providing women with equal access to food and health care.</a:t>
            </a:r>
          </a:p>
        </p:txBody>
      </p:sp>
      <p:sp>
        <p:nvSpPr>
          <p:cNvPr id="327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
        <p:nvSpPr>
          <p:cNvPr id="7"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VII</a:t>
            </a:r>
            <a:endParaRPr lang="en-US" sz="2700" b="1" dirty="0">
              <a:solidFill>
                <a:srgbClr val="006FB7"/>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379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(6)</a:t>
            </a:r>
          </a:p>
          <a:p>
            <a:pPr marL="0" indent="0" eaLnBrk="1" hangingPunct="1">
              <a:spcBef>
                <a:spcPts val="1200"/>
              </a:spcBef>
              <a:buClr>
                <a:srgbClr val="006FB7"/>
              </a:buClr>
            </a:pPr>
            <a:r>
              <a:rPr lang="en-US" altLang="zh-CN" sz="2800" dirty="0">
                <a:ea typeface="宋体" pitchFamily="2" charset="-122"/>
              </a:rPr>
              <a:t>Women have the right to freedom from torture, and cruel, inhuman and degrading treatment and punishment at all times, including in times of emergency.</a:t>
            </a:r>
          </a:p>
          <a:p>
            <a:pPr marL="0" indent="0" eaLnBrk="1" hangingPunct="1">
              <a:spcBef>
                <a:spcPts val="1200"/>
              </a:spcBef>
              <a:buClr>
                <a:srgbClr val="006FB7"/>
              </a:buClr>
            </a:pPr>
            <a:r>
              <a:rPr lang="en-US" altLang="zh-CN" sz="2800" dirty="0">
                <a:ea typeface="宋体" pitchFamily="2" charset="-122"/>
              </a:rPr>
              <a:t>Women deprived of their liberty must be treated with humanity and given special protection against violence and sexual abuse. Pregnant women and nursing mothers are to be provided with special facilities in detention.</a:t>
            </a:r>
          </a:p>
        </p:txBody>
      </p:sp>
      <p:sp>
        <p:nvSpPr>
          <p:cNvPr id="337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
        <p:nvSpPr>
          <p:cNvPr id="7"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VIII</a:t>
            </a:r>
            <a:endParaRPr lang="en-US" sz="2700" b="1" dirty="0">
              <a:solidFill>
                <a:srgbClr val="006FB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71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a:t>
            </a:r>
            <a:endParaRPr lang="en-US" sz="3200" b="1" dirty="0">
              <a:solidFill>
                <a:srgbClr val="006FB7"/>
              </a:solidFill>
            </a:endParaRPr>
          </a:p>
        </p:txBody>
      </p:sp>
      <p:sp>
        <p:nvSpPr>
          <p:cNvPr id="7173" name="Rectangle 3"/>
          <p:cNvSpPr txBox="1">
            <a:spLocks noChangeArrowheads="1"/>
          </p:cNvSpPr>
          <p:nvPr/>
        </p:nvSpPr>
        <p:spPr bwMode="auto">
          <a:xfrm>
            <a:off x="395288" y="1628800"/>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How </a:t>
            </a:r>
            <a:r>
              <a:rPr lang="en-US" altLang="zh-CN" sz="2800" dirty="0">
                <a:ea typeface="宋体" pitchFamily="2" charset="-122"/>
              </a:rPr>
              <a:t>are the rights of women protected by the legislation in the country where you work?</a:t>
            </a:r>
          </a:p>
          <a:p>
            <a:pPr eaLnBrk="1" hangingPunct="1">
              <a:spcBef>
                <a:spcPts val="1200"/>
              </a:spcBef>
              <a:buClr>
                <a:srgbClr val="006FB7"/>
              </a:buClr>
              <a:buFontTx/>
              <a:buChar char="•"/>
            </a:pPr>
            <a:r>
              <a:rPr lang="en-US" altLang="zh-CN" sz="2800" dirty="0" smtClean="0">
                <a:ea typeface="宋体" pitchFamily="2" charset="-122"/>
              </a:rPr>
              <a:t>In </a:t>
            </a:r>
            <a:r>
              <a:rPr lang="en-US" altLang="zh-CN" sz="2800" dirty="0">
                <a:ea typeface="宋体" pitchFamily="2" charset="-122"/>
              </a:rPr>
              <a:t>your view, is this legislation efficiently enforced?</a:t>
            </a:r>
          </a:p>
          <a:p>
            <a:pPr eaLnBrk="1" hangingPunct="1">
              <a:spcBef>
                <a:spcPts val="1200"/>
              </a:spcBef>
              <a:buClr>
                <a:srgbClr val="006FB7"/>
              </a:buClr>
              <a:buFontTx/>
              <a:buChar char="•"/>
            </a:pPr>
            <a:r>
              <a:rPr lang="en-US" altLang="zh-CN" sz="2800" dirty="0" smtClean="0">
                <a:ea typeface="宋体" pitchFamily="2" charset="-122"/>
              </a:rPr>
              <a:t>What </a:t>
            </a:r>
            <a:r>
              <a:rPr lang="en-US" altLang="zh-CN" sz="2800" dirty="0">
                <a:ea typeface="宋体" pitchFamily="2" charset="-122"/>
              </a:rPr>
              <a:t>are the specific problems facing women in the country where you work?</a:t>
            </a:r>
          </a:p>
          <a:p>
            <a:pPr eaLnBrk="1" hangingPunct="1">
              <a:spcBef>
                <a:spcPts val="1200"/>
              </a:spcBef>
              <a:buClr>
                <a:srgbClr val="006FB7"/>
              </a:buClr>
              <a:buFontTx/>
              <a:buChar char="•"/>
            </a:pPr>
            <a:r>
              <a:rPr lang="en-US" altLang="zh-CN" sz="2800" dirty="0" smtClean="0">
                <a:ea typeface="宋体" pitchFamily="2" charset="-122"/>
              </a:rPr>
              <a:t>Are </a:t>
            </a:r>
            <a:r>
              <a:rPr lang="en-US" altLang="zh-CN" sz="2800" dirty="0">
                <a:ea typeface="宋体" pitchFamily="2" charset="-122"/>
              </a:rPr>
              <a:t>these problems due to shortcomings in the de jure protection of women or to a failure to enforce the existing legal rules?</a:t>
            </a:r>
          </a:p>
        </p:txBody>
      </p:sp>
      <p:sp>
        <p:nvSpPr>
          <p:cNvPr id="71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48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
        <p:nvSpPr>
          <p:cNvPr id="7" name="Rectangle 3"/>
          <p:cNvSpPr txBox="1">
            <a:spLocks noChangeArrowheads="1"/>
          </p:cNvSpPr>
          <p:nvPr/>
        </p:nvSpPr>
        <p:spPr bwMode="auto">
          <a:xfrm>
            <a:off x="395288" y="1700808"/>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a:t>
            </a:r>
            <a:r>
              <a:rPr lang="en-US" altLang="zh-CN" sz="2800" b="1" dirty="0" smtClean="0">
                <a:solidFill>
                  <a:srgbClr val="006FB7"/>
                </a:solidFill>
                <a:ea typeface="宋体" pitchFamily="2" charset="-122"/>
              </a:rPr>
              <a:t>(7)</a:t>
            </a:r>
            <a:endParaRPr lang="en-US" altLang="zh-CN" sz="2800" b="1" dirty="0">
              <a:solidFill>
                <a:srgbClr val="006FB7"/>
              </a:solidFill>
              <a:ea typeface="宋体" pitchFamily="2" charset="-122"/>
            </a:endParaRPr>
          </a:p>
          <a:p>
            <a:pPr marL="0" indent="0" eaLnBrk="1" hangingPunct="1">
              <a:spcBef>
                <a:spcPts val="1200"/>
              </a:spcBef>
              <a:buClr>
                <a:srgbClr val="006FB7"/>
              </a:buClr>
            </a:pPr>
            <a:r>
              <a:rPr lang="en-US" altLang="zh-CN" sz="2800" dirty="0">
                <a:ea typeface="宋体" pitchFamily="2" charset="-122"/>
              </a:rPr>
              <a:t>Corporal punishment is prohibited by international law, including when imposed on women for reasons of adultery or for having violated specific dress codes.</a:t>
            </a:r>
          </a:p>
          <a:p>
            <a:pPr marL="0" indent="0" eaLnBrk="1" hangingPunct="1">
              <a:spcBef>
                <a:spcPts val="1200"/>
              </a:spcBef>
              <a:buClr>
                <a:srgbClr val="006FB7"/>
              </a:buClr>
            </a:pPr>
            <a:r>
              <a:rPr lang="en-US" altLang="zh-CN" sz="2800" dirty="0">
                <a:ea typeface="宋体" pitchFamily="2" charset="-122"/>
              </a:rPr>
              <a:t>A woman must not be returned to a country where she runs a serious risk of being subjected to torture or other treatment contrary to international law.</a:t>
            </a:r>
          </a:p>
        </p:txBody>
      </p:sp>
      <p:sp>
        <p:nvSpPr>
          <p:cNvPr id="8"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IX</a:t>
            </a:r>
            <a:endParaRPr lang="en-US" sz="2700" b="1" dirty="0">
              <a:solidFill>
                <a:srgbClr val="006FB7"/>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58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
        <p:nvSpPr>
          <p:cNvPr id="7" name="Rectangle 3"/>
          <p:cNvSpPr txBox="1">
            <a:spLocks noChangeArrowheads="1"/>
          </p:cNvSpPr>
          <p:nvPr/>
        </p:nvSpPr>
        <p:spPr bwMode="auto">
          <a:xfrm>
            <a:off x="395288" y="1700808"/>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a:t>
            </a:r>
            <a:r>
              <a:rPr lang="en-US" altLang="zh-CN" sz="2800" b="1" dirty="0" smtClean="0">
                <a:solidFill>
                  <a:srgbClr val="006FB7"/>
                </a:solidFill>
                <a:ea typeface="宋体" pitchFamily="2" charset="-122"/>
              </a:rPr>
              <a:t>(8)</a:t>
            </a:r>
            <a:endParaRPr lang="en-US" altLang="zh-CN" sz="2800" b="1" dirty="0">
              <a:solidFill>
                <a:srgbClr val="006FB7"/>
              </a:solidFill>
              <a:ea typeface="宋体" pitchFamily="2" charset="-122"/>
            </a:endParaRPr>
          </a:p>
          <a:p>
            <a:pPr marL="0" indent="0" eaLnBrk="1" hangingPunct="1">
              <a:spcBef>
                <a:spcPts val="1200"/>
              </a:spcBef>
              <a:buClr>
                <a:srgbClr val="006FB7"/>
              </a:buClr>
            </a:pPr>
            <a:r>
              <a:rPr lang="en-US" altLang="zh-CN" sz="2800" dirty="0">
                <a:ea typeface="宋体" pitchFamily="2" charset="-122"/>
              </a:rPr>
              <a:t>Domestic and community violence against women is contrary to international law. States have a legal duty to take immediate and effective measures to eradicate all forms of gender-based violence in society. This duty implies, inter alia, that States must provide adequate and effective protection under criminal law to victims of violence by private individuals.</a:t>
            </a:r>
          </a:p>
        </p:txBody>
      </p:sp>
      <p:sp>
        <p:nvSpPr>
          <p:cNvPr id="8" name="Rectangle 2"/>
          <p:cNvSpPr txBox="1">
            <a:spLocks noChangeArrowheads="1"/>
          </p:cNvSpPr>
          <p:nvPr/>
        </p:nvSpPr>
        <p:spPr bwMode="auto">
          <a:xfrm>
            <a:off x="1187449" y="404664"/>
            <a:ext cx="7633023"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Women’s right to respect for their life as well as their physical and mental integrity </a:t>
            </a:r>
            <a:r>
              <a:rPr lang="en-US" altLang="zh-CN" sz="2700" b="1" dirty="0" smtClean="0">
                <a:solidFill>
                  <a:srgbClr val="006FB7"/>
                </a:solidFill>
                <a:ea typeface="宋体" pitchFamily="2" charset="-122"/>
              </a:rPr>
              <a:t>X</a:t>
            </a:r>
            <a:endParaRPr lang="en-US" sz="2700" b="1" dirty="0">
              <a:solidFill>
                <a:srgbClr val="006FB7"/>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686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Women’s right to freedom from slavery</a:t>
            </a:r>
            <a:r>
              <a:rPr lang="en-US" altLang="zh-CN" sz="2500" b="1" dirty="0" smtClean="0">
                <a:solidFill>
                  <a:srgbClr val="006FB7"/>
                </a:solidFill>
                <a:ea typeface="宋体" pitchFamily="2" charset="-122"/>
              </a:rPr>
              <a:t>,</a:t>
            </a:r>
            <a:br>
              <a:rPr lang="en-US" altLang="zh-CN" sz="2500" b="1" dirty="0" smtClean="0">
                <a:solidFill>
                  <a:srgbClr val="006FB7"/>
                </a:solidFill>
                <a:ea typeface="宋体" pitchFamily="2" charset="-122"/>
              </a:rPr>
            </a:br>
            <a:r>
              <a:rPr lang="en-US" altLang="zh-CN" sz="2500" b="1" dirty="0" smtClean="0">
                <a:solidFill>
                  <a:srgbClr val="006FB7"/>
                </a:solidFill>
                <a:ea typeface="宋体" pitchFamily="2" charset="-122"/>
              </a:rPr>
              <a:t>the </a:t>
            </a:r>
            <a:r>
              <a:rPr lang="en-US" altLang="zh-CN" sz="2500" b="1" dirty="0">
                <a:solidFill>
                  <a:srgbClr val="006FB7"/>
                </a:solidFill>
                <a:ea typeface="宋体" pitchFamily="2" charset="-122"/>
              </a:rPr>
              <a:t>slave trade, forced and compulsory </a:t>
            </a:r>
            <a:r>
              <a:rPr lang="en-US" altLang="zh-CN" sz="2500" b="1" dirty="0" err="1">
                <a:solidFill>
                  <a:srgbClr val="006FB7"/>
                </a:solidFill>
                <a:ea typeface="宋体" pitchFamily="2" charset="-122"/>
              </a:rPr>
              <a:t>labour</a:t>
            </a:r>
            <a:r>
              <a:rPr lang="en-US" altLang="zh-CN" sz="2500" b="1" dirty="0">
                <a:solidFill>
                  <a:srgbClr val="006FB7"/>
                </a:solidFill>
                <a:ea typeface="宋体" pitchFamily="2" charset="-122"/>
              </a:rPr>
              <a:t>, as well as trafficking I</a:t>
            </a:r>
            <a:endParaRPr lang="en-US" sz="2500" b="1" dirty="0">
              <a:solidFill>
                <a:srgbClr val="006FB7"/>
              </a:solidFill>
            </a:endParaRPr>
          </a:p>
        </p:txBody>
      </p:sp>
      <p:sp>
        <p:nvSpPr>
          <p:cNvPr id="36869" name="Rectangle 3"/>
          <p:cNvSpPr txBox="1">
            <a:spLocks noChangeArrowheads="1"/>
          </p:cNvSpPr>
          <p:nvPr/>
        </p:nvSpPr>
        <p:spPr bwMode="auto">
          <a:xfrm>
            <a:off x="395288" y="1556791"/>
            <a:ext cx="8229600"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1900" b="1" dirty="0">
                <a:solidFill>
                  <a:srgbClr val="006FB7"/>
                </a:solidFill>
                <a:ea typeface="宋体" pitchFamily="2" charset="-122"/>
              </a:rPr>
              <a:t>Key legal provisions (1</a:t>
            </a:r>
            <a:r>
              <a:rPr lang="en-US" altLang="zh-CN" sz="1900" b="1" dirty="0" smtClean="0">
                <a:solidFill>
                  <a:srgbClr val="006FB7"/>
                </a:solidFill>
                <a:ea typeface="宋体" pitchFamily="2" charset="-122"/>
              </a:rPr>
              <a:t>)</a:t>
            </a:r>
            <a:endParaRPr lang="en-US" altLang="zh-CN" sz="1900" b="1" dirty="0">
              <a:solidFill>
                <a:srgbClr val="006FB7"/>
              </a:solidFill>
              <a:ea typeface="宋体" pitchFamily="2" charset="-122"/>
            </a:endParaRPr>
          </a:p>
          <a:p>
            <a:pPr marL="0" indent="0" eaLnBrk="1" hangingPunct="1">
              <a:spcBef>
                <a:spcPts val="600"/>
              </a:spcBef>
              <a:buClr>
                <a:srgbClr val="006FB7"/>
              </a:buClr>
            </a:pPr>
            <a:r>
              <a:rPr lang="en-US" altLang="zh-CN" sz="1900" dirty="0">
                <a:ea typeface="宋体" pitchFamily="2" charset="-122"/>
              </a:rPr>
              <a:t>Slavery, the slave trade and servitude are either expressly or implicitly prohibited by:</a:t>
            </a:r>
          </a:p>
          <a:p>
            <a:pPr eaLnBrk="1" hangingPunct="1">
              <a:spcBef>
                <a:spcPts val="600"/>
              </a:spcBef>
              <a:buClr>
                <a:srgbClr val="006FB7"/>
              </a:buClr>
              <a:buFontTx/>
              <a:buChar char="•"/>
            </a:pPr>
            <a:r>
              <a:rPr lang="en-US" altLang="zh-CN" sz="1900" dirty="0" smtClean="0">
                <a:ea typeface="宋体" pitchFamily="2" charset="-122"/>
              </a:rPr>
              <a:t>Article </a:t>
            </a:r>
            <a:r>
              <a:rPr lang="en-US" altLang="zh-CN" sz="1900" dirty="0">
                <a:ea typeface="宋体" pitchFamily="2" charset="-122"/>
              </a:rPr>
              <a:t>8 (1) and (2) of the International Covenant on Civil and Political Rights</a:t>
            </a:r>
          </a:p>
          <a:p>
            <a:pPr eaLnBrk="1" hangingPunct="1">
              <a:spcBef>
                <a:spcPts val="600"/>
              </a:spcBef>
              <a:buClr>
                <a:srgbClr val="006FB7"/>
              </a:buClr>
              <a:buFontTx/>
              <a:buChar char="•"/>
            </a:pPr>
            <a:r>
              <a:rPr lang="en-US" altLang="zh-CN" sz="1900" dirty="0" smtClean="0">
                <a:ea typeface="宋体" pitchFamily="2" charset="-122"/>
              </a:rPr>
              <a:t>Articles </a:t>
            </a:r>
            <a:r>
              <a:rPr lang="en-US" altLang="zh-CN" sz="1900" dirty="0">
                <a:ea typeface="宋体" pitchFamily="2" charset="-122"/>
              </a:rPr>
              <a:t>1, 2 and 3 of the Optional Protocol to the Convention on the Rights of the Child on the sale of children, child prostitution and child pornography</a:t>
            </a:r>
          </a:p>
          <a:p>
            <a:pPr eaLnBrk="1" hangingPunct="1">
              <a:spcBef>
                <a:spcPts val="600"/>
              </a:spcBef>
              <a:buClr>
                <a:srgbClr val="006FB7"/>
              </a:buClr>
              <a:buFontTx/>
              <a:buChar char="•"/>
            </a:pPr>
            <a:r>
              <a:rPr lang="en-US" altLang="zh-CN" sz="1900" dirty="0" smtClean="0">
                <a:ea typeface="宋体" pitchFamily="2" charset="-122"/>
              </a:rPr>
              <a:t>Article </a:t>
            </a:r>
            <a:r>
              <a:rPr lang="en-US" altLang="zh-CN" sz="1900" dirty="0">
                <a:ea typeface="宋体" pitchFamily="2" charset="-122"/>
              </a:rPr>
              <a:t>5 of the African Charter on Human and Peoples’ Rights</a:t>
            </a:r>
          </a:p>
          <a:p>
            <a:pPr eaLnBrk="1" hangingPunct="1">
              <a:spcBef>
                <a:spcPts val="600"/>
              </a:spcBef>
              <a:buClr>
                <a:srgbClr val="006FB7"/>
              </a:buClr>
              <a:buFontTx/>
              <a:buChar char="•"/>
            </a:pPr>
            <a:r>
              <a:rPr lang="en-US" altLang="zh-CN" sz="1900" dirty="0" smtClean="0">
                <a:ea typeface="宋体" pitchFamily="2" charset="-122"/>
              </a:rPr>
              <a:t>Article </a:t>
            </a:r>
            <a:r>
              <a:rPr lang="en-US" altLang="zh-CN" sz="1900" dirty="0">
                <a:ea typeface="宋体" pitchFamily="2" charset="-122"/>
              </a:rPr>
              <a:t>6 (1) of the American Convention on Human Rights</a:t>
            </a:r>
          </a:p>
          <a:p>
            <a:pPr eaLnBrk="1" hangingPunct="1">
              <a:spcBef>
                <a:spcPts val="600"/>
              </a:spcBef>
              <a:buClr>
                <a:srgbClr val="006FB7"/>
              </a:buClr>
              <a:buFontTx/>
              <a:buChar char="•"/>
            </a:pPr>
            <a:r>
              <a:rPr lang="en-US" altLang="zh-CN" sz="1900" dirty="0" smtClean="0">
                <a:ea typeface="宋体" pitchFamily="2" charset="-122"/>
              </a:rPr>
              <a:t>Article </a:t>
            </a:r>
            <a:r>
              <a:rPr lang="en-US" altLang="zh-CN" sz="1900" dirty="0">
                <a:ea typeface="宋体" pitchFamily="2" charset="-122"/>
              </a:rPr>
              <a:t>4 (1) of the European Convention on Human Rights</a:t>
            </a:r>
          </a:p>
          <a:p>
            <a:pPr eaLnBrk="1" hangingPunct="1">
              <a:spcBef>
                <a:spcPts val="600"/>
              </a:spcBef>
              <a:buClr>
                <a:srgbClr val="006FB7"/>
              </a:buClr>
              <a:buFontTx/>
              <a:buChar char="•"/>
            </a:pPr>
            <a:r>
              <a:rPr lang="en-US" altLang="zh-CN" sz="1900" dirty="0" smtClean="0">
                <a:ea typeface="宋体" pitchFamily="2" charset="-122"/>
              </a:rPr>
              <a:t>The </a:t>
            </a:r>
            <a:r>
              <a:rPr lang="en-US" altLang="zh-CN" sz="1900" dirty="0">
                <a:ea typeface="宋体" pitchFamily="2" charset="-122"/>
              </a:rPr>
              <a:t>Slavery Convention, 1926, as amended by Protocol, 1953</a:t>
            </a:r>
          </a:p>
          <a:p>
            <a:pPr eaLnBrk="1" hangingPunct="1">
              <a:spcBef>
                <a:spcPts val="600"/>
              </a:spcBef>
              <a:buClr>
                <a:srgbClr val="006FB7"/>
              </a:buClr>
              <a:buFontTx/>
              <a:buChar char="•"/>
            </a:pPr>
            <a:r>
              <a:rPr lang="en-US" altLang="zh-CN" sz="1900" dirty="0" smtClean="0">
                <a:ea typeface="宋体" pitchFamily="2" charset="-122"/>
              </a:rPr>
              <a:t>The </a:t>
            </a:r>
            <a:r>
              <a:rPr lang="en-US" altLang="zh-CN" sz="1900" dirty="0">
                <a:ea typeface="宋体" pitchFamily="2" charset="-122"/>
              </a:rPr>
              <a:t>Supplementary Convention on the Abolition of Slavery, the Slave Trade and Institutions and Practices Similar to Slavery, 1956</a:t>
            </a:r>
          </a:p>
        </p:txBody>
      </p:sp>
      <p:sp>
        <p:nvSpPr>
          <p:cNvPr id="368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7893"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300" b="1" dirty="0">
                <a:solidFill>
                  <a:srgbClr val="006FB7"/>
                </a:solidFill>
                <a:ea typeface="宋体" pitchFamily="2" charset="-122"/>
              </a:rPr>
              <a:t>Key legal provisions (2)</a:t>
            </a:r>
          </a:p>
          <a:p>
            <a:pPr marL="0" indent="0" eaLnBrk="1" hangingPunct="1">
              <a:spcBef>
                <a:spcPts val="1200"/>
              </a:spcBef>
              <a:buClr>
                <a:srgbClr val="006FB7"/>
              </a:buClr>
            </a:pPr>
            <a:r>
              <a:rPr lang="en-US" altLang="zh-CN" sz="2300" dirty="0">
                <a:ea typeface="宋体" pitchFamily="2" charset="-122"/>
              </a:rPr>
              <a:t>Women’s right to freedom from forced and compulsory </a:t>
            </a:r>
            <a:r>
              <a:rPr lang="en-US" altLang="zh-CN" sz="2300" dirty="0" err="1">
                <a:ea typeface="宋体" pitchFamily="2" charset="-122"/>
              </a:rPr>
              <a:t>labour</a:t>
            </a:r>
            <a:r>
              <a:rPr lang="en-US" altLang="zh-CN" sz="2300" dirty="0">
                <a:ea typeface="宋体" pitchFamily="2" charset="-122"/>
              </a:rPr>
              <a:t> is guaranteed by the following legal provisions:</a:t>
            </a:r>
          </a:p>
          <a:p>
            <a:pPr eaLnBrk="1" hangingPunct="1">
              <a:spcBef>
                <a:spcPts val="1200"/>
              </a:spcBef>
              <a:buClr>
                <a:srgbClr val="006FB7"/>
              </a:buClr>
              <a:buFontTx/>
              <a:buChar char="•"/>
            </a:pPr>
            <a:r>
              <a:rPr lang="en-US" altLang="zh-CN" sz="2300" dirty="0" smtClean="0">
                <a:ea typeface="宋体" pitchFamily="2" charset="-122"/>
              </a:rPr>
              <a:t>Article </a:t>
            </a:r>
            <a:r>
              <a:rPr lang="en-US" altLang="zh-CN" sz="2300" dirty="0">
                <a:ea typeface="宋体" pitchFamily="2" charset="-122"/>
              </a:rPr>
              <a:t>8 (3) of the International Covenant on Civil and Political Rights</a:t>
            </a:r>
          </a:p>
          <a:p>
            <a:pPr eaLnBrk="1" hangingPunct="1">
              <a:spcBef>
                <a:spcPts val="1200"/>
              </a:spcBef>
              <a:buClr>
                <a:srgbClr val="006FB7"/>
              </a:buClr>
              <a:buFontTx/>
              <a:buChar char="•"/>
            </a:pPr>
            <a:r>
              <a:rPr lang="en-US" altLang="zh-CN" sz="2300" dirty="0" smtClean="0">
                <a:ea typeface="宋体" pitchFamily="2" charset="-122"/>
              </a:rPr>
              <a:t>Article </a:t>
            </a:r>
            <a:r>
              <a:rPr lang="en-US" altLang="zh-CN" sz="2300" dirty="0">
                <a:ea typeface="宋体" pitchFamily="2" charset="-122"/>
              </a:rPr>
              <a:t>6 of the American Convention on Human Rights</a:t>
            </a:r>
          </a:p>
          <a:p>
            <a:pPr eaLnBrk="1" hangingPunct="1">
              <a:spcBef>
                <a:spcPts val="1200"/>
              </a:spcBef>
              <a:buClr>
                <a:srgbClr val="006FB7"/>
              </a:buClr>
              <a:buFontTx/>
              <a:buChar char="•"/>
            </a:pPr>
            <a:r>
              <a:rPr lang="en-US" altLang="zh-CN" sz="2300" dirty="0" smtClean="0">
                <a:ea typeface="宋体" pitchFamily="2" charset="-122"/>
              </a:rPr>
              <a:t>Article </a:t>
            </a:r>
            <a:r>
              <a:rPr lang="en-US" altLang="zh-CN" sz="2300" dirty="0">
                <a:ea typeface="宋体" pitchFamily="2" charset="-122"/>
              </a:rPr>
              <a:t>4 (2) of the European Convention on Human Rights</a:t>
            </a:r>
          </a:p>
          <a:p>
            <a:pPr eaLnBrk="1" hangingPunct="1">
              <a:spcBef>
                <a:spcPts val="1200"/>
              </a:spcBef>
              <a:buClr>
                <a:srgbClr val="006FB7"/>
              </a:buClr>
              <a:buFontTx/>
              <a:buChar char="•"/>
            </a:pPr>
            <a:r>
              <a:rPr lang="en-US" altLang="zh-CN" sz="2300" dirty="0" smtClean="0">
                <a:ea typeface="宋体" pitchFamily="2" charset="-122"/>
              </a:rPr>
              <a:t>The </a:t>
            </a:r>
            <a:r>
              <a:rPr lang="en-US" altLang="zh-CN" sz="2300" dirty="0">
                <a:ea typeface="宋体" pitchFamily="2" charset="-122"/>
              </a:rPr>
              <a:t>ILO Forced </a:t>
            </a:r>
            <a:r>
              <a:rPr lang="en-US" altLang="zh-CN" sz="2300" dirty="0" err="1">
                <a:ea typeface="宋体" pitchFamily="2" charset="-122"/>
              </a:rPr>
              <a:t>Labour</a:t>
            </a:r>
            <a:r>
              <a:rPr lang="en-US" altLang="zh-CN" sz="2300" dirty="0">
                <a:ea typeface="宋体" pitchFamily="2" charset="-122"/>
              </a:rPr>
              <a:t> Convention, 1930 (No. 29)</a:t>
            </a:r>
          </a:p>
          <a:p>
            <a:pPr eaLnBrk="1" hangingPunct="1">
              <a:spcBef>
                <a:spcPts val="1200"/>
              </a:spcBef>
              <a:buClr>
                <a:srgbClr val="006FB7"/>
              </a:buClr>
              <a:buFontTx/>
              <a:buChar char="•"/>
            </a:pPr>
            <a:r>
              <a:rPr lang="en-US" altLang="zh-CN" sz="2300" dirty="0" smtClean="0">
                <a:ea typeface="宋体" pitchFamily="2" charset="-122"/>
              </a:rPr>
              <a:t>The </a:t>
            </a:r>
            <a:r>
              <a:rPr lang="en-US" altLang="zh-CN" sz="2300" dirty="0">
                <a:ea typeface="宋体" pitchFamily="2" charset="-122"/>
              </a:rPr>
              <a:t>ILO Abolition of Forced </a:t>
            </a:r>
            <a:r>
              <a:rPr lang="en-US" altLang="zh-CN" sz="2300" dirty="0" err="1">
                <a:ea typeface="宋体" pitchFamily="2" charset="-122"/>
              </a:rPr>
              <a:t>Labour</a:t>
            </a:r>
            <a:r>
              <a:rPr lang="en-US" altLang="zh-CN" sz="2300" dirty="0">
                <a:ea typeface="宋体" pitchFamily="2" charset="-122"/>
              </a:rPr>
              <a:t> Convention, </a:t>
            </a:r>
            <a:r>
              <a:rPr lang="en-US" altLang="zh-CN" sz="2300" dirty="0" smtClean="0">
                <a:ea typeface="宋体" pitchFamily="2" charset="-122"/>
              </a:rPr>
              <a:t>1957</a:t>
            </a:r>
            <a:br>
              <a:rPr lang="en-US" altLang="zh-CN" sz="2300" dirty="0" smtClean="0">
                <a:ea typeface="宋体" pitchFamily="2" charset="-122"/>
              </a:rPr>
            </a:br>
            <a:r>
              <a:rPr lang="en-US" altLang="zh-CN" sz="2300" dirty="0" smtClean="0">
                <a:ea typeface="宋体" pitchFamily="2" charset="-122"/>
              </a:rPr>
              <a:t>(</a:t>
            </a:r>
            <a:r>
              <a:rPr lang="en-US" altLang="zh-CN" sz="2300" dirty="0">
                <a:ea typeface="宋体" pitchFamily="2" charset="-122"/>
              </a:rPr>
              <a:t>No. 105)</a:t>
            </a:r>
          </a:p>
        </p:txBody>
      </p:sp>
      <p:sp>
        <p:nvSpPr>
          <p:cNvPr id="378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Women’s right to freedom from slavery</a:t>
            </a:r>
            <a:r>
              <a:rPr lang="en-US" altLang="zh-CN" sz="2500" b="1" dirty="0" smtClean="0">
                <a:solidFill>
                  <a:srgbClr val="006FB7"/>
                </a:solidFill>
                <a:ea typeface="宋体" pitchFamily="2" charset="-122"/>
              </a:rPr>
              <a:t>,</a:t>
            </a:r>
            <a:br>
              <a:rPr lang="en-US" altLang="zh-CN" sz="2500" b="1" dirty="0" smtClean="0">
                <a:solidFill>
                  <a:srgbClr val="006FB7"/>
                </a:solidFill>
                <a:ea typeface="宋体" pitchFamily="2" charset="-122"/>
              </a:rPr>
            </a:br>
            <a:r>
              <a:rPr lang="en-US" altLang="zh-CN" sz="2500" b="1" dirty="0" smtClean="0">
                <a:solidFill>
                  <a:srgbClr val="006FB7"/>
                </a:solidFill>
                <a:ea typeface="宋体" pitchFamily="2" charset="-122"/>
              </a:rPr>
              <a:t>the </a:t>
            </a:r>
            <a:r>
              <a:rPr lang="en-US" altLang="zh-CN" sz="2500" b="1" dirty="0">
                <a:solidFill>
                  <a:srgbClr val="006FB7"/>
                </a:solidFill>
                <a:ea typeface="宋体" pitchFamily="2" charset="-122"/>
              </a:rPr>
              <a:t>slave trade, forced and compulsory </a:t>
            </a:r>
            <a:r>
              <a:rPr lang="en-US" altLang="zh-CN" sz="2500" b="1" dirty="0" err="1">
                <a:solidFill>
                  <a:srgbClr val="006FB7"/>
                </a:solidFill>
                <a:ea typeface="宋体" pitchFamily="2" charset="-122"/>
              </a:rPr>
              <a:t>labour</a:t>
            </a:r>
            <a:r>
              <a:rPr lang="en-US" altLang="zh-CN" sz="2500" b="1" dirty="0">
                <a:solidFill>
                  <a:srgbClr val="006FB7"/>
                </a:solidFill>
                <a:ea typeface="宋体" pitchFamily="2" charset="-122"/>
              </a:rPr>
              <a:t>, as well as trafficking </a:t>
            </a:r>
            <a:r>
              <a:rPr lang="en-US" altLang="zh-CN" sz="2500" b="1" dirty="0" smtClean="0">
                <a:solidFill>
                  <a:srgbClr val="006FB7"/>
                </a:solidFill>
                <a:ea typeface="宋体" pitchFamily="2" charset="-122"/>
              </a:rPr>
              <a:t>II</a:t>
            </a:r>
            <a:endParaRPr lang="en-US" sz="2500" b="1" dirty="0">
              <a:solidFill>
                <a:srgbClr val="006FB7"/>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89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Women’s right to freedom from slavery</a:t>
            </a:r>
            <a:r>
              <a:rPr lang="en-US" altLang="zh-CN" sz="2500" b="1" dirty="0" smtClean="0">
                <a:solidFill>
                  <a:srgbClr val="006FB7"/>
                </a:solidFill>
                <a:ea typeface="宋体" pitchFamily="2" charset="-122"/>
              </a:rPr>
              <a:t>,</a:t>
            </a:r>
            <a:br>
              <a:rPr lang="en-US" altLang="zh-CN" sz="2500" b="1" dirty="0" smtClean="0">
                <a:solidFill>
                  <a:srgbClr val="006FB7"/>
                </a:solidFill>
                <a:ea typeface="宋体" pitchFamily="2" charset="-122"/>
              </a:rPr>
            </a:br>
            <a:r>
              <a:rPr lang="en-US" altLang="zh-CN" sz="2500" b="1" dirty="0" smtClean="0">
                <a:solidFill>
                  <a:srgbClr val="006FB7"/>
                </a:solidFill>
                <a:ea typeface="宋体" pitchFamily="2" charset="-122"/>
              </a:rPr>
              <a:t>the </a:t>
            </a:r>
            <a:r>
              <a:rPr lang="en-US" altLang="zh-CN" sz="2500" b="1" dirty="0">
                <a:solidFill>
                  <a:srgbClr val="006FB7"/>
                </a:solidFill>
                <a:ea typeface="宋体" pitchFamily="2" charset="-122"/>
              </a:rPr>
              <a:t>slave trade, forced and compulsory </a:t>
            </a:r>
            <a:r>
              <a:rPr lang="en-US" altLang="zh-CN" sz="2500" b="1" dirty="0" err="1">
                <a:solidFill>
                  <a:srgbClr val="006FB7"/>
                </a:solidFill>
                <a:ea typeface="宋体" pitchFamily="2" charset="-122"/>
              </a:rPr>
              <a:t>labour</a:t>
            </a:r>
            <a:r>
              <a:rPr lang="en-US" altLang="zh-CN" sz="2500" b="1" dirty="0">
                <a:solidFill>
                  <a:srgbClr val="006FB7"/>
                </a:solidFill>
                <a:ea typeface="宋体" pitchFamily="2" charset="-122"/>
              </a:rPr>
              <a:t>, as well as trafficking </a:t>
            </a:r>
            <a:r>
              <a:rPr lang="en-US" altLang="zh-CN" sz="2500" b="1" dirty="0" smtClean="0">
                <a:solidFill>
                  <a:srgbClr val="006FB7"/>
                </a:solidFill>
                <a:ea typeface="宋体" pitchFamily="2" charset="-122"/>
              </a:rPr>
              <a:t>III</a:t>
            </a:r>
            <a:endParaRPr lang="en-US" sz="2500" b="1" dirty="0">
              <a:solidFill>
                <a:srgbClr val="006FB7"/>
              </a:solidFill>
            </a:endParaRPr>
          </a:p>
        </p:txBody>
      </p:sp>
      <p:sp>
        <p:nvSpPr>
          <p:cNvPr id="8"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100" b="1" dirty="0">
                <a:solidFill>
                  <a:srgbClr val="006FB7"/>
                </a:solidFill>
                <a:ea typeface="宋体" pitchFamily="2" charset="-122"/>
              </a:rPr>
              <a:t>Key legal provisions </a:t>
            </a:r>
            <a:r>
              <a:rPr lang="en-US" altLang="zh-CN" sz="2100" b="1" dirty="0" smtClean="0">
                <a:solidFill>
                  <a:srgbClr val="006FB7"/>
                </a:solidFill>
                <a:ea typeface="宋体" pitchFamily="2" charset="-122"/>
              </a:rPr>
              <a:t>(3)</a:t>
            </a:r>
            <a:endParaRPr lang="en-US" altLang="zh-CN" sz="2100" b="1" dirty="0">
              <a:solidFill>
                <a:srgbClr val="006FB7"/>
              </a:solidFill>
              <a:ea typeface="宋体" pitchFamily="2" charset="-122"/>
            </a:endParaRPr>
          </a:p>
          <a:p>
            <a:pPr marL="0" indent="0" eaLnBrk="1" hangingPunct="1">
              <a:spcBef>
                <a:spcPts val="800"/>
              </a:spcBef>
              <a:buClr>
                <a:srgbClr val="006FB7"/>
              </a:buClr>
            </a:pPr>
            <a:r>
              <a:rPr lang="en-US" altLang="zh-CN" sz="2100" dirty="0">
                <a:ea typeface="宋体" pitchFamily="2" charset="-122"/>
              </a:rPr>
              <a:t>Trafficking in persons and/or women and children is prohibited by:</a:t>
            </a:r>
          </a:p>
          <a:p>
            <a:pPr eaLnBrk="1" hangingPunct="1">
              <a:spcBef>
                <a:spcPts val="800"/>
              </a:spcBef>
              <a:buClr>
                <a:srgbClr val="006FB7"/>
              </a:buClr>
              <a:buFontTx/>
              <a:buChar char="•"/>
            </a:pPr>
            <a:r>
              <a:rPr lang="en-US" altLang="zh-CN" sz="2100" dirty="0" smtClean="0">
                <a:ea typeface="宋体" pitchFamily="2" charset="-122"/>
              </a:rPr>
              <a:t>The </a:t>
            </a:r>
            <a:r>
              <a:rPr lang="en-US" altLang="zh-CN" sz="2100" dirty="0">
                <a:ea typeface="宋体" pitchFamily="2" charset="-122"/>
              </a:rPr>
              <a:t>Convention for the Suppression of the Traffic in Persons and of the Exploitation of the Prostitution of Others, 1949</a:t>
            </a:r>
          </a:p>
          <a:p>
            <a:pPr eaLnBrk="1" hangingPunct="1">
              <a:spcBef>
                <a:spcPts val="800"/>
              </a:spcBef>
              <a:buClr>
                <a:srgbClr val="006FB7"/>
              </a:buClr>
              <a:buFontTx/>
              <a:buChar char="•"/>
            </a:pPr>
            <a:r>
              <a:rPr lang="en-US" altLang="zh-CN" sz="2100" dirty="0" smtClean="0">
                <a:ea typeface="宋体" pitchFamily="2" charset="-122"/>
              </a:rPr>
              <a:t>Article </a:t>
            </a:r>
            <a:r>
              <a:rPr lang="en-US" altLang="zh-CN" sz="2100" dirty="0">
                <a:ea typeface="宋体" pitchFamily="2" charset="-122"/>
              </a:rPr>
              <a:t>6 of the Convention on the Elimination of All Forms of Discrimination against Women, 1979</a:t>
            </a:r>
          </a:p>
          <a:p>
            <a:pPr eaLnBrk="1" hangingPunct="1">
              <a:spcBef>
                <a:spcPts val="800"/>
              </a:spcBef>
              <a:buClr>
                <a:srgbClr val="006FB7"/>
              </a:buClr>
              <a:buFontTx/>
              <a:buChar char="•"/>
            </a:pPr>
            <a:r>
              <a:rPr lang="en-US" altLang="zh-CN" sz="2100" dirty="0" smtClean="0">
                <a:ea typeface="宋体" pitchFamily="2" charset="-122"/>
              </a:rPr>
              <a:t>Article </a:t>
            </a:r>
            <a:r>
              <a:rPr lang="en-US" altLang="zh-CN" sz="2100" dirty="0">
                <a:ea typeface="宋体" pitchFamily="2" charset="-122"/>
              </a:rPr>
              <a:t>35 of the Convention on the Rights of the Child, and the Optional Protocol on the sale of children, child prostitution and child pornography, 2000</a:t>
            </a:r>
          </a:p>
          <a:p>
            <a:pPr eaLnBrk="1" hangingPunct="1">
              <a:spcBef>
                <a:spcPts val="800"/>
              </a:spcBef>
              <a:buClr>
                <a:srgbClr val="006FB7"/>
              </a:buClr>
              <a:buFontTx/>
              <a:buChar char="•"/>
            </a:pPr>
            <a:r>
              <a:rPr lang="en-US" altLang="zh-CN" sz="2100" dirty="0" smtClean="0">
                <a:ea typeface="宋体" pitchFamily="2" charset="-122"/>
              </a:rPr>
              <a:t>Article </a:t>
            </a:r>
            <a:r>
              <a:rPr lang="en-US" altLang="zh-CN" sz="2100" dirty="0">
                <a:ea typeface="宋体" pitchFamily="2" charset="-122"/>
              </a:rPr>
              <a:t>6 (1) of the American Convention on Human Rights </a:t>
            </a:r>
          </a:p>
          <a:p>
            <a:pPr eaLnBrk="1" hangingPunct="1">
              <a:spcBef>
                <a:spcPts val="800"/>
              </a:spcBef>
              <a:buClr>
                <a:srgbClr val="006FB7"/>
              </a:buClr>
              <a:buFontTx/>
              <a:buChar char="•"/>
            </a:pPr>
            <a:r>
              <a:rPr lang="en-US" altLang="zh-CN" sz="2100" dirty="0" smtClean="0">
                <a:ea typeface="宋体" pitchFamily="2" charset="-122"/>
              </a:rPr>
              <a:t>The </a:t>
            </a:r>
            <a:r>
              <a:rPr lang="en-US" altLang="zh-CN" sz="2100" dirty="0">
                <a:ea typeface="宋体" pitchFamily="2" charset="-122"/>
              </a:rPr>
              <a:t>First Protocol to the Convention on Transnational Organized Crime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39941" name="Rectangle 3"/>
          <p:cNvSpPr txBox="1">
            <a:spLocks noChangeArrowheads="1"/>
          </p:cNvSpPr>
          <p:nvPr/>
        </p:nvSpPr>
        <p:spPr bwMode="auto">
          <a:xfrm>
            <a:off x="395288" y="1556792"/>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700" b="1" dirty="0">
                <a:solidFill>
                  <a:srgbClr val="006FB7"/>
                </a:solidFill>
                <a:ea typeface="宋体" pitchFamily="2" charset="-122"/>
              </a:rPr>
              <a:t>What it means (1)</a:t>
            </a:r>
          </a:p>
          <a:p>
            <a:pPr marL="0" indent="0" eaLnBrk="1" hangingPunct="1">
              <a:spcBef>
                <a:spcPts val="800"/>
              </a:spcBef>
              <a:buClr>
                <a:srgbClr val="006FB7"/>
              </a:buClr>
            </a:pPr>
            <a:r>
              <a:rPr lang="en-US" altLang="zh-CN" sz="2700" dirty="0">
                <a:ea typeface="宋体" pitchFamily="2" charset="-122"/>
              </a:rPr>
              <a:t>Women have the right to freedom from slavery, the slave trade and servitude, as well as forced and compulsory </a:t>
            </a:r>
            <a:r>
              <a:rPr lang="en-US" altLang="zh-CN" sz="2700" dirty="0" err="1">
                <a:ea typeface="宋体" pitchFamily="2" charset="-122"/>
              </a:rPr>
              <a:t>labour</a:t>
            </a:r>
            <a:r>
              <a:rPr lang="en-US" altLang="zh-CN" sz="2700" dirty="0">
                <a:ea typeface="宋体" pitchFamily="2" charset="-122"/>
              </a:rPr>
              <a:t>.</a:t>
            </a:r>
          </a:p>
          <a:p>
            <a:pPr marL="0" indent="0" eaLnBrk="1" hangingPunct="1">
              <a:spcBef>
                <a:spcPts val="800"/>
              </a:spcBef>
              <a:buClr>
                <a:srgbClr val="006FB7"/>
              </a:buClr>
            </a:pPr>
            <a:r>
              <a:rPr lang="en-US" altLang="zh-CN" sz="2700" dirty="0">
                <a:ea typeface="宋体" pitchFamily="2" charset="-122"/>
              </a:rPr>
              <a:t>Women may not, consequently, be subjected to any kind of slavery or similar practice, such as prostitution and domestic or other kinds of services that may be disguised slavery or servitude.</a:t>
            </a:r>
          </a:p>
          <a:p>
            <a:pPr marL="0" indent="0" eaLnBrk="1" hangingPunct="1">
              <a:spcBef>
                <a:spcPts val="800"/>
              </a:spcBef>
              <a:buClr>
                <a:srgbClr val="006FB7"/>
              </a:buClr>
            </a:pPr>
            <a:r>
              <a:rPr lang="en-US" altLang="zh-CN" sz="2700" dirty="0">
                <a:ea typeface="宋体" pitchFamily="2" charset="-122"/>
              </a:rPr>
              <a:t>Trafficking in women and girls is strictly prohibited by international law. </a:t>
            </a:r>
          </a:p>
        </p:txBody>
      </p:sp>
      <p:sp>
        <p:nvSpPr>
          <p:cNvPr id="399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34</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Women’s right to freedom from slavery</a:t>
            </a:r>
            <a:r>
              <a:rPr lang="en-US" altLang="zh-CN" sz="2500" b="1" dirty="0" smtClean="0">
                <a:solidFill>
                  <a:srgbClr val="006FB7"/>
                </a:solidFill>
                <a:ea typeface="宋体" pitchFamily="2" charset="-122"/>
              </a:rPr>
              <a:t>,</a:t>
            </a:r>
            <a:br>
              <a:rPr lang="en-US" altLang="zh-CN" sz="2500" b="1" dirty="0" smtClean="0">
                <a:solidFill>
                  <a:srgbClr val="006FB7"/>
                </a:solidFill>
                <a:ea typeface="宋体" pitchFamily="2" charset="-122"/>
              </a:rPr>
            </a:br>
            <a:r>
              <a:rPr lang="en-US" altLang="zh-CN" sz="2500" b="1" dirty="0" smtClean="0">
                <a:solidFill>
                  <a:srgbClr val="006FB7"/>
                </a:solidFill>
                <a:ea typeface="宋体" pitchFamily="2" charset="-122"/>
              </a:rPr>
              <a:t>the </a:t>
            </a:r>
            <a:r>
              <a:rPr lang="en-US" altLang="zh-CN" sz="2500" b="1" dirty="0">
                <a:solidFill>
                  <a:srgbClr val="006FB7"/>
                </a:solidFill>
                <a:ea typeface="宋体" pitchFamily="2" charset="-122"/>
              </a:rPr>
              <a:t>slave trade, forced and compulsory </a:t>
            </a:r>
            <a:r>
              <a:rPr lang="en-US" altLang="zh-CN" sz="2500" b="1" dirty="0" err="1">
                <a:solidFill>
                  <a:srgbClr val="006FB7"/>
                </a:solidFill>
                <a:ea typeface="宋体" pitchFamily="2" charset="-122"/>
              </a:rPr>
              <a:t>labour</a:t>
            </a:r>
            <a:r>
              <a:rPr lang="en-US" altLang="zh-CN" sz="2500" b="1" dirty="0">
                <a:solidFill>
                  <a:srgbClr val="006FB7"/>
                </a:solidFill>
                <a:ea typeface="宋体" pitchFamily="2" charset="-122"/>
              </a:rPr>
              <a:t>, as well as trafficking </a:t>
            </a:r>
            <a:r>
              <a:rPr lang="en-US" altLang="zh-CN" sz="2500" b="1" dirty="0" smtClean="0">
                <a:solidFill>
                  <a:srgbClr val="006FB7"/>
                </a:solidFill>
                <a:ea typeface="宋体" pitchFamily="2" charset="-122"/>
              </a:rPr>
              <a:t>IV</a:t>
            </a:r>
            <a:endParaRPr lang="en-US" sz="2500" b="1" dirty="0">
              <a:solidFill>
                <a:srgbClr val="006FB7"/>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09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40965" name="Rectangle 3"/>
          <p:cNvSpPr txBox="1">
            <a:spLocks noChangeArrowheads="1"/>
          </p:cNvSpPr>
          <p:nvPr/>
        </p:nvSpPr>
        <p:spPr bwMode="auto">
          <a:xfrm>
            <a:off x="395288" y="1988220"/>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What it means (2)</a:t>
            </a:r>
          </a:p>
          <a:p>
            <a:pPr marL="0" indent="0" eaLnBrk="1" hangingPunct="1">
              <a:spcBef>
                <a:spcPts val="2400"/>
              </a:spcBef>
              <a:buClr>
                <a:srgbClr val="006FB7"/>
              </a:buClr>
            </a:pPr>
            <a:r>
              <a:rPr lang="en-US" altLang="zh-CN" sz="2800" dirty="0">
                <a:ea typeface="宋体" pitchFamily="2" charset="-122"/>
              </a:rPr>
              <a:t>Slavery, the slave trade, servitude, forced and compulsory </a:t>
            </a:r>
            <a:r>
              <a:rPr lang="en-US" altLang="zh-CN" sz="2800" dirty="0" err="1">
                <a:ea typeface="宋体" pitchFamily="2" charset="-122"/>
              </a:rPr>
              <a:t>labour</a:t>
            </a:r>
            <a:r>
              <a:rPr lang="en-US" altLang="zh-CN" sz="2800" dirty="0">
                <a:ea typeface="宋体" pitchFamily="2" charset="-122"/>
              </a:rPr>
              <a:t>, as well as trafficking in women and children, including girls, are practices that must be penalized in national law and those responsible for these illegal acts must be forcefully prosecuted by the national authorities.</a:t>
            </a:r>
          </a:p>
        </p:txBody>
      </p:sp>
      <p:sp>
        <p:nvSpPr>
          <p:cNvPr id="409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35</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Women’s right to freedom from slavery</a:t>
            </a:r>
            <a:r>
              <a:rPr lang="en-US" altLang="zh-CN" sz="2500" b="1" dirty="0" smtClean="0">
                <a:solidFill>
                  <a:srgbClr val="006FB7"/>
                </a:solidFill>
                <a:ea typeface="宋体" pitchFamily="2" charset="-122"/>
              </a:rPr>
              <a:t>,</a:t>
            </a:r>
            <a:br>
              <a:rPr lang="en-US" altLang="zh-CN" sz="2500" b="1" dirty="0" smtClean="0">
                <a:solidFill>
                  <a:srgbClr val="006FB7"/>
                </a:solidFill>
                <a:ea typeface="宋体" pitchFamily="2" charset="-122"/>
              </a:rPr>
            </a:br>
            <a:r>
              <a:rPr lang="en-US" altLang="zh-CN" sz="2500" b="1" dirty="0" smtClean="0">
                <a:solidFill>
                  <a:srgbClr val="006FB7"/>
                </a:solidFill>
                <a:ea typeface="宋体" pitchFamily="2" charset="-122"/>
              </a:rPr>
              <a:t>the </a:t>
            </a:r>
            <a:r>
              <a:rPr lang="en-US" altLang="zh-CN" sz="2500" b="1" dirty="0">
                <a:solidFill>
                  <a:srgbClr val="006FB7"/>
                </a:solidFill>
                <a:ea typeface="宋体" pitchFamily="2" charset="-122"/>
              </a:rPr>
              <a:t>slave trade, forced and compulsory </a:t>
            </a:r>
            <a:r>
              <a:rPr lang="en-US" altLang="zh-CN" sz="2500" b="1" dirty="0" err="1">
                <a:solidFill>
                  <a:srgbClr val="006FB7"/>
                </a:solidFill>
                <a:ea typeface="宋体" pitchFamily="2" charset="-122"/>
              </a:rPr>
              <a:t>labour</a:t>
            </a:r>
            <a:r>
              <a:rPr lang="en-US" altLang="zh-CN" sz="2500" b="1" dirty="0">
                <a:solidFill>
                  <a:srgbClr val="006FB7"/>
                </a:solidFill>
                <a:ea typeface="宋体" pitchFamily="2" charset="-122"/>
              </a:rPr>
              <a:t>, as well as trafficking </a:t>
            </a:r>
            <a:r>
              <a:rPr lang="en-US" altLang="zh-CN" sz="2500" b="1" dirty="0" smtClean="0">
                <a:solidFill>
                  <a:srgbClr val="006FB7"/>
                </a:solidFill>
                <a:ea typeface="宋体" pitchFamily="2" charset="-122"/>
              </a:rPr>
              <a:t>V</a:t>
            </a:r>
            <a:endParaRPr lang="en-US" sz="2500" b="1" dirty="0">
              <a:solidFill>
                <a:srgbClr val="006FB7"/>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19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41989" name="Rectangle 3"/>
          <p:cNvSpPr txBox="1">
            <a:spLocks noChangeArrowheads="1"/>
          </p:cNvSpPr>
          <p:nvPr/>
        </p:nvSpPr>
        <p:spPr bwMode="auto">
          <a:xfrm>
            <a:off x="395288" y="1988220"/>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What it means (3)</a:t>
            </a:r>
          </a:p>
          <a:p>
            <a:pPr marL="0" indent="0" eaLnBrk="1" hangingPunct="1">
              <a:spcBef>
                <a:spcPts val="2400"/>
              </a:spcBef>
              <a:buClr>
                <a:srgbClr val="006FB7"/>
              </a:buClr>
            </a:pPr>
            <a:r>
              <a:rPr lang="en-US" altLang="zh-CN" sz="2800" dirty="0">
                <a:ea typeface="宋体" pitchFamily="2" charset="-122"/>
              </a:rPr>
              <a:t>States have a legal duty to take immediate, appropriate and effective measures to combat these unlawful practices at all levels, including through international cooperation, and to provide adequate help and protection to the victims concerned, including those of foreign nationality.</a:t>
            </a:r>
          </a:p>
        </p:txBody>
      </p:sp>
      <p:sp>
        <p:nvSpPr>
          <p:cNvPr id="419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36</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Women’s right to freedom from slavery</a:t>
            </a:r>
            <a:r>
              <a:rPr lang="en-US" altLang="zh-CN" sz="2500" b="1" dirty="0" smtClean="0">
                <a:solidFill>
                  <a:srgbClr val="006FB7"/>
                </a:solidFill>
                <a:ea typeface="宋体" pitchFamily="2" charset="-122"/>
              </a:rPr>
              <a:t>,</a:t>
            </a:r>
            <a:br>
              <a:rPr lang="en-US" altLang="zh-CN" sz="2500" b="1" dirty="0" smtClean="0">
                <a:solidFill>
                  <a:srgbClr val="006FB7"/>
                </a:solidFill>
                <a:ea typeface="宋体" pitchFamily="2" charset="-122"/>
              </a:rPr>
            </a:br>
            <a:r>
              <a:rPr lang="en-US" altLang="zh-CN" sz="2500" b="1" dirty="0" smtClean="0">
                <a:solidFill>
                  <a:srgbClr val="006FB7"/>
                </a:solidFill>
                <a:ea typeface="宋体" pitchFamily="2" charset="-122"/>
              </a:rPr>
              <a:t>the </a:t>
            </a:r>
            <a:r>
              <a:rPr lang="en-US" altLang="zh-CN" sz="2500" b="1" dirty="0">
                <a:solidFill>
                  <a:srgbClr val="006FB7"/>
                </a:solidFill>
                <a:ea typeface="宋体" pitchFamily="2" charset="-122"/>
              </a:rPr>
              <a:t>slave trade, forced and compulsory </a:t>
            </a:r>
            <a:r>
              <a:rPr lang="en-US" altLang="zh-CN" sz="2500" b="1" dirty="0" err="1">
                <a:solidFill>
                  <a:srgbClr val="006FB7"/>
                </a:solidFill>
                <a:ea typeface="宋体" pitchFamily="2" charset="-122"/>
              </a:rPr>
              <a:t>labour</a:t>
            </a:r>
            <a:r>
              <a:rPr lang="en-US" altLang="zh-CN" sz="2500" b="1" dirty="0">
                <a:solidFill>
                  <a:srgbClr val="006FB7"/>
                </a:solidFill>
                <a:ea typeface="宋体" pitchFamily="2" charset="-122"/>
              </a:rPr>
              <a:t>, as well as trafficking </a:t>
            </a:r>
            <a:r>
              <a:rPr lang="en-US" altLang="zh-CN" sz="2500" b="1" dirty="0" smtClean="0">
                <a:solidFill>
                  <a:srgbClr val="006FB7"/>
                </a:solidFill>
                <a:ea typeface="宋体" pitchFamily="2" charset="-122"/>
              </a:rPr>
              <a:t>VI</a:t>
            </a:r>
            <a:endParaRPr lang="en-US" sz="2500" b="1" dirty="0">
              <a:solidFill>
                <a:srgbClr val="006FB7"/>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30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4301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100" b="1" dirty="0">
                <a:solidFill>
                  <a:srgbClr val="006FB7"/>
                </a:solidFill>
                <a:ea typeface="宋体" pitchFamily="2" charset="-122"/>
              </a:rPr>
              <a:t>The rights to equality as </a:t>
            </a:r>
            <a:r>
              <a:rPr lang="en-US" altLang="zh-CN" sz="3100" b="1" dirty="0" smtClean="0">
                <a:solidFill>
                  <a:srgbClr val="006FB7"/>
                </a:solidFill>
                <a:ea typeface="宋体" pitchFamily="2" charset="-122"/>
              </a:rPr>
              <a:t>to marriage </a:t>
            </a:r>
            <a:r>
              <a:rPr lang="en-US" altLang="zh-CN" sz="3100" b="1" dirty="0">
                <a:solidFill>
                  <a:srgbClr val="006FB7"/>
                </a:solidFill>
                <a:ea typeface="宋体" pitchFamily="2" charset="-122"/>
              </a:rPr>
              <a:t>I</a:t>
            </a:r>
            <a:endParaRPr lang="en-US" sz="3100" b="1" dirty="0">
              <a:solidFill>
                <a:srgbClr val="006FB7"/>
              </a:solidFill>
            </a:endParaRPr>
          </a:p>
        </p:txBody>
      </p:sp>
      <p:sp>
        <p:nvSpPr>
          <p:cNvPr id="43013" name="Rectangle 3"/>
          <p:cNvSpPr txBox="1">
            <a:spLocks noChangeArrowheads="1"/>
          </p:cNvSpPr>
          <p:nvPr/>
        </p:nvSpPr>
        <p:spPr bwMode="auto">
          <a:xfrm>
            <a:off x="395288" y="1556791"/>
            <a:ext cx="8229600"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200" b="1" dirty="0">
                <a:solidFill>
                  <a:srgbClr val="006FB7"/>
                </a:solidFill>
                <a:ea typeface="宋体" pitchFamily="2" charset="-122"/>
              </a:rPr>
              <a:t>Key legal </a:t>
            </a:r>
            <a:r>
              <a:rPr lang="en-US" altLang="zh-CN" sz="2200" b="1" dirty="0" smtClean="0">
                <a:solidFill>
                  <a:srgbClr val="006FB7"/>
                </a:solidFill>
                <a:ea typeface="宋体" pitchFamily="2" charset="-122"/>
              </a:rPr>
              <a:t>provisions</a:t>
            </a:r>
            <a:endParaRPr lang="en-US" altLang="zh-CN" sz="2200" b="1" dirty="0">
              <a:solidFill>
                <a:srgbClr val="006FB7"/>
              </a:solidFill>
              <a:ea typeface="宋体" pitchFamily="2" charset="-122"/>
            </a:endParaRPr>
          </a:p>
          <a:p>
            <a:pPr marL="0" indent="0" eaLnBrk="1" hangingPunct="1">
              <a:spcBef>
                <a:spcPts val="1200"/>
              </a:spcBef>
              <a:buClr>
                <a:srgbClr val="006FB7"/>
              </a:buClr>
            </a:pPr>
            <a:r>
              <a:rPr lang="en-US" altLang="zh-CN" sz="2200" dirty="0">
                <a:ea typeface="宋体" pitchFamily="2" charset="-122"/>
              </a:rPr>
              <a:t>The right of intending spouses to marry freely and to found a family is protected by:</a:t>
            </a:r>
          </a:p>
          <a:p>
            <a:pPr eaLnBrk="1" hangingPunct="1">
              <a:spcBef>
                <a:spcPts val="600"/>
              </a:spcBef>
              <a:buClr>
                <a:srgbClr val="006FB7"/>
              </a:buClr>
              <a:buFontTx/>
              <a:buChar char="•"/>
            </a:pPr>
            <a:r>
              <a:rPr lang="en-US" altLang="zh-CN" sz="2200" dirty="0" smtClean="0">
                <a:ea typeface="宋体" pitchFamily="2" charset="-122"/>
              </a:rPr>
              <a:t>Article </a:t>
            </a:r>
            <a:r>
              <a:rPr lang="en-US" altLang="zh-CN" sz="2200" dirty="0">
                <a:ea typeface="宋体" pitchFamily="2" charset="-122"/>
              </a:rPr>
              <a:t>16 of the Universal Declaration of Human Rights</a:t>
            </a:r>
          </a:p>
          <a:p>
            <a:pPr eaLnBrk="1" hangingPunct="1">
              <a:spcBef>
                <a:spcPts val="600"/>
              </a:spcBef>
              <a:buClr>
                <a:srgbClr val="006FB7"/>
              </a:buClr>
              <a:buFontTx/>
              <a:buChar char="•"/>
            </a:pPr>
            <a:r>
              <a:rPr lang="en-US" altLang="zh-CN" sz="2200" dirty="0" smtClean="0">
                <a:ea typeface="宋体" pitchFamily="2" charset="-122"/>
              </a:rPr>
              <a:t>Article </a:t>
            </a:r>
            <a:r>
              <a:rPr lang="en-US" altLang="zh-CN" sz="2200" dirty="0">
                <a:ea typeface="宋体" pitchFamily="2" charset="-122"/>
              </a:rPr>
              <a:t>23 (2) of the International Covenant on Civil and Political Rights </a:t>
            </a:r>
          </a:p>
          <a:p>
            <a:pPr eaLnBrk="1" hangingPunct="1">
              <a:spcBef>
                <a:spcPts val="600"/>
              </a:spcBef>
              <a:buClr>
                <a:srgbClr val="006FB7"/>
              </a:buClr>
              <a:buFontTx/>
              <a:buChar char="•"/>
            </a:pPr>
            <a:r>
              <a:rPr lang="en-US" altLang="zh-CN" sz="2200" dirty="0" smtClean="0">
                <a:ea typeface="宋体" pitchFamily="2" charset="-122"/>
              </a:rPr>
              <a:t>Article </a:t>
            </a:r>
            <a:r>
              <a:rPr lang="en-US" altLang="zh-CN" sz="2200" dirty="0">
                <a:ea typeface="宋体" pitchFamily="2" charset="-122"/>
              </a:rPr>
              <a:t>17 (2) of the American Convention on Human Rights</a:t>
            </a:r>
          </a:p>
          <a:p>
            <a:pPr eaLnBrk="1" hangingPunct="1">
              <a:spcBef>
                <a:spcPts val="600"/>
              </a:spcBef>
              <a:buClr>
                <a:srgbClr val="006FB7"/>
              </a:buClr>
              <a:buFontTx/>
              <a:buChar char="•"/>
            </a:pPr>
            <a:r>
              <a:rPr lang="en-US" altLang="zh-CN" sz="2200" dirty="0" smtClean="0">
                <a:ea typeface="宋体" pitchFamily="2" charset="-122"/>
              </a:rPr>
              <a:t>Article </a:t>
            </a:r>
            <a:r>
              <a:rPr lang="en-US" altLang="zh-CN" sz="2200" dirty="0">
                <a:ea typeface="宋体" pitchFamily="2" charset="-122"/>
              </a:rPr>
              <a:t>12 of the European Convention on Human Rights</a:t>
            </a:r>
          </a:p>
          <a:p>
            <a:pPr eaLnBrk="1" hangingPunct="1">
              <a:spcBef>
                <a:spcPts val="600"/>
              </a:spcBef>
              <a:buClr>
                <a:srgbClr val="006FB7"/>
              </a:buClr>
              <a:buFontTx/>
              <a:buChar char="•"/>
            </a:pPr>
            <a:r>
              <a:rPr lang="en-US" altLang="zh-CN" sz="2200" dirty="0" smtClean="0">
                <a:ea typeface="宋体" pitchFamily="2" charset="-122"/>
              </a:rPr>
              <a:t>Article </a:t>
            </a:r>
            <a:r>
              <a:rPr lang="en-US" altLang="zh-CN" sz="2200" dirty="0">
                <a:ea typeface="宋体" pitchFamily="2" charset="-122"/>
              </a:rPr>
              <a:t>16 of the Convention on the Elimination of All Forms of Discrimination against Women </a:t>
            </a:r>
          </a:p>
          <a:p>
            <a:pPr eaLnBrk="1" hangingPunct="1">
              <a:spcBef>
                <a:spcPts val="600"/>
              </a:spcBef>
              <a:buClr>
                <a:srgbClr val="006FB7"/>
              </a:buClr>
              <a:buFontTx/>
              <a:buChar char="•"/>
            </a:pPr>
            <a:r>
              <a:rPr lang="en-US" altLang="zh-CN" sz="2200" dirty="0" smtClean="0">
                <a:ea typeface="宋体" pitchFamily="2" charset="-122"/>
              </a:rPr>
              <a:t>The </a:t>
            </a:r>
            <a:r>
              <a:rPr lang="en-US" altLang="zh-CN" sz="2200" dirty="0">
                <a:ea typeface="宋体" pitchFamily="2" charset="-122"/>
              </a:rPr>
              <a:t>Convention on Consent to Marriage, Minimum Age for Marriage and Registration of Marriages, 1962</a:t>
            </a:r>
          </a:p>
        </p:txBody>
      </p:sp>
      <p:sp>
        <p:nvSpPr>
          <p:cNvPr id="430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40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4403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(1)</a:t>
            </a:r>
          </a:p>
          <a:p>
            <a:pPr marL="0" indent="0" eaLnBrk="1" hangingPunct="1">
              <a:spcBef>
                <a:spcPts val="1200"/>
              </a:spcBef>
              <a:buClr>
                <a:srgbClr val="006FB7"/>
              </a:buClr>
            </a:pPr>
            <a:r>
              <a:rPr lang="en-US" altLang="zh-CN" sz="2800" dirty="0">
                <a:ea typeface="宋体" pitchFamily="2" charset="-122"/>
              </a:rPr>
              <a:t>Women have the right to enter into marriage with their full and free consent on the same basis of equality as men. Forced marriages are prohibited by international law and must be outlawed at the national level. The same holds true </a:t>
            </a:r>
            <a:r>
              <a:rPr lang="en-US" altLang="zh-CN" sz="2800" dirty="0" smtClean="0">
                <a:ea typeface="宋体" pitchFamily="2" charset="-122"/>
              </a:rPr>
              <a:t>for </a:t>
            </a:r>
            <a:r>
              <a:rPr lang="en-US" altLang="zh-CN" sz="2800" dirty="0">
                <a:ea typeface="宋体" pitchFamily="2" charset="-122"/>
              </a:rPr>
              <a:t>dowry and other similar traditions.</a:t>
            </a:r>
          </a:p>
          <a:p>
            <a:pPr marL="0" indent="0" eaLnBrk="1" hangingPunct="1">
              <a:spcBef>
                <a:spcPts val="1200"/>
              </a:spcBef>
              <a:buClr>
                <a:srgbClr val="006FB7"/>
              </a:buClr>
            </a:pPr>
            <a:r>
              <a:rPr lang="en-US" altLang="zh-CN" sz="2800" dirty="0">
                <a:ea typeface="宋体" pitchFamily="2" charset="-122"/>
              </a:rPr>
              <a:t>Traditions, customs and religious beliefs cannot, consequently, be allowed to justify forced marriages under international law.</a:t>
            </a:r>
          </a:p>
        </p:txBody>
      </p:sp>
      <p:sp>
        <p:nvSpPr>
          <p:cNvPr id="440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38</a:t>
            </a:r>
          </a:p>
        </p:txBody>
      </p:sp>
      <p:sp>
        <p:nvSpPr>
          <p:cNvPr id="7" name="Rectangle 2"/>
          <p:cNvSpPr txBox="1">
            <a:spLocks noChangeArrowheads="1"/>
          </p:cNvSpPr>
          <p:nvPr/>
        </p:nvSpPr>
        <p:spPr bwMode="auto">
          <a:xfrm>
            <a:off x="1187450" y="404813"/>
            <a:ext cx="7777038"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100" b="1" dirty="0">
                <a:solidFill>
                  <a:srgbClr val="006FB7"/>
                </a:solidFill>
                <a:ea typeface="宋体" pitchFamily="2" charset="-122"/>
              </a:rPr>
              <a:t>The rights to equality as </a:t>
            </a:r>
            <a:r>
              <a:rPr lang="en-US" altLang="zh-CN" sz="3100" b="1" dirty="0" smtClean="0">
                <a:solidFill>
                  <a:srgbClr val="006FB7"/>
                </a:solidFill>
                <a:ea typeface="宋体" pitchFamily="2" charset="-122"/>
              </a:rPr>
              <a:t>to marriage II</a:t>
            </a:r>
            <a:endParaRPr lang="en-US" sz="3100" b="1" dirty="0">
              <a:solidFill>
                <a:srgbClr val="006FB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81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II</a:t>
            </a:r>
            <a:endParaRPr lang="en-US" sz="3200" b="1" dirty="0">
              <a:solidFill>
                <a:srgbClr val="006FB7"/>
              </a:solidFill>
            </a:endParaRPr>
          </a:p>
        </p:txBody>
      </p:sp>
      <p:sp>
        <p:nvSpPr>
          <p:cNvPr id="8197" name="Rectangle 3"/>
          <p:cNvSpPr txBox="1">
            <a:spLocks noChangeArrowheads="1"/>
          </p:cNvSpPr>
          <p:nvPr/>
        </p:nvSpPr>
        <p:spPr bwMode="auto">
          <a:xfrm>
            <a:off x="395288" y="1700188"/>
            <a:ext cx="8229600" cy="4249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800" dirty="0" smtClean="0">
                <a:ea typeface="宋体" pitchFamily="2" charset="-122"/>
              </a:rPr>
              <a:t>Are </a:t>
            </a:r>
            <a:r>
              <a:rPr lang="en-US" altLang="zh-CN" sz="2800" dirty="0">
                <a:ea typeface="宋体" pitchFamily="2" charset="-122"/>
              </a:rPr>
              <a:t>there any other reasons that might explain the problems encountered by women in the country where you work? </a:t>
            </a:r>
          </a:p>
          <a:p>
            <a:pPr eaLnBrk="1" hangingPunct="1">
              <a:spcBef>
                <a:spcPts val="1800"/>
              </a:spcBef>
              <a:buClr>
                <a:srgbClr val="006FB7"/>
              </a:buClr>
              <a:buFontTx/>
              <a:buChar char="•"/>
            </a:pPr>
            <a:r>
              <a:rPr lang="en-US" altLang="zh-CN" sz="2800" dirty="0" smtClean="0">
                <a:ea typeface="宋体" pitchFamily="2" charset="-122"/>
              </a:rPr>
              <a:t>If </a:t>
            </a:r>
            <a:r>
              <a:rPr lang="en-US" altLang="zh-CN" sz="2800" dirty="0">
                <a:ea typeface="宋体" pitchFamily="2" charset="-122"/>
              </a:rPr>
              <a:t>so, what are they?</a:t>
            </a:r>
          </a:p>
          <a:p>
            <a:pPr eaLnBrk="1" hangingPunct="1">
              <a:spcBef>
                <a:spcPts val="1800"/>
              </a:spcBef>
              <a:buClr>
                <a:srgbClr val="006FB7"/>
              </a:buClr>
              <a:buFontTx/>
              <a:buChar char="•"/>
            </a:pPr>
            <a:r>
              <a:rPr lang="en-US" altLang="zh-CN" sz="2800" dirty="0" smtClean="0">
                <a:ea typeface="宋体" pitchFamily="2" charset="-122"/>
              </a:rPr>
              <a:t>Do </a:t>
            </a:r>
            <a:r>
              <a:rPr lang="en-US" altLang="zh-CN" sz="2800" dirty="0">
                <a:ea typeface="宋体" pitchFamily="2" charset="-122"/>
              </a:rPr>
              <a:t>girls face any specific problems in the country where you work? </a:t>
            </a:r>
          </a:p>
          <a:p>
            <a:pPr eaLnBrk="1" hangingPunct="1">
              <a:spcBef>
                <a:spcPts val="1800"/>
              </a:spcBef>
              <a:buClr>
                <a:srgbClr val="006FB7"/>
              </a:buClr>
              <a:buFontTx/>
              <a:buChar char="•"/>
            </a:pPr>
            <a:r>
              <a:rPr lang="en-US" altLang="zh-CN" sz="2800" dirty="0" smtClean="0">
                <a:ea typeface="宋体" pitchFamily="2" charset="-122"/>
              </a:rPr>
              <a:t>If </a:t>
            </a:r>
            <a:r>
              <a:rPr lang="en-US" altLang="zh-CN" sz="2800" dirty="0">
                <a:ea typeface="宋体" pitchFamily="2" charset="-122"/>
              </a:rPr>
              <a:t>so, what are these problems and what may be their root cause?</a:t>
            </a:r>
          </a:p>
        </p:txBody>
      </p:sp>
      <p:sp>
        <p:nvSpPr>
          <p:cNvPr id="81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556792"/>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3300"/>
              </a:lnSpc>
              <a:spcBef>
                <a:spcPts val="1200"/>
              </a:spcBef>
              <a:buClr>
                <a:srgbClr val="006FB7"/>
              </a:buClr>
            </a:pPr>
            <a:r>
              <a:rPr lang="en-US" altLang="zh-CN" sz="2800" b="1" dirty="0">
                <a:solidFill>
                  <a:srgbClr val="006FB7"/>
                </a:solidFill>
                <a:ea typeface="宋体" pitchFamily="2" charset="-122"/>
              </a:rPr>
              <a:t>What it means (2)</a:t>
            </a:r>
          </a:p>
          <a:p>
            <a:pPr marL="0" indent="0" eaLnBrk="1" hangingPunct="1">
              <a:lnSpc>
                <a:spcPts val="3300"/>
              </a:lnSpc>
              <a:spcBef>
                <a:spcPts val="1200"/>
              </a:spcBef>
              <a:buClr>
                <a:srgbClr val="006FB7"/>
              </a:buClr>
            </a:pPr>
            <a:r>
              <a:rPr lang="en-US" altLang="zh-CN" sz="2800" dirty="0">
                <a:ea typeface="宋体" pitchFamily="2" charset="-122"/>
              </a:rPr>
              <a:t>Polygamy is incompatible with international law since it violates the principle of equality between women and men, violates the dignity of women and </a:t>
            </a:r>
            <a:r>
              <a:rPr lang="en-US" altLang="zh-CN" sz="2800" dirty="0" smtClean="0">
                <a:ea typeface="宋体" pitchFamily="2" charset="-122"/>
              </a:rPr>
              <a:t>is </a:t>
            </a:r>
            <a:r>
              <a:rPr lang="en-US" altLang="zh-CN" sz="2800" dirty="0">
                <a:ea typeface="宋体" pitchFamily="2" charset="-122"/>
              </a:rPr>
              <a:t>an inadmissible discrimination against women</a:t>
            </a:r>
            <a:r>
              <a:rPr lang="en-US" altLang="zh-CN" sz="2800" dirty="0" smtClean="0">
                <a:ea typeface="宋体" pitchFamily="2" charset="-122"/>
              </a:rPr>
              <a:t>.</a:t>
            </a:r>
            <a:endParaRPr lang="en-US" altLang="zh-CN" sz="2800" dirty="0">
              <a:ea typeface="宋体" pitchFamily="2" charset="-122"/>
            </a:endParaRPr>
          </a:p>
          <a:p>
            <a:pPr marL="0" indent="0" eaLnBrk="1" hangingPunct="1">
              <a:lnSpc>
                <a:spcPts val="3300"/>
              </a:lnSpc>
              <a:spcBef>
                <a:spcPts val="1200"/>
              </a:spcBef>
              <a:buClr>
                <a:srgbClr val="006FB7"/>
              </a:buClr>
            </a:pPr>
            <a:r>
              <a:rPr lang="en-US" altLang="zh-CN" sz="2800" dirty="0">
                <a:ea typeface="宋体" pitchFamily="2" charset="-122"/>
              </a:rPr>
              <a:t>If set too low, the legal marriageable age may violate the principle of free consent; the legal age for marriage should preferably be 18 years for both men and women.</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39</a:t>
            </a:r>
            <a:endParaRPr lang="it-IT" sz="1200" b="1" dirty="0"/>
          </a:p>
        </p:txBody>
      </p:sp>
      <p:sp>
        <p:nvSpPr>
          <p:cNvPr id="7" name="Rectangle 2"/>
          <p:cNvSpPr txBox="1">
            <a:spLocks noChangeArrowheads="1"/>
          </p:cNvSpPr>
          <p:nvPr/>
        </p:nvSpPr>
        <p:spPr bwMode="auto">
          <a:xfrm>
            <a:off x="1187450" y="404813"/>
            <a:ext cx="7849046"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100" b="1" dirty="0">
                <a:solidFill>
                  <a:srgbClr val="006FB7"/>
                </a:solidFill>
                <a:ea typeface="宋体" pitchFamily="2" charset="-122"/>
              </a:rPr>
              <a:t>The rights to equality as </a:t>
            </a:r>
            <a:r>
              <a:rPr lang="en-US" altLang="zh-CN" sz="3100" b="1" dirty="0" smtClean="0">
                <a:solidFill>
                  <a:srgbClr val="006FB7"/>
                </a:solidFill>
                <a:ea typeface="宋体" pitchFamily="2" charset="-122"/>
              </a:rPr>
              <a:t>to marriage III</a:t>
            </a:r>
            <a:endParaRPr lang="en-US" sz="3100" b="1" dirty="0">
              <a:solidFill>
                <a:srgbClr val="006FB7"/>
              </a:solidFill>
            </a:endParaRPr>
          </a:p>
        </p:txBody>
      </p:sp>
    </p:spTree>
    <p:extLst>
      <p:ext uri="{BB962C8B-B14F-4D97-AF65-F5344CB8AC3E}">
        <p14:creationId xmlns:p14="http://schemas.microsoft.com/office/powerpoint/2010/main" val="286849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2061270"/>
            <a:ext cx="8229600" cy="2447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(3)</a:t>
            </a:r>
          </a:p>
          <a:p>
            <a:pPr marL="0" indent="0" eaLnBrk="1" hangingPunct="1">
              <a:spcBef>
                <a:spcPts val="1200"/>
              </a:spcBef>
              <a:buClr>
                <a:srgbClr val="006FB7"/>
              </a:buClr>
            </a:pPr>
            <a:r>
              <a:rPr lang="en-US" altLang="zh-CN" sz="2800" dirty="0">
                <a:ea typeface="宋体" pitchFamily="2" charset="-122"/>
              </a:rPr>
              <a:t>The prohibition of divorce under national law violates the right to marry and found a family. Temporary bans on remarriage are contrary to international law.</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40</a:t>
            </a:r>
            <a:endParaRPr lang="it-IT" sz="1200" b="1" dirty="0"/>
          </a:p>
        </p:txBody>
      </p:sp>
      <p:sp>
        <p:nvSpPr>
          <p:cNvPr id="7" name="Rectangle 2"/>
          <p:cNvSpPr txBox="1">
            <a:spLocks noChangeArrowheads="1"/>
          </p:cNvSpPr>
          <p:nvPr/>
        </p:nvSpPr>
        <p:spPr bwMode="auto">
          <a:xfrm>
            <a:off x="1187450" y="404813"/>
            <a:ext cx="7849046"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100" b="1" dirty="0">
                <a:solidFill>
                  <a:srgbClr val="006FB7"/>
                </a:solidFill>
                <a:ea typeface="宋体" pitchFamily="2" charset="-122"/>
              </a:rPr>
              <a:t>The rights to equality as </a:t>
            </a:r>
            <a:r>
              <a:rPr lang="en-US" altLang="zh-CN" sz="3100" b="1" dirty="0" smtClean="0">
                <a:solidFill>
                  <a:srgbClr val="006FB7"/>
                </a:solidFill>
                <a:ea typeface="宋体" pitchFamily="2" charset="-122"/>
              </a:rPr>
              <a:t>to marriage IV</a:t>
            </a:r>
            <a:endParaRPr lang="en-US" sz="3100" b="1" dirty="0">
              <a:solidFill>
                <a:srgbClr val="006FB7"/>
              </a:solidFill>
            </a:endParaRPr>
          </a:p>
        </p:txBody>
      </p:sp>
    </p:spTree>
    <p:extLst>
      <p:ext uri="{BB962C8B-B14F-4D97-AF65-F5344CB8AC3E}">
        <p14:creationId xmlns:p14="http://schemas.microsoft.com/office/powerpoint/2010/main" val="3243544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2133278"/>
            <a:ext cx="8229600" cy="2519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(4)</a:t>
            </a:r>
          </a:p>
          <a:p>
            <a:pPr marL="0" indent="0" eaLnBrk="1" hangingPunct="1">
              <a:spcBef>
                <a:spcPts val="1200"/>
              </a:spcBef>
              <a:buClr>
                <a:srgbClr val="006FB7"/>
              </a:buClr>
            </a:pPr>
            <a:r>
              <a:rPr lang="en-US" altLang="zh-CN" sz="2800" dirty="0">
                <a:ea typeface="宋体" pitchFamily="2" charset="-122"/>
              </a:rPr>
              <a:t>All marriages, whether civil or religious, should be kept in an official registry. Such registration is indispensable to preventing forced marriages, bigamy and polygamy.</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41</a:t>
            </a:r>
            <a:endParaRPr lang="it-IT" sz="1200" b="1" dirty="0"/>
          </a:p>
        </p:txBody>
      </p:sp>
      <p:sp>
        <p:nvSpPr>
          <p:cNvPr id="7" name="Rectangle 2"/>
          <p:cNvSpPr txBox="1">
            <a:spLocks noChangeArrowheads="1"/>
          </p:cNvSpPr>
          <p:nvPr/>
        </p:nvSpPr>
        <p:spPr bwMode="auto">
          <a:xfrm>
            <a:off x="1187450" y="404813"/>
            <a:ext cx="7777038"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100" b="1" dirty="0">
                <a:solidFill>
                  <a:srgbClr val="006FB7"/>
                </a:solidFill>
                <a:ea typeface="宋体" pitchFamily="2" charset="-122"/>
              </a:rPr>
              <a:t>The rights to equality as </a:t>
            </a:r>
            <a:r>
              <a:rPr lang="en-US" altLang="zh-CN" sz="3100" b="1" dirty="0" smtClean="0">
                <a:solidFill>
                  <a:srgbClr val="006FB7"/>
                </a:solidFill>
                <a:ea typeface="宋体" pitchFamily="2" charset="-122"/>
              </a:rPr>
              <a:t>to marriage V</a:t>
            </a:r>
            <a:endParaRPr lang="en-US" sz="3100" b="1" dirty="0">
              <a:solidFill>
                <a:srgbClr val="006FB7"/>
              </a:solidFill>
            </a:endParaRPr>
          </a:p>
        </p:txBody>
      </p:sp>
    </p:spTree>
    <p:extLst>
      <p:ext uri="{BB962C8B-B14F-4D97-AF65-F5344CB8AC3E}">
        <p14:creationId xmlns:p14="http://schemas.microsoft.com/office/powerpoint/2010/main" val="105070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916212"/>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(5)</a:t>
            </a:r>
          </a:p>
          <a:p>
            <a:pPr marL="0" indent="0" eaLnBrk="1" hangingPunct="1">
              <a:spcBef>
                <a:spcPts val="1200"/>
              </a:spcBef>
              <a:buClr>
                <a:srgbClr val="006FB7"/>
              </a:buClr>
            </a:pPr>
            <a:r>
              <a:rPr lang="en-US" altLang="zh-CN" sz="2800" dirty="0">
                <a:ea typeface="宋体" pitchFamily="2" charset="-122"/>
              </a:rPr>
              <a:t>The right to found a family means, among other things, that women are entitled to decide on the number and spacing of their children, preferably in consultation with their partner.</a:t>
            </a:r>
          </a:p>
          <a:p>
            <a:pPr marL="0" indent="0" eaLnBrk="1" hangingPunct="1">
              <a:spcBef>
                <a:spcPts val="1200"/>
              </a:spcBef>
              <a:buClr>
                <a:srgbClr val="006FB7"/>
              </a:buClr>
            </a:pPr>
            <a:r>
              <a:rPr lang="en-US" altLang="zh-CN" sz="2800" dirty="0">
                <a:ea typeface="宋体" pitchFamily="2" charset="-122"/>
              </a:rPr>
              <a:t>Compulsory family planning, such as forced sterilization, is prohibited under international law.</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42</a:t>
            </a:r>
            <a:endParaRPr lang="it-IT" sz="1200" b="1" dirty="0"/>
          </a:p>
        </p:txBody>
      </p:sp>
      <p:sp>
        <p:nvSpPr>
          <p:cNvPr id="7" name="Rectangle 2"/>
          <p:cNvSpPr txBox="1">
            <a:spLocks noChangeArrowheads="1"/>
          </p:cNvSpPr>
          <p:nvPr/>
        </p:nvSpPr>
        <p:spPr bwMode="auto">
          <a:xfrm>
            <a:off x="1187450" y="404813"/>
            <a:ext cx="7849046"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100" b="1" dirty="0">
                <a:solidFill>
                  <a:srgbClr val="006FB7"/>
                </a:solidFill>
                <a:ea typeface="宋体" pitchFamily="2" charset="-122"/>
              </a:rPr>
              <a:t>The rights to equality as </a:t>
            </a:r>
            <a:r>
              <a:rPr lang="en-US" altLang="zh-CN" sz="3100" b="1" dirty="0" smtClean="0">
                <a:solidFill>
                  <a:srgbClr val="006FB7"/>
                </a:solidFill>
                <a:ea typeface="宋体" pitchFamily="2" charset="-122"/>
              </a:rPr>
              <a:t>to marriage VI</a:t>
            </a:r>
            <a:endParaRPr lang="en-US" sz="3100" b="1" dirty="0">
              <a:solidFill>
                <a:srgbClr val="006FB7"/>
              </a:solidFill>
            </a:endParaRPr>
          </a:p>
        </p:txBody>
      </p:sp>
    </p:spTree>
    <p:extLst>
      <p:ext uri="{BB962C8B-B14F-4D97-AF65-F5344CB8AC3E}">
        <p14:creationId xmlns:p14="http://schemas.microsoft.com/office/powerpoint/2010/main" val="4030094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Equality of rights in terms of nationality and in the choice of name </a:t>
            </a:r>
            <a:endParaRPr lang="en-US" sz="3200" b="1" dirty="0">
              <a:solidFill>
                <a:srgbClr val="006FB7"/>
              </a:solidFill>
            </a:endParaRPr>
          </a:p>
        </p:txBody>
      </p:sp>
      <p:sp>
        <p:nvSpPr>
          <p:cNvPr id="5" name="Rectangle 3"/>
          <p:cNvSpPr txBox="1">
            <a:spLocks noChangeArrowheads="1"/>
          </p:cNvSpPr>
          <p:nvPr/>
        </p:nvSpPr>
        <p:spPr bwMode="auto">
          <a:xfrm>
            <a:off x="395288" y="1989262"/>
            <a:ext cx="8229600" cy="37439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Under international law women and men have equal rights in terms of </a:t>
            </a:r>
            <a:r>
              <a:rPr lang="en-US" altLang="zh-CN" sz="2800" i="1" dirty="0">
                <a:ea typeface="宋体" pitchFamily="2" charset="-122"/>
              </a:rPr>
              <a:t>nationality</a:t>
            </a:r>
            <a:r>
              <a:rPr lang="en-US" altLang="zh-CN" sz="2800" dirty="0">
                <a:ea typeface="宋体" pitchFamily="2" charset="-122"/>
              </a:rPr>
              <a:t> laws. This means that female and male spouses who marry foreigners must be treated equally and must have equal rights to transmit their nationality to their children.</a:t>
            </a:r>
          </a:p>
          <a:p>
            <a:pPr marL="0" indent="0" eaLnBrk="1" hangingPunct="1">
              <a:spcBef>
                <a:spcPts val="1200"/>
              </a:spcBef>
              <a:buClr>
                <a:srgbClr val="006FB7"/>
              </a:buClr>
            </a:pPr>
            <a:r>
              <a:rPr lang="en-US" altLang="zh-CN" sz="2800" dirty="0">
                <a:ea typeface="宋体" pitchFamily="2" charset="-122"/>
              </a:rPr>
              <a:t>Under international law women and men also have the same right to choose a </a:t>
            </a:r>
            <a:r>
              <a:rPr lang="en-US" altLang="zh-CN" sz="2800" i="1" dirty="0">
                <a:ea typeface="宋体" pitchFamily="2" charset="-122"/>
              </a:rPr>
              <a:t>family name</a:t>
            </a:r>
            <a:r>
              <a:rPr lang="en-US" altLang="zh-CN" sz="2800" dirty="0">
                <a:ea typeface="宋体" pitchFamily="2" charset="-122"/>
              </a:rPr>
              <a:t>.</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43</a:t>
            </a:r>
            <a:endParaRPr lang="it-IT" sz="1200" b="1" dirty="0"/>
          </a:p>
        </p:txBody>
      </p:sp>
    </p:spTree>
    <p:extLst>
      <p:ext uri="{BB962C8B-B14F-4D97-AF65-F5344CB8AC3E}">
        <p14:creationId xmlns:p14="http://schemas.microsoft.com/office/powerpoint/2010/main" val="2300201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Equal rights and responsibilities of spouses I</a:t>
            </a:r>
            <a:endParaRPr lang="en-US" sz="3200" b="1" dirty="0">
              <a:solidFill>
                <a:srgbClr val="006FB7"/>
              </a:solidFill>
            </a:endParaRPr>
          </a:p>
        </p:txBody>
      </p:sp>
      <p:sp>
        <p:nvSpPr>
          <p:cNvPr id="5"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200" b="1" dirty="0">
                <a:solidFill>
                  <a:srgbClr val="006FB7"/>
                </a:solidFill>
                <a:ea typeface="宋体" pitchFamily="2" charset="-122"/>
              </a:rPr>
              <a:t>Key legal provisions</a:t>
            </a:r>
          </a:p>
          <a:p>
            <a:pPr marL="0" indent="0" eaLnBrk="1" hangingPunct="1">
              <a:spcBef>
                <a:spcPts val="1200"/>
              </a:spcBef>
              <a:buClr>
                <a:srgbClr val="006FB7"/>
              </a:buClr>
            </a:pPr>
            <a:r>
              <a:rPr lang="en-US" altLang="zh-CN" sz="2200" dirty="0">
                <a:ea typeface="宋体" pitchFamily="2" charset="-122"/>
              </a:rPr>
              <a:t>According to the following legal provisions, spouses have equal rights and responsibilities as to marriage, during marriage and at its dissolution:</a:t>
            </a:r>
          </a:p>
          <a:p>
            <a:pPr eaLnBrk="1" hangingPunct="1">
              <a:spcBef>
                <a:spcPts val="1200"/>
              </a:spcBef>
              <a:buClr>
                <a:srgbClr val="006FB7"/>
              </a:buClr>
              <a:buFontTx/>
              <a:buChar char="•"/>
            </a:pPr>
            <a:r>
              <a:rPr lang="en-US" altLang="zh-CN" sz="2200" dirty="0" smtClean="0">
                <a:ea typeface="宋体" pitchFamily="2" charset="-122"/>
              </a:rPr>
              <a:t>Article </a:t>
            </a:r>
            <a:r>
              <a:rPr lang="en-US" altLang="zh-CN" sz="2200" dirty="0">
                <a:ea typeface="宋体" pitchFamily="2" charset="-122"/>
              </a:rPr>
              <a:t>23 (4) of the International Covenant on Civil and Political Rights</a:t>
            </a:r>
          </a:p>
          <a:p>
            <a:pPr eaLnBrk="1" hangingPunct="1">
              <a:spcBef>
                <a:spcPts val="1200"/>
              </a:spcBef>
              <a:buClr>
                <a:srgbClr val="006FB7"/>
              </a:buClr>
              <a:buFontTx/>
              <a:buChar char="•"/>
            </a:pPr>
            <a:r>
              <a:rPr lang="en-US" altLang="zh-CN" sz="2200" dirty="0" smtClean="0">
                <a:ea typeface="宋体" pitchFamily="2" charset="-122"/>
              </a:rPr>
              <a:t>Article </a:t>
            </a:r>
            <a:r>
              <a:rPr lang="en-US" altLang="zh-CN" sz="2200" dirty="0">
                <a:ea typeface="宋体" pitchFamily="2" charset="-122"/>
              </a:rPr>
              <a:t>16 (1) (c), (d), (f) and (h) of the Convention on the Elimination of All Forms of Discrimination against Women </a:t>
            </a:r>
          </a:p>
          <a:p>
            <a:pPr eaLnBrk="1" hangingPunct="1">
              <a:spcBef>
                <a:spcPts val="1200"/>
              </a:spcBef>
              <a:buClr>
                <a:srgbClr val="006FB7"/>
              </a:buClr>
              <a:buFontTx/>
              <a:buChar char="•"/>
            </a:pPr>
            <a:r>
              <a:rPr lang="en-US" altLang="zh-CN" sz="2200" dirty="0" smtClean="0">
                <a:ea typeface="宋体" pitchFamily="2" charset="-122"/>
              </a:rPr>
              <a:t>Article </a:t>
            </a:r>
            <a:r>
              <a:rPr lang="en-US" altLang="zh-CN" sz="2200" dirty="0">
                <a:ea typeface="宋体" pitchFamily="2" charset="-122"/>
              </a:rPr>
              <a:t>17 (4) of the American Convention on Human Rights </a:t>
            </a:r>
          </a:p>
          <a:p>
            <a:pPr eaLnBrk="1" hangingPunct="1">
              <a:spcBef>
                <a:spcPts val="1200"/>
              </a:spcBef>
              <a:buClr>
                <a:srgbClr val="006FB7"/>
              </a:buClr>
              <a:buFontTx/>
              <a:buChar char="•"/>
            </a:pPr>
            <a:r>
              <a:rPr lang="en-US" altLang="zh-CN" sz="2200" dirty="0" smtClean="0">
                <a:ea typeface="宋体" pitchFamily="2" charset="-122"/>
              </a:rPr>
              <a:t>Article </a:t>
            </a:r>
            <a:r>
              <a:rPr lang="en-US" altLang="zh-CN" sz="2200" dirty="0">
                <a:ea typeface="宋体" pitchFamily="2" charset="-122"/>
              </a:rPr>
              <a:t>5 of Protocol No. 7 to the European Convention on Human Rights</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44</a:t>
            </a:r>
            <a:endParaRPr lang="it-IT" sz="1200" b="1" dirty="0"/>
          </a:p>
        </p:txBody>
      </p:sp>
    </p:spTree>
    <p:extLst>
      <p:ext uri="{BB962C8B-B14F-4D97-AF65-F5344CB8AC3E}">
        <p14:creationId xmlns:p14="http://schemas.microsoft.com/office/powerpoint/2010/main" val="596213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3300"/>
              </a:lnSpc>
              <a:spcBef>
                <a:spcPts val="1200"/>
              </a:spcBef>
              <a:buClr>
                <a:srgbClr val="006FB7"/>
              </a:buClr>
            </a:pPr>
            <a:r>
              <a:rPr lang="en-US" altLang="zh-CN" sz="2800" b="1" dirty="0">
                <a:solidFill>
                  <a:srgbClr val="006FB7"/>
                </a:solidFill>
                <a:ea typeface="宋体" pitchFamily="2" charset="-122"/>
              </a:rPr>
              <a:t>What it means (1)</a:t>
            </a:r>
          </a:p>
          <a:p>
            <a:pPr marL="0" indent="0" eaLnBrk="1" hangingPunct="1">
              <a:lnSpc>
                <a:spcPts val="3300"/>
              </a:lnSpc>
              <a:spcBef>
                <a:spcPts val="1200"/>
              </a:spcBef>
              <a:buClr>
                <a:srgbClr val="006FB7"/>
              </a:buClr>
            </a:pPr>
            <a:r>
              <a:rPr lang="en-US" altLang="zh-CN" sz="2800" dirty="0">
                <a:ea typeface="宋体" pitchFamily="2" charset="-122"/>
              </a:rPr>
              <a:t>Women and men have equal rights and responsibilities as to marriage, during marriage and at its dissolution. They have, in other words, the same rights and responsibilities with regard to all matters arising from their relationship, such as their residence, assets and children.</a:t>
            </a:r>
          </a:p>
          <a:p>
            <a:pPr marL="0" indent="0" eaLnBrk="1" hangingPunct="1">
              <a:lnSpc>
                <a:spcPts val="3300"/>
              </a:lnSpc>
              <a:spcBef>
                <a:spcPts val="1200"/>
              </a:spcBef>
              <a:buClr>
                <a:srgbClr val="006FB7"/>
              </a:buClr>
            </a:pPr>
            <a:r>
              <a:rPr lang="en-US" altLang="zh-CN" sz="2800" dirty="0">
                <a:ea typeface="宋体" pitchFamily="2" charset="-122"/>
              </a:rPr>
              <a:t>Married women have the same right as their spouse to choose and exercise a profession and occupation suited to their abilities.</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45</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Equal rights and responsibilities of spouses </a:t>
            </a:r>
            <a:r>
              <a:rPr lang="en-US" altLang="zh-CN" sz="3200" b="1" dirty="0" smtClean="0">
                <a:solidFill>
                  <a:srgbClr val="006FB7"/>
                </a:solidFill>
                <a:ea typeface="宋体" pitchFamily="2" charset="-122"/>
              </a:rPr>
              <a:t>II</a:t>
            </a:r>
            <a:endParaRPr lang="en-US" sz="3200" b="1" dirty="0">
              <a:solidFill>
                <a:srgbClr val="006FB7"/>
              </a:solidFill>
            </a:endParaRPr>
          </a:p>
        </p:txBody>
      </p:sp>
    </p:spTree>
    <p:extLst>
      <p:ext uri="{BB962C8B-B14F-4D97-AF65-F5344CB8AC3E}">
        <p14:creationId xmlns:p14="http://schemas.microsoft.com/office/powerpoint/2010/main" val="1939508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2061270"/>
            <a:ext cx="8229600" cy="33119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smtClean="0">
                <a:solidFill>
                  <a:srgbClr val="006FB7"/>
                </a:solidFill>
                <a:ea typeface="宋体" pitchFamily="2" charset="-122"/>
              </a:rPr>
              <a:t>What </a:t>
            </a:r>
            <a:r>
              <a:rPr lang="en-US" altLang="zh-CN" sz="2800" b="1" dirty="0">
                <a:solidFill>
                  <a:srgbClr val="006FB7"/>
                </a:solidFill>
                <a:ea typeface="宋体" pitchFamily="2" charset="-122"/>
              </a:rPr>
              <a:t>it means (2) </a:t>
            </a:r>
          </a:p>
          <a:p>
            <a:pPr marL="0" indent="0" eaLnBrk="1" hangingPunct="1">
              <a:spcBef>
                <a:spcPts val="1200"/>
              </a:spcBef>
              <a:buClr>
                <a:srgbClr val="006FB7"/>
              </a:buClr>
            </a:pPr>
            <a:r>
              <a:rPr lang="en-US" altLang="zh-CN" sz="2800" dirty="0">
                <a:ea typeface="宋体" pitchFamily="2" charset="-122"/>
              </a:rPr>
              <a:t>International law accepts various forms of family life, including unmarried couples. Women living in de facto unions should have the same rights as men with regard to family life as well as in the sharing of their property and income. These rights should be protected by law.</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46</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Equal rights and responsibilities of spouses </a:t>
            </a:r>
            <a:r>
              <a:rPr lang="en-US" altLang="zh-CN" sz="3200" b="1" dirty="0" smtClean="0">
                <a:solidFill>
                  <a:srgbClr val="006FB7"/>
                </a:solidFill>
                <a:ea typeface="宋体" pitchFamily="2" charset="-122"/>
              </a:rPr>
              <a:t>III</a:t>
            </a:r>
            <a:endParaRPr lang="en-US" sz="3200" b="1" dirty="0">
              <a:solidFill>
                <a:srgbClr val="006FB7"/>
              </a:solidFill>
            </a:endParaRPr>
          </a:p>
        </p:txBody>
      </p:sp>
    </p:spTree>
    <p:extLst>
      <p:ext uri="{BB962C8B-B14F-4D97-AF65-F5344CB8AC3E}">
        <p14:creationId xmlns:p14="http://schemas.microsoft.com/office/powerpoint/2010/main" val="81557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988220"/>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(3)</a:t>
            </a:r>
          </a:p>
          <a:p>
            <a:pPr marL="0" indent="0" eaLnBrk="1" hangingPunct="1">
              <a:spcBef>
                <a:spcPts val="1200"/>
              </a:spcBef>
              <a:buClr>
                <a:srgbClr val="006FB7"/>
              </a:buClr>
            </a:pPr>
            <a:r>
              <a:rPr lang="en-US" altLang="zh-CN" sz="2800" dirty="0">
                <a:ea typeface="宋体" pitchFamily="2" charset="-122"/>
              </a:rPr>
              <a:t>Under international law women and men have equal rights with regard to </a:t>
            </a:r>
            <a:r>
              <a:rPr lang="en-US" altLang="zh-CN" sz="2800" i="1" dirty="0">
                <a:ea typeface="宋体" pitchFamily="2" charset="-122"/>
              </a:rPr>
              <a:t>divorce</a:t>
            </a:r>
            <a:r>
              <a:rPr lang="en-US" altLang="zh-CN" sz="2800" dirty="0">
                <a:ea typeface="宋体" pitchFamily="2" charset="-122"/>
              </a:rPr>
              <a:t>. Repudiation is prohibited by this law.</a:t>
            </a:r>
          </a:p>
          <a:p>
            <a:pPr marL="0" indent="0" eaLnBrk="1" hangingPunct="1">
              <a:spcBef>
                <a:spcPts val="1200"/>
              </a:spcBef>
              <a:buClr>
                <a:srgbClr val="006FB7"/>
              </a:buClr>
            </a:pPr>
            <a:r>
              <a:rPr lang="en-US" altLang="zh-CN" sz="2800" dirty="0">
                <a:ea typeface="宋体" pitchFamily="2" charset="-122"/>
              </a:rPr>
              <a:t>Women have an equal right of </a:t>
            </a:r>
            <a:r>
              <a:rPr lang="en-US" altLang="zh-CN" sz="2800" i="1" dirty="0">
                <a:ea typeface="宋体" pitchFamily="2" charset="-122"/>
              </a:rPr>
              <a:t>succession</a:t>
            </a:r>
            <a:r>
              <a:rPr lang="en-US" altLang="zh-CN" sz="2800" dirty="0">
                <a:ea typeface="宋体" pitchFamily="2" charset="-122"/>
              </a:rPr>
              <a:t> when the marriage is dissolved by the death of the spouse.</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47</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Equal rights and responsibilities of spouses </a:t>
            </a:r>
            <a:r>
              <a:rPr lang="en-US" altLang="zh-CN" sz="3200" b="1" dirty="0" smtClean="0">
                <a:solidFill>
                  <a:srgbClr val="006FB7"/>
                </a:solidFill>
                <a:ea typeface="宋体" pitchFamily="2" charset="-122"/>
              </a:rPr>
              <a:t>IV</a:t>
            </a:r>
            <a:endParaRPr lang="en-US" sz="3200" b="1" dirty="0">
              <a:solidFill>
                <a:srgbClr val="006FB7"/>
              </a:solidFill>
            </a:endParaRPr>
          </a:p>
        </p:txBody>
      </p:sp>
    </p:spTree>
    <p:extLst>
      <p:ext uri="{BB962C8B-B14F-4D97-AF65-F5344CB8AC3E}">
        <p14:creationId xmlns:p14="http://schemas.microsoft.com/office/powerpoint/2010/main" val="1975848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equal right to legal capacity in civil matters I</a:t>
            </a:r>
            <a:endParaRPr lang="en-US" sz="3200" b="1" dirty="0">
              <a:solidFill>
                <a:srgbClr val="006FB7"/>
              </a:solidFill>
            </a:endParaRPr>
          </a:p>
        </p:txBody>
      </p:sp>
      <p:sp>
        <p:nvSpPr>
          <p:cNvPr id="5" name="Rectangle 3"/>
          <p:cNvSpPr txBox="1">
            <a:spLocks noChangeArrowheads="1"/>
          </p:cNvSpPr>
          <p:nvPr/>
        </p:nvSpPr>
        <p:spPr bwMode="auto">
          <a:xfrm>
            <a:off x="395288" y="2132236"/>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Women have the right to equal legal capacity in civil matters as compared to men.</a:t>
            </a:r>
          </a:p>
          <a:p>
            <a:pPr marL="0" indent="0" eaLnBrk="1" hangingPunct="1">
              <a:spcBef>
                <a:spcPts val="1200"/>
              </a:spcBef>
              <a:buClr>
                <a:srgbClr val="006FB7"/>
              </a:buClr>
            </a:pPr>
            <a:r>
              <a:rPr lang="en-US" altLang="zh-CN" sz="2800" dirty="0">
                <a:ea typeface="宋体" pitchFamily="2" charset="-122"/>
              </a:rPr>
              <a:t>This means, for instance, that women must be ensured equal rights to own and administer property, to conclude contracts and obtain credit, and to be allowed to work without their husband’s or any other person’s permission.</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48</a:t>
            </a:r>
            <a:endParaRPr lang="it-IT" sz="1200" b="1" dirty="0"/>
          </a:p>
        </p:txBody>
      </p:sp>
    </p:spTree>
    <p:extLst>
      <p:ext uri="{BB962C8B-B14F-4D97-AF65-F5344CB8AC3E}">
        <p14:creationId xmlns:p14="http://schemas.microsoft.com/office/powerpoint/2010/main" val="198044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92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III</a:t>
            </a:r>
            <a:endParaRPr lang="en-US" sz="3200" b="1" dirty="0">
              <a:solidFill>
                <a:srgbClr val="006FB7"/>
              </a:solidFill>
            </a:endParaRPr>
          </a:p>
        </p:txBody>
      </p:sp>
      <p:sp>
        <p:nvSpPr>
          <p:cNvPr id="9221" name="Rectangle 3"/>
          <p:cNvSpPr txBox="1">
            <a:spLocks noChangeArrowheads="1"/>
          </p:cNvSpPr>
          <p:nvPr/>
        </p:nvSpPr>
        <p:spPr bwMode="auto">
          <a:xfrm>
            <a:off x="395288" y="2133278"/>
            <a:ext cx="8229600" cy="29519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800" dirty="0" smtClean="0">
                <a:ea typeface="宋体" pitchFamily="2" charset="-122"/>
              </a:rPr>
              <a:t>How</a:t>
            </a:r>
            <a:r>
              <a:rPr lang="en-US" altLang="zh-CN" sz="2800" dirty="0">
                <a:ea typeface="宋体" pitchFamily="2" charset="-122"/>
              </a:rPr>
              <a:t>, and to what extent, does the law deal with the specific problems of girls?</a:t>
            </a:r>
          </a:p>
          <a:p>
            <a:pPr eaLnBrk="1" hangingPunct="1">
              <a:spcBef>
                <a:spcPts val="1800"/>
              </a:spcBef>
              <a:buClr>
                <a:srgbClr val="006FB7"/>
              </a:buClr>
              <a:buFontTx/>
              <a:buChar char="•"/>
            </a:pPr>
            <a:r>
              <a:rPr lang="en-US" altLang="zh-CN" sz="2800" dirty="0" smtClean="0">
                <a:ea typeface="宋体" pitchFamily="2" charset="-122"/>
              </a:rPr>
              <a:t>What </a:t>
            </a:r>
            <a:r>
              <a:rPr lang="en-US" altLang="zh-CN" sz="2800" dirty="0">
                <a:ea typeface="宋体" pitchFamily="2" charset="-122"/>
              </a:rPr>
              <a:t>can you as judges, prosecutors and lawyers do in order to improve the protection of the rights of women in the country where you work?</a:t>
            </a:r>
          </a:p>
        </p:txBody>
      </p:sp>
      <p:sp>
        <p:nvSpPr>
          <p:cNvPr id="92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49</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equal right to legal capacity in civil matters </a:t>
            </a:r>
            <a:r>
              <a:rPr lang="en-US" altLang="zh-CN" sz="3200" b="1" dirty="0" smtClean="0">
                <a:solidFill>
                  <a:srgbClr val="006FB7"/>
                </a:solidFill>
                <a:ea typeface="宋体" pitchFamily="2" charset="-122"/>
              </a:rPr>
              <a:t>II</a:t>
            </a:r>
            <a:endParaRPr lang="en-US" sz="3200" b="1" dirty="0">
              <a:solidFill>
                <a:srgbClr val="006FB7"/>
              </a:solidFill>
            </a:endParaRPr>
          </a:p>
        </p:txBody>
      </p:sp>
      <p:sp>
        <p:nvSpPr>
          <p:cNvPr id="8" name="Rectangle 3"/>
          <p:cNvSpPr txBox="1">
            <a:spLocks noChangeArrowheads="1"/>
          </p:cNvSpPr>
          <p:nvPr/>
        </p:nvSpPr>
        <p:spPr bwMode="auto">
          <a:xfrm>
            <a:off x="395288" y="2420268"/>
            <a:ext cx="8229600" cy="2520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smtClean="0">
                <a:ea typeface="宋体" pitchFamily="2" charset="-122"/>
              </a:rPr>
              <a:t>The </a:t>
            </a:r>
            <a:r>
              <a:rPr lang="en-US" altLang="zh-CN" sz="2800" dirty="0">
                <a:ea typeface="宋体" pitchFamily="2" charset="-122"/>
              </a:rPr>
              <a:t>right to equal legal autonomy also implies that women have a right to </a:t>
            </a:r>
            <a:r>
              <a:rPr lang="en-US" altLang="zh-CN" sz="2800" i="1" dirty="0">
                <a:ea typeface="宋体" pitchFamily="2" charset="-122"/>
              </a:rPr>
              <a:t>inherit</a:t>
            </a:r>
            <a:r>
              <a:rPr lang="en-US" altLang="zh-CN" sz="2800" dirty="0">
                <a:ea typeface="宋体" pitchFamily="2" charset="-122"/>
              </a:rPr>
              <a:t> on a basis of full equality with men.</a:t>
            </a:r>
          </a:p>
          <a:p>
            <a:pPr marL="0" indent="0" eaLnBrk="1" hangingPunct="1">
              <a:spcBef>
                <a:spcPts val="1200"/>
              </a:spcBef>
              <a:buClr>
                <a:srgbClr val="006FB7"/>
              </a:buClr>
            </a:pPr>
            <a:r>
              <a:rPr lang="en-US" altLang="zh-CN" sz="2800" dirty="0">
                <a:ea typeface="宋体" pitchFamily="2" charset="-122"/>
              </a:rPr>
              <a:t>Customs and traditions are not allowed to prejudice the effective exercise of these rights.</a:t>
            </a:r>
          </a:p>
        </p:txBody>
      </p:sp>
    </p:spTree>
    <p:extLst>
      <p:ext uri="{BB962C8B-B14F-4D97-AF65-F5344CB8AC3E}">
        <p14:creationId xmlns:p14="http://schemas.microsoft.com/office/powerpoint/2010/main" val="683296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equal participation in public affairs, including elections I</a:t>
            </a:r>
            <a:endParaRPr lang="en-US" sz="3200" b="1" dirty="0">
              <a:solidFill>
                <a:srgbClr val="006FB7"/>
              </a:solidFill>
            </a:endParaRPr>
          </a:p>
        </p:txBody>
      </p:sp>
      <p:sp>
        <p:nvSpPr>
          <p:cNvPr id="5" name="Rectangle 3"/>
          <p:cNvSpPr txBox="1">
            <a:spLocks noChangeArrowheads="1"/>
          </p:cNvSpPr>
          <p:nvPr/>
        </p:nvSpPr>
        <p:spPr bwMode="auto">
          <a:xfrm>
            <a:off x="395288" y="1628800"/>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300" b="1" dirty="0">
                <a:solidFill>
                  <a:srgbClr val="006FB7"/>
                </a:solidFill>
                <a:ea typeface="宋体" pitchFamily="2" charset="-122"/>
              </a:rPr>
              <a:t>Key legal provisions</a:t>
            </a:r>
          </a:p>
          <a:p>
            <a:pPr eaLnBrk="1" hangingPunct="1">
              <a:spcBef>
                <a:spcPts val="800"/>
              </a:spcBef>
              <a:buClr>
                <a:srgbClr val="006FB7"/>
              </a:buClr>
              <a:buFontTx/>
              <a:buChar char="•"/>
            </a:pPr>
            <a:r>
              <a:rPr lang="en-US" altLang="zh-CN" sz="2300" dirty="0" smtClean="0">
                <a:ea typeface="宋体" pitchFamily="2" charset="-122"/>
              </a:rPr>
              <a:t>Article </a:t>
            </a:r>
            <a:r>
              <a:rPr lang="en-US" altLang="zh-CN" sz="2300" dirty="0">
                <a:ea typeface="宋体" pitchFamily="2" charset="-122"/>
              </a:rPr>
              <a:t>25 of the International Covenant on Civil and Political Rights</a:t>
            </a:r>
          </a:p>
          <a:p>
            <a:pPr eaLnBrk="1" hangingPunct="1">
              <a:spcBef>
                <a:spcPts val="800"/>
              </a:spcBef>
              <a:buClr>
                <a:srgbClr val="006FB7"/>
              </a:buClr>
              <a:buFontTx/>
              <a:buChar char="•"/>
            </a:pPr>
            <a:r>
              <a:rPr lang="en-US" altLang="zh-CN" sz="2300" dirty="0" smtClean="0">
                <a:ea typeface="宋体" pitchFamily="2" charset="-122"/>
              </a:rPr>
              <a:t>Articles </a:t>
            </a:r>
            <a:r>
              <a:rPr lang="en-US" altLang="zh-CN" sz="2300" dirty="0">
                <a:ea typeface="宋体" pitchFamily="2" charset="-122"/>
              </a:rPr>
              <a:t>7 and 8 of the Convention on the Elimination of All Forms of Discrimination against Women</a:t>
            </a:r>
          </a:p>
          <a:p>
            <a:pPr eaLnBrk="1" hangingPunct="1">
              <a:spcBef>
                <a:spcPts val="800"/>
              </a:spcBef>
              <a:buClr>
                <a:srgbClr val="006FB7"/>
              </a:buClr>
              <a:buFontTx/>
              <a:buChar char="•"/>
            </a:pPr>
            <a:r>
              <a:rPr lang="en-US" altLang="zh-CN" sz="2300" dirty="0" smtClean="0">
                <a:ea typeface="宋体" pitchFamily="2" charset="-122"/>
              </a:rPr>
              <a:t>The </a:t>
            </a:r>
            <a:r>
              <a:rPr lang="en-US" altLang="zh-CN" sz="2300" dirty="0">
                <a:ea typeface="宋体" pitchFamily="2" charset="-122"/>
              </a:rPr>
              <a:t>Convention on the Political Rights of Women, 1953</a:t>
            </a:r>
          </a:p>
          <a:p>
            <a:pPr eaLnBrk="1" hangingPunct="1">
              <a:spcBef>
                <a:spcPts val="800"/>
              </a:spcBef>
              <a:buClr>
                <a:srgbClr val="006FB7"/>
              </a:buClr>
              <a:buFontTx/>
              <a:buChar char="•"/>
            </a:pPr>
            <a:r>
              <a:rPr lang="en-US" altLang="zh-CN" sz="2300" dirty="0" smtClean="0">
                <a:ea typeface="宋体" pitchFamily="2" charset="-122"/>
              </a:rPr>
              <a:t>Article </a:t>
            </a:r>
            <a:r>
              <a:rPr lang="en-US" altLang="zh-CN" sz="2300" dirty="0">
                <a:ea typeface="宋体" pitchFamily="2" charset="-122"/>
              </a:rPr>
              <a:t>23 of the American Convention on Human Rights</a:t>
            </a:r>
          </a:p>
          <a:p>
            <a:pPr eaLnBrk="1" hangingPunct="1">
              <a:spcBef>
                <a:spcPts val="800"/>
              </a:spcBef>
              <a:buClr>
                <a:srgbClr val="006FB7"/>
              </a:buClr>
              <a:buFontTx/>
              <a:buChar char="•"/>
            </a:pPr>
            <a:r>
              <a:rPr lang="en-US" altLang="zh-CN" sz="2300" dirty="0" smtClean="0">
                <a:ea typeface="宋体" pitchFamily="2" charset="-122"/>
              </a:rPr>
              <a:t>Article </a:t>
            </a:r>
            <a:r>
              <a:rPr lang="en-US" altLang="zh-CN" sz="2300" dirty="0">
                <a:ea typeface="宋体" pitchFamily="2" charset="-122"/>
              </a:rPr>
              <a:t>13 of the African Charter on Human and Peoples’ Rights</a:t>
            </a:r>
          </a:p>
          <a:p>
            <a:pPr eaLnBrk="1" hangingPunct="1">
              <a:spcBef>
                <a:spcPts val="800"/>
              </a:spcBef>
              <a:buClr>
                <a:srgbClr val="006FB7"/>
              </a:buClr>
              <a:buFontTx/>
              <a:buChar char="•"/>
            </a:pPr>
            <a:r>
              <a:rPr lang="en-US" altLang="zh-CN" sz="2300" dirty="0" smtClean="0">
                <a:ea typeface="宋体" pitchFamily="2" charset="-122"/>
              </a:rPr>
              <a:t>Article </a:t>
            </a:r>
            <a:r>
              <a:rPr lang="en-US" altLang="zh-CN" sz="2300" dirty="0">
                <a:ea typeface="宋体" pitchFamily="2" charset="-122"/>
              </a:rPr>
              <a:t>3 of Protocol No. 1 to the European Convention on Human Rights</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a:t>5</a:t>
            </a:r>
            <a:r>
              <a:rPr lang="it-IT" sz="1200" b="1" dirty="0" smtClean="0"/>
              <a:t>0</a:t>
            </a:r>
            <a:endParaRPr lang="it-IT" sz="1200" b="1" dirty="0"/>
          </a:p>
        </p:txBody>
      </p:sp>
    </p:spTree>
    <p:extLst>
      <p:ext uri="{BB962C8B-B14F-4D97-AF65-F5344CB8AC3E}">
        <p14:creationId xmlns:p14="http://schemas.microsoft.com/office/powerpoint/2010/main" val="3016684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700188"/>
            <a:ext cx="8229600" cy="4249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(1)</a:t>
            </a:r>
          </a:p>
          <a:p>
            <a:pPr marL="0" indent="0" eaLnBrk="1" hangingPunct="1">
              <a:spcBef>
                <a:spcPts val="1200"/>
              </a:spcBef>
              <a:buClr>
                <a:srgbClr val="006FB7"/>
              </a:buClr>
            </a:pPr>
            <a:r>
              <a:rPr lang="en-US" altLang="zh-CN" sz="2800" dirty="0">
                <a:ea typeface="宋体" pitchFamily="2" charset="-122"/>
              </a:rPr>
              <a:t>Women have a right to equal participation with men in the conduct of the public affairs of their country and they have the right to do so either directly themselves or through freely chosen representatives.</a:t>
            </a:r>
          </a:p>
          <a:p>
            <a:pPr marL="0" indent="0" eaLnBrk="1" hangingPunct="1">
              <a:spcBef>
                <a:spcPts val="1200"/>
              </a:spcBef>
              <a:buClr>
                <a:srgbClr val="006FB7"/>
              </a:buClr>
            </a:pPr>
            <a:r>
              <a:rPr lang="en-US" altLang="zh-CN" sz="2800" dirty="0">
                <a:ea typeface="宋体" pitchFamily="2" charset="-122"/>
              </a:rPr>
              <a:t>Women have a right to vote in all elections and referendums on an equal footing with men, and to be elected themselves in all elections.</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51</a:t>
            </a:r>
            <a:endParaRPr lang="it-IT" sz="1200" b="1" dirty="0"/>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equal participation in public affairs, including elections </a:t>
            </a:r>
            <a:r>
              <a:rPr lang="en-US" altLang="zh-CN" sz="3200" b="1" dirty="0" smtClean="0">
                <a:solidFill>
                  <a:srgbClr val="006FB7"/>
                </a:solidFill>
                <a:ea typeface="宋体" pitchFamily="2" charset="-122"/>
              </a:rPr>
              <a:t>II</a:t>
            </a:r>
            <a:endParaRPr lang="en-US" sz="3200" b="1" dirty="0">
              <a:solidFill>
                <a:srgbClr val="006FB7"/>
              </a:solidFill>
            </a:endParaRPr>
          </a:p>
        </p:txBody>
      </p:sp>
    </p:spTree>
    <p:extLst>
      <p:ext uri="{BB962C8B-B14F-4D97-AF65-F5344CB8AC3E}">
        <p14:creationId xmlns:p14="http://schemas.microsoft.com/office/powerpoint/2010/main" val="2564610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916212"/>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(2)</a:t>
            </a:r>
          </a:p>
          <a:p>
            <a:pPr marL="0" indent="0" eaLnBrk="1" hangingPunct="1">
              <a:spcBef>
                <a:spcPts val="1200"/>
              </a:spcBef>
              <a:buClr>
                <a:srgbClr val="006FB7"/>
              </a:buClr>
            </a:pPr>
            <a:r>
              <a:rPr lang="en-US" altLang="zh-CN" sz="2800" dirty="0">
                <a:ea typeface="宋体" pitchFamily="2" charset="-122"/>
              </a:rPr>
              <a:t>Women have an equal right with men to hold public office and to perform governmental functions at all levels.</a:t>
            </a:r>
          </a:p>
          <a:p>
            <a:pPr marL="0" indent="0" eaLnBrk="1" hangingPunct="1">
              <a:spcBef>
                <a:spcPts val="1200"/>
              </a:spcBef>
              <a:buClr>
                <a:srgbClr val="006FB7"/>
              </a:buClr>
            </a:pPr>
            <a:r>
              <a:rPr lang="en-US" altLang="zh-CN" sz="2800" dirty="0">
                <a:ea typeface="宋体" pitchFamily="2" charset="-122"/>
              </a:rPr>
              <a:t>Women have a right to equal participation in the formulation and implementation of Government policy.</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52</a:t>
            </a:r>
            <a:endParaRPr lang="it-IT" sz="1200" b="1" dirty="0"/>
          </a:p>
        </p:txBody>
      </p:sp>
      <p:sp>
        <p:nvSpPr>
          <p:cNvPr id="7" name="Rectangle 2"/>
          <p:cNvSpPr txBox="1">
            <a:spLocks noChangeArrowheads="1"/>
          </p:cNvSpPr>
          <p:nvPr/>
        </p:nvSpPr>
        <p:spPr bwMode="auto">
          <a:xfrm>
            <a:off x="1187450" y="404813"/>
            <a:ext cx="7633022"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equal participation in public affairs, including elections </a:t>
            </a:r>
            <a:r>
              <a:rPr lang="en-US" altLang="zh-CN" sz="3200" b="1" dirty="0" smtClean="0">
                <a:solidFill>
                  <a:srgbClr val="006FB7"/>
                </a:solidFill>
                <a:ea typeface="宋体" pitchFamily="2" charset="-122"/>
              </a:rPr>
              <a:t>III</a:t>
            </a:r>
            <a:endParaRPr lang="en-US" sz="3200" b="1" dirty="0">
              <a:solidFill>
                <a:srgbClr val="006FB7"/>
              </a:solidFill>
            </a:endParaRPr>
          </a:p>
        </p:txBody>
      </p:sp>
    </p:spTree>
    <p:extLst>
      <p:ext uri="{BB962C8B-B14F-4D97-AF65-F5344CB8AC3E}">
        <p14:creationId xmlns:p14="http://schemas.microsoft.com/office/powerpoint/2010/main" val="205103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773238"/>
            <a:ext cx="8229600" cy="4248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(3)</a:t>
            </a:r>
          </a:p>
          <a:p>
            <a:pPr marL="0" indent="0" eaLnBrk="1" hangingPunct="1">
              <a:spcBef>
                <a:spcPts val="1200"/>
              </a:spcBef>
              <a:buClr>
                <a:srgbClr val="006FB7"/>
              </a:buClr>
            </a:pPr>
            <a:r>
              <a:rPr lang="en-US" altLang="zh-CN" sz="2800" dirty="0">
                <a:ea typeface="宋体" pitchFamily="2" charset="-122"/>
              </a:rPr>
              <a:t>Women have an equal right to participate in public debate, either alone or through a variety of organizations, a right that presupposes the effective enjoyment of the freedoms of expression, assembly and association.</a:t>
            </a:r>
          </a:p>
          <a:p>
            <a:pPr marL="0" indent="0" eaLnBrk="1" hangingPunct="1">
              <a:spcBef>
                <a:spcPts val="1200"/>
              </a:spcBef>
              <a:buClr>
                <a:srgbClr val="006FB7"/>
              </a:buClr>
            </a:pPr>
            <a:r>
              <a:rPr lang="en-US" altLang="zh-CN" sz="2800" dirty="0">
                <a:ea typeface="宋体" pitchFamily="2" charset="-122"/>
              </a:rPr>
              <a:t>States must ensure that women have an equal opportunity with men to represent their Government at the international level.</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53</a:t>
            </a:r>
            <a:endParaRPr lang="it-IT" sz="1200" b="1" dirty="0"/>
          </a:p>
        </p:txBody>
      </p:sp>
      <p:sp>
        <p:nvSpPr>
          <p:cNvPr id="7" name="Rectangle 2"/>
          <p:cNvSpPr txBox="1">
            <a:spLocks noChangeArrowheads="1"/>
          </p:cNvSpPr>
          <p:nvPr/>
        </p:nvSpPr>
        <p:spPr bwMode="auto">
          <a:xfrm>
            <a:off x="1187449" y="404813"/>
            <a:ext cx="7705031"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equal </a:t>
            </a:r>
            <a:r>
              <a:rPr lang="en-US" altLang="zh-CN" sz="3200" b="1" dirty="0" smtClean="0">
                <a:solidFill>
                  <a:srgbClr val="006FB7"/>
                </a:solidFill>
                <a:ea typeface="宋体" pitchFamily="2" charset="-122"/>
              </a:rPr>
              <a:t>participation</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in </a:t>
            </a:r>
            <a:r>
              <a:rPr lang="en-US" altLang="zh-CN" sz="3200" b="1" dirty="0">
                <a:solidFill>
                  <a:srgbClr val="006FB7"/>
                </a:solidFill>
                <a:ea typeface="宋体" pitchFamily="2" charset="-122"/>
              </a:rPr>
              <a:t>public affairs, including elections </a:t>
            </a:r>
            <a:r>
              <a:rPr lang="en-US" altLang="zh-CN" sz="3200" b="1" dirty="0" smtClean="0">
                <a:solidFill>
                  <a:srgbClr val="006FB7"/>
                </a:solidFill>
                <a:ea typeface="宋体" pitchFamily="2" charset="-122"/>
              </a:rPr>
              <a:t>IV</a:t>
            </a:r>
            <a:endParaRPr lang="en-US" sz="3200" b="1" dirty="0">
              <a:solidFill>
                <a:srgbClr val="006FB7"/>
              </a:solidFill>
            </a:endParaRPr>
          </a:p>
        </p:txBody>
      </p:sp>
    </p:spTree>
    <p:extLst>
      <p:ext uri="{BB962C8B-B14F-4D97-AF65-F5344CB8AC3E}">
        <p14:creationId xmlns:p14="http://schemas.microsoft.com/office/powerpoint/2010/main" val="654784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2276252"/>
            <a:ext cx="8229600" cy="2520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(4)</a:t>
            </a:r>
          </a:p>
          <a:p>
            <a:pPr marL="0" indent="0" eaLnBrk="1" hangingPunct="1">
              <a:spcBef>
                <a:spcPts val="1200"/>
              </a:spcBef>
              <a:buClr>
                <a:srgbClr val="006FB7"/>
              </a:buClr>
            </a:pPr>
            <a:r>
              <a:rPr lang="en-US" altLang="zh-CN" sz="2800" dirty="0">
                <a:ea typeface="宋体" pitchFamily="2" charset="-122"/>
              </a:rPr>
              <a:t>The right to equal participation in a country’s public and political life is a cornerstone of a democratic society based on respect for the freely expressed will of the people concerned.</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54</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equal participation in public affairs, including elections </a:t>
            </a:r>
            <a:r>
              <a:rPr lang="en-US" altLang="zh-CN" sz="3200" b="1" dirty="0" smtClean="0">
                <a:solidFill>
                  <a:srgbClr val="006FB7"/>
                </a:solidFill>
                <a:ea typeface="宋体" pitchFamily="2" charset="-122"/>
              </a:rPr>
              <a:t>V</a:t>
            </a:r>
            <a:endParaRPr lang="en-US" sz="3200" b="1" dirty="0">
              <a:solidFill>
                <a:srgbClr val="006FB7"/>
              </a:solidFill>
            </a:endParaRPr>
          </a:p>
        </p:txBody>
      </p:sp>
    </p:spTree>
    <p:extLst>
      <p:ext uri="{BB962C8B-B14F-4D97-AF65-F5344CB8AC3E}">
        <p14:creationId xmlns:p14="http://schemas.microsoft.com/office/powerpoint/2010/main" val="1895492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equal enjoyment of other human rights I</a:t>
            </a:r>
            <a:endParaRPr lang="en-US" sz="3200" b="1" dirty="0">
              <a:solidFill>
                <a:srgbClr val="006FB7"/>
              </a:solidFill>
            </a:endParaRPr>
          </a:p>
        </p:txBody>
      </p:sp>
      <p:sp>
        <p:nvSpPr>
          <p:cNvPr id="5" name="Rectangle 3"/>
          <p:cNvSpPr txBox="1">
            <a:spLocks noChangeArrowheads="1"/>
          </p:cNvSpPr>
          <p:nvPr/>
        </p:nvSpPr>
        <p:spPr bwMode="auto">
          <a:xfrm>
            <a:off x="395288" y="1773238"/>
            <a:ext cx="8229600" cy="4032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right to freedom of movement and residence</a:t>
            </a:r>
          </a:p>
          <a:p>
            <a:pPr marL="0" indent="0" eaLnBrk="1" hangingPunct="1">
              <a:spcBef>
                <a:spcPts val="1200"/>
              </a:spcBef>
              <a:buClr>
                <a:srgbClr val="006FB7"/>
              </a:buClr>
            </a:pPr>
            <a:r>
              <a:rPr lang="en-US" altLang="zh-CN" sz="2800" dirty="0">
                <a:ea typeface="宋体" pitchFamily="2" charset="-122"/>
              </a:rPr>
              <a:t>Women have the right to freedom of movement and residence on an equal basis with men.</a:t>
            </a:r>
          </a:p>
          <a:p>
            <a:pPr marL="0" indent="0" eaLnBrk="1" hangingPunct="1">
              <a:spcBef>
                <a:spcPts val="1200"/>
              </a:spcBef>
              <a:buClr>
                <a:srgbClr val="006FB7"/>
              </a:buClr>
            </a:pPr>
            <a:r>
              <a:rPr lang="en-US" altLang="zh-CN" sz="2800" dirty="0">
                <a:ea typeface="宋体" pitchFamily="2" charset="-122"/>
              </a:rPr>
              <a:t>No person has the right to prohibit an adult woman from travelling or choosing her residence.</a:t>
            </a:r>
          </a:p>
          <a:p>
            <a:pPr marL="0" indent="0" eaLnBrk="1" hangingPunct="1">
              <a:spcBef>
                <a:spcPts val="1200"/>
              </a:spcBef>
              <a:buClr>
                <a:srgbClr val="006FB7"/>
              </a:buClr>
            </a:pPr>
            <a:r>
              <a:rPr lang="en-US" altLang="zh-CN" sz="2800" dirty="0">
                <a:ea typeface="宋体" pitchFamily="2" charset="-122"/>
              </a:rPr>
              <a:t>No custom or tradition can justify a limitation of this right.</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55</a:t>
            </a:r>
            <a:endParaRPr lang="it-IT" sz="1200" b="1" dirty="0"/>
          </a:p>
        </p:txBody>
      </p:sp>
    </p:spTree>
    <p:extLst>
      <p:ext uri="{BB962C8B-B14F-4D97-AF65-F5344CB8AC3E}">
        <p14:creationId xmlns:p14="http://schemas.microsoft.com/office/powerpoint/2010/main" val="3416741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988220"/>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right to privacy</a:t>
            </a:r>
          </a:p>
          <a:p>
            <a:pPr marL="0" indent="0" eaLnBrk="1" hangingPunct="1">
              <a:spcBef>
                <a:spcPts val="1200"/>
              </a:spcBef>
              <a:buClr>
                <a:srgbClr val="006FB7"/>
              </a:buClr>
            </a:pPr>
            <a:r>
              <a:rPr lang="en-US" altLang="zh-CN" sz="2800" dirty="0">
                <a:ea typeface="宋体" pitchFamily="2" charset="-122"/>
              </a:rPr>
              <a:t>Women have the right to enjoy respect for their private life on the same basis as men. This right must be effectively guaranteed.</a:t>
            </a:r>
          </a:p>
          <a:p>
            <a:pPr marL="0" indent="0" eaLnBrk="1" hangingPunct="1">
              <a:spcBef>
                <a:spcPts val="1200"/>
              </a:spcBef>
              <a:buClr>
                <a:srgbClr val="006FB7"/>
              </a:buClr>
            </a:pPr>
            <a:r>
              <a:rPr lang="en-US" altLang="zh-CN" sz="2800" dirty="0">
                <a:ea typeface="宋体" pitchFamily="2" charset="-122"/>
              </a:rPr>
              <a:t>A woman’s reproductive life forms part of her private sphere, over which she has the ultimate right to decide.</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56</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equal enjoyment of other human rights </a:t>
            </a:r>
            <a:r>
              <a:rPr lang="en-US" altLang="zh-CN" sz="3200" b="1" dirty="0" smtClean="0">
                <a:solidFill>
                  <a:srgbClr val="006FB7"/>
                </a:solidFill>
                <a:ea typeface="宋体" pitchFamily="2" charset="-122"/>
              </a:rPr>
              <a:t>II</a:t>
            </a:r>
            <a:endParaRPr lang="en-US" sz="3200" b="1" dirty="0">
              <a:solidFill>
                <a:srgbClr val="006FB7"/>
              </a:solidFill>
            </a:endParaRPr>
          </a:p>
        </p:txBody>
      </p:sp>
    </p:spTree>
    <p:extLst>
      <p:ext uri="{BB962C8B-B14F-4D97-AF65-F5344CB8AC3E}">
        <p14:creationId xmlns:p14="http://schemas.microsoft.com/office/powerpoint/2010/main" val="2774799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Other essential freedoms</a:t>
            </a:r>
          </a:p>
          <a:p>
            <a:pPr marL="0" indent="0" eaLnBrk="1" hangingPunct="1">
              <a:spcBef>
                <a:spcPts val="1200"/>
              </a:spcBef>
              <a:buClr>
                <a:srgbClr val="006FB7"/>
              </a:buClr>
            </a:pPr>
            <a:r>
              <a:rPr lang="en-US" altLang="zh-CN" sz="2600" dirty="0">
                <a:ea typeface="宋体" pitchFamily="2" charset="-122"/>
              </a:rPr>
              <a:t>Women have the right to exercise the freedoms of thought, conscience, belief, religion, opinion, expression, association and assembly on the same basis of equality as men. No one has the right to interfere with a woman’s free exercise of these rights.</a:t>
            </a:r>
          </a:p>
          <a:p>
            <a:pPr marL="0" indent="0" eaLnBrk="1" hangingPunct="1">
              <a:spcBef>
                <a:spcPts val="1200"/>
              </a:spcBef>
              <a:buClr>
                <a:srgbClr val="006FB7"/>
              </a:buClr>
            </a:pPr>
            <a:r>
              <a:rPr lang="en-US" altLang="zh-CN" sz="2600" dirty="0">
                <a:ea typeface="宋体" pitchFamily="2" charset="-122"/>
              </a:rPr>
              <a:t>Restrictions on the exercise of these freedoms must respect the conditions laid down in </a:t>
            </a:r>
            <a:r>
              <a:rPr lang="en-US" altLang="zh-CN" sz="2600" dirty="0" smtClean="0">
                <a:ea typeface="宋体" pitchFamily="2" charset="-122"/>
              </a:rPr>
              <a:t>international human rights law. </a:t>
            </a:r>
            <a:r>
              <a:rPr lang="en-US" altLang="zh-CN" sz="2600" dirty="0">
                <a:ea typeface="宋体" pitchFamily="2" charset="-122"/>
              </a:rPr>
              <a:t>Such restrictions must not be discriminatory.</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57</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right to equal enjoyment of other human rights </a:t>
            </a:r>
            <a:r>
              <a:rPr lang="en-US" altLang="zh-CN" sz="3200" b="1" dirty="0" smtClean="0">
                <a:solidFill>
                  <a:srgbClr val="006FB7"/>
                </a:solidFill>
                <a:ea typeface="宋体" pitchFamily="2" charset="-122"/>
              </a:rPr>
              <a:t>III</a:t>
            </a:r>
            <a:endParaRPr lang="en-US" sz="3200" b="1" dirty="0">
              <a:solidFill>
                <a:srgbClr val="006FB7"/>
              </a:solidFill>
            </a:endParaRPr>
          </a:p>
        </p:txBody>
      </p:sp>
    </p:spTree>
    <p:extLst>
      <p:ext uri="{BB962C8B-B14F-4D97-AF65-F5344CB8AC3E}">
        <p14:creationId xmlns:p14="http://schemas.microsoft.com/office/powerpoint/2010/main" val="4170575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equal right to education I</a:t>
            </a:r>
            <a:endParaRPr lang="en-US" sz="3200" b="1" dirty="0">
              <a:solidFill>
                <a:srgbClr val="006FB7"/>
              </a:solidFill>
            </a:endParaRPr>
          </a:p>
        </p:txBody>
      </p:sp>
      <p:sp>
        <p:nvSpPr>
          <p:cNvPr id="5" name="Rectangle 3"/>
          <p:cNvSpPr txBox="1">
            <a:spLocks noChangeArrowheads="1"/>
          </p:cNvSpPr>
          <p:nvPr/>
        </p:nvSpPr>
        <p:spPr bwMode="auto">
          <a:xfrm>
            <a:off x="395288" y="1484784"/>
            <a:ext cx="8497192"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400" b="1" dirty="0">
                <a:solidFill>
                  <a:srgbClr val="006FB7"/>
                </a:solidFill>
                <a:ea typeface="宋体" pitchFamily="2" charset="-122"/>
              </a:rPr>
              <a:t>Key legal provisions</a:t>
            </a:r>
          </a:p>
          <a:p>
            <a:pPr eaLnBrk="1" hangingPunct="1">
              <a:spcBef>
                <a:spcPts val="800"/>
              </a:spcBef>
              <a:buClr>
                <a:srgbClr val="006FB7"/>
              </a:buClr>
              <a:buFontTx/>
              <a:buChar char="•"/>
            </a:pPr>
            <a:r>
              <a:rPr lang="en-US" altLang="zh-CN" sz="2400" dirty="0" smtClean="0">
                <a:ea typeface="宋体" pitchFamily="2" charset="-122"/>
              </a:rPr>
              <a:t>Article </a:t>
            </a:r>
            <a:r>
              <a:rPr lang="en-US" altLang="zh-CN" sz="2400" dirty="0">
                <a:ea typeface="宋体" pitchFamily="2" charset="-122"/>
              </a:rPr>
              <a:t>13 of the International Covenant on Economic, Social and Cultural Rights</a:t>
            </a:r>
          </a:p>
          <a:p>
            <a:pPr eaLnBrk="1" hangingPunct="1">
              <a:spcBef>
                <a:spcPts val="800"/>
              </a:spcBef>
              <a:buClr>
                <a:srgbClr val="006FB7"/>
              </a:buClr>
              <a:buFontTx/>
              <a:buChar char="•"/>
            </a:pPr>
            <a:r>
              <a:rPr lang="en-US" altLang="zh-CN" sz="2400" dirty="0" smtClean="0">
                <a:ea typeface="宋体" pitchFamily="2" charset="-122"/>
              </a:rPr>
              <a:t>Article </a:t>
            </a:r>
            <a:r>
              <a:rPr lang="en-US" altLang="zh-CN" sz="2400" dirty="0">
                <a:ea typeface="宋体" pitchFamily="2" charset="-122"/>
              </a:rPr>
              <a:t>10 of the Convention on the Elimination of </a:t>
            </a:r>
            <a:r>
              <a:rPr lang="en-US" altLang="zh-CN" sz="2400" dirty="0" smtClean="0">
                <a:ea typeface="宋体" pitchFamily="2" charset="-122"/>
              </a:rPr>
              <a:t>All</a:t>
            </a:r>
            <a:br>
              <a:rPr lang="en-US" altLang="zh-CN" sz="2400" dirty="0" smtClean="0">
                <a:ea typeface="宋体" pitchFamily="2" charset="-122"/>
              </a:rPr>
            </a:br>
            <a:r>
              <a:rPr lang="en-US" altLang="zh-CN" sz="2400" dirty="0" smtClean="0">
                <a:ea typeface="宋体" pitchFamily="2" charset="-122"/>
              </a:rPr>
              <a:t>Forms </a:t>
            </a:r>
            <a:r>
              <a:rPr lang="en-US" altLang="zh-CN" sz="2400" dirty="0">
                <a:ea typeface="宋体" pitchFamily="2" charset="-122"/>
              </a:rPr>
              <a:t>of Discrimination against Women</a:t>
            </a:r>
          </a:p>
          <a:p>
            <a:pPr eaLnBrk="1" hangingPunct="1">
              <a:spcBef>
                <a:spcPts val="800"/>
              </a:spcBef>
              <a:buClr>
                <a:srgbClr val="006FB7"/>
              </a:buClr>
              <a:buFontTx/>
              <a:buChar char="•"/>
            </a:pPr>
            <a:r>
              <a:rPr lang="en-US" altLang="zh-CN" sz="2400" dirty="0" smtClean="0">
                <a:ea typeface="宋体" pitchFamily="2" charset="-122"/>
              </a:rPr>
              <a:t>Article </a:t>
            </a:r>
            <a:r>
              <a:rPr lang="en-US" altLang="zh-CN" sz="2400" dirty="0">
                <a:ea typeface="宋体" pitchFamily="2" charset="-122"/>
              </a:rPr>
              <a:t>17 of the African Charter on Human and Peoples’ Rights</a:t>
            </a:r>
          </a:p>
          <a:p>
            <a:pPr eaLnBrk="1" hangingPunct="1">
              <a:spcBef>
                <a:spcPts val="800"/>
              </a:spcBef>
              <a:buClr>
                <a:srgbClr val="006FB7"/>
              </a:buClr>
              <a:buFontTx/>
              <a:buChar char="•"/>
            </a:pPr>
            <a:r>
              <a:rPr lang="en-US" altLang="zh-CN" sz="2400" dirty="0" smtClean="0">
                <a:ea typeface="宋体" pitchFamily="2" charset="-122"/>
              </a:rPr>
              <a:t>Article </a:t>
            </a:r>
            <a:r>
              <a:rPr lang="en-US" altLang="zh-CN" sz="2400" dirty="0">
                <a:ea typeface="宋体" pitchFamily="2" charset="-122"/>
              </a:rPr>
              <a:t>13 of the Additional Protocol to the American Convention on Human Rights in the Area of Economic, Social and Cultural Rights</a:t>
            </a:r>
          </a:p>
          <a:p>
            <a:pPr eaLnBrk="1" hangingPunct="1">
              <a:spcBef>
                <a:spcPts val="800"/>
              </a:spcBef>
              <a:buClr>
                <a:srgbClr val="006FB7"/>
              </a:buClr>
              <a:buFontTx/>
              <a:buChar char="•"/>
            </a:pPr>
            <a:r>
              <a:rPr lang="en-US" altLang="zh-CN" sz="2400" dirty="0" smtClean="0">
                <a:ea typeface="宋体" pitchFamily="2" charset="-122"/>
              </a:rPr>
              <a:t>The </a:t>
            </a:r>
            <a:r>
              <a:rPr lang="en-US" altLang="zh-CN" sz="2400" dirty="0">
                <a:ea typeface="宋体" pitchFamily="2" charset="-122"/>
              </a:rPr>
              <a:t>Convention against Discrimination in Education, 1960</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58</a:t>
            </a:r>
            <a:endParaRPr lang="it-IT" sz="1200" b="1" dirty="0"/>
          </a:p>
        </p:txBody>
      </p:sp>
    </p:spTree>
    <p:extLst>
      <p:ext uri="{BB962C8B-B14F-4D97-AF65-F5344CB8AC3E}">
        <p14:creationId xmlns:p14="http://schemas.microsoft.com/office/powerpoint/2010/main" val="292020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024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 </a:t>
            </a:r>
            <a:r>
              <a:rPr lang="en-GB" altLang="zh-CN" sz="3200" b="1" dirty="0">
                <a:solidFill>
                  <a:srgbClr val="006FB7"/>
                </a:solidFill>
                <a:ea typeface="宋体" pitchFamily="2" charset="-122"/>
              </a:rPr>
              <a:t>Universal instruments (1)</a:t>
            </a:r>
            <a:endParaRPr lang="en-US" sz="3200" b="1" dirty="0">
              <a:solidFill>
                <a:srgbClr val="006FB7"/>
              </a:solidFill>
            </a:endParaRPr>
          </a:p>
        </p:txBody>
      </p:sp>
      <p:sp>
        <p:nvSpPr>
          <p:cNvPr id="10245" name="Rectangle 3"/>
          <p:cNvSpPr txBox="1">
            <a:spLocks noChangeArrowheads="1"/>
          </p:cNvSpPr>
          <p:nvPr/>
        </p:nvSpPr>
        <p:spPr bwMode="auto">
          <a:xfrm>
            <a:off x="395288" y="1772816"/>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800" dirty="0" smtClean="0">
                <a:ea typeface="宋体" pitchFamily="2" charset="-122"/>
              </a:rPr>
              <a:t>The </a:t>
            </a:r>
            <a:r>
              <a:rPr lang="en-US" altLang="zh-CN" sz="2800" dirty="0">
                <a:ea typeface="宋体" pitchFamily="2" charset="-122"/>
              </a:rPr>
              <a:t>Charter of the United Nations, 1945</a:t>
            </a:r>
          </a:p>
          <a:p>
            <a:pPr eaLnBrk="1" hangingPunct="1">
              <a:spcBef>
                <a:spcPts val="1800"/>
              </a:spcBef>
              <a:buClr>
                <a:srgbClr val="006FB7"/>
              </a:buClr>
              <a:buFontTx/>
              <a:buChar char="•"/>
            </a:pPr>
            <a:r>
              <a:rPr lang="en-US" altLang="zh-CN" sz="2800" dirty="0" smtClean="0">
                <a:ea typeface="宋体" pitchFamily="2" charset="-122"/>
              </a:rPr>
              <a:t>The </a:t>
            </a:r>
            <a:r>
              <a:rPr lang="en-US" altLang="zh-CN" sz="2800" dirty="0">
                <a:ea typeface="宋体" pitchFamily="2" charset="-122"/>
              </a:rPr>
              <a:t>International Covenant on Civil and Political Rights, 1966</a:t>
            </a:r>
          </a:p>
          <a:p>
            <a:pPr eaLnBrk="1" hangingPunct="1">
              <a:spcBef>
                <a:spcPts val="1800"/>
              </a:spcBef>
              <a:buClr>
                <a:srgbClr val="006FB7"/>
              </a:buClr>
              <a:buFontTx/>
              <a:buChar char="•"/>
            </a:pPr>
            <a:r>
              <a:rPr lang="en-US" altLang="zh-CN" sz="2800" dirty="0" smtClean="0">
                <a:ea typeface="宋体" pitchFamily="2" charset="-122"/>
              </a:rPr>
              <a:t>The </a:t>
            </a:r>
            <a:r>
              <a:rPr lang="en-US" altLang="zh-CN" sz="2800" dirty="0">
                <a:ea typeface="宋体" pitchFamily="2" charset="-122"/>
              </a:rPr>
              <a:t>International Covenant on Economic, Social and Cultural Rights, 1966</a:t>
            </a:r>
          </a:p>
          <a:p>
            <a:pPr eaLnBrk="1" hangingPunct="1">
              <a:spcBef>
                <a:spcPts val="1800"/>
              </a:spcBef>
              <a:buClr>
                <a:srgbClr val="006FB7"/>
              </a:buClr>
              <a:buFontTx/>
              <a:buChar char="•"/>
            </a:pPr>
            <a:r>
              <a:rPr lang="en-US" altLang="zh-CN" sz="2800" dirty="0" smtClean="0">
                <a:ea typeface="宋体" pitchFamily="2" charset="-122"/>
              </a:rPr>
              <a:t>The </a:t>
            </a:r>
            <a:r>
              <a:rPr lang="en-US" altLang="zh-CN" sz="2800" dirty="0">
                <a:ea typeface="宋体" pitchFamily="2" charset="-122"/>
              </a:rPr>
              <a:t>Convention for the Suppression of the Traffic in Persons and of the Exploitation of the Prostitution of Others, 1949</a:t>
            </a:r>
          </a:p>
        </p:txBody>
      </p:sp>
      <p:sp>
        <p:nvSpPr>
          <p:cNvPr id="102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700808"/>
            <a:ext cx="8229600" cy="43200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(1)</a:t>
            </a:r>
          </a:p>
          <a:p>
            <a:pPr marL="0" indent="0" eaLnBrk="1" hangingPunct="1">
              <a:spcBef>
                <a:spcPts val="1200"/>
              </a:spcBef>
              <a:buClr>
                <a:srgbClr val="006FB7"/>
              </a:buClr>
            </a:pPr>
            <a:r>
              <a:rPr lang="en-US" altLang="zh-CN" sz="2800" dirty="0">
                <a:ea typeface="宋体" pitchFamily="2" charset="-122"/>
              </a:rPr>
              <a:t>Girls and women have the right to equal access to education as boys and men, be this at the primary, secondary or higher levels of education.</a:t>
            </a:r>
          </a:p>
          <a:p>
            <a:pPr marL="0" indent="0" eaLnBrk="1" hangingPunct="1">
              <a:spcBef>
                <a:spcPts val="1200"/>
              </a:spcBef>
              <a:buClr>
                <a:srgbClr val="006FB7"/>
              </a:buClr>
            </a:pPr>
            <a:r>
              <a:rPr lang="en-US" altLang="zh-CN" sz="2800" dirty="0">
                <a:ea typeface="宋体" pitchFamily="2" charset="-122"/>
              </a:rPr>
              <a:t>Under international human rights law, women have the right to choose their subjects of study and the professions they want to pursue. There must be no gender-based restrictions on the access to higher education.</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59</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equal right to education </a:t>
            </a:r>
            <a:r>
              <a:rPr lang="en-US" altLang="zh-CN" sz="3200" b="1" dirty="0" smtClean="0">
                <a:solidFill>
                  <a:srgbClr val="006FB7"/>
                </a:solidFill>
                <a:ea typeface="宋体" pitchFamily="2" charset="-122"/>
              </a:rPr>
              <a:t>II</a:t>
            </a:r>
            <a:endParaRPr lang="en-US" sz="3200" b="1" dirty="0">
              <a:solidFill>
                <a:srgbClr val="006FB7"/>
              </a:solidFill>
            </a:endParaRPr>
          </a:p>
        </p:txBody>
      </p:sp>
    </p:spTree>
    <p:extLst>
      <p:ext uri="{BB962C8B-B14F-4D97-AF65-F5344CB8AC3E}">
        <p14:creationId xmlns:p14="http://schemas.microsoft.com/office/powerpoint/2010/main" val="1605909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2348260"/>
            <a:ext cx="8229600" cy="2520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(2)</a:t>
            </a:r>
          </a:p>
          <a:p>
            <a:pPr marL="0" indent="0" eaLnBrk="1" hangingPunct="1">
              <a:spcBef>
                <a:spcPts val="1200"/>
              </a:spcBef>
              <a:buClr>
                <a:srgbClr val="006FB7"/>
              </a:buClr>
            </a:pPr>
            <a:r>
              <a:rPr lang="en-US" altLang="zh-CN" sz="2800" dirty="0">
                <a:ea typeface="宋体" pitchFamily="2" charset="-122"/>
              </a:rPr>
              <a:t>Education is essential in allowing women effectively to enjoy other human rights and to help them play a constructive role in the development of their country.</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a:t>
            </a:r>
            <a:r>
              <a:rPr lang="it-IT" sz="1200" b="1" dirty="0" smtClean="0"/>
              <a:t>0</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Women’s equal right to education </a:t>
            </a:r>
            <a:r>
              <a:rPr lang="en-US" altLang="zh-CN" sz="3200" b="1" dirty="0" smtClean="0">
                <a:solidFill>
                  <a:srgbClr val="006FB7"/>
                </a:solidFill>
                <a:ea typeface="宋体" pitchFamily="2" charset="-122"/>
              </a:rPr>
              <a:t>III</a:t>
            </a:r>
            <a:endParaRPr lang="en-US" sz="3200" b="1" dirty="0">
              <a:solidFill>
                <a:srgbClr val="006FB7"/>
              </a:solidFill>
            </a:endParaRPr>
          </a:p>
        </p:txBody>
      </p:sp>
    </p:spTree>
    <p:extLst>
      <p:ext uri="{BB962C8B-B14F-4D97-AF65-F5344CB8AC3E}">
        <p14:creationId xmlns:p14="http://schemas.microsoft.com/office/powerpoint/2010/main" val="3701651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600" b="1" dirty="0">
                <a:solidFill>
                  <a:srgbClr val="006FB7"/>
                </a:solidFill>
                <a:ea typeface="宋体" pitchFamily="2" charset="-122"/>
              </a:rPr>
              <a:t>Women’s right to an effective remedy, including the right of access to the courts and due process of law I</a:t>
            </a:r>
            <a:endParaRPr lang="en-US" sz="2600" b="1" dirty="0">
              <a:solidFill>
                <a:srgbClr val="006FB7"/>
              </a:solidFill>
            </a:endParaRPr>
          </a:p>
        </p:txBody>
      </p:sp>
      <p:sp>
        <p:nvSpPr>
          <p:cNvPr id="5" name="Rectangle 3"/>
          <p:cNvSpPr txBox="1">
            <a:spLocks noChangeArrowheads="1"/>
          </p:cNvSpPr>
          <p:nvPr/>
        </p:nvSpPr>
        <p:spPr bwMode="auto">
          <a:xfrm>
            <a:off x="395288" y="1628800"/>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Key legal provisions</a:t>
            </a:r>
          </a:p>
          <a:p>
            <a:pPr eaLnBrk="1" hangingPunct="1">
              <a:spcBef>
                <a:spcPts val="600"/>
              </a:spcBef>
              <a:buClr>
                <a:srgbClr val="006FB7"/>
              </a:buClr>
              <a:buFontTx/>
              <a:buChar char="•"/>
            </a:pPr>
            <a:r>
              <a:rPr lang="en-US" altLang="zh-CN" sz="2400" dirty="0" smtClean="0">
                <a:ea typeface="宋体" pitchFamily="2" charset="-122"/>
              </a:rPr>
              <a:t>Articles </a:t>
            </a:r>
            <a:r>
              <a:rPr lang="en-US" altLang="zh-CN" sz="2400" dirty="0">
                <a:ea typeface="宋体" pitchFamily="2" charset="-122"/>
              </a:rPr>
              <a:t>2 (1) and 14 of the International Covenant on Civil and Political Rights</a:t>
            </a:r>
          </a:p>
          <a:p>
            <a:pPr eaLnBrk="1" hangingPunct="1">
              <a:spcBef>
                <a:spcPts val="600"/>
              </a:spcBef>
              <a:buClr>
                <a:srgbClr val="006FB7"/>
              </a:buClr>
              <a:buFontTx/>
              <a:buChar char="•"/>
            </a:pPr>
            <a:r>
              <a:rPr lang="en-US" altLang="zh-CN" sz="2400" dirty="0" smtClean="0">
                <a:ea typeface="宋体" pitchFamily="2" charset="-122"/>
              </a:rPr>
              <a:t>Article </a:t>
            </a:r>
            <a:r>
              <a:rPr lang="en-US" altLang="zh-CN" sz="2400" dirty="0">
                <a:ea typeface="宋体" pitchFamily="2" charset="-122"/>
              </a:rPr>
              <a:t>2 (b) and (c) of the Convention on the Elimination of All Forms of Discrimination against Women</a:t>
            </a:r>
          </a:p>
          <a:p>
            <a:pPr eaLnBrk="1" hangingPunct="1">
              <a:spcBef>
                <a:spcPts val="600"/>
              </a:spcBef>
              <a:buClr>
                <a:srgbClr val="006FB7"/>
              </a:buClr>
              <a:buFontTx/>
              <a:buChar char="•"/>
            </a:pPr>
            <a:r>
              <a:rPr lang="en-US" altLang="zh-CN" sz="2400" dirty="0" smtClean="0">
                <a:ea typeface="宋体" pitchFamily="2" charset="-122"/>
              </a:rPr>
              <a:t>Article </a:t>
            </a:r>
            <a:r>
              <a:rPr lang="en-US" altLang="zh-CN" sz="2400" dirty="0">
                <a:ea typeface="宋体" pitchFamily="2" charset="-122"/>
              </a:rPr>
              <a:t>7 (a) of the African Charter on Human and Peoples’ Rights</a:t>
            </a:r>
          </a:p>
          <a:p>
            <a:pPr eaLnBrk="1" hangingPunct="1">
              <a:spcBef>
                <a:spcPts val="600"/>
              </a:spcBef>
              <a:buClr>
                <a:srgbClr val="006FB7"/>
              </a:buClr>
              <a:buFontTx/>
              <a:buChar char="•"/>
            </a:pPr>
            <a:r>
              <a:rPr lang="en-US" altLang="zh-CN" sz="2400" dirty="0" smtClean="0">
                <a:ea typeface="宋体" pitchFamily="2" charset="-122"/>
              </a:rPr>
              <a:t>Articles </a:t>
            </a:r>
            <a:r>
              <a:rPr lang="en-US" altLang="zh-CN" sz="2400" dirty="0">
                <a:ea typeface="宋体" pitchFamily="2" charset="-122"/>
              </a:rPr>
              <a:t>8 and 25 of the American Convention on Human Rights</a:t>
            </a:r>
          </a:p>
          <a:p>
            <a:pPr eaLnBrk="1" hangingPunct="1">
              <a:spcBef>
                <a:spcPts val="600"/>
              </a:spcBef>
              <a:buClr>
                <a:srgbClr val="006FB7"/>
              </a:buClr>
              <a:buFontTx/>
              <a:buChar char="•"/>
            </a:pPr>
            <a:r>
              <a:rPr lang="en-US" altLang="zh-CN" sz="2400" dirty="0" smtClean="0">
                <a:ea typeface="宋体" pitchFamily="2" charset="-122"/>
              </a:rPr>
              <a:t>Articles </a:t>
            </a:r>
            <a:r>
              <a:rPr lang="en-US" altLang="zh-CN" sz="2400" dirty="0">
                <a:ea typeface="宋体" pitchFamily="2" charset="-122"/>
              </a:rPr>
              <a:t>6 and 13 of the European Convention on Human Rights</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61</a:t>
            </a:r>
            <a:endParaRPr lang="it-IT" sz="1200" b="1" dirty="0"/>
          </a:p>
        </p:txBody>
      </p:sp>
    </p:spTree>
    <p:extLst>
      <p:ext uri="{BB962C8B-B14F-4D97-AF65-F5344CB8AC3E}">
        <p14:creationId xmlns:p14="http://schemas.microsoft.com/office/powerpoint/2010/main" val="3460757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600" b="1" dirty="0">
                <a:solidFill>
                  <a:srgbClr val="006FB7"/>
                </a:solidFill>
                <a:ea typeface="宋体" pitchFamily="2" charset="-122"/>
              </a:rPr>
              <a:t>What it means (1)</a:t>
            </a:r>
          </a:p>
          <a:p>
            <a:pPr eaLnBrk="1" hangingPunct="1">
              <a:spcBef>
                <a:spcPts val="800"/>
              </a:spcBef>
              <a:buClr>
                <a:srgbClr val="006FB7"/>
              </a:buClr>
              <a:buFontTx/>
              <a:buChar char="•"/>
            </a:pPr>
            <a:r>
              <a:rPr lang="en-US" altLang="zh-CN" sz="2600" dirty="0" smtClean="0">
                <a:ea typeface="宋体" pitchFamily="2" charset="-122"/>
              </a:rPr>
              <a:t>Under </a:t>
            </a:r>
            <a:r>
              <a:rPr lang="en-US" altLang="zh-CN" sz="2600" dirty="0">
                <a:ea typeface="宋体" pitchFamily="2" charset="-122"/>
              </a:rPr>
              <a:t>international human rights law, women have the right of access to justice, and the right to due process of law, on equal terms with men.</a:t>
            </a:r>
          </a:p>
          <a:p>
            <a:pPr eaLnBrk="1" hangingPunct="1">
              <a:spcBef>
                <a:spcPts val="800"/>
              </a:spcBef>
              <a:buClr>
                <a:srgbClr val="006FB7"/>
              </a:buClr>
              <a:buFontTx/>
              <a:buChar char="•"/>
            </a:pPr>
            <a:r>
              <a:rPr lang="en-US" altLang="zh-CN" sz="2600" dirty="0" smtClean="0">
                <a:ea typeface="宋体" pitchFamily="2" charset="-122"/>
              </a:rPr>
              <a:t>This </a:t>
            </a:r>
            <a:r>
              <a:rPr lang="en-US" altLang="zh-CN" sz="2600" dirty="0">
                <a:ea typeface="宋体" pitchFamily="2" charset="-122"/>
              </a:rPr>
              <a:t>means, in particular, that women must have access to effective domestic remedies, including effective access to the courts, for the purpose of vindicating their rights. This holds true with regard to all alleged violations of their human rights, but becomes particularly important in cases of alleged violence against their person.</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62</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600" b="1" dirty="0">
                <a:solidFill>
                  <a:srgbClr val="006FB7"/>
                </a:solidFill>
                <a:ea typeface="宋体" pitchFamily="2" charset="-122"/>
              </a:rPr>
              <a:t>Women’s right to an effective remedy, including the right of access to the courts and due process of law </a:t>
            </a:r>
            <a:r>
              <a:rPr lang="en-US" altLang="zh-CN" sz="2600" b="1" dirty="0" smtClean="0">
                <a:solidFill>
                  <a:srgbClr val="006FB7"/>
                </a:solidFill>
                <a:ea typeface="宋体" pitchFamily="2" charset="-122"/>
              </a:rPr>
              <a:t>II</a:t>
            </a:r>
            <a:endParaRPr lang="en-US" sz="2600" b="1" dirty="0">
              <a:solidFill>
                <a:srgbClr val="006FB7"/>
              </a:solidFill>
            </a:endParaRPr>
          </a:p>
        </p:txBody>
      </p:sp>
    </p:spTree>
    <p:extLst>
      <p:ext uri="{BB962C8B-B14F-4D97-AF65-F5344CB8AC3E}">
        <p14:creationId xmlns:p14="http://schemas.microsoft.com/office/powerpoint/2010/main" val="2125047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11</a:t>
            </a:r>
            <a:endParaRPr lang="en-US" b="0"/>
          </a:p>
        </p:txBody>
      </p:sp>
      <p:sp>
        <p:nvSpPr>
          <p:cNvPr id="5" name="Rectangle 3"/>
          <p:cNvSpPr txBox="1">
            <a:spLocks noChangeArrowheads="1"/>
          </p:cNvSpPr>
          <p:nvPr/>
        </p:nvSpPr>
        <p:spPr bwMode="auto">
          <a:xfrm>
            <a:off x="395288" y="1700808"/>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600" b="1" dirty="0">
                <a:solidFill>
                  <a:srgbClr val="006FB7"/>
                </a:solidFill>
                <a:ea typeface="宋体" pitchFamily="2" charset="-122"/>
              </a:rPr>
              <a:t>What it means (2)</a:t>
            </a:r>
          </a:p>
          <a:p>
            <a:pPr marL="0" indent="0" eaLnBrk="1" hangingPunct="1">
              <a:spcBef>
                <a:spcPts val="800"/>
              </a:spcBef>
              <a:buClr>
                <a:srgbClr val="006FB7"/>
              </a:buClr>
            </a:pPr>
            <a:r>
              <a:rPr lang="en-US" altLang="zh-CN" sz="2600" dirty="0">
                <a:ea typeface="宋体" pitchFamily="2" charset="-122"/>
              </a:rPr>
              <a:t>In order to ensure the effective exercise of the right of access to the courts/access to justice, States may have a legal obligation to provide legal aid.</a:t>
            </a:r>
          </a:p>
          <a:p>
            <a:pPr marL="0" indent="0" eaLnBrk="1" hangingPunct="1">
              <a:spcBef>
                <a:spcPts val="800"/>
              </a:spcBef>
              <a:buClr>
                <a:srgbClr val="006FB7"/>
              </a:buClr>
            </a:pPr>
            <a:r>
              <a:rPr lang="en-US" altLang="zh-CN" sz="2600" dirty="0">
                <a:ea typeface="宋体" pitchFamily="2" charset="-122"/>
              </a:rPr>
              <a:t>The due process guarantees laid down in </a:t>
            </a:r>
            <a:r>
              <a:rPr lang="en-US" altLang="zh-CN" sz="2600" dirty="0" smtClean="0">
                <a:ea typeface="宋体" pitchFamily="2" charset="-122"/>
              </a:rPr>
              <a:t>international human </a:t>
            </a:r>
            <a:r>
              <a:rPr lang="en-US" altLang="zh-CN" sz="2600" dirty="0">
                <a:ea typeface="宋体" pitchFamily="2" charset="-122"/>
              </a:rPr>
              <a:t>rights </a:t>
            </a:r>
            <a:r>
              <a:rPr lang="en-US" altLang="zh-CN" sz="2600" dirty="0" smtClean="0">
                <a:ea typeface="宋体" pitchFamily="2" charset="-122"/>
              </a:rPr>
              <a:t>law are </a:t>
            </a:r>
            <a:r>
              <a:rPr lang="en-US" altLang="zh-CN" sz="2600" dirty="0">
                <a:ea typeface="宋体" pitchFamily="2" charset="-122"/>
              </a:rPr>
              <a:t>equally valid </a:t>
            </a:r>
            <a:r>
              <a:rPr lang="en-US" altLang="zh-CN" sz="2600" dirty="0" smtClean="0">
                <a:ea typeface="宋体" pitchFamily="2" charset="-122"/>
              </a:rPr>
              <a:t>for women </a:t>
            </a:r>
            <a:r>
              <a:rPr lang="en-US" altLang="zh-CN" sz="2600" dirty="0">
                <a:ea typeface="宋体" pitchFamily="2" charset="-122"/>
              </a:rPr>
              <a:t>as </a:t>
            </a:r>
            <a:r>
              <a:rPr lang="en-US" altLang="zh-CN" sz="2600" dirty="0" smtClean="0">
                <a:ea typeface="宋体" pitchFamily="2" charset="-122"/>
              </a:rPr>
              <a:t>for men</a:t>
            </a:r>
            <a:r>
              <a:rPr lang="en-US" altLang="zh-CN" sz="2600" dirty="0">
                <a:ea typeface="宋体" pitchFamily="2" charset="-122"/>
              </a:rPr>
              <a:t>. This implies, among other things, that women’s evidence must be given and assessed on the same terms as that of men, and that all women must be allowed to benefit from the presumption of innocence.</a:t>
            </a: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63</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600" b="1" dirty="0">
                <a:solidFill>
                  <a:srgbClr val="006FB7"/>
                </a:solidFill>
                <a:ea typeface="宋体" pitchFamily="2" charset="-122"/>
              </a:rPr>
              <a:t>Women’s right to an effective remedy, including the right of access to the courts and due process of law </a:t>
            </a:r>
            <a:r>
              <a:rPr lang="en-US" altLang="zh-CN" sz="2600" b="1" dirty="0" smtClean="0">
                <a:solidFill>
                  <a:srgbClr val="006FB7"/>
                </a:solidFill>
                <a:ea typeface="宋体" pitchFamily="2" charset="-122"/>
              </a:rPr>
              <a:t>III</a:t>
            </a:r>
            <a:endParaRPr lang="en-US" sz="2600" b="1" dirty="0">
              <a:solidFill>
                <a:srgbClr val="006FB7"/>
              </a:solidFill>
            </a:endParaRPr>
          </a:p>
        </p:txBody>
      </p:sp>
    </p:spTree>
    <p:extLst>
      <p:ext uri="{BB962C8B-B14F-4D97-AF65-F5344CB8AC3E}">
        <p14:creationId xmlns:p14="http://schemas.microsoft.com/office/powerpoint/2010/main" val="327049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126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II </a:t>
            </a:r>
            <a:r>
              <a:rPr lang="en-GB" altLang="zh-CN" sz="3200" b="1" dirty="0">
                <a:solidFill>
                  <a:srgbClr val="006FB7"/>
                </a:solidFill>
                <a:ea typeface="宋体" pitchFamily="2" charset="-122"/>
              </a:rPr>
              <a:t>Universal instruments (2)</a:t>
            </a:r>
            <a:endParaRPr lang="en-US" sz="3200" b="1" dirty="0">
              <a:solidFill>
                <a:srgbClr val="006FB7"/>
              </a:solidFill>
            </a:endParaRPr>
          </a:p>
        </p:txBody>
      </p:sp>
      <p:sp>
        <p:nvSpPr>
          <p:cNvPr id="11269" name="Rectangle 3"/>
          <p:cNvSpPr txBox="1">
            <a:spLocks noChangeArrowheads="1"/>
          </p:cNvSpPr>
          <p:nvPr/>
        </p:nvSpPr>
        <p:spPr bwMode="auto">
          <a:xfrm>
            <a:off x="395288" y="1556792"/>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500" dirty="0" smtClean="0">
                <a:ea typeface="宋体" pitchFamily="2" charset="-122"/>
              </a:rPr>
              <a:t>The </a:t>
            </a:r>
            <a:r>
              <a:rPr lang="en-US" altLang="zh-CN" sz="2500" dirty="0">
                <a:ea typeface="宋体" pitchFamily="2" charset="-122"/>
              </a:rPr>
              <a:t>Convention on the Political Rights of Women, 1953</a:t>
            </a:r>
          </a:p>
          <a:p>
            <a:pPr eaLnBrk="1" hangingPunct="1">
              <a:spcBef>
                <a:spcPts val="1200"/>
              </a:spcBef>
              <a:buClr>
                <a:srgbClr val="006FB7"/>
              </a:buClr>
              <a:buFontTx/>
              <a:buChar char="•"/>
            </a:pPr>
            <a:r>
              <a:rPr lang="en-US" altLang="zh-CN" sz="2500" dirty="0" smtClean="0">
                <a:ea typeface="宋体" pitchFamily="2" charset="-122"/>
              </a:rPr>
              <a:t>The </a:t>
            </a:r>
            <a:r>
              <a:rPr lang="en-US" altLang="zh-CN" sz="2500" dirty="0">
                <a:ea typeface="宋体" pitchFamily="2" charset="-122"/>
              </a:rPr>
              <a:t>Convention on the Nationality of Married Women, 1957</a:t>
            </a:r>
          </a:p>
          <a:p>
            <a:pPr eaLnBrk="1" hangingPunct="1">
              <a:spcBef>
                <a:spcPts val="1200"/>
              </a:spcBef>
              <a:buClr>
                <a:srgbClr val="006FB7"/>
              </a:buClr>
              <a:buFontTx/>
              <a:buChar char="•"/>
            </a:pPr>
            <a:r>
              <a:rPr lang="en-US" altLang="zh-CN" sz="2500" dirty="0" smtClean="0">
                <a:ea typeface="宋体" pitchFamily="2" charset="-122"/>
              </a:rPr>
              <a:t>The </a:t>
            </a:r>
            <a:r>
              <a:rPr lang="en-US" altLang="zh-CN" sz="2500" dirty="0">
                <a:ea typeface="宋体" pitchFamily="2" charset="-122"/>
              </a:rPr>
              <a:t>Convention on Consent to Marriage, Minimum Age for Marriage and Registration of Marriages, 1962</a:t>
            </a:r>
          </a:p>
          <a:p>
            <a:pPr eaLnBrk="1" hangingPunct="1">
              <a:spcBef>
                <a:spcPts val="1200"/>
              </a:spcBef>
              <a:buClr>
                <a:srgbClr val="006FB7"/>
              </a:buClr>
              <a:buFontTx/>
              <a:buChar char="•"/>
            </a:pPr>
            <a:r>
              <a:rPr lang="en-US" altLang="zh-CN" sz="2500" dirty="0" smtClean="0">
                <a:ea typeface="宋体" pitchFamily="2" charset="-122"/>
              </a:rPr>
              <a:t>The </a:t>
            </a:r>
            <a:r>
              <a:rPr lang="en-US" altLang="zh-CN" sz="2500" dirty="0">
                <a:ea typeface="宋体" pitchFamily="2" charset="-122"/>
              </a:rPr>
              <a:t>Convention on the Rights of the Child, 1989</a:t>
            </a:r>
          </a:p>
          <a:p>
            <a:pPr eaLnBrk="1" hangingPunct="1">
              <a:spcBef>
                <a:spcPts val="1200"/>
              </a:spcBef>
              <a:buClr>
                <a:srgbClr val="006FB7"/>
              </a:buClr>
              <a:buFontTx/>
              <a:buChar char="•"/>
            </a:pPr>
            <a:r>
              <a:rPr lang="en-US" altLang="zh-CN" sz="2500" dirty="0" smtClean="0">
                <a:ea typeface="宋体" pitchFamily="2" charset="-122"/>
              </a:rPr>
              <a:t>The </a:t>
            </a:r>
            <a:r>
              <a:rPr lang="en-US" altLang="zh-CN" sz="2500" dirty="0">
                <a:ea typeface="宋体" pitchFamily="2" charset="-122"/>
              </a:rPr>
              <a:t>Optional Protocol to the Convention on the Rights of the Child, Child Prostitution and Child Pornography, 2000</a:t>
            </a:r>
          </a:p>
        </p:txBody>
      </p:sp>
      <p:sp>
        <p:nvSpPr>
          <p:cNvPr id="112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229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III </a:t>
            </a:r>
            <a:r>
              <a:rPr lang="en-GB" altLang="zh-CN" sz="3200" b="1" dirty="0">
                <a:solidFill>
                  <a:srgbClr val="006FB7"/>
                </a:solidFill>
                <a:ea typeface="宋体" pitchFamily="2" charset="-122"/>
              </a:rPr>
              <a:t>Universal instruments (3)</a:t>
            </a:r>
            <a:endParaRPr lang="en-US" sz="3200" b="1" dirty="0">
              <a:solidFill>
                <a:srgbClr val="006FB7"/>
              </a:solidFill>
            </a:endParaRPr>
          </a:p>
        </p:txBody>
      </p:sp>
      <p:sp>
        <p:nvSpPr>
          <p:cNvPr id="12293" name="Rectangle 3"/>
          <p:cNvSpPr txBox="1">
            <a:spLocks noChangeArrowheads="1"/>
          </p:cNvSpPr>
          <p:nvPr/>
        </p:nvSpPr>
        <p:spPr bwMode="auto">
          <a:xfrm>
            <a:off x="395288" y="1917254"/>
            <a:ext cx="8229600" cy="38160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smtClean="0">
                <a:ea typeface="宋体" pitchFamily="2" charset="-122"/>
              </a:rPr>
              <a:t>The </a:t>
            </a:r>
            <a:r>
              <a:rPr lang="en-US" altLang="zh-CN" sz="2800" dirty="0">
                <a:ea typeface="宋体" pitchFamily="2" charset="-122"/>
              </a:rPr>
              <a:t>Convention on the Elimination of All Forms of Discrimination against Women, 1979, and </a:t>
            </a:r>
            <a:r>
              <a:rPr lang="en-US" altLang="zh-CN" sz="2800" dirty="0" smtClean="0">
                <a:ea typeface="宋体" pitchFamily="2" charset="-122"/>
              </a:rPr>
              <a:t>its Optional </a:t>
            </a:r>
            <a:r>
              <a:rPr lang="en-US" altLang="zh-CN" sz="2800" dirty="0">
                <a:ea typeface="宋体" pitchFamily="2" charset="-122"/>
              </a:rPr>
              <a:t>Protocol, 1999</a:t>
            </a:r>
          </a:p>
          <a:p>
            <a:pPr eaLnBrk="1" hangingPunct="1">
              <a:spcBef>
                <a:spcPts val="2400"/>
              </a:spcBef>
              <a:buClr>
                <a:srgbClr val="006FB7"/>
              </a:buClr>
              <a:buFontTx/>
              <a:buChar char="•"/>
            </a:pPr>
            <a:r>
              <a:rPr lang="en-US" altLang="zh-CN" sz="2800" dirty="0" smtClean="0">
                <a:ea typeface="宋体" pitchFamily="2" charset="-122"/>
              </a:rPr>
              <a:t>The </a:t>
            </a:r>
            <a:r>
              <a:rPr lang="en-US" altLang="zh-CN" sz="2800" dirty="0">
                <a:ea typeface="宋体" pitchFamily="2" charset="-122"/>
              </a:rPr>
              <a:t>Convention against Discrimination in Education, 1960 </a:t>
            </a:r>
          </a:p>
          <a:p>
            <a:pPr eaLnBrk="1" hangingPunct="1">
              <a:spcBef>
                <a:spcPts val="2400"/>
              </a:spcBef>
              <a:buClr>
                <a:srgbClr val="006FB7"/>
              </a:buClr>
              <a:buFontTx/>
              <a:buChar char="•"/>
            </a:pPr>
            <a:r>
              <a:rPr lang="en-US" altLang="zh-CN" sz="2800" dirty="0" smtClean="0">
                <a:ea typeface="宋体" pitchFamily="2" charset="-122"/>
              </a:rPr>
              <a:t>The </a:t>
            </a:r>
            <a:r>
              <a:rPr lang="en-US" altLang="zh-CN" sz="2800" dirty="0">
                <a:ea typeface="宋体" pitchFamily="2" charset="-122"/>
              </a:rPr>
              <a:t>Rome Statute of the International Criminal Court, 1998</a:t>
            </a:r>
          </a:p>
        </p:txBody>
      </p:sp>
      <p:sp>
        <p:nvSpPr>
          <p:cNvPr id="122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11</a:t>
            </a:r>
            <a:endParaRPr lang="en-US" b="0" smtClean="0"/>
          </a:p>
        </p:txBody>
      </p:sp>
      <p:sp>
        <p:nvSpPr>
          <p:cNvPr id="1331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IV </a:t>
            </a:r>
            <a:r>
              <a:rPr lang="en-GB" altLang="zh-CN" sz="3200" b="1" dirty="0">
                <a:solidFill>
                  <a:srgbClr val="006FB7"/>
                </a:solidFill>
                <a:ea typeface="宋体" pitchFamily="2" charset="-122"/>
              </a:rPr>
              <a:t>Universal instruments (4)</a:t>
            </a:r>
            <a:endParaRPr lang="en-US" sz="3200" b="1" dirty="0">
              <a:solidFill>
                <a:srgbClr val="006FB7"/>
              </a:solidFill>
            </a:endParaRPr>
          </a:p>
        </p:txBody>
      </p:sp>
      <p:sp>
        <p:nvSpPr>
          <p:cNvPr id="13317" name="Rectangle 3"/>
          <p:cNvSpPr txBox="1">
            <a:spLocks noChangeArrowheads="1"/>
          </p:cNvSpPr>
          <p:nvPr/>
        </p:nvSpPr>
        <p:spPr bwMode="auto">
          <a:xfrm>
            <a:off x="395288" y="1772196"/>
            <a:ext cx="8229600" cy="41770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800" dirty="0" smtClean="0">
                <a:ea typeface="宋体" pitchFamily="2" charset="-122"/>
              </a:rPr>
              <a:t>The </a:t>
            </a:r>
            <a:r>
              <a:rPr lang="en-US" altLang="zh-CN" sz="2800" dirty="0">
                <a:ea typeface="宋体" pitchFamily="2" charset="-122"/>
              </a:rPr>
              <a:t>Universal Declaration of Human Rights, 1948</a:t>
            </a:r>
          </a:p>
          <a:p>
            <a:pPr eaLnBrk="1" hangingPunct="1">
              <a:spcBef>
                <a:spcPts val="1800"/>
              </a:spcBef>
              <a:buClr>
                <a:srgbClr val="006FB7"/>
              </a:buClr>
              <a:buFontTx/>
              <a:buChar char="•"/>
            </a:pPr>
            <a:r>
              <a:rPr lang="en-US" altLang="zh-CN" sz="2800" dirty="0" smtClean="0">
                <a:ea typeface="宋体" pitchFamily="2" charset="-122"/>
              </a:rPr>
              <a:t>The </a:t>
            </a:r>
            <a:r>
              <a:rPr lang="en-US" altLang="zh-CN" sz="2800" dirty="0">
                <a:ea typeface="宋体" pitchFamily="2" charset="-122"/>
              </a:rPr>
              <a:t>Declaration on the Elimination of Violence against Women, 1993</a:t>
            </a:r>
          </a:p>
          <a:p>
            <a:pPr eaLnBrk="1" hangingPunct="1">
              <a:spcBef>
                <a:spcPts val="1800"/>
              </a:spcBef>
              <a:buClr>
                <a:srgbClr val="006FB7"/>
              </a:buClr>
              <a:buFontTx/>
              <a:buChar char="•"/>
            </a:pPr>
            <a:r>
              <a:rPr lang="en-US" altLang="zh-CN" sz="2800" dirty="0" smtClean="0">
                <a:ea typeface="宋体" pitchFamily="2" charset="-122"/>
              </a:rPr>
              <a:t>The </a:t>
            </a:r>
            <a:r>
              <a:rPr lang="en-US" altLang="zh-CN" sz="2800" dirty="0">
                <a:ea typeface="宋体" pitchFamily="2" charset="-122"/>
              </a:rPr>
              <a:t>Vienna Declaration and </a:t>
            </a:r>
            <a:r>
              <a:rPr lang="en-US" altLang="zh-CN" sz="2800" dirty="0" err="1">
                <a:ea typeface="宋体" pitchFamily="2" charset="-122"/>
              </a:rPr>
              <a:t>Programme</a:t>
            </a:r>
            <a:r>
              <a:rPr lang="en-US" altLang="zh-CN" sz="2800" dirty="0">
                <a:ea typeface="宋体" pitchFamily="2" charset="-122"/>
              </a:rPr>
              <a:t> of Action, 1993</a:t>
            </a:r>
          </a:p>
          <a:p>
            <a:pPr eaLnBrk="1" hangingPunct="1">
              <a:spcBef>
                <a:spcPts val="1800"/>
              </a:spcBef>
              <a:buClr>
                <a:srgbClr val="006FB7"/>
              </a:buClr>
              <a:buFontTx/>
              <a:buChar char="•"/>
            </a:pPr>
            <a:r>
              <a:rPr lang="en-US" altLang="zh-CN" sz="2800" dirty="0" smtClean="0">
                <a:ea typeface="宋体" pitchFamily="2" charset="-122"/>
              </a:rPr>
              <a:t>The </a:t>
            </a:r>
            <a:r>
              <a:rPr lang="en-US" altLang="zh-CN" sz="2800" dirty="0">
                <a:ea typeface="宋体" pitchFamily="2" charset="-122"/>
              </a:rPr>
              <a:t>Beijing Declaration and Platform for Action, 1995</a:t>
            </a:r>
          </a:p>
        </p:txBody>
      </p:sp>
      <p:sp>
        <p:nvSpPr>
          <p:cNvPr id="133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BEE764-0A34-4C84-A522-AC5F0BB3776F}"/>
</file>

<file path=customXml/itemProps2.xml><?xml version="1.0" encoding="utf-8"?>
<ds:datastoreItem xmlns:ds="http://schemas.openxmlformats.org/officeDocument/2006/customXml" ds:itemID="{E0CAC673-9A7D-4E5D-BA35-07E7FDF26B4C}"/>
</file>

<file path=customXml/itemProps3.xml><?xml version="1.0" encoding="utf-8"?>
<ds:datastoreItem xmlns:ds="http://schemas.openxmlformats.org/officeDocument/2006/customXml" ds:itemID="{4D04CB30-D9C6-43E5-97FD-C7379BF8A989}"/>
</file>

<file path=docProps/app.xml><?xml version="1.0" encoding="utf-8"?>
<Properties xmlns="http://schemas.openxmlformats.org/officeDocument/2006/extended-properties" xmlns:vt="http://schemas.openxmlformats.org/officeDocument/2006/docPropsVTypes">
  <Template/>
  <TotalTime>982</TotalTime>
  <Words>5173</Words>
  <Application>Microsoft Office PowerPoint</Application>
  <PresentationFormat>On-screen Show (4:3)</PresentationFormat>
  <Paragraphs>488</Paragraphs>
  <Slides>64</Slides>
  <Notes>1</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bianca2</vt:lpstr>
      <vt:lpstr>Fronte</vt:lpstr>
      <vt:lpstr> Chapter 11  Women’s rights in  the administration of justice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158</cp:revision>
  <cp:lastPrinted>2011-12-02T12:53:37Z</cp:lastPrinted>
  <dcterms:created xsi:type="dcterms:W3CDTF">2011-10-11T09:08:06Z</dcterms:created>
  <dcterms:modified xsi:type="dcterms:W3CDTF">2012-01-18T08:39:55Z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991400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