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Default Extension="png" ContentType="image/png"/>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48" r:id="rId2"/>
  </p:sldMasterIdLst>
  <p:notesMasterIdLst>
    <p:notesMasterId r:id="rId50"/>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9144000" cy="6858000" type="screen4x3"/>
  <p:notesSz cx="6381750" cy="86868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FB7"/>
    <a:srgbClr val="C0C0C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7440" autoAdjust="0"/>
    <p:restoredTop sz="94682" autoAdjust="0"/>
  </p:normalViewPr>
  <p:slideViewPr>
    <p:cSldViewPr>
      <p:cViewPr varScale="1">
        <p:scale>
          <a:sx n="125" d="100"/>
          <a:sy n="125" d="100"/>
        </p:scale>
        <p:origin x="-102" y="-15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54" d="100"/>
          <a:sy n="154" d="100"/>
        </p:scale>
        <p:origin x="-4536" y="-102"/>
      </p:cViewPr>
      <p:guideLst>
        <p:guide orient="horz" pos="2736"/>
        <p:guide pos="201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ustomXml" Target="../customXml/item2.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ustomXml" Target="../customXml/item3.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4" tIns="43047" rIns="86094" bIns="43047" numCol="1" anchor="t" anchorCtr="0" compatLnSpc="1">
            <a:prstTxWarp prst="textNoShape">
              <a:avLst/>
            </a:prstTxWarp>
          </a:bodyPr>
          <a:lstStyle>
            <a:lvl1pPr defTabSz="860851">
              <a:defRPr sz="1100"/>
            </a:lvl1pPr>
          </a:lstStyle>
          <a:p>
            <a:pPr>
              <a:defRPr/>
            </a:pPr>
            <a:endParaRPr lang="en-US"/>
          </a:p>
        </p:txBody>
      </p:sp>
      <p:sp>
        <p:nvSpPr>
          <p:cNvPr id="62467" name="Rectangle 3"/>
          <p:cNvSpPr>
            <a:spLocks noGrp="1" noChangeArrowheads="1"/>
          </p:cNvSpPr>
          <p:nvPr>
            <p:ph type="dt" idx="1"/>
          </p:nvPr>
        </p:nvSpPr>
        <p:spPr bwMode="auto">
          <a:xfrm>
            <a:off x="3614738" y="0"/>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4" tIns="43047" rIns="86094" bIns="43047" numCol="1" anchor="t" anchorCtr="0" compatLnSpc="1">
            <a:prstTxWarp prst="textNoShape">
              <a:avLst/>
            </a:prstTxWarp>
          </a:bodyPr>
          <a:lstStyle>
            <a:lvl1pPr algn="r" defTabSz="860851">
              <a:defRPr sz="11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1019175" y="650875"/>
            <a:ext cx="4343400" cy="3257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469" name="Rectangle 5"/>
          <p:cNvSpPr>
            <a:spLocks noGrp="1" noChangeArrowheads="1"/>
          </p:cNvSpPr>
          <p:nvPr>
            <p:ph type="body" sz="quarter" idx="3"/>
          </p:nvPr>
        </p:nvSpPr>
        <p:spPr bwMode="auto">
          <a:xfrm>
            <a:off x="638175" y="4125913"/>
            <a:ext cx="5105400" cy="391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4" tIns="43047" rIns="86094" bIns="4304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6"/>
          <p:cNvSpPr>
            <a:spLocks noGrp="1" noChangeArrowheads="1"/>
          </p:cNvSpPr>
          <p:nvPr>
            <p:ph type="ftr" sz="quarter" idx="4"/>
          </p:nvPr>
        </p:nvSpPr>
        <p:spPr bwMode="auto">
          <a:xfrm>
            <a:off x="0" y="8250238"/>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4" tIns="43047" rIns="86094" bIns="43047" numCol="1" anchor="b" anchorCtr="0" compatLnSpc="1">
            <a:prstTxWarp prst="textNoShape">
              <a:avLst/>
            </a:prstTxWarp>
          </a:bodyPr>
          <a:lstStyle>
            <a:lvl1pPr defTabSz="860851">
              <a:defRPr sz="1100"/>
            </a:lvl1pPr>
          </a:lstStyle>
          <a:p>
            <a:pPr>
              <a:defRPr/>
            </a:pPr>
            <a:endParaRPr lang="en-US"/>
          </a:p>
        </p:txBody>
      </p:sp>
      <p:sp>
        <p:nvSpPr>
          <p:cNvPr id="62471" name="Rectangle 7"/>
          <p:cNvSpPr>
            <a:spLocks noGrp="1" noChangeArrowheads="1"/>
          </p:cNvSpPr>
          <p:nvPr>
            <p:ph type="sldNum" sz="quarter" idx="5"/>
          </p:nvPr>
        </p:nvSpPr>
        <p:spPr bwMode="auto">
          <a:xfrm>
            <a:off x="3614738" y="8250238"/>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4" tIns="43047" rIns="86094" bIns="43047" numCol="1" anchor="b" anchorCtr="0" compatLnSpc="1">
            <a:prstTxWarp prst="textNoShape">
              <a:avLst/>
            </a:prstTxWarp>
          </a:bodyPr>
          <a:lstStyle>
            <a:lvl1pPr algn="r" defTabSz="860851">
              <a:defRPr sz="1100"/>
            </a:lvl1pPr>
          </a:lstStyle>
          <a:p>
            <a:pPr>
              <a:defRPr/>
            </a:pPr>
            <a:fld id="{1B1B578E-AE70-41FC-AACD-9AA47379E982}" type="slidenum">
              <a:rPr lang="en-US"/>
              <a:pPr>
                <a:defRPr/>
              </a:pPr>
              <a:t>‹#›</a:t>
            </a:fld>
            <a:endParaRPr lang="en-US"/>
          </a:p>
        </p:txBody>
      </p:sp>
    </p:spTree>
    <p:extLst>
      <p:ext uri="{BB962C8B-B14F-4D97-AF65-F5344CB8AC3E}">
        <p14:creationId xmlns:p14="http://schemas.microsoft.com/office/powerpoint/2010/main" val="34876076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858838" eaLnBrk="0" hangingPunct="0">
              <a:defRPr>
                <a:solidFill>
                  <a:schemeClr val="tx1"/>
                </a:solidFill>
                <a:latin typeface="Arial" charset="0"/>
                <a:cs typeface="Arial" charset="0"/>
              </a:defRPr>
            </a:lvl1pPr>
            <a:lvl2pPr marL="742950" indent="-285750" defTabSz="858838" eaLnBrk="0" hangingPunct="0">
              <a:defRPr>
                <a:solidFill>
                  <a:schemeClr val="tx1"/>
                </a:solidFill>
                <a:latin typeface="Arial" charset="0"/>
                <a:cs typeface="Arial" charset="0"/>
              </a:defRPr>
            </a:lvl2pPr>
            <a:lvl3pPr marL="1143000" indent="-228600" defTabSz="858838" eaLnBrk="0" hangingPunct="0">
              <a:defRPr>
                <a:solidFill>
                  <a:schemeClr val="tx1"/>
                </a:solidFill>
                <a:latin typeface="Arial" charset="0"/>
                <a:cs typeface="Arial" charset="0"/>
              </a:defRPr>
            </a:lvl3pPr>
            <a:lvl4pPr marL="1600200" indent="-228600" defTabSz="858838" eaLnBrk="0" hangingPunct="0">
              <a:defRPr>
                <a:solidFill>
                  <a:schemeClr val="tx1"/>
                </a:solidFill>
                <a:latin typeface="Arial" charset="0"/>
                <a:cs typeface="Arial" charset="0"/>
              </a:defRPr>
            </a:lvl4pPr>
            <a:lvl5pPr marL="2057400" indent="-228600" defTabSz="858838" eaLnBrk="0" hangingPunct="0">
              <a:defRPr>
                <a:solidFill>
                  <a:schemeClr val="tx1"/>
                </a:solidFill>
                <a:latin typeface="Arial" charset="0"/>
                <a:cs typeface="Arial" charset="0"/>
              </a:defRPr>
            </a:lvl5pPr>
            <a:lvl6pPr marL="2514600" indent="-228600" defTabSz="858838" eaLnBrk="0" fontAlgn="base" hangingPunct="0">
              <a:spcBef>
                <a:spcPct val="0"/>
              </a:spcBef>
              <a:spcAft>
                <a:spcPct val="0"/>
              </a:spcAft>
              <a:defRPr>
                <a:solidFill>
                  <a:schemeClr val="tx1"/>
                </a:solidFill>
                <a:latin typeface="Arial" charset="0"/>
                <a:cs typeface="Arial" charset="0"/>
              </a:defRPr>
            </a:lvl6pPr>
            <a:lvl7pPr marL="2971800" indent="-228600" defTabSz="858838" eaLnBrk="0" fontAlgn="base" hangingPunct="0">
              <a:spcBef>
                <a:spcPct val="0"/>
              </a:spcBef>
              <a:spcAft>
                <a:spcPct val="0"/>
              </a:spcAft>
              <a:defRPr>
                <a:solidFill>
                  <a:schemeClr val="tx1"/>
                </a:solidFill>
                <a:latin typeface="Arial" charset="0"/>
                <a:cs typeface="Arial" charset="0"/>
              </a:defRPr>
            </a:lvl7pPr>
            <a:lvl8pPr marL="3429000" indent="-228600" defTabSz="858838" eaLnBrk="0" fontAlgn="base" hangingPunct="0">
              <a:spcBef>
                <a:spcPct val="0"/>
              </a:spcBef>
              <a:spcAft>
                <a:spcPct val="0"/>
              </a:spcAft>
              <a:defRPr>
                <a:solidFill>
                  <a:schemeClr val="tx1"/>
                </a:solidFill>
                <a:latin typeface="Arial" charset="0"/>
                <a:cs typeface="Arial" charset="0"/>
              </a:defRPr>
            </a:lvl8pPr>
            <a:lvl9pPr marL="3886200" indent="-228600" defTabSz="858838" eaLnBrk="0" fontAlgn="base" hangingPunct="0">
              <a:spcBef>
                <a:spcPct val="0"/>
              </a:spcBef>
              <a:spcAft>
                <a:spcPct val="0"/>
              </a:spcAft>
              <a:defRPr>
                <a:solidFill>
                  <a:schemeClr val="tx1"/>
                </a:solidFill>
                <a:latin typeface="Arial" charset="0"/>
                <a:cs typeface="Arial" charset="0"/>
              </a:defRPr>
            </a:lvl9pPr>
          </a:lstStyle>
          <a:p>
            <a:pPr eaLnBrk="1" hangingPunct="1"/>
            <a:fld id="{AF08E682-1452-47D8-A3F6-401ED20EE9AF}" type="slidenum">
              <a:rPr lang="en-US" smtClean="0"/>
              <a:pPr eaLnBrk="1" hangingPunct="1"/>
              <a:t>1</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2365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1311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it-IT" altLang="zh-CN" smtClean="0"/>
              <a:t>Facilitator’s Guide</a:t>
            </a:r>
            <a:endParaRPr lang="en-US"/>
          </a:p>
        </p:txBody>
      </p:sp>
      <p:sp>
        <p:nvSpPr>
          <p:cNvPr id="3" name="Footer Placeholder 4"/>
          <p:cNvSpPr>
            <a:spLocks noGrp="1"/>
          </p:cNvSpPr>
          <p:nvPr>
            <p:ph type="ftr" sz="quarter" idx="11"/>
          </p:nvPr>
        </p:nvSpPr>
        <p:spPr/>
        <p:txBody>
          <a:bodyPr/>
          <a:lstStyle>
            <a:lvl1pPr>
              <a:defRPr dirty="0" smtClean="0"/>
            </a:lvl1pPr>
          </a:lstStyle>
          <a:p>
            <a:pPr>
              <a:defRPr/>
            </a:pPr>
            <a:r>
              <a:rPr lang="en-US" altLang="zh-CN" smtClean="0"/>
              <a:t>Chapter 14</a:t>
            </a:r>
            <a:endParaRPr lang="en-US" b="0"/>
          </a:p>
        </p:txBody>
      </p:sp>
    </p:spTree>
    <p:extLst>
      <p:ext uri="{BB962C8B-B14F-4D97-AF65-F5344CB8AC3E}">
        <p14:creationId xmlns:p14="http://schemas.microsoft.com/office/powerpoint/2010/main" val="1327744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it-IT" altLang="zh-CN" smtClean="0"/>
              <a:t>Facilitator’s Guide</a:t>
            </a:r>
            <a:endParaRPr lang="en-US"/>
          </a:p>
        </p:txBody>
      </p:sp>
      <p:sp>
        <p:nvSpPr>
          <p:cNvPr id="3" name="Footer Placeholder 4"/>
          <p:cNvSpPr>
            <a:spLocks noGrp="1"/>
          </p:cNvSpPr>
          <p:nvPr>
            <p:ph type="ftr" sz="quarter" idx="11"/>
          </p:nvPr>
        </p:nvSpPr>
        <p:spPr/>
        <p:txBody>
          <a:bodyPr/>
          <a:lstStyle>
            <a:lvl1pPr>
              <a:defRPr dirty="0" smtClean="0"/>
            </a:lvl1pPr>
          </a:lstStyle>
          <a:p>
            <a:pPr>
              <a:defRPr/>
            </a:pPr>
            <a:r>
              <a:rPr lang="en-US" altLang="zh-CN" smtClean="0"/>
              <a:t>Chapter 14</a:t>
            </a:r>
            <a:endParaRPr lang="en-US" b="0"/>
          </a:p>
        </p:txBody>
      </p:sp>
    </p:spTree>
    <p:extLst>
      <p:ext uri="{BB962C8B-B14F-4D97-AF65-F5344CB8AC3E}">
        <p14:creationId xmlns:p14="http://schemas.microsoft.com/office/powerpoint/2010/main" val="31998075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5938838" y="692150"/>
            <a:ext cx="1370012"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800"/>
              <a:t>in cooperation</a:t>
            </a:r>
            <a:br>
              <a:rPr lang="en-US" sz="800"/>
            </a:br>
            <a:r>
              <a:rPr lang="en-US" sz="800"/>
              <a:t>with the</a:t>
            </a:r>
            <a:endParaRPr lang="en-US" sz="800" i="1"/>
          </a:p>
        </p:txBody>
      </p:sp>
      <p:pic>
        <p:nvPicPr>
          <p:cNvPr id="1027" name="Picture 16" descr="Office_logo_EN_blue_LARGE_300dpi"/>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32138" y="115888"/>
            <a:ext cx="295275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6"/>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451725" y="371475"/>
            <a:ext cx="12319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9" r:id="rId1"/>
    <p:sldLayoutId id="2147483730" r:id="rId2"/>
  </p:sldLayoutIdLst>
  <p:timing>
    <p:tnLst>
      <p:par>
        <p:cTn id="1" dur="indefinite" restart="never" nodeType="tmRoot"/>
      </p:par>
    </p:tnLst>
  </p:timing>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sz="1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cs typeface="+mn-cs"/>
        </a:defRPr>
      </a:lvl2pPr>
      <a:lvl3pPr marL="1143000" indent="-228600" algn="l" rtl="0" eaLnBrk="0" fontAlgn="base" hangingPunct="0">
        <a:spcBef>
          <a:spcPct val="20000"/>
        </a:spcBef>
        <a:spcAft>
          <a:spcPct val="0"/>
        </a:spcAft>
        <a:buChar char="•"/>
        <a:defRPr sz="2400">
          <a:solidFill>
            <a:schemeClr val="tx1"/>
          </a:solidFill>
          <a:latin typeface="+mj-lt"/>
          <a:cs typeface="+mn-cs"/>
        </a:defRPr>
      </a:lvl3pPr>
      <a:lvl4pPr marL="1600200" indent="-228600" algn="l" rtl="0" eaLnBrk="0" fontAlgn="base" hangingPunct="0">
        <a:spcBef>
          <a:spcPct val="20000"/>
        </a:spcBef>
        <a:spcAft>
          <a:spcPct val="0"/>
        </a:spcAft>
        <a:buChar char="–"/>
        <a:defRPr sz="2000">
          <a:solidFill>
            <a:schemeClr val="tx1"/>
          </a:solidFill>
          <a:latin typeface="+mj-lt"/>
          <a:cs typeface="+mn-cs"/>
        </a:defRPr>
      </a:lvl4pPr>
      <a:lvl5pPr marL="2057400" indent="-228600" algn="l" rtl="0" eaLnBrk="0" fontAlgn="base" hangingPunct="0">
        <a:spcBef>
          <a:spcPct val="20000"/>
        </a:spcBef>
        <a:spcAft>
          <a:spcPct val="0"/>
        </a:spcAft>
        <a:buChar char="»"/>
        <a:defRPr sz="2000">
          <a:solidFill>
            <a:schemeClr val="tx1"/>
          </a:solidFill>
          <a:latin typeface="+mj-lt"/>
          <a:cs typeface="+mn-cs"/>
        </a:defRPr>
      </a:lvl5pPr>
      <a:lvl6pPr marL="2514600" indent="-228600" algn="l" rtl="0" fontAlgn="base">
        <a:spcBef>
          <a:spcPct val="20000"/>
        </a:spcBef>
        <a:spcAft>
          <a:spcPct val="0"/>
        </a:spcAft>
        <a:buChar char="»"/>
        <a:defRPr sz="2000">
          <a:solidFill>
            <a:schemeClr val="tx1"/>
          </a:solidFill>
          <a:latin typeface="+mj-lt"/>
          <a:cs typeface="+mn-cs"/>
        </a:defRPr>
      </a:lvl6pPr>
      <a:lvl7pPr marL="2971800" indent="-228600" algn="l" rtl="0" fontAlgn="base">
        <a:spcBef>
          <a:spcPct val="20000"/>
        </a:spcBef>
        <a:spcAft>
          <a:spcPct val="0"/>
        </a:spcAft>
        <a:buChar char="»"/>
        <a:defRPr sz="2000">
          <a:solidFill>
            <a:schemeClr val="tx1"/>
          </a:solidFill>
          <a:latin typeface="+mj-lt"/>
          <a:cs typeface="+mn-cs"/>
        </a:defRPr>
      </a:lvl7pPr>
      <a:lvl8pPr marL="3429000" indent="-228600" algn="l" rtl="0" fontAlgn="base">
        <a:spcBef>
          <a:spcPct val="20000"/>
        </a:spcBef>
        <a:spcAft>
          <a:spcPct val="0"/>
        </a:spcAft>
        <a:buChar char="»"/>
        <a:defRPr sz="2000">
          <a:solidFill>
            <a:schemeClr val="tx1"/>
          </a:solidFill>
          <a:latin typeface="+mj-lt"/>
          <a:cs typeface="+mn-cs"/>
        </a:defRPr>
      </a:lvl8pPr>
      <a:lvl9pPr marL="3886200" indent="-228600" algn="l" rtl="0" fontAlgn="base">
        <a:spcBef>
          <a:spcPct val="20000"/>
        </a:spcBef>
        <a:spcAft>
          <a:spcPct val="0"/>
        </a:spcAft>
        <a:buChar char="»"/>
        <a:defRPr sz="2000">
          <a:solidFill>
            <a:schemeClr val="tx1"/>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395288" y="6308725"/>
            <a:ext cx="2462212"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1">
                <a:ea typeface="宋体" pitchFamily="2" charset="-122"/>
              </a:defRPr>
            </a:lvl1pPr>
          </a:lstStyle>
          <a:p>
            <a:pPr>
              <a:defRPr/>
            </a:pPr>
            <a:r>
              <a:rPr lang="it-IT" altLang="zh-CN" smtClean="0"/>
              <a:t>Facilitator’s Guide</a:t>
            </a:r>
            <a:endParaRPr lang="en-US">
              <a:ea typeface="+mn-ea"/>
            </a:endParaRPr>
          </a:p>
        </p:txBody>
      </p:sp>
      <p:sp>
        <p:nvSpPr>
          <p:cNvPr id="1029" name="Rectangle 5"/>
          <p:cNvSpPr>
            <a:spLocks noGrp="1" noChangeArrowheads="1"/>
          </p:cNvSpPr>
          <p:nvPr>
            <p:ph type="ftr" sz="quarter" idx="3"/>
          </p:nvPr>
        </p:nvSpPr>
        <p:spPr bwMode="auto">
          <a:xfrm>
            <a:off x="3124200" y="6308725"/>
            <a:ext cx="289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1" dirty="0" smtClean="0">
                <a:ea typeface="宋体" pitchFamily="2" charset="-122"/>
              </a:defRPr>
            </a:lvl1pPr>
          </a:lstStyle>
          <a:p>
            <a:pPr>
              <a:defRPr/>
            </a:pPr>
            <a:r>
              <a:rPr lang="en-US" altLang="zh-CN" smtClean="0"/>
              <a:t>Chapter 14</a:t>
            </a:r>
            <a:endParaRPr lang="en-US" b="0">
              <a:ea typeface="+mn-ea"/>
            </a:endParaRPr>
          </a:p>
        </p:txBody>
      </p:sp>
      <p:sp>
        <p:nvSpPr>
          <p:cNvPr id="2052" name="Segnaposto numero diapositiva 5"/>
          <p:cNvSpPr>
            <a:spLocks/>
          </p:cNvSpPr>
          <p:nvPr/>
        </p:nvSpPr>
        <p:spPr bwMode="auto">
          <a:xfrm>
            <a:off x="6300788" y="4941888"/>
            <a:ext cx="21542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r"/>
            <a:endParaRPr lang="it-IT" sz="1400">
              <a:latin typeface="Garamond" pitchFamily="18" charset="0"/>
            </a:endParaRPr>
          </a:p>
        </p:txBody>
      </p:sp>
      <p:sp>
        <p:nvSpPr>
          <p:cNvPr id="2053" name="Rectangle 9"/>
          <p:cNvSpPr>
            <a:spLocks noChangeArrowheads="1"/>
          </p:cNvSpPr>
          <p:nvPr userDrawn="1"/>
        </p:nvSpPr>
        <p:spPr bwMode="auto">
          <a:xfrm>
            <a:off x="468313" y="260350"/>
            <a:ext cx="8207375" cy="144463"/>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4" name="Rectangle 10"/>
          <p:cNvSpPr>
            <a:spLocks noChangeArrowheads="1"/>
          </p:cNvSpPr>
          <p:nvPr userDrawn="1"/>
        </p:nvSpPr>
        <p:spPr bwMode="auto">
          <a:xfrm>
            <a:off x="468313" y="260350"/>
            <a:ext cx="719137" cy="1152525"/>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Lst>
  <p:timing>
    <p:tnLst>
      <p:par>
        <p:cTn id="1" dur="indefinite" restart="never" nodeType="tmRoot"/>
      </p:par>
    </p:tnLst>
  </p:timing>
  <p:hf sldNum="0" hdr="0"/>
  <p:txStyles>
    <p:titleStyle>
      <a:lvl1pPr algn="l" rtl="0" eaLnBrk="0" fontAlgn="base" hangingPunct="0">
        <a:spcBef>
          <a:spcPct val="0"/>
        </a:spcBef>
        <a:spcAft>
          <a:spcPct val="0"/>
        </a:spcAft>
        <a:defRPr sz="3200" b="1">
          <a:solidFill>
            <a:srgbClr val="006FB7"/>
          </a:solidFill>
          <a:latin typeface="+mj-lt"/>
          <a:ea typeface="+mj-ea"/>
          <a:cs typeface="+mj-cs"/>
        </a:defRPr>
      </a:lvl1pPr>
      <a:lvl2pPr algn="l" rtl="0" eaLnBrk="0" fontAlgn="base" hangingPunct="0">
        <a:spcBef>
          <a:spcPct val="0"/>
        </a:spcBef>
        <a:spcAft>
          <a:spcPct val="0"/>
        </a:spcAft>
        <a:defRPr sz="3200" b="1">
          <a:solidFill>
            <a:srgbClr val="006FB7"/>
          </a:solidFill>
          <a:latin typeface="Arial" charset="0"/>
          <a:cs typeface="Arial" charset="0"/>
        </a:defRPr>
      </a:lvl2pPr>
      <a:lvl3pPr algn="l" rtl="0" eaLnBrk="0" fontAlgn="base" hangingPunct="0">
        <a:spcBef>
          <a:spcPct val="0"/>
        </a:spcBef>
        <a:spcAft>
          <a:spcPct val="0"/>
        </a:spcAft>
        <a:defRPr sz="3200" b="1">
          <a:solidFill>
            <a:srgbClr val="006FB7"/>
          </a:solidFill>
          <a:latin typeface="Arial" charset="0"/>
          <a:cs typeface="Arial" charset="0"/>
        </a:defRPr>
      </a:lvl3pPr>
      <a:lvl4pPr algn="l" rtl="0" eaLnBrk="0" fontAlgn="base" hangingPunct="0">
        <a:spcBef>
          <a:spcPct val="0"/>
        </a:spcBef>
        <a:spcAft>
          <a:spcPct val="0"/>
        </a:spcAft>
        <a:defRPr sz="3200" b="1">
          <a:solidFill>
            <a:srgbClr val="006FB7"/>
          </a:solidFill>
          <a:latin typeface="Arial" charset="0"/>
          <a:cs typeface="Arial" charset="0"/>
        </a:defRPr>
      </a:lvl4pPr>
      <a:lvl5pPr algn="l" rtl="0" eaLnBrk="0" fontAlgn="base" hangingPunct="0">
        <a:spcBef>
          <a:spcPct val="0"/>
        </a:spcBef>
        <a:spcAft>
          <a:spcPct val="0"/>
        </a:spcAft>
        <a:defRPr sz="3200" b="1">
          <a:solidFill>
            <a:srgbClr val="006FB7"/>
          </a:solidFill>
          <a:latin typeface="Arial" charset="0"/>
          <a:cs typeface="Arial" charset="0"/>
        </a:defRPr>
      </a:lvl5pPr>
      <a:lvl6pPr marL="457200" algn="l" rtl="0" fontAlgn="base">
        <a:spcBef>
          <a:spcPct val="0"/>
        </a:spcBef>
        <a:spcAft>
          <a:spcPct val="0"/>
        </a:spcAft>
        <a:defRPr sz="3200" b="1">
          <a:solidFill>
            <a:srgbClr val="006FB7"/>
          </a:solidFill>
          <a:latin typeface="Arial" charset="0"/>
          <a:cs typeface="Arial" charset="0"/>
        </a:defRPr>
      </a:lvl6pPr>
      <a:lvl7pPr marL="914400" algn="l" rtl="0" fontAlgn="base">
        <a:spcBef>
          <a:spcPct val="0"/>
        </a:spcBef>
        <a:spcAft>
          <a:spcPct val="0"/>
        </a:spcAft>
        <a:defRPr sz="3200" b="1">
          <a:solidFill>
            <a:srgbClr val="006FB7"/>
          </a:solidFill>
          <a:latin typeface="Arial" charset="0"/>
          <a:cs typeface="Arial" charset="0"/>
        </a:defRPr>
      </a:lvl7pPr>
      <a:lvl8pPr marL="1371600" algn="l" rtl="0" fontAlgn="base">
        <a:spcBef>
          <a:spcPct val="0"/>
        </a:spcBef>
        <a:spcAft>
          <a:spcPct val="0"/>
        </a:spcAft>
        <a:defRPr sz="3200" b="1">
          <a:solidFill>
            <a:srgbClr val="006FB7"/>
          </a:solidFill>
          <a:latin typeface="Arial" charset="0"/>
          <a:cs typeface="Arial" charset="0"/>
        </a:defRPr>
      </a:lvl8pPr>
      <a:lvl9pPr marL="1828800" algn="l" rtl="0" fontAlgn="base">
        <a:spcBef>
          <a:spcPct val="0"/>
        </a:spcBef>
        <a:spcAft>
          <a:spcPct val="0"/>
        </a:spcAft>
        <a:defRPr sz="3200" b="1">
          <a:solidFill>
            <a:srgbClr val="006FB7"/>
          </a:solidFill>
          <a:latin typeface="Arial" charset="0"/>
          <a:cs typeface="Arial" charset="0"/>
        </a:defRPr>
      </a:lvl9pPr>
    </p:titleStyle>
    <p:bodyStyle>
      <a:lvl1pPr marL="533400" indent="-533400" algn="l" rtl="0" eaLnBrk="0" fontAlgn="base" hangingPunct="0">
        <a:spcBef>
          <a:spcPct val="20000"/>
        </a:spcBef>
        <a:spcAft>
          <a:spcPct val="0"/>
        </a:spcAft>
        <a:buClr>
          <a:srgbClr val="006FB7"/>
        </a:buClr>
        <a:buChar char="•"/>
        <a:defRPr sz="2800">
          <a:solidFill>
            <a:schemeClr val="tx1"/>
          </a:solidFill>
          <a:latin typeface="+mn-lt"/>
          <a:ea typeface="+mn-ea"/>
          <a:cs typeface="+mn-cs"/>
        </a:defRPr>
      </a:lvl1pPr>
      <a:lvl2pPr marL="1079500" indent="-277813" algn="l" rtl="0" eaLnBrk="0" fontAlgn="base" hangingPunct="0">
        <a:spcBef>
          <a:spcPct val="20000"/>
        </a:spcBef>
        <a:spcAft>
          <a:spcPct val="0"/>
        </a:spcAft>
        <a:buChar char="•"/>
        <a:defRPr sz="2000">
          <a:solidFill>
            <a:schemeClr val="tx1"/>
          </a:solidFill>
          <a:latin typeface="+mn-lt"/>
          <a:cs typeface="+mn-cs"/>
        </a:defRPr>
      </a:lvl2pPr>
      <a:lvl3pPr marL="1617663" indent="-358775" algn="l" rtl="0" eaLnBrk="0" fontAlgn="base" hangingPunct="0">
        <a:spcBef>
          <a:spcPct val="20000"/>
        </a:spcBef>
        <a:spcAft>
          <a:spcPct val="0"/>
        </a:spcAft>
        <a:buFont typeface="Garamond" pitchFamily="18" charset="0"/>
        <a:buChar char="−"/>
        <a:defRPr sz="2000">
          <a:solidFill>
            <a:schemeClr val="tx1"/>
          </a:solidFill>
          <a:latin typeface="+mn-lt"/>
          <a:cs typeface="+mn-cs"/>
        </a:defRPr>
      </a:lvl3pPr>
      <a:lvl4pPr marL="2025650" indent="-228600" algn="l" rtl="0" eaLnBrk="0" fontAlgn="base" hangingPunct="0">
        <a:spcBef>
          <a:spcPct val="20000"/>
        </a:spcBef>
        <a:spcAft>
          <a:spcPct val="0"/>
        </a:spcAft>
        <a:buChar char="–"/>
        <a:defRPr sz="2000">
          <a:solidFill>
            <a:schemeClr val="tx1"/>
          </a:solidFill>
          <a:latin typeface="Garamond" pitchFamily="18" charset="0"/>
          <a:cs typeface="+mn-cs"/>
        </a:defRPr>
      </a:lvl4pPr>
      <a:lvl5pPr marL="2433638" indent="-228600" algn="l" rtl="0" eaLnBrk="0" fontAlgn="base" hangingPunct="0">
        <a:spcBef>
          <a:spcPct val="20000"/>
        </a:spcBef>
        <a:spcAft>
          <a:spcPct val="0"/>
        </a:spcAft>
        <a:buChar char="»"/>
        <a:defRPr sz="2000">
          <a:solidFill>
            <a:schemeClr val="tx1"/>
          </a:solidFill>
          <a:latin typeface="Garamond" pitchFamily="18" charset="0"/>
          <a:cs typeface="+mn-cs"/>
        </a:defRPr>
      </a:lvl5pPr>
      <a:lvl6pPr marL="2890838" indent="-228600" algn="l" rtl="0" fontAlgn="base">
        <a:spcBef>
          <a:spcPct val="20000"/>
        </a:spcBef>
        <a:spcAft>
          <a:spcPct val="0"/>
        </a:spcAft>
        <a:buChar char="»"/>
        <a:defRPr sz="2000">
          <a:solidFill>
            <a:schemeClr val="tx1"/>
          </a:solidFill>
          <a:latin typeface="Garamond" pitchFamily="18" charset="0"/>
          <a:cs typeface="+mn-cs"/>
        </a:defRPr>
      </a:lvl6pPr>
      <a:lvl7pPr marL="3348038" indent="-228600" algn="l" rtl="0" fontAlgn="base">
        <a:spcBef>
          <a:spcPct val="20000"/>
        </a:spcBef>
        <a:spcAft>
          <a:spcPct val="0"/>
        </a:spcAft>
        <a:buChar char="»"/>
        <a:defRPr sz="2000">
          <a:solidFill>
            <a:schemeClr val="tx1"/>
          </a:solidFill>
          <a:latin typeface="Garamond" pitchFamily="18" charset="0"/>
          <a:cs typeface="+mn-cs"/>
        </a:defRPr>
      </a:lvl7pPr>
      <a:lvl8pPr marL="3805238" indent="-228600" algn="l" rtl="0" fontAlgn="base">
        <a:spcBef>
          <a:spcPct val="20000"/>
        </a:spcBef>
        <a:spcAft>
          <a:spcPct val="0"/>
        </a:spcAft>
        <a:buChar char="»"/>
        <a:defRPr sz="2000">
          <a:solidFill>
            <a:schemeClr val="tx1"/>
          </a:solidFill>
          <a:latin typeface="Garamond" pitchFamily="18" charset="0"/>
          <a:cs typeface="+mn-cs"/>
        </a:defRPr>
      </a:lvl8pPr>
      <a:lvl9pPr marL="4262438" indent="-228600" algn="l" rtl="0" fontAlgn="base">
        <a:spcBef>
          <a:spcPct val="20000"/>
        </a:spcBef>
        <a:spcAft>
          <a:spcPct val="0"/>
        </a:spcAft>
        <a:buChar char="»"/>
        <a:defRPr sz="2000">
          <a:solidFill>
            <a:schemeClr val="tx1"/>
          </a:solidFill>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0"/>
          <p:cNvSpPr>
            <a:spLocks noGrp="1" noChangeArrowheads="1"/>
          </p:cNvSpPr>
          <p:nvPr>
            <p:ph type="title" idx="4294967295"/>
          </p:nvPr>
        </p:nvSpPr>
        <p:spPr bwMode="auto">
          <a:xfrm>
            <a:off x="250825" y="2289174"/>
            <a:ext cx="8569325" cy="2724001"/>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algn="l" defTabSz="1074738" eaLnBrk="1" hangingPunct="1"/>
            <a:r>
              <a:rPr lang="en-GB" altLang="zh-CN" b="1" dirty="0" smtClean="0">
                <a:solidFill>
                  <a:srgbClr val="808080"/>
                </a:solidFill>
                <a:ea typeface="宋体" pitchFamily="2" charset="-122"/>
              </a:rPr>
              <a:t>	</a:t>
            </a:r>
            <a:r>
              <a:rPr lang="en-GB" altLang="zh-CN" sz="3600" b="1" dirty="0" smtClean="0">
                <a:ea typeface="宋体" pitchFamily="2" charset="-122"/>
              </a:rPr>
              <a:t>Chapter 14</a:t>
            </a:r>
            <a:br>
              <a:rPr lang="en-GB" altLang="zh-CN" sz="3600" b="1" dirty="0" smtClean="0">
                <a:ea typeface="宋体" pitchFamily="2" charset="-122"/>
              </a:rPr>
            </a:br>
            <a:r>
              <a:rPr lang="en-GB" altLang="zh-CN" sz="3600" dirty="0" smtClean="0">
                <a:ea typeface="宋体" pitchFamily="2" charset="-122"/>
              </a:rPr>
              <a:t>	</a:t>
            </a:r>
            <a:r>
              <a:rPr lang="en-US" altLang="zh-CN" sz="3600" dirty="0">
                <a:solidFill>
                  <a:srgbClr val="006FB7"/>
                </a:solidFill>
                <a:ea typeface="宋体" pitchFamily="2" charset="-122"/>
              </a:rPr>
              <a:t>The role of the courts </a:t>
            </a:r>
            <a:r>
              <a:rPr lang="en-US" altLang="zh-CN" sz="3600" dirty="0" smtClean="0">
                <a:solidFill>
                  <a:srgbClr val="006FB7"/>
                </a:solidFill>
                <a:ea typeface="宋体" pitchFamily="2" charset="-122"/>
              </a:rPr>
              <a:t>in</a:t>
            </a:r>
            <a:br>
              <a:rPr lang="en-US" altLang="zh-CN" sz="3600" dirty="0" smtClean="0">
                <a:solidFill>
                  <a:srgbClr val="006FB7"/>
                </a:solidFill>
                <a:ea typeface="宋体" pitchFamily="2" charset="-122"/>
              </a:rPr>
            </a:br>
            <a:r>
              <a:rPr lang="en-US" altLang="zh-CN" sz="3600" dirty="0" smtClean="0">
                <a:solidFill>
                  <a:srgbClr val="006FB7"/>
                </a:solidFill>
                <a:ea typeface="宋体" pitchFamily="2" charset="-122"/>
              </a:rPr>
              <a:t>	protecting 	economic</a:t>
            </a:r>
            <a:r>
              <a:rPr lang="en-US" altLang="zh-CN" sz="3600" dirty="0">
                <a:solidFill>
                  <a:srgbClr val="006FB7"/>
                </a:solidFill>
                <a:ea typeface="宋体" pitchFamily="2" charset="-122"/>
              </a:rPr>
              <a:t>, social </a:t>
            </a:r>
            <a:r>
              <a:rPr lang="en-US" altLang="zh-CN" sz="3600" dirty="0" smtClean="0">
                <a:solidFill>
                  <a:srgbClr val="006FB7"/>
                </a:solidFill>
                <a:ea typeface="宋体" pitchFamily="2" charset="-122"/>
              </a:rPr>
              <a:t>and</a:t>
            </a:r>
            <a:br>
              <a:rPr lang="en-US" altLang="zh-CN" sz="3600" dirty="0" smtClean="0">
                <a:solidFill>
                  <a:srgbClr val="006FB7"/>
                </a:solidFill>
                <a:ea typeface="宋体" pitchFamily="2" charset="-122"/>
              </a:rPr>
            </a:br>
            <a:r>
              <a:rPr lang="en-US" altLang="zh-CN" sz="3600" dirty="0" smtClean="0">
                <a:solidFill>
                  <a:srgbClr val="006FB7"/>
                </a:solidFill>
                <a:ea typeface="宋体" pitchFamily="2" charset="-122"/>
              </a:rPr>
              <a:t>	cultural </a:t>
            </a:r>
            <a:r>
              <a:rPr lang="en-US" altLang="zh-CN" sz="3600" dirty="0">
                <a:solidFill>
                  <a:srgbClr val="006FB7"/>
                </a:solidFill>
                <a:ea typeface="宋体" pitchFamily="2" charset="-122"/>
              </a:rPr>
              <a:t>rights</a:t>
            </a:r>
            <a:br>
              <a:rPr lang="en-US" altLang="zh-CN" sz="3600" dirty="0">
                <a:solidFill>
                  <a:srgbClr val="006FB7"/>
                </a:solidFill>
                <a:ea typeface="宋体" pitchFamily="2" charset="-122"/>
              </a:rPr>
            </a:br>
            <a:r>
              <a:rPr lang="en-US" altLang="zh-CN" sz="3600" dirty="0">
                <a:solidFill>
                  <a:srgbClr val="006FB7"/>
                </a:solidFill>
                <a:ea typeface="宋体" pitchFamily="2" charset="-122"/>
              </a:rPr>
              <a:t/>
            </a:r>
            <a:br>
              <a:rPr lang="en-US" altLang="zh-CN" sz="3600" dirty="0">
                <a:solidFill>
                  <a:srgbClr val="006FB7"/>
                </a:solidFill>
                <a:ea typeface="宋体" pitchFamily="2" charset="-122"/>
              </a:rPr>
            </a:br>
            <a:r>
              <a:rPr lang="en-US" altLang="zh-CN" sz="3600" dirty="0">
                <a:solidFill>
                  <a:srgbClr val="006FB7"/>
                </a:solidFill>
                <a:ea typeface="宋体" pitchFamily="2" charset="-122"/>
              </a:rPr>
              <a:t/>
            </a:r>
            <a:br>
              <a:rPr lang="en-US" altLang="zh-CN" sz="3600" dirty="0">
                <a:solidFill>
                  <a:srgbClr val="006FB7"/>
                </a:solidFill>
                <a:ea typeface="宋体" pitchFamily="2" charset="-122"/>
              </a:rPr>
            </a:br>
            <a:r>
              <a:rPr lang="en-US" altLang="zh-CN" sz="3600" dirty="0">
                <a:solidFill>
                  <a:srgbClr val="006FB7"/>
                </a:solidFill>
                <a:ea typeface="宋体" pitchFamily="2" charset="-122"/>
              </a:rPr>
              <a:t/>
            </a:r>
            <a:br>
              <a:rPr lang="en-US" altLang="zh-CN" sz="3600" dirty="0">
                <a:solidFill>
                  <a:srgbClr val="006FB7"/>
                </a:solidFill>
                <a:ea typeface="宋体" pitchFamily="2" charset="-122"/>
              </a:rPr>
            </a:br>
            <a:r>
              <a:rPr lang="en-US" altLang="zh-CN" sz="3600" dirty="0">
                <a:solidFill>
                  <a:srgbClr val="006FB7"/>
                </a:solidFill>
                <a:ea typeface="宋体" pitchFamily="2" charset="-122"/>
              </a:rPr>
              <a:t/>
            </a:r>
            <a:br>
              <a:rPr lang="en-US" altLang="zh-CN" sz="3600" dirty="0">
                <a:solidFill>
                  <a:srgbClr val="006FB7"/>
                </a:solidFill>
                <a:ea typeface="宋体" pitchFamily="2" charset="-122"/>
              </a:rPr>
            </a:br>
            <a:endParaRPr lang="en-US" altLang="zh-CN" sz="3600" dirty="0">
              <a:solidFill>
                <a:srgbClr val="006FB7"/>
              </a:solidFill>
              <a:ea typeface="宋体" pitchFamily="2" charset="-122"/>
            </a:endParaRPr>
          </a:p>
        </p:txBody>
      </p:sp>
      <p:sp>
        <p:nvSpPr>
          <p:cNvPr id="5123" name="Rectangle 58"/>
          <p:cNvSpPr>
            <a:spLocks noChangeArrowheads="1"/>
          </p:cNvSpPr>
          <p:nvPr/>
        </p:nvSpPr>
        <p:spPr bwMode="auto">
          <a:xfrm>
            <a:off x="468313" y="6453188"/>
            <a:ext cx="8207375" cy="144462"/>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4" name="Rectangle 59"/>
          <p:cNvSpPr>
            <a:spLocks noChangeArrowheads="1"/>
          </p:cNvSpPr>
          <p:nvPr/>
        </p:nvSpPr>
        <p:spPr bwMode="auto">
          <a:xfrm>
            <a:off x="468313" y="5876925"/>
            <a:ext cx="719137" cy="647700"/>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5" name="Text Box 66"/>
          <p:cNvSpPr txBox="1">
            <a:spLocks noChangeArrowheads="1"/>
          </p:cNvSpPr>
          <p:nvPr/>
        </p:nvSpPr>
        <p:spPr bwMode="auto">
          <a:xfrm>
            <a:off x="1331913" y="5734050"/>
            <a:ext cx="3035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800" i="1">
                <a:ea typeface="宋体" pitchFamily="2" charset="-122"/>
              </a:rPr>
              <a:t>Facilitator’s Guide</a:t>
            </a:r>
            <a:endParaRPr lang="en-US" sz="2800" i="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433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14</a:t>
            </a:r>
            <a:endParaRPr lang="en-US" b="0"/>
          </a:p>
        </p:txBody>
      </p:sp>
      <p:sp>
        <p:nvSpPr>
          <p:cNvPr id="14340"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500" b="1" dirty="0">
                <a:solidFill>
                  <a:srgbClr val="006FB7"/>
                </a:solidFill>
                <a:ea typeface="宋体" pitchFamily="2" charset="-122"/>
              </a:rPr>
              <a:t>The rights guaranteed I: The International Covenant on Economic, Social and Cultural Rights (1)</a:t>
            </a:r>
            <a:endParaRPr lang="en-US" sz="2500" b="1" dirty="0">
              <a:solidFill>
                <a:srgbClr val="006FB7"/>
              </a:solidFill>
            </a:endParaRPr>
          </a:p>
        </p:txBody>
      </p:sp>
      <p:sp>
        <p:nvSpPr>
          <p:cNvPr id="14341" name="Rectangle 3"/>
          <p:cNvSpPr txBox="1">
            <a:spLocks noChangeArrowheads="1"/>
          </p:cNvSpPr>
          <p:nvPr/>
        </p:nvSpPr>
        <p:spPr bwMode="auto">
          <a:xfrm>
            <a:off x="395288" y="1556792"/>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200" dirty="0">
                <a:ea typeface="宋体" pitchFamily="2" charset="-122"/>
              </a:rPr>
              <a:t>The Covenant guarantees: </a:t>
            </a:r>
          </a:p>
          <a:p>
            <a:pPr marL="360000" indent="-360000" eaLnBrk="1" hangingPunct="1">
              <a:spcBef>
                <a:spcPts val="600"/>
              </a:spcBef>
              <a:buClr>
                <a:srgbClr val="006FB7"/>
              </a:buClr>
              <a:buFont typeface="Arial" pitchFamily="34" charset="0"/>
              <a:buChar char="•"/>
            </a:pPr>
            <a:r>
              <a:rPr lang="en-US" altLang="zh-CN" sz="2200" dirty="0" smtClean="0">
                <a:ea typeface="宋体" pitchFamily="2" charset="-122"/>
              </a:rPr>
              <a:t>The </a:t>
            </a:r>
            <a:r>
              <a:rPr lang="en-US" altLang="zh-CN" sz="2200" dirty="0">
                <a:ea typeface="宋体" pitchFamily="2" charset="-122"/>
              </a:rPr>
              <a:t>right to equality and non-discrimination in the enjoyment of rights – article 2 (2) (non-discrimination in general) and article 3 (between men and women)</a:t>
            </a:r>
          </a:p>
          <a:p>
            <a:pPr marL="360000" indent="-360000" eaLnBrk="1" hangingPunct="1">
              <a:spcBef>
                <a:spcPts val="600"/>
              </a:spcBef>
              <a:buClr>
                <a:srgbClr val="006FB7"/>
              </a:buClr>
              <a:buFont typeface="Arial" pitchFamily="34" charset="0"/>
              <a:buChar char="•"/>
            </a:pPr>
            <a:r>
              <a:rPr lang="en-US" altLang="zh-CN" sz="2200" dirty="0" smtClean="0">
                <a:ea typeface="宋体" pitchFamily="2" charset="-122"/>
              </a:rPr>
              <a:t>The </a:t>
            </a:r>
            <a:r>
              <a:rPr lang="en-US" altLang="zh-CN" sz="2200" dirty="0">
                <a:ea typeface="宋体" pitchFamily="2" charset="-122"/>
              </a:rPr>
              <a:t>right to work, including the right to gain one’s living by work freely chosen or accepted – article 6</a:t>
            </a:r>
          </a:p>
          <a:p>
            <a:pPr marL="360000" indent="-360000" eaLnBrk="1" hangingPunct="1">
              <a:spcBef>
                <a:spcPts val="600"/>
              </a:spcBef>
              <a:buClr>
                <a:srgbClr val="006FB7"/>
              </a:buClr>
              <a:buFont typeface="Arial" pitchFamily="34" charset="0"/>
              <a:buChar char="•"/>
            </a:pPr>
            <a:r>
              <a:rPr lang="en-US" altLang="zh-CN" sz="2200" dirty="0" smtClean="0">
                <a:ea typeface="宋体" pitchFamily="2" charset="-122"/>
              </a:rPr>
              <a:t>The </a:t>
            </a:r>
            <a:r>
              <a:rPr lang="en-US" altLang="zh-CN" sz="2200" dirty="0">
                <a:ea typeface="宋体" pitchFamily="2" charset="-122"/>
              </a:rPr>
              <a:t>right to enjoy just and </a:t>
            </a:r>
            <a:r>
              <a:rPr lang="en-US" altLang="zh-CN" sz="2200" dirty="0" err="1">
                <a:ea typeface="宋体" pitchFamily="2" charset="-122"/>
              </a:rPr>
              <a:t>favourable</a:t>
            </a:r>
            <a:r>
              <a:rPr lang="en-US" altLang="zh-CN" sz="2200" dirty="0">
                <a:ea typeface="宋体" pitchFamily="2" charset="-122"/>
              </a:rPr>
              <a:t> conditions of work, including fair and equal remuneration for work of equal value without distinction of any kind; a decent living for workers and their families; safe and healthy working conditions; equal opportunity of promotion, as well as rest, leisure and reasonable limitation of working hours and periodic holidays with pay – article 7</a:t>
            </a:r>
          </a:p>
        </p:txBody>
      </p:sp>
      <p:sp>
        <p:nvSpPr>
          <p:cNvPr id="1434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536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14</a:t>
            </a:r>
            <a:endParaRPr lang="en-US" b="0"/>
          </a:p>
        </p:txBody>
      </p:sp>
      <p:sp>
        <p:nvSpPr>
          <p:cNvPr id="1536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10</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500" b="1" dirty="0">
                <a:solidFill>
                  <a:srgbClr val="006FB7"/>
                </a:solidFill>
                <a:ea typeface="宋体" pitchFamily="2" charset="-122"/>
              </a:rPr>
              <a:t>The rights guaranteed </a:t>
            </a:r>
            <a:r>
              <a:rPr lang="en-US" altLang="zh-CN" sz="2500" b="1" dirty="0" smtClean="0">
                <a:solidFill>
                  <a:srgbClr val="006FB7"/>
                </a:solidFill>
                <a:ea typeface="宋体" pitchFamily="2" charset="-122"/>
              </a:rPr>
              <a:t>II: </a:t>
            </a:r>
            <a:r>
              <a:rPr lang="en-US" altLang="zh-CN" sz="2500" b="1" dirty="0">
                <a:solidFill>
                  <a:srgbClr val="006FB7"/>
                </a:solidFill>
                <a:ea typeface="宋体" pitchFamily="2" charset="-122"/>
              </a:rPr>
              <a:t>The International Covenant on Economic, Social and Cultural Rights </a:t>
            </a:r>
            <a:r>
              <a:rPr lang="en-US" altLang="zh-CN" sz="2500" b="1" dirty="0" smtClean="0">
                <a:solidFill>
                  <a:srgbClr val="006FB7"/>
                </a:solidFill>
                <a:ea typeface="宋体" pitchFamily="2" charset="-122"/>
              </a:rPr>
              <a:t>(2)</a:t>
            </a:r>
            <a:endParaRPr lang="en-US" sz="2500" b="1" dirty="0">
              <a:solidFill>
                <a:srgbClr val="006FB7"/>
              </a:solidFill>
            </a:endParaRPr>
          </a:p>
        </p:txBody>
      </p:sp>
      <p:sp>
        <p:nvSpPr>
          <p:cNvPr id="9" name="Rectangle 3"/>
          <p:cNvSpPr txBox="1">
            <a:spLocks noChangeArrowheads="1"/>
          </p:cNvSpPr>
          <p:nvPr/>
        </p:nvSpPr>
        <p:spPr bwMode="auto">
          <a:xfrm>
            <a:off x="395288" y="1556792"/>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60000" indent="-360000" eaLnBrk="1" hangingPunct="1">
              <a:spcBef>
                <a:spcPts val="600"/>
              </a:spcBef>
              <a:buClr>
                <a:srgbClr val="006FB7"/>
              </a:buClr>
              <a:buFont typeface="Arial" pitchFamily="34" charset="0"/>
              <a:buChar char="•"/>
            </a:pPr>
            <a:r>
              <a:rPr lang="en-US" altLang="zh-CN" sz="2600" dirty="0" smtClean="0">
                <a:ea typeface="宋体" pitchFamily="2" charset="-122"/>
              </a:rPr>
              <a:t>The </a:t>
            </a:r>
            <a:r>
              <a:rPr lang="en-US" altLang="zh-CN" sz="2600" dirty="0">
                <a:ea typeface="宋体" pitchFamily="2" charset="-122"/>
              </a:rPr>
              <a:t>right to form trade unions and join the trade union of one’s choice, including the right to establish national federations or confederations </a:t>
            </a:r>
            <a:r>
              <a:rPr lang="en-US" altLang="zh-CN" sz="2600" dirty="0" smtClean="0">
                <a:ea typeface="宋体" pitchFamily="2" charset="-122"/>
              </a:rPr>
              <a:t>–</a:t>
            </a:r>
            <a:br>
              <a:rPr lang="en-US" altLang="zh-CN" sz="2600" dirty="0" smtClean="0">
                <a:ea typeface="宋体" pitchFamily="2" charset="-122"/>
              </a:rPr>
            </a:br>
            <a:r>
              <a:rPr lang="en-US" altLang="zh-CN" sz="2600" dirty="0" smtClean="0">
                <a:ea typeface="宋体" pitchFamily="2" charset="-122"/>
              </a:rPr>
              <a:t>article </a:t>
            </a:r>
            <a:r>
              <a:rPr lang="en-US" altLang="zh-CN" sz="2600" dirty="0">
                <a:ea typeface="宋体" pitchFamily="2" charset="-122"/>
              </a:rPr>
              <a:t>8 (1) (a)–(b)</a:t>
            </a:r>
          </a:p>
          <a:p>
            <a:pPr marL="360000" indent="-360000" eaLnBrk="1" hangingPunct="1">
              <a:spcBef>
                <a:spcPts val="600"/>
              </a:spcBef>
              <a:buClr>
                <a:srgbClr val="006FB7"/>
              </a:buClr>
              <a:buFont typeface="Arial" pitchFamily="34" charset="0"/>
              <a:buChar char="•"/>
            </a:pPr>
            <a:r>
              <a:rPr lang="en-US" altLang="zh-CN" sz="2600" dirty="0" smtClean="0">
                <a:ea typeface="宋体" pitchFamily="2" charset="-122"/>
              </a:rPr>
              <a:t>The </a:t>
            </a:r>
            <a:r>
              <a:rPr lang="en-US" altLang="zh-CN" sz="2600" dirty="0">
                <a:ea typeface="宋体" pitchFamily="2" charset="-122"/>
              </a:rPr>
              <a:t>right to strike – article 8 (1) (d)</a:t>
            </a:r>
          </a:p>
          <a:p>
            <a:pPr marL="360000" indent="-360000" eaLnBrk="1" hangingPunct="1">
              <a:spcBef>
                <a:spcPts val="600"/>
              </a:spcBef>
              <a:buClr>
                <a:srgbClr val="006FB7"/>
              </a:buClr>
              <a:buFont typeface="Arial" pitchFamily="34" charset="0"/>
              <a:buChar char="•"/>
            </a:pPr>
            <a:r>
              <a:rPr lang="en-US" altLang="zh-CN" sz="2600" dirty="0" smtClean="0">
                <a:ea typeface="宋体" pitchFamily="2" charset="-122"/>
              </a:rPr>
              <a:t>The </a:t>
            </a:r>
            <a:r>
              <a:rPr lang="en-US" altLang="zh-CN" sz="2600" dirty="0">
                <a:ea typeface="宋体" pitchFamily="2" charset="-122"/>
              </a:rPr>
              <a:t>right to social security, including social insurance – article 9</a:t>
            </a:r>
          </a:p>
          <a:p>
            <a:pPr marL="360000" indent="-360000" eaLnBrk="1" hangingPunct="1">
              <a:spcBef>
                <a:spcPts val="600"/>
              </a:spcBef>
              <a:buClr>
                <a:srgbClr val="006FB7"/>
              </a:buClr>
              <a:buFont typeface="Arial" pitchFamily="34" charset="0"/>
              <a:buChar char="•"/>
            </a:pPr>
            <a:r>
              <a:rPr lang="en-US" altLang="zh-CN" sz="2600" dirty="0" smtClean="0">
                <a:ea typeface="宋体" pitchFamily="2" charset="-122"/>
              </a:rPr>
              <a:t>The </a:t>
            </a:r>
            <a:r>
              <a:rPr lang="en-US" altLang="zh-CN" sz="2600" dirty="0">
                <a:ea typeface="宋体" pitchFamily="2" charset="-122"/>
              </a:rPr>
              <a:t>right to an adequate standard of living, including adequate food, clothing and housing, and to the continuous improvement of living conditions – article 11 (1)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638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14</a:t>
            </a:r>
            <a:endParaRPr lang="en-US" b="0"/>
          </a:p>
        </p:txBody>
      </p:sp>
      <p:sp>
        <p:nvSpPr>
          <p:cNvPr id="1639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11</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500" b="1" dirty="0">
                <a:solidFill>
                  <a:srgbClr val="006FB7"/>
                </a:solidFill>
                <a:ea typeface="宋体" pitchFamily="2" charset="-122"/>
              </a:rPr>
              <a:t>The rights guaranteed </a:t>
            </a:r>
            <a:r>
              <a:rPr lang="en-US" altLang="zh-CN" sz="2500" b="1" dirty="0" smtClean="0">
                <a:solidFill>
                  <a:srgbClr val="006FB7"/>
                </a:solidFill>
                <a:ea typeface="宋体" pitchFamily="2" charset="-122"/>
              </a:rPr>
              <a:t>III: </a:t>
            </a:r>
            <a:r>
              <a:rPr lang="en-US" altLang="zh-CN" sz="2500" b="1" dirty="0">
                <a:solidFill>
                  <a:srgbClr val="006FB7"/>
                </a:solidFill>
                <a:ea typeface="宋体" pitchFamily="2" charset="-122"/>
              </a:rPr>
              <a:t>The International Covenant on Economic, Social and Cultural Rights </a:t>
            </a:r>
            <a:r>
              <a:rPr lang="en-US" altLang="zh-CN" sz="2500" b="1" dirty="0" smtClean="0">
                <a:solidFill>
                  <a:srgbClr val="006FB7"/>
                </a:solidFill>
                <a:ea typeface="宋体" pitchFamily="2" charset="-122"/>
              </a:rPr>
              <a:t>(3)</a:t>
            </a:r>
            <a:endParaRPr lang="en-US" sz="2500" b="1" dirty="0">
              <a:solidFill>
                <a:srgbClr val="006FB7"/>
              </a:solidFill>
            </a:endParaRPr>
          </a:p>
        </p:txBody>
      </p:sp>
      <p:sp>
        <p:nvSpPr>
          <p:cNvPr id="8" name="Rectangle 3"/>
          <p:cNvSpPr txBox="1">
            <a:spLocks noChangeArrowheads="1"/>
          </p:cNvSpPr>
          <p:nvPr/>
        </p:nvSpPr>
        <p:spPr bwMode="auto">
          <a:xfrm>
            <a:off x="395288" y="1556792"/>
            <a:ext cx="8229600" cy="468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60000" indent="-360000" eaLnBrk="1" hangingPunct="1">
              <a:spcBef>
                <a:spcPts val="600"/>
              </a:spcBef>
              <a:buClr>
                <a:srgbClr val="006FB7"/>
              </a:buClr>
              <a:buFont typeface="Arial" pitchFamily="34" charset="0"/>
              <a:buChar char="•"/>
            </a:pPr>
            <a:r>
              <a:rPr lang="en-US" altLang="zh-CN" sz="2400" dirty="0" smtClean="0">
                <a:ea typeface="宋体" pitchFamily="2" charset="-122"/>
              </a:rPr>
              <a:t>Protection </a:t>
            </a:r>
            <a:r>
              <a:rPr lang="en-US" altLang="zh-CN" sz="2400" dirty="0">
                <a:ea typeface="宋体" pitchFamily="2" charset="-122"/>
              </a:rPr>
              <a:t>and assistance to the family; marriage must be freely entered into; maternity protection; protection and assistance to children and young persons </a:t>
            </a:r>
            <a:r>
              <a:rPr lang="en-US" altLang="zh-CN" sz="2400" dirty="0" smtClean="0">
                <a:ea typeface="宋体" pitchFamily="2" charset="-122"/>
              </a:rPr>
              <a:t>–</a:t>
            </a:r>
            <a:br>
              <a:rPr lang="en-US" altLang="zh-CN" sz="2400" dirty="0" smtClean="0">
                <a:ea typeface="宋体" pitchFamily="2" charset="-122"/>
              </a:rPr>
            </a:br>
            <a:r>
              <a:rPr lang="en-US" altLang="zh-CN" sz="2400" dirty="0" smtClean="0">
                <a:ea typeface="宋体" pitchFamily="2" charset="-122"/>
              </a:rPr>
              <a:t>article </a:t>
            </a:r>
            <a:r>
              <a:rPr lang="en-US" altLang="zh-CN" sz="2400" dirty="0">
                <a:ea typeface="宋体" pitchFamily="2" charset="-122"/>
              </a:rPr>
              <a:t>10 (1)–(3) </a:t>
            </a:r>
          </a:p>
          <a:p>
            <a:pPr marL="360000" indent="-360000" eaLnBrk="1" hangingPunct="1">
              <a:spcBef>
                <a:spcPts val="600"/>
              </a:spcBef>
              <a:buClr>
                <a:srgbClr val="006FB7"/>
              </a:buClr>
              <a:buFont typeface="Arial" pitchFamily="34" charset="0"/>
              <a:buChar char="•"/>
            </a:pPr>
            <a:r>
              <a:rPr lang="en-US" altLang="zh-CN" sz="2400" dirty="0" smtClean="0">
                <a:ea typeface="宋体" pitchFamily="2" charset="-122"/>
              </a:rPr>
              <a:t>The </a:t>
            </a:r>
            <a:r>
              <a:rPr lang="en-US" altLang="zh-CN" sz="2400" dirty="0">
                <a:ea typeface="宋体" pitchFamily="2" charset="-122"/>
              </a:rPr>
              <a:t>right to the highest attainable standard of physical and mental health – article 12 </a:t>
            </a:r>
          </a:p>
          <a:p>
            <a:pPr marL="360000" indent="-360000" eaLnBrk="1" hangingPunct="1">
              <a:spcBef>
                <a:spcPts val="600"/>
              </a:spcBef>
              <a:buClr>
                <a:srgbClr val="006FB7"/>
              </a:buClr>
              <a:buFont typeface="Arial" pitchFamily="34" charset="0"/>
              <a:buChar char="•"/>
            </a:pPr>
            <a:r>
              <a:rPr lang="en-US" altLang="zh-CN" sz="2400" dirty="0" smtClean="0">
                <a:ea typeface="宋体" pitchFamily="2" charset="-122"/>
              </a:rPr>
              <a:t>The </a:t>
            </a:r>
            <a:r>
              <a:rPr lang="en-US" altLang="zh-CN" sz="2400" dirty="0">
                <a:ea typeface="宋体" pitchFamily="2" charset="-122"/>
              </a:rPr>
              <a:t>right to education – article 13 </a:t>
            </a:r>
          </a:p>
          <a:p>
            <a:pPr marL="360000" indent="-360000" eaLnBrk="1" hangingPunct="1">
              <a:spcBef>
                <a:spcPts val="600"/>
              </a:spcBef>
              <a:buClr>
                <a:srgbClr val="006FB7"/>
              </a:buClr>
              <a:buFont typeface="Arial" pitchFamily="34" charset="0"/>
              <a:buChar char="•"/>
            </a:pPr>
            <a:r>
              <a:rPr lang="en-US" altLang="zh-CN" sz="2400" dirty="0" smtClean="0">
                <a:ea typeface="宋体" pitchFamily="2" charset="-122"/>
              </a:rPr>
              <a:t>The </a:t>
            </a:r>
            <a:r>
              <a:rPr lang="en-US" altLang="zh-CN" sz="2400" dirty="0">
                <a:ea typeface="宋体" pitchFamily="2" charset="-122"/>
              </a:rPr>
              <a:t>right to take part in cultural life, to enjoy the benefits of scientific progress and to benefit from the protection of the moral and material interests resulting from any scientific, literary or artistic production of which one is the author – article 15 (1)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741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14</a:t>
            </a:r>
            <a:endParaRPr lang="en-US" b="0"/>
          </a:p>
        </p:txBody>
      </p:sp>
      <p:sp>
        <p:nvSpPr>
          <p:cNvPr id="1741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12</a:t>
            </a:r>
          </a:p>
        </p:txBody>
      </p:sp>
      <p:sp>
        <p:nvSpPr>
          <p:cNvPr id="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800" b="1" dirty="0">
                <a:solidFill>
                  <a:srgbClr val="006FB7"/>
                </a:solidFill>
                <a:ea typeface="宋体" pitchFamily="2" charset="-122"/>
              </a:rPr>
              <a:t>The rights guaranteed IV: The African Charter on Human and Peoples’ Rights (1)</a:t>
            </a:r>
            <a:endParaRPr lang="en-US" sz="2800" b="1" dirty="0">
              <a:solidFill>
                <a:srgbClr val="006FB7"/>
              </a:solidFill>
            </a:endParaRPr>
          </a:p>
        </p:txBody>
      </p:sp>
      <p:sp>
        <p:nvSpPr>
          <p:cNvPr id="10" name="Rectangle 3"/>
          <p:cNvSpPr txBox="1">
            <a:spLocks noChangeArrowheads="1"/>
          </p:cNvSpPr>
          <p:nvPr/>
        </p:nvSpPr>
        <p:spPr bwMode="auto">
          <a:xfrm>
            <a:off x="395288" y="1700808"/>
            <a:ext cx="8229600" cy="4392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dirty="0">
                <a:ea typeface="宋体" pitchFamily="2" charset="-122"/>
              </a:rPr>
              <a:t>The African Charter guarantees the following individual economic, social and cultural rights, in particular:</a:t>
            </a:r>
          </a:p>
          <a:p>
            <a:pPr marL="360000" indent="-360000" eaLnBrk="1" hangingPunct="1">
              <a:spcBef>
                <a:spcPts val="1200"/>
              </a:spcBef>
              <a:buClr>
                <a:srgbClr val="006FB7"/>
              </a:buClr>
              <a:buFont typeface="Arial" pitchFamily="34" charset="0"/>
              <a:buChar char="•"/>
            </a:pPr>
            <a:r>
              <a:rPr lang="en-US" altLang="zh-CN" sz="2800" dirty="0" smtClean="0">
                <a:ea typeface="宋体" pitchFamily="2" charset="-122"/>
              </a:rPr>
              <a:t>The </a:t>
            </a:r>
            <a:r>
              <a:rPr lang="en-US" altLang="zh-CN" sz="2800" dirty="0">
                <a:ea typeface="宋体" pitchFamily="2" charset="-122"/>
              </a:rPr>
              <a:t>right to non-discrimination in the enjoyment of the rights protected by the Charter – article 2</a:t>
            </a:r>
          </a:p>
          <a:p>
            <a:pPr marL="360000" indent="-360000" eaLnBrk="1" hangingPunct="1">
              <a:spcBef>
                <a:spcPts val="1200"/>
              </a:spcBef>
              <a:buClr>
                <a:srgbClr val="006FB7"/>
              </a:buClr>
              <a:buFont typeface="Arial" pitchFamily="34" charset="0"/>
              <a:buChar char="•"/>
            </a:pPr>
            <a:r>
              <a:rPr lang="en-US" altLang="zh-CN" sz="2800" dirty="0" smtClean="0">
                <a:ea typeface="宋体" pitchFamily="2" charset="-122"/>
              </a:rPr>
              <a:t>The </a:t>
            </a:r>
            <a:r>
              <a:rPr lang="en-US" altLang="zh-CN" sz="2800" dirty="0">
                <a:ea typeface="宋体" pitchFamily="2" charset="-122"/>
              </a:rPr>
              <a:t>right to freedom of association – article 10 </a:t>
            </a:r>
          </a:p>
          <a:p>
            <a:pPr marL="360000" indent="-360000" eaLnBrk="1" hangingPunct="1">
              <a:spcBef>
                <a:spcPts val="1200"/>
              </a:spcBef>
              <a:buClr>
                <a:srgbClr val="006FB7"/>
              </a:buClr>
              <a:buFont typeface="Arial" pitchFamily="34" charset="0"/>
              <a:buChar char="•"/>
            </a:pPr>
            <a:r>
              <a:rPr lang="en-US" altLang="zh-CN" sz="2800" dirty="0" smtClean="0">
                <a:ea typeface="宋体" pitchFamily="2" charset="-122"/>
              </a:rPr>
              <a:t>The </a:t>
            </a:r>
            <a:r>
              <a:rPr lang="en-US" altLang="zh-CN" sz="2800" dirty="0">
                <a:ea typeface="宋体" pitchFamily="2" charset="-122"/>
              </a:rPr>
              <a:t>right to work under equitable and satisfactory conditions; the right to receive equal pay for equal work – article 15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843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14</a:t>
            </a:r>
            <a:endParaRPr lang="en-US" b="0"/>
          </a:p>
        </p:txBody>
      </p:sp>
      <p:sp>
        <p:nvSpPr>
          <p:cNvPr id="1843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13</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800" b="1" dirty="0">
                <a:solidFill>
                  <a:srgbClr val="006FB7"/>
                </a:solidFill>
                <a:ea typeface="宋体" pitchFamily="2" charset="-122"/>
              </a:rPr>
              <a:t>The rights guaranteed </a:t>
            </a:r>
            <a:r>
              <a:rPr lang="en-US" altLang="zh-CN" sz="2800" b="1" dirty="0" smtClean="0">
                <a:solidFill>
                  <a:srgbClr val="006FB7"/>
                </a:solidFill>
                <a:ea typeface="宋体" pitchFamily="2" charset="-122"/>
              </a:rPr>
              <a:t>V</a:t>
            </a:r>
            <a:r>
              <a:rPr lang="en-US" altLang="zh-CN" sz="2800" b="1" dirty="0">
                <a:solidFill>
                  <a:srgbClr val="006FB7"/>
                </a:solidFill>
                <a:ea typeface="宋体" pitchFamily="2" charset="-122"/>
              </a:rPr>
              <a:t>: The African Charter on Human and Peoples’ Rights </a:t>
            </a:r>
            <a:r>
              <a:rPr lang="en-US" altLang="zh-CN" sz="2800" b="1" dirty="0" smtClean="0">
                <a:solidFill>
                  <a:srgbClr val="006FB7"/>
                </a:solidFill>
                <a:ea typeface="宋体" pitchFamily="2" charset="-122"/>
              </a:rPr>
              <a:t>(2)</a:t>
            </a:r>
            <a:endParaRPr lang="en-US" sz="2800" b="1" dirty="0">
              <a:solidFill>
                <a:srgbClr val="006FB7"/>
              </a:solidFill>
            </a:endParaRPr>
          </a:p>
        </p:txBody>
      </p:sp>
      <p:sp>
        <p:nvSpPr>
          <p:cNvPr id="9" name="Rectangle 3"/>
          <p:cNvSpPr txBox="1">
            <a:spLocks noChangeArrowheads="1"/>
          </p:cNvSpPr>
          <p:nvPr/>
        </p:nvSpPr>
        <p:spPr bwMode="auto">
          <a:xfrm>
            <a:off x="395288" y="1844824"/>
            <a:ext cx="8229600" cy="42484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60000" indent="-360000" eaLnBrk="1" hangingPunct="1">
              <a:spcBef>
                <a:spcPts val="1800"/>
              </a:spcBef>
              <a:buClr>
                <a:srgbClr val="006FB7"/>
              </a:buClr>
              <a:buFont typeface="Arial" pitchFamily="34" charset="0"/>
              <a:buChar char="•"/>
            </a:pPr>
            <a:r>
              <a:rPr lang="en-US" altLang="zh-CN" sz="2800" dirty="0" smtClean="0">
                <a:ea typeface="宋体" pitchFamily="2" charset="-122"/>
              </a:rPr>
              <a:t>The </a:t>
            </a:r>
            <a:r>
              <a:rPr lang="en-US" altLang="zh-CN" sz="2800" dirty="0">
                <a:ea typeface="宋体" pitchFamily="2" charset="-122"/>
              </a:rPr>
              <a:t>right to enjoy the best attainable state of physical and mental health – article 16 </a:t>
            </a:r>
          </a:p>
          <a:p>
            <a:pPr marL="360000" indent="-360000" eaLnBrk="1" hangingPunct="1">
              <a:spcBef>
                <a:spcPts val="1800"/>
              </a:spcBef>
              <a:buClr>
                <a:srgbClr val="006FB7"/>
              </a:buClr>
              <a:buFont typeface="Arial" pitchFamily="34" charset="0"/>
              <a:buChar char="•"/>
            </a:pPr>
            <a:r>
              <a:rPr lang="en-US" altLang="zh-CN" sz="2800" dirty="0" smtClean="0">
                <a:ea typeface="宋体" pitchFamily="2" charset="-122"/>
              </a:rPr>
              <a:t>The </a:t>
            </a:r>
            <a:r>
              <a:rPr lang="en-US" altLang="zh-CN" sz="2800" dirty="0">
                <a:ea typeface="宋体" pitchFamily="2" charset="-122"/>
              </a:rPr>
              <a:t>right to education – article 17 (1) </a:t>
            </a:r>
          </a:p>
          <a:p>
            <a:pPr marL="360000" indent="-360000" eaLnBrk="1" hangingPunct="1">
              <a:spcBef>
                <a:spcPts val="1800"/>
              </a:spcBef>
              <a:buClr>
                <a:srgbClr val="006FB7"/>
              </a:buClr>
              <a:buFont typeface="Arial" pitchFamily="34" charset="0"/>
              <a:buChar char="•"/>
            </a:pPr>
            <a:r>
              <a:rPr lang="en-US" altLang="zh-CN" sz="2800" dirty="0" smtClean="0">
                <a:ea typeface="宋体" pitchFamily="2" charset="-122"/>
              </a:rPr>
              <a:t>The </a:t>
            </a:r>
            <a:r>
              <a:rPr lang="en-US" altLang="zh-CN" sz="2800" dirty="0">
                <a:ea typeface="宋体" pitchFamily="2" charset="-122"/>
              </a:rPr>
              <a:t>right freely to take part in the cultural life of one’s community – article 17 (2)</a:t>
            </a:r>
          </a:p>
          <a:p>
            <a:pPr marL="360000" indent="-360000" eaLnBrk="1" hangingPunct="1">
              <a:spcBef>
                <a:spcPts val="1800"/>
              </a:spcBef>
              <a:buClr>
                <a:srgbClr val="006FB7"/>
              </a:buClr>
              <a:buFont typeface="Arial" pitchFamily="34" charset="0"/>
              <a:buChar char="•"/>
            </a:pPr>
            <a:r>
              <a:rPr lang="en-US" altLang="zh-CN" sz="2800" dirty="0" smtClean="0">
                <a:ea typeface="宋体" pitchFamily="2" charset="-122"/>
              </a:rPr>
              <a:t>The </a:t>
            </a:r>
            <a:r>
              <a:rPr lang="en-US" altLang="zh-CN" sz="2800" dirty="0">
                <a:ea typeface="宋体" pitchFamily="2" charset="-122"/>
              </a:rPr>
              <a:t>right of the aged and disabled to special measures of protection in keeping with their physical or moral needs – article 18 (4)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945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14</a:t>
            </a:r>
            <a:endParaRPr lang="en-US" b="0"/>
          </a:p>
        </p:txBody>
      </p:sp>
      <p:sp>
        <p:nvSpPr>
          <p:cNvPr id="1946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14</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800" b="1" dirty="0">
                <a:solidFill>
                  <a:srgbClr val="006FB7"/>
                </a:solidFill>
                <a:ea typeface="宋体" pitchFamily="2" charset="-122"/>
              </a:rPr>
              <a:t>The rights guaranteed VI: The American Convention on Human Rights</a:t>
            </a:r>
            <a:endParaRPr lang="en-US" sz="2800" b="1" dirty="0">
              <a:solidFill>
                <a:srgbClr val="006FB7"/>
              </a:solidFill>
            </a:endParaRPr>
          </a:p>
        </p:txBody>
      </p:sp>
      <p:sp>
        <p:nvSpPr>
          <p:cNvPr id="8" name="Rectangle 3"/>
          <p:cNvSpPr txBox="1">
            <a:spLocks noChangeArrowheads="1"/>
          </p:cNvSpPr>
          <p:nvPr/>
        </p:nvSpPr>
        <p:spPr bwMode="auto">
          <a:xfrm>
            <a:off x="395288" y="1628800"/>
            <a:ext cx="8229600" cy="4464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700" dirty="0">
                <a:ea typeface="宋体" pitchFamily="2" charset="-122"/>
              </a:rPr>
              <a:t>Article 26 reads:</a:t>
            </a:r>
          </a:p>
          <a:p>
            <a:pPr marL="0" indent="0" eaLnBrk="1" hangingPunct="1">
              <a:spcBef>
                <a:spcPts val="1200"/>
              </a:spcBef>
              <a:buClr>
                <a:srgbClr val="006FB7"/>
              </a:buClr>
            </a:pPr>
            <a:r>
              <a:rPr lang="en-US" altLang="zh-CN" sz="2700" dirty="0">
                <a:ea typeface="宋体" pitchFamily="2" charset="-122"/>
              </a:rPr>
              <a:t>The States Parties undertake to adopt measures, both internally and through international cooperation, especially those of an economic and technical nature, with a view to achieving progressively, by legislation or other appropriate means, the full realization of the rights implicit in the economic, social, educational, scientific, and cultural standards set forth in the Charter of the Organization of American States as amended by the Protocol of Buenos Aires.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048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14</a:t>
            </a:r>
            <a:endParaRPr lang="en-US" b="0"/>
          </a:p>
        </p:txBody>
      </p:sp>
      <p:sp>
        <p:nvSpPr>
          <p:cNvPr id="2048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15</a:t>
            </a:r>
          </a:p>
        </p:txBody>
      </p:sp>
      <p:sp>
        <p:nvSpPr>
          <p:cNvPr id="8" name="Rectangle 3"/>
          <p:cNvSpPr txBox="1">
            <a:spLocks noChangeArrowheads="1"/>
          </p:cNvSpPr>
          <p:nvPr/>
        </p:nvSpPr>
        <p:spPr bwMode="auto">
          <a:xfrm>
            <a:off x="395288" y="1844824"/>
            <a:ext cx="8229600" cy="3888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dirty="0">
                <a:ea typeface="宋体" pitchFamily="2" charset="-122"/>
              </a:rPr>
              <a:t>The Additional Protocol to the American Convention protects the following rights, in particular:</a:t>
            </a:r>
          </a:p>
          <a:p>
            <a:pPr marL="360000" indent="-360000" eaLnBrk="1" hangingPunct="1">
              <a:spcBef>
                <a:spcPts val="1200"/>
              </a:spcBef>
              <a:buClr>
                <a:srgbClr val="006FB7"/>
              </a:buClr>
              <a:buFont typeface="Arial" pitchFamily="34" charset="0"/>
              <a:buChar char="•"/>
            </a:pPr>
            <a:r>
              <a:rPr lang="en-US" altLang="zh-CN" sz="2800" dirty="0" smtClean="0">
                <a:ea typeface="宋体" pitchFamily="2" charset="-122"/>
              </a:rPr>
              <a:t>The </a:t>
            </a:r>
            <a:r>
              <a:rPr lang="en-US" altLang="zh-CN" sz="2800" dirty="0">
                <a:ea typeface="宋体" pitchFamily="2" charset="-122"/>
              </a:rPr>
              <a:t>right to non-discrimination in the exercise of the rights guaranteed – article 3 </a:t>
            </a:r>
          </a:p>
          <a:p>
            <a:pPr marL="360000" indent="-360000" eaLnBrk="1" hangingPunct="1">
              <a:spcBef>
                <a:spcPts val="1200"/>
              </a:spcBef>
              <a:buClr>
                <a:srgbClr val="006FB7"/>
              </a:buClr>
              <a:buFont typeface="Arial" pitchFamily="34" charset="0"/>
              <a:buChar char="•"/>
            </a:pPr>
            <a:r>
              <a:rPr lang="en-US" altLang="zh-CN" sz="2800" dirty="0" smtClean="0">
                <a:ea typeface="宋体" pitchFamily="2" charset="-122"/>
              </a:rPr>
              <a:t>The </a:t>
            </a:r>
            <a:r>
              <a:rPr lang="en-US" altLang="zh-CN" sz="2800" dirty="0">
                <a:ea typeface="宋体" pitchFamily="2" charset="-122"/>
              </a:rPr>
              <a:t>right to work, including the opportunity to secure the means for living a dignified and decent existence – article 6 </a:t>
            </a:r>
          </a:p>
        </p:txBody>
      </p:sp>
      <p:sp>
        <p:nvSpPr>
          <p:cNvPr id="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500" b="1" dirty="0">
                <a:solidFill>
                  <a:srgbClr val="006FB7"/>
                </a:solidFill>
                <a:ea typeface="宋体" pitchFamily="2" charset="-122"/>
              </a:rPr>
              <a:t>The rights guaranteed VII: The Additional Protocol to the American Convention in the Area of Economic, Social and Cultural Rights (1)</a:t>
            </a:r>
            <a:endParaRPr lang="en-US" sz="2500" b="1" dirty="0">
              <a:solidFill>
                <a:srgbClr val="006FB7"/>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150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14</a:t>
            </a:r>
            <a:endParaRPr lang="en-US" b="0"/>
          </a:p>
        </p:txBody>
      </p:sp>
      <p:sp>
        <p:nvSpPr>
          <p:cNvPr id="2151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16</a:t>
            </a:r>
          </a:p>
        </p:txBody>
      </p:sp>
      <p:sp>
        <p:nvSpPr>
          <p:cNvPr id="7" name="Rectangle 3"/>
          <p:cNvSpPr txBox="1">
            <a:spLocks noChangeArrowheads="1"/>
          </p:cNvSpPr>
          <p:nvPr/>
        </p:nvSpPr>
        <p:spPr bwMode="auto">
          <a:xfrm>
            <a:off x="395288" y="1557387"/>
            <a:ext cx="7993136" cy="4679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800"/>
              </a:spcBef>
              <a:buClr>
                <a:srgbClr val="006FB7"/>
              </a:buClr>
              <a:buFont typeface="Arial" pitchFamily="34" charset="0"/>
              <a:buChar char="•"/>
            </a:pPr>
            <a:r>
              <a:rPr lang="en-US" altLang="zh-CN" sz="2700" dirty="0">
                <a:ea typeface="宋体" pitchFamily="2" charset="-122"/>
              </a:rPr>
              <a:t>Just, equitable and satisfactory conditions of work, including, inter alia, remuneration which guarantees, as a minimum, to all workers and their families, dignified and decent living conditions; fair and equal wages for equal work; the right to promotion; safety and hygiene at work; the prohibition of night work and unhealthy or dangerous working conditions for persons below the age of 18 years; a reasonable limitation of working hours and rest, leisure and paid vacations – article 7</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500" b="1" dirty="0">
                <a:solidFill>
                  <a:srgbClr val="006FB7"/>
                </a:solidFill>
                <a:ea typeface="宋体" pitchFamily="2" charset="-122"/>
              </a:rPr>
              <a:t>The rights guaranteed VIII: The Additional Protocol to the American Convention in the Area of Economic, Social and Cultural Rights (2)</a:t>
            </a:r>
            <a:endParaRPr lang="en-US" sz="2500" b="1" dirty="0">
              <a:solidFill>
                <a:srgbClr val="006FB7"/>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253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14</a:t>
            </a:r>
            <a:endParaRPr lang="en-US" b="0"/>
          </a:p>
        </p:txBody>
      </p:sp>
      <p:sp>
        <p:nvSpPr>
          <p:cNvPr id="2253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17</a:t>
            </a:r>
          </a:p>
        </p:txBody>
      </p:sp>
      <p:sp>
        <p:nvSpPr>
          <p:cNvPr id="7" name="Rectangle 3"/>
          <p:cNvSpPr txBox="1">
            <a:spLocks noChangeArrowheads="1"/>
          </p:cNvSpPr>
          <p:nvPr/>
        </p:nvSpPr>
        <p:spPr bwMode="auto">
          <a:xfrm>
            <a:off x="395288" y="1772816"/>
            <a:ext cx="8229600" cy="4320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60000" indent="-360000" eaLnBrk="1" hangingPunct="1">
              <a:spcBef>
                <a:spcPts val="1200"/>
              </a:spcBef>
              <a:buClr>
                <a:srgbClr val="006FB7"/>
              </a:buClr>
              <a:buFont typeface="Arial" pitchFamily="34" charset="0"/>
              <a:buChar char="•"/>
            </a:pPr>
            <a:r>
              <a:rPr lang="en-US" altLang="zh-CN" sz="2800" dirty="0" smtClean="0">
                <a:ea typeface="宋体" pitchFamily="2" charset="-122"/>
              </a:rPr>
              <a:t>Trade </a:t>
            </a:r>
            <a:r>
              <a:rPr lang="en-US" altLang="zh-CN" sz="2800" dirty="0">
                <a:ea typeface="宋体" pitchFamily="2" charset="-122"/>
              </a:rPr>
              <a:t>union rights, such as the right of workers to organize trade unions and to join the union of their choice for the purpose of promoting and protecting their interests, as well as the right to strike – article 8 (1) </a:t>
            </a:r>
          </a:p>
          <a:p>
            <a:pPr marL="360000" indent="-360000" eaLnBrk="1" hangingPunct="1">
              <a:spcBef>
                <a:spcPts val="1200"/>
              </a:spcBef>
              <a:buClr>
                <a:srgbClr val="006FB7"/>
              </a:buClr>
              <a:buFont typeface="Arial" pitchFamily="34" charset="0"/>
              <a:buChar char="•"/>
            </a:pPr>
            <a:r>
              <a:rPr lang="en-US" altLang="zh-CN" sz="2800" dirty="0" smtClean="0">
                <a:ea typeface="宋体" pitchFamily="2" charset="-122"/>
              </a:rPr>
              <a:t>The </a:t>
            </a:r>
            <a:r>
              <a:rPr lang="en-US" altLang="zh-CN" sz="2800" dirty="0">
                <a:ea typeface="宋体" pitchFamily="2" charset="-122"/>
              </a:rPr>
              <a:t>right to social security – article 9</a:t>
            </a:r>
          </a:p>
          <a:p>
            <a:pPr marL="360000" indent="-360000" eaLnBrk="1" hangingPunct="1">
              <a:spcBef>
                <a:spcPts val="1200"/>
              </a:spcBef>
              <a:buClr>
                <a:srgbClr val="006FB7"/>
              </a:buClr>
              <a:buFont typeface="Arial" pitchFamily="34" charset="0"/>
              <a:buChar char="•"/>
            </a:pPr>
            <a:r>
              <a:rPr lang="en-US" altLang="zh-CN" sz="2800" dirty="0" smtClean="0">
                <a:ea typeface="宋体" pitchFamily="2" charset="-122"/>
              </a:rPr>
              <a:t>The </a:t>
            </a:r>
            <a:r>
              <a:rPr lang="en-US" altLang="zh-CN" sz="2800" dirty="0">
                <a:ea typeface="宋体" pitchFamily="2" charset="-122"/>
              </a:rPr>
              <a:t>right to health, “understood to mean the enjoyment of the highest level of physical, mental and social well-being” – article 10</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500" b="1" dirty="0">
                <a:solidFill>
                  <a:srgbClr val="006FB7"/>
                </a:solidFill>
                <a:ea typeface="宋体" pitchFamily="2" charset="-122"/>
              </a:rPr>
              <a:t>The rights guaranteed IX: The Additional Protocol to the American Convention in the Area of Economic, Social and Cultural Rights (3)</a:t>
            </a:r>
            <a:endParaRPr lang="en-US" sz="2500" b="1" dirty="0">
              <a:solidFill>
                <a:srgbClr val="006FB7"/>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355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14</a:t>
            </a:r>
            <a:endParaRPr lang="en-US" b="0"/>
          </a:p>
        </p:txBody>
      </p:sp>
      <p:sp>
        <p:nvSpPr>
          <p:cNvPr id="2355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18</a:t>
            </a:r>
          </a:p>
        </p:txBody>
      </p:sp>
      <p:sp>
        <p:nvSpPr>
          <p:cNvPr id="7" name="Rectangle 3"/>
          <p:cNvSpPr txBox="1">
            <a:spLocks noChangeArrowheads="1"/>
          </p:cNvSpPr>
          <p:nvPr/>
        </p:nvSpPr>
        <p:spPr bwMode="auto">
          <a:xfrm>
            <a:off x="395288" y="1700808"/>
            <a:ext cx="8229600" cy="4464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60000" indent="-360000" eaLnBrk="1" hangingPunct="1">
              <a:spcBef>
                <a:spcPts val="1200"/>
              </a:spcBef>
              <a:buClr>
                <a:srgbClr val="006FB7"/>
              </a:buClr>
              <a:buFont typeface="Arial" pitchFamily="34" charset="0"/>
              <a:buChar char="•"/>
            </a:pPr>
            <a:r>
              <a:rPr lang="en-US" altLang="zh-CN" sz="2800" dirty="0" smtClean="0">
                <a:ea typeface="宋体" pitchFamily="2" charset="-122"/>
              </a:rPr>
              <a:t>The </a:t>
            </a:r>
            <a:r>
              <a:rPr lang="en-US" altLang="zh-CN" sz="2800" dirty="0">
                <a:ea typeface="宋体" pitchFamily="2" charset="-122"/>
              </a:rPr>
              <a:t>right to a healthy environment – article 11</a:t>
            </a:r>
          </a:p>
          <a:p>
            <a:pPr marL="360000" indent="-360000" eaLnBrk="1" hangingPunct="1">
              <a:spcBef>
                <a:spcPts val="1200"/>
              </a:spcBef>
              <a:buClr>
                <a:srgbClr val="006FB7"/>
              </a:buClr>
              <a:buFont typeface="Arial" pitchFamily="34" charset="0"/>
              <a:buChar char="•"/>
            </a:pPr>
            <a:r>
              <a:rPr lang="en-US" altLang="zh-CN" sz="2800" dirty="0" smtClean="0">
                <a:ea typeface="宋体" pitchFamily="2" charset="-122"/>
              </a:rPr>
              <a:t>The </a:t>
            </a:r>
            <a:r>
              <a:rPr lang="en-US" altLang="zh-CN" sz="2800" dirty="0">
                <a:ea typeface="宋体" pitchFamily="2" charset="-122"/>
              </a:rPr>
              <a:t>right to food, meaning “the right to adequate nutrition which guarantees the possibility of enjoying the highest level of physical, emotional and intellectual development” – article 12 (1)</a:t>
            </a:r>
          </a:p>
          <a:p>
            <a:pPr marL="360000" indent="-360000" eaLnBrk="1" hangingPunct="1">
              <a:spcBef>
                <a:spcPts val="1200"/>
              </a:spcBef>
              <a:buClr>
                <a:srgbClr val="006FB7"/>
              </a:buClr>
              <a:buFont typeface="Arial" pitchFamily="34" charset="0"/>
              <a:buChar char="•"/>
            </a:pPr>
            <a:r>
              <a:rPr lang="en-US" altLang="zh-CN" sz="2800" dirty="0" smtClean="0">
                <a:ea typeface="宋体" pitchFamily="2" charset="-122"/>
              </a:rPr>
              <a:t>The </a:t>
            </a:r>
            <a:r>
              <a:rPr lang="en-US" altLang="zh-CN" sz="2800" dirty="0">
                <a:ea typeface="宋体" pitchFamily="2" charset="-122"/>
              </a:rPr>
              <a:t>right to education – article 13</a:t>
            </a:r>
          </a:p>
          <a:p>
            <a:pPr marL="360000" indent="-360000" eaLnBrk="1" hangingPunct="1">
              <a:spcBef>
                <a:spcPts val="1200"/>
              </a:spcBef>
              <a:buClr>
                <a:srgbClr val="006FB7"/>
              </a:buClr>
              <a:buFont typeface="Arial" pitchFamily="34" charset="0"/>
              <a:buChar char="•"/>
            </a:pPr>
            <a:r>
              <a:rPr lang="en-US" altLang="zh-CN" sz="2800" dirty="0" smtClean="0">
                <a:ea typeface="宋体" pitchFamily="2" charset="-122"/>
              </a:rPr>
              <a:t>The </a:t>
            </a:r>
            <a:r>
              <a:rPr lang="en-US" altLang="zh-CN" sz="2800" dirty="0">
                <a:ea typeface="宋体" pitchFamily="2" charset="-122"/>
              </a:rPr>
              <a:t>right to take part in the benefits of cultural life, and to enjoy the benefits of scientific progress and its </a:t>
            </a:r>
            <a:r>
              <a:rPr lang="en-US" altLang="zh-CN" sz="2800" dirty="0" smtClean="0">
                <a:ea typeface="宋体" pitchFamily="2" charset="-122"/>
              </a:rPr>
              <a:t>application </a:t>
            </a:r>
            <a:r>
              <a:rPr lang="en-US" altLang="zh-CN" sz="2800" dirty="0">
                <a:ea typeface="宋体" pitchFamily="2" charset="-122"/>
              </a:rPr>
              <a:t>– article 14 (1)</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500" b="1" dirty="0">
                <a:solidFill>
                  <a:srgbClr val="006FB7"/>
                </a:solidFill>
                <a:ea typeface="宋体" pitchFamily="2" charset="-122"/>
              </a:rPr>
              <a:t>The rights guaranteed X: The Additional Protocol to the American Convention in the Area of Economic, Social and Cultural Rights (4)</a:t>
            </a:r>
            <a:endParaRPr lang="en-US" sz="2500" b="1" dirty="0">
              <a:solidFill>
                <a:srgbClr val="006FB7"/>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614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14</a:t>
            </a:r>
            <a:endParaRPr lang="en-US" b="0"/>
          </a:p>
        </p:txBody>
      </p:sp>
      <p:sp>
        <p:nvSpPr>
          <p:cNvPr id="614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Learning </a:t>
            </a:r>
            <a:r>
              <a:rPr lang="en-GB" altLang="zh-CN" sz="3200" b="1" dirty="0" smtClean="0">
                <a:solidFill>
                  <a:srgbClr val="006FB7"/>
                </a:solidFill>
                <a:ea typeface="宋体" pitchFamily="2" charset="-122"/>
              </a:rPr>
              <a:t>objectives I</a:t>
            </a:r>
            <a:endParaRPr lang="en-US" sz="3200" b="1" dirty="0">
              <a:solidFill>
                <a:srgbClr val="006FB7"/>
              </a:solidFill>
            </a:endParaRPr>
          </a:p>
        </p:txBody>
      </p:sp>
      <p:sp>
        <p:nvSpPr>
          <p:cNvPr id="6149" name="Rectangle 3"/>
          <p:cNvSpPr txBox="1">
            <a:spLocks noChangeArrowheads="1"/>
          </p:cNvSpPr>
          <p:nvPr/>
        </p:nvSpPr>
        <p:spPr bwMode="auto">
          <a:xfrm>
            <a:off x="395288" y="1556792"/>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buFontTx/>
              <a:buChar char="•"/>
            </a:pPr>
            <a:r>
              <a:rPr lang="en-US" altLang="zh-CN" sz="2400" dirty="0" smtClean="0">
                <a:ea typeface="宋体" pitchFamily="2" charset="-122"/>
              </a:rPr>
              <a:t>To </a:t>
            </a:r>
            <a:r>
              <a:rPr lang="en-US" altLang="zh-CN" sz="2400" dirty="0">
                <a:ea typeface="宋体" pitchFamily="2" charset="-122"/>
              </a:rPr>
              <a:t>familiarize the participants with the main international legal instruments protecting economic, social and cultural rights</a:t>
            </a:r>
          </a:p>
          <a:p>
            <a:pPr eaLnBrk="1" hangingPunct="1">
              <a:spcBef>
                <a:spcPts val="1200"/>
              </a:spcBef>
              <a:buClr>
                <a:srgbClr val="006FB7"/>
              </a:buClr>
              <a:buFontTx/>
              <a:buChar char="•"/>
            </a:pPr>
            <a:r>
              <a:rPr lang="en-US" altLang="zh-CN" sz="2400" dirty="0" smtClean="0">
                <a:ea typeface="宋体" pitchFamily="2" charset="-122"/>
              </a:rPr>
              <a:t>To </a:t>
            </a:r>
            <a:r>
              <a:rPr lang="en-US" altLang="zh-CN" sz="2400" dirty="0">
                <a:ea typeface="宋体" pitchFamily="2" charset="-122"/>
              </a:rPr>
              <a:t>explain to the participants the intrinsic relationship between economic, social and cultural rights, on the one hand, and civil and political rights, on the other </a:t>
            </a:r>
          </a:p>
          <a:p>
            <a:pPr eaLnBrk="1" hangingPunct="1">
              <a:spcBef>
                <a:spcPts val="1200"/>
              </a:spcBef>
              <a:buClr>
                <a:srgbClr val="006FB7"/>
              </a:buClr>
              <a:buFontTx/>
              <a:buChar char="•"/>
            </a:pPr>
            <a:r>
              <a:rPr lang="en-US" altLang="zh-CN" sz="2400" dirty="0" smtClean="0">
                <a:ea typeface="宋体" pitchFamily="2" charset="-122"/>
              </a:rPr>
              <a:t>To </a:t>
            </a:r>
            <a:r>
              <a:rPr lang="en-US" altLang="zh-CN" sz="2400" dirty="0">
                <a:ea typeface="宋体" pitchFamily="2" charset="-122"/>
              </a:rPr>
              <a:t>acquaint the participants with the nature of the legal obligations of State parties with regard to the enforcement of </a:t>
            </a:r>
            <a:r>
              <a:rPr lang="en-US" altLang="zh-CN" sz="2400" dirty="0" smtClean="0">
                <a:ea typeface="宋体" pitchFamily="2" charset="-122"/>
              </a:rPr>
              <a:t>economic</a:t>
            </a:r>
            <a:r>
              <a:rPr lang="en-US" altLang="zh-CN" sz="2400" dirty="0">
                <a:ea typeface="宋体" pitchFamily="2" charset="-122"/>
              </a:rPr>
              <a:t>, social and cultural rights</a:t>
            </a:r>
          </a:p>
          <a:p>
            <a:pPr eaLnBrk="1" hangingPunct="1">
              <a:spcBef>
                <a:spcPts val="1200"/>
              </a:spcBef>
              <a:buClr>
                <a:srgbClr val="006FB7"/>
              </a:buClr>
              <a:buFontTx/>
              <a:buChar char="•"/>
            </a:pPr>
            <a:r>
              <a:rPr lang="en-US" altLang="zh-CN" sz="2400" dirty="0" smtClean="0">
                <a:ea typeface="宋体" pitchFamily="2" charset="-122"/>
              </a:rPr>
              <a:t>To </a:t>
            </a:r>
            <a:r>
              <a:rPr lang="en-US" altLang="zh-CN" sz="2400" dirty="0">
                <a:ea typeface="宋体" pitchFamily="2" charset="-122"/>
              </a:rPr>
              <a:t>inform the participants of the content of some </a:t>
            </a:r>
            <a:r>
              <a:rPr lang="en-US" altLang="zh-CN" sz="2400" dirty="0" smtClean="0">
                <a:ea typeface="宋体" pitchFamily="2" charset="-122"/>
              </a:rPr>
              <a:t>economic</a:t>
            </a:r>
            <a:r>
              <a:rPr lang="en-US" altLang="zh-CN" sz="2400" dirty="0">
                <a:ea typeface="宋体" pitchFamily="2" charset="-122"/>
              </a:rPr>
              <a:t>, social and cultural rights</a:t>
            </a:r>
          </a:p>
        </p:txBody>
      </p:sp>
      <p:sp>
        <p:nvSpPr>
          <p:cNvPr id="615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457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14</a:t>
            </a:r>
            <a:endParaRPr lang="en-US" b="0"/>
          </a:p>
        </p:txBody>
      </p:sp>
      <p:sp>
        <p:nvSpPr>
          <p:cNvPr id="2458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19</a:t>
            </a:r>
          </a:p>
        </p:txBody>
      </p:sp>
      <p:sp>
        <p:nvSpPr>
          <p:cNvPr id="7" name="Rectangle 3"/>
          <p:cNvSpPr txBox="1">
            <a:spLocks noChangeArrowheads="1"/>
          </p:cNvSpPr>
          <p:nvPr/>
        </p:nvSpPr>
        <p:spPr bwMode="auto">
          <a:xfrm>
            <a:off x="395288" y="1700808"/>
            <a:ext cx="8229600" cy="4464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60000" indent="-360000" eaLnBrk="1" hangingPunct="1">
              <a:spcBef>
                <a:spcPts val="600"/>
              </a:spcBef>
              <a:buClr>
                <a:srgbClr val="006FB7"/>
              </a:buClr>
              <a:buFont typeface="Arial" pitchFamily="34" charset="0"/>
              <a:buChar char="•"/>
            </a:pPr>
            <a:r>
              <a:rPr lang="en-US" altLang="zh-CN" sz="2700" dirty="0" smtClean="0">
                <a:ea typeface="宋体" pitchFamily="2" charset="-122"/>
              </a:rPr>
              <a:t>The </a:t>
            </a:r>
            <a:r>
              <a:rPr lang="en-US" altLang="zh-CN" sz="2700" dirty="0">
                <a:ea typeface="宋体" pitchFamily="2" charset="-122"/>
              </a:rPr>
              <a:t>right to the formation and protection of families – article 15</a:t>
            </a:r>
          </a:p>
          <a:p>
            <a:pPr marL="360000" indent="-360000" eaLnBrk="1" hangingPunct="1">
              <a:spcBef>
                <a:spcPts val="600"/>
              </a:spcBef>
              <a:buClr>
                <a:srgbClr val="006FB7"/>
              </a:buClr>
              <a:buFont typeface="Arial" pitchFamily="34" charset="0"/>
              <a:buChar char="•"/>
            </a:pPr>
            <a:r>
              <a:rPr lang="en-US" altLang="zh-CN" sz="2700" dirty="0" smtClean="0">
                <a:ea typeface="宋体" pitchFamily="2" charset="-122"/>
              </a:rPr>
              <a:t>The </a:t>
            </a:r>
            <a:r>
              <a:rPr lang="en-US" altLang="zh-CN" sz="2700" dirty="0">
                <a:ea typeface="宋体" pitchFamily="2" charset="-122"/>
              </a:rPr>
              <a:t>rights of children – article 16</a:t>
            </a:r>
          </a:p>
          <a:p>
            <a:pPr marL="360000" indent="-360000" eaLnBrk="1" hangingPunct="1">
              <a:spcBef>
                <a:spcPts val="600"/>
              </a:spcBef>
              <a:buClr>
                <a:srgbClr val="006FB7"/>
              </a:buClr>
              <a:buFont typeface="Arial" pitchFamily="34" charset="0"/>
              <a:buChar char="•"/>
            </a:pPr>
            <a:r>
              <a:rPr lang="en-US" altLang="zh-CN" sz="2700" dirty="0" smtClean="0">
                <a:ea typeface="宋体" pitchFamily="2" charset="-122"/>
              </a:rPr>
              <a:t>The </a:t>
            </a:r>
            <a:r>
              <a:rPr lang="en-US" altLang="zh-CN" sz="2700" dirty="0">
                <a:ea typeface="宋体" pitchFamily="2" charset="-122"/>
              </a:rPr>
              <a:t>right of the elderly to special protection – article </a:t>
            </a:r>
            <a:r>
              <a:rPr lang="en-US" altLang="zh-CN" sz="2700" dirty="0" smtClean="0">
                <a:ea typeface="宋体" pitchFamily="2" charset="-122"/>
              </a:rPr>
              <a:t>17</a:t>
            </a:r>
            <a:endParaRPr lang="en-US" altLang="zh-CN" sz="2700" dirty="0">
              <a:ea typeface="宋体" pitchFamily="2" charset="-122"/>
            </a:endParaRPr>
          </a:p>
          <a:p>
            <a:pPr marL="360000" indent="-360000" eaLnBrk="1" hangingPunct="1">
              <a:spcBef>
                <a:spcPts val="600"/>
              </a:spcBef>
              <a:buClr>
                <a:srgbClr val="006FB7"/>
              </a:buClr>
              <a:buFont typeface="Arial" pitchFamily="34" charset="0"/>
              <a:buChar char="•"/>
            </a:pPr>
            <a:r>
              <a:rPr lang="en-US" altLang="zh-CN" sz="2700" dirty="0" smtClean="0">
                <a:ea typeface="宋体" pitchFamily="2" charset="-122"/>
              </a:rPr>
              <a:t>The </a:t>
            </a:r>
            <a:r>
              <a:rPr lang="en-US" altLang="zh-CN" sz="2700" dirty="0">
                <a:ea typeface="宋体" pitchFamily="2" charset="-122"/>
              </a:rPr>
              <a:t>right of “everyone affected by a diminution of his physical or mental capacities” to receive special attention “designed to help him achieve the greatest possible development of his personality” – article 18</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500" b="1" dirty="0">
                <a:solidFill>
                  <a:srgbClr val="006FB7"/>
                </a:solidFill>
                <a:ea typeface="宋体" pitchFamily="2" charset="-122"/>
              </a:rPr>
              <a:t>The rights guaranteed XI: The Additional Protocol to the American Convention in the Area of Economic, Social and Cultural Rights (5)</a:t>
            </a:r>
            <a:endParaRPr lang="en-US" sz="2500" b="1" dirty="0">
              <a:solidFill>
                <a:srgbClr val="006FB7"/>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560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14</a:t>
            </a:r>
            <a:endParaRPr lang="en-US" b="0"/>
          </a:p>
        </p:txBody>
      </p:sp>
      <p:sp>
        <p:nvSpPr>
          <p:cNvPr id="2560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rights guaranteed XII</a:t>
            </a:r>
            <a:r>
              <a:rPr lang="en-US" altLang="zh-CN" sz="3200" b="1" dirty="0" smtClean="0">
                <a:solidFill>
                  <a:srgbClr val="006FB7"/>
                </a:solidFill>
                <a:ea typeface="宋体" pitchFamily="2" charset="-122"/>
              </a:rPr>
              <a:t>:</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The </a:t>
            </a:r>
            <a:r>
              <a:rPr lang="en-US" altLang="zh-CN" sz="3200" b="1" dirty="0">
                <a:solidFill>
                  <a:srgbClr val="006FB7"/>
                </a:solidFill>
                <a:ea typeface="宋体" pitchFamily="2" charset="-122"/>
              </a:rPr>
              <a:t>European Social Charter, 1961 (1)</a:t>
            </a:r>
            <a:endParaRPr lang="en-US" sz="3200" b="1" dirty="0">
              <a:solidFill>
                <a:srgbClr val="006FB7"/>
              </a:solidFill>
            </a:endParaRPr>
          </a:p>
        </p:txBody>
      </p:sp>
      <p:sp>
        <p:nvSpPr>
          <p:cNvPr id="2560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altLang="zh-CN" sz="1200" b="1">
                <a:ea typeface="宋体" pitchFamily="2" charset="-122"/>
              </a:rPr>
              <a:t>20</a:t>
            </a:r>
            <a:endParaRPr lang="it-IT" sz="1200" b="1"/>
          </a:p>
        </p:txBody>
      </p:sp>
      <p:sp>
        <p:nvSpPr>
          <p:cNvPr id="7" name="Rectangle 3"/>
          <p:cNvSpPr txBox="1">
            <a:spLocks noChangeArrowheads="1"/>
          </p:cNvSpPr>
          <p:nvPr/>
        </p:nvSpPr>
        <p:spPr bwMode="auto">
          <a:xfrm>
            <a:off x="395288" y="1556792"/>
            <a:ext cx="8229600" cy="468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400" dirty="0">
                <a:ea typeface="宋体" pitchFamily="2" charset="-122"/>
              </a:rPr>
              <a:t>The 1961 European Social Charter protects the following rights:</a:t>
            </a:r>
          </a:p>
          <a:p>
            <a:pPr marL="360000" indent="-360000" eaLnBrk="1" hangingPunct="1">
              <a:spcBef>
                <a:spcPts val="600"/>
              </a:spcBef>
              <a:buClr>
                <a:srgbClr val="006FB7"/>
              </a:buClr>
              <a:buFont typeface="Arial" pitchFamily="34" charset="0"/>
              <a:buChar char="•"/>
            </a:pPr>
            <a:r>
              <a:rPr lang="en-US" altLang="zh-CN" sz="2400" dirty="0" smtClean="0">
                <a:ea typeface="宋体" pitchFamily="2" charset="-122"/>
              </a:rPr>
              <a:t>The </a:t>
            </a:r>
            <a:r>
              <a:rPr lang="en-US" altLang="zh-CN" sz="2400" dirty="0">
                <a:ea typeface="宋体" pitchFamily="2" charset="-122"/>
              </a:rPr>
              <a:t>right to work – article 1</a:t>
            </a:r>
          </a:p>
          <a:p>
            <a:pPr marL="360000" indent="-360000" eaLnBrk="1" hangingPunct="1">
              <a:spcBef>
                <a:spcPts val="600"/>
              </a:spcBef>
              <a:buClr>
                <a:srgbClr val="006FB7"/>
              </a:buClr>
              <a:buFont typeface="Arial" pitchFamily="34" charset="0"/>
              <a:buChar char="•"/>
            </a:pPr>
            <a:r>
              <a:rPr lang="en-US" altLang="zh-CN" sz="2400" dirty="0" smtClean="0">
                <a:ea typeface="宋体" pitchFamily="2" charset="-122"/>
              </a:rPr>
              <a:t>The </a:t>
            </a:r>
            <a:r>
              <a:rPr lang="en-US" altLang="zh-CN" sz="2400" dirty="0">
                <a:ea typeface="宋体" pitchFamily="2" charset="-122"/>
              </a:rPr>
              <a:t>right to just conditions of work – article 2</a:t>
            </a:r>
          </a:p>
          <a:p>
            <a:pPr marL="360000" indent="-360000" eaLnBrk="1" hangingPunct="1">
              <a:spcBef>
                <a:spcPts val="600"/>
              </a:spcBef>
              <a:buClr>
                <a:srgbClr val="006FB7"/>
              </a:buClr>
              <a:buFont typeface="Arial" pitchFamily="34" charset="0"/>
              <a:buChar char="•"/>
            </a:pPr>
            <a:r>
              <a:rPr lang="en-US" altLang="zh-CN" sz="2400" dirty="0" smtClean="0">
                <a:ea typeface="宋体" pitchFamily="2" charset="-122"/>
              </a:rPr>
              <a:t>The </a:t>
            </a:r>
            <a:r>
              <a:rPr lang="en-US" altLang="zh-CN" sz="2400" dirty="0">
                <a:ea typeface="宋体" pitchFamily="2" charset="-122"/>
              </a:rPr>
              <a:t>right to safe and healthy working conditions </a:t>
            </a:r>
            <a:r>
              <a:rPr lang="en-US" altLang="zh-CN" sz="2400" dirty="0" smtClean="0">
                <a:ea typeface="宋体" pitchFamily="2" charset="-122"/>
              </a:rPr>
              <a:t>–</a:t>
            </a:r>
            <a:br>
              <a:rPr lang="en-US" altLang="zh-CN" sz="2400" dirty="0" smtClean="0">
                <a:ea typeface="宋体" pitchFamily="2" charset="-122"/>
              </a:rPr>
            </a:br>
            <a:r>
              <a:rPr lang="en-US" altLang="zh-CN" sz="2400" dirty="0" smtClean="0">
                <a:ea typeface="宋体" pitchFamily="2" charset="-122"/>
              </a:rPr>
              <a:t>article </a:t>
            </a:r>
            <a:r>
              <a:rPr lang="en-US" altLang="zh-CN" sz="2400" dirty="0">
                <a:ea typeface="宋体" pitchFamily="2" charset="-122"/>
              </a:rPr>
              <a:t>3</a:t>
            </a:r>
          </a:p>
          <a:p>
            <a:pPr marL="360000" indent="-360000" eaLnBrk="1" hangingPunct="1">
              <a:spcBef>
                <a:spcPts val="600"/>
              </a:spcBef>
              <a:buClr>
                <a:srgbClr val="006FB7"/>
              </a:buClr>
              <a:buFont typeface="Arial" pitchFamily="34" charset="0"/>
              <a:buChar char="•"/>
            </a:pPr>
            <a:r>
              <a:rPr lang="en-US" altLang="zh-CN" sz="2400" dirty="0" smtClean="0">
                <a:ea typeface="宋体" pitchFamily="2" charset="-122"/>
              </a:rPr>
              <a:t>The </a:t>
            </a:r>
            <a:r>
              <a:rPr lang="en-US" altLang="zh-CN" sz="2400" dirty="0">
                <a:ea typeface="宋体" pitchFamily="2" charset="-122"/>
              </a:rPr>
              <a:t>right to a fair remuneration – article 4</a:t>
            </a:r>
          </a:p>
          <a:p>
            <a:pPr marL="360000" indent="-360000" eaLnBrk="1" hangingPunct="1">
              <a:spcBef>
                <a:spcPts val="600"/>
              </a:spcBef>
              <a:buClr>
                <a:srgbClr val="006FB7"/>
              </a:buClr>
              <a:buFont typeface="Arial" pitchFamily="34" charset="0"/>
              <a:buChar char="•"/>
            </a:pPr>
            <a:r>
              <a:rPr lang="en-US" altLang="zh-CN" sz="2400" dirty="0" smtClean="0">
                <a:ea typeface="宋体" pitchFamily="2" charset="-122"/>
              </a:rPr>
              <a:t>The </a:t>
            </a:r>
            <a:r>
              <a:rPr lang="en-US" altLang="zh-CN" sz="2400" dirty="0">
                <a:ea typeface="宋体" pitchFamily="2" charset="-122"/>
              </a:rPr>
              <a:t>right to organize – article 5</a:t>
            </a:r>
          </a:p>
          <a:p>
            <a:pPr marL="360000" indent="-360000" eaLnBrk="1" hangingPunct="1">
              <a:spcBef>
                <a:spcPts val="600"/>
              </a:spcBef>
              <a:buClr>
                <a:srgbClr val="006FB7"/>
              </a:buClr>
              <a:buFont typeface="Arial" pitchFamily="34" charset="0"/>
              <a:buChar char="•"/>
            </a:pPr>
            <a:r>
              <a:rPr lang="en-US" altLang="zh-CN" sz="2400" dirty="0" smtClean="0">
                <a:ea typeface="宋体" pitchFamily="2" charset="-122"/>
              </a:rPr>
              <a:t>The </a:t>
            </a:r>
            <a:r>
              <a:rPr lang="en-US" altLang="zh-CN" sz="2400" dirty="0">
                <a:ea typeface="宋体" pitchFamily="2" charset="-122"/>
              </a:rPr>
              <a:t>right to bargain collectively – article 6</a:t>
            </a:r>
          </a:p>
          <a:p>
            <a:pPr marL="360000" indent="-360000" eaLnBrk="1" hangingPunct="1">
              <a:spcBef>
                <a:spcPts val="600"/>
              </a:spcBef>
              <a:buClr>
                <a:srgbClr val="006FB7"/>
              </a:buClr>
              <a:buFont typeface="Arial" pitchFamily="34" charset="0"/>
              <a:buChar char="•"/>
            </a:pPr>
            <a:r>
              <a:rPr lang="en-US" altLang="zh-CN" sz="2400" dirty="0" smtClean="0">
                <a:ea typeface="宋体" pitchFamily="2" charset="-122"/>
              </a:rPr>
              <a:t>The </a:t>
            </a:r>
            <a:r>
              <a:rPr lang="en-US" altLang="zh-CN" sz="2400" dirty="0">
                <a:ea typeface="宋体" pitchFamily="2" charset="-122"/>
              </a:rPr>
              <a:t>right of children and young persons to protection – article 7</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662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14</a:t>
            </a:r>
            <a:endParaRPr lang="en-US" b="0"/>
          </a:p>
        </p:txBody>
      </p:sp>
      <p:sp>
        <p:nvSpPr>
          <p:cNvPr id="2663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21</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rights guaranteed </a:t>
            </a:r>
            <a:r>
              <a:rPr lang="en-US" altLang="zh-CN" sz="3200" b="1" dirty="0" smtClean="0">
                <a:solidFill>
                  <a:srgbClr val="006FB7"/>
                </a:solidFill>
                <a:ea typeface="宋体" pitchFamily="2" charset="-122"/>
              </a:rPr>
              <a:t>XIII:</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The </a:t>
            </a:r>
            <a:r>
              <a:rPr lang="en-US" altLang="zh-CN" sz="3200" b="1" dirty="0">
                <a:solidFill>
                  <a:srgbClr val="006FB7"/>
                </a:solidFill>
                <a:ea typeface="宋体" pitchFamily="2" charset="-122"/>
              </a:rPr>
              <a:t>European Social Charter, 1961 </a:t>
            </a:r>
            <a:r>
              <a:rPr lang="en-US" altLang="zh-CN" sz="3200" b="1" dirty="0" smtClean="0">
                <a:solidFill>
                  <a:srgbClr val="006FB7"/>
                </a:solidFill>
                <a:ea typeface="宋体" pitchFamily="2" charset="-122"/>
              </a:rPr>
              <a:t>(2)</a:t>
            </a:r>
            <a:endParaRPr lang="en-US" sz="3200" b="1" dirty="0">
              <a:solidFill>
                <a:srgbClr val="006FB7"/>
              </a:solidFill>
            </a:endParaRPr>
          </a:p>
        </p:txBody>
      </p:sp>
      <p:sp>
        <p:nvSpPr>
          <p:cNvPr id="8" name="Rectangle 3"/>
          <p:cNvSpPr txBox="1">
            <a:spLocks noChangeArrowheads="1"/>
          </p:cNvSpPr>
          <p:nvPr/>
        </p:nvSpPr>
        <p:spPr bwMode="auto">
          <a:xfrm>
            <a:off x="395288" y="1556792"/>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60000" indent="-360000" eaLnBrk="1" hangingPunct="1">
              <a:spcBef>
                <a:spcPts val="800"/>
              </a:spcBef>
              <a:buClr>
                <a:srgbClr val="006FB7"/>
              </a:buClr>
              <a:buFont typeface="Arial" pitchFamily="34" charset="0"/>
              <a:buChar char="•"/>
            </a:pPr>
            <a:r>
              <a:rPr lang="en-US" altLang="zh-CN" sz="2600" dirty="0" smtClean="0">
                <a:ea typeface="宋体" pitchFamily="2" charset="-122"/>
              </a:rPr>
              <a:t>The </a:t>
            </a:r>
            <a:r>
              <a:rPr lang="en-US" altLang="zh-CN" sz="2600" dirty="0">
                <a:ea typeface="宋体" pitchFamily="2" charset="-122"/>
              </a:rPr>
              <a:t>right of employed women to protection (maternity rights) – article 8</a:t>
            </a:r>
          </a:p>
          <a:p>
            <a:pPr marL="360000" indent="-360000" eaLnBrk="1" hangingPunct="1">
              <a:spcBef>
                <a:spcPts val="800"/>
              </a:spcBef>
              <a:buClr>
                <a:srgbClr val="006FB7"/>
              </a:buClr>
              <a:buFont typeface="Arial" pitchFamily="34" charset="0"/>
              <a:buChar char="•"/>
            </a:pPr>
            <a:r>
              <a:rPr lang="en-US" altLang="zh-CN" sz="2600" dirty="0" smtClean="0">
                <a:ea typeface="宋体" pitchFamily="2" charset="-122"/>
              </a:rPr>
              <a:t>The </a:t>
            </a:r>
            <a:r>
              <a:rPr lang="en-US" altLang="zh-CN" sz="2600" dirty="0">
                <a:ea typeface="宋体" pitchFamily="2" charset="-122"/>
              </a:rPr>
              <a:t>right to vocational guidance and training – articles 9 and 10 </a:t>
            </a:r>
          </a:p>
          <a:p>
            <a:pPr marL="360000" indent="-360000" eaLnBrk="1" hangingPunct="1">
              <a:spcBef>
                <a:spcPts val="800"/>
              </a:spcBef>
              <a:buClr>
                <a:srgbClr val="006FB7"/>
              </a:buClr>
              <a:buFont typeface="Arial" pitchFamily="34" charset="0"/>
              <a:buChar char="•"/>
            </a:pPr>
            <a:r>
              <a:rPr lang="en-US" altLang="zh-CN" sz="2600" dirty="0" smtClean="0">
                <a:ea typeface="宋体" pitchFamily="2" charset="-122"/>
              </a:rPr>
              <a:t>The </a:t>
            </a:r>
            <a:r>
              <a:rPr lang="en-US" altLang="zh-CN" sz="2600" dirty="0">
                <a:ea typeface="宋体" pitchFamily="2" charset="-122"/>
              </a:rPr>
              <a:t>right to protection of health – article 11</a:t>
            </a:r>
          </a:p>
          <a:p>
            <a:pPr marL="360000" indent="-360000" eaLnBrk="1" hangingPunct="1">
              <a:spcBef>
                <a:spcPts val="800"/>
              </a:spcBef>
              <a:buClr>
                <a:srgbClr val="006FB7"/>
              </a:buClr>
              <a:buFont typeface="Arial" pitchFamily="34" charset="0"/>
              <a:buChar char="•"/>
            </a:pPr>
            <a:r>
              <a:rPr lang="en-US" altLang="zh-CN" sz="2600" dirty="0" smtClean="0">
                <a:ea typeface="宋体" pitchFamily="2" charset="-122"/>
              </a:rPr>
              <a:t>The </a:t>
            </a:r>
            <a:r>
              <a:rPr lang="en-US" altLang="zh-CN" sz="2600" dirty="0">
                <a:ea typeface="宋体" pitchFamily="2" charset="-122"/>
              </a:rPr>
              <a:t>right to social security – article 12</a:t>
            </a:r>
          </a:p>
          <a:p>
            <a:pPr marL="360000" indent="-360000" eaLnBrk="1" hangingPunct="1">
              <a:spcBef>
                <a:spcPts val="800"/>
              </a:spcBef>
              <a:buClr>
                <a:srgbClr val="006FB7"/>
              </a:buClr>
              <a:buFont typeface="Arial" pitchFamily="34" charset="0"/>
              <a:buChar char="•"/>
            </a:pPr>
            <a:r>
              <a:rPr lang="en-US" altLang="zh-CN" sz="2600" dirty="0" smtClean="0">
                <a:ea typeface="宋体" pitchFamily="2" charset="-122"/>
              </a:rPr>
              <a:t>The </a:t>
            </a:r>
            <a:r>
              <a:rPr lang="en-US" altLang="zh-CN" sz="2600" dirty="0">
                <a:ea typeface="宋体" pitchFamily="2" charset="-122"/>
              </a:rPr>
              <a:t>right to social and medical assistance </a:t>
            </a:r>
            <a:r>
              <a:rPr lang="en-US" altLang="zh-CN" sz="2600" dirty="0" smtClean="0">
                <a:ea typeface="宋体" pitchFamily="2" charset="-122"/>
              </a:rPr>
              <a:t>–</a:t>
            </a:r>
            <a:br>
              <a:rPr lang="en-US" altLang="zh-CN" sz="2600" dirty="0" smtClean="0">
                <a:ea typeface="宋体" pitchFamily="2" charset="-122"/>
              </a:rPr>
            </a:br>
            <a:r>
              <a:rPr lang="en-US" altLang="zh-CN" sz="2600" dirty="0" smtClean="0">
                <a:ea typeface="宋体" pitchFamily="2" charset="-122"/>
              </a:rPr>
              <a:t>article </a:t>
            </a:r>
            <a:r>
              <a:rPr lang="en-US" altLang="zh-CN" sz="2600" dirty="0">
                <a:ea typeface="宋体" pitchFamily="2" charset="-122"/>
              </a:rPr>
              <a:t>13</a:t>
            </a:r>
          </a:p>
          <a:p>
            <a:pPr marL="360000" indent="-360000" eaLnBrk="1" hangingPunct="1">
              <a:spcBef>
                <a:spcPts val="800"/>
              </a:spcBef>
              <a:buClr>
                <a:srgbClr val="006FB7"/>
              </a:buClr>
              <a:buFont typeface="Arial" pitchFamily="34" charset="0"/>
              <a:buChar char="•"/>
            </a:pPr>
            <a:r>
              <a:rPr lang="en-US" altLang="zh-CN" sz="2600" dirty="0" smtClean="0">
                <a:ea typeface="宋体" pitchFamily="2" charset="-122"/>
              </a:rPr>
              <a:t>The </a:t>
            </a:r>
            <a:r>
              <a:rPr lang="en-US" altLang="zh-CN" sz="2600" dirty="0">
                <a:ea typeface="宋体" pitchFamily="2" charset="-122"/>
              </a:rPr>
              <a:t>right to benefit from social welfare services – article 14</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765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14</a:t>
            </a:r>
            <a:endParaRPr lang="en-US" b="0"/>
          </a:p>
        </p:txBody>
      </p:sp>
      <p:sp>
        <p:nvSpPr>
          <p:cNvPr id="2765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22</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rights guaranteed XIV</a:t>
            </a:r>
            <a:r>
              <a:rPr lang="en-US" altLang="zh-CN" sz="3200" b="1" dirty="0" smtClean="0">
                <a:solidFill>
                  <a:srgbClr val="006FB7"/>
                </a:solidFill>
                <a:ea typeface="宋体" pitchFamily="2" charset="-122"/>
              </a:rPr>
              <a:t>:</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The </a:t>
            </a:r>
            <a:r>
              <a:rPr lang="en-US" altLang="zh-CN" sz="3200" b="1" dirty="0">
                <a:solidFill>
                  <a:srgbClr val="006FB7"/>
                </a:solidFill>
                <a:ea typeface="宋体" pitchFamily="2" charset="-122"/>
              </a:rPr>
              <a:t>European Social Charter, 1961 (3)</a:t>
            </a:r>
            <a:endParaRPr lang="en-US" sz="3200" b="1" dirty="0">
              <a:solidFill>
                <a:srgbClr val="006FB7"/>
              </a:solidFill>
            </a:endParaRPr>
          </a:p>
        </p:txBody>
      </p:sp>
      <p:sp>
        <p:nvSpPr>
          <p:cNvPr id="8" name="Rectangle 3"/>
          <p:cNvSpPr txBox="1">
            <a:spLocks noChangeArrowheads="1"/>
          </p:cNvSpPr>
          <p:nvPr/>
        </p:nvSpPr>
        <p:spPr bwMode="auto">
          <a:xfrm>
            <a:off x="395288" y="1556792"/>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60000" indent="-360000" eaLnBrk="1" hangingPunct="1">
              <a:spcBef>
                <a:spcPts val="600"/>
              </a:spcBef>
              <a:buClr>
                <a:srgbClr val="006FB7"/>
              </a:buClr>
              <a:buFont typeface="Arial" pitchFamily="34" charset="0"/>
              <a:buChar char="•"/>
            </a:pPr>
            <a:r>
              <a:rPr lang="en-US" altLang="zh-CN" sz="2500" dirty="0" smtClean="0">
                <a:ea typeface="宋体" pitchFamily="2" charset="-122"/>
              </a:rPr>
              <a:t>The </a:t>
            </a:r>
            <a:r>
              <a:rPr lang="en-US" altLang="zh-CN" sz="2500" dirty="0">
                <a:ea typeface="宋体" pitchFamily="2" charset="-122"/>
              </a:rPr>
              <a:t>right of persons with disabilities to independence, social integration and participation in the life of the community – article 15</a:t>
            </a:r>
          </a:p>
          <a:p>
            <a:pPr marL="360000" indent="-360000" eaLnBrk="1" hangingPunct="1">
              <a:spcBef>
                <a:spcPts val="600"/>
              </a:spcBef>
              <a:buClr>
                <a:srgbClr val="006FB7"/>
              </a:buClr>
              <a:buFont typeface="Arial" pitchFamily="34" charset="0"/>
              <a:buChar char="•"/>
            </a:pPr>
            <a:r>
              <a:rPr lang="en-US" altLang="zh-CN" sz="2500" dirty="0" smtClean="0">
                <a:ea typeface="宋体" pitchFamily="2" charset="-122"/>
              </a:rPr>
              <a:t>The </a:t>
            </a:r>
            <a:r>
              <a:rPr lang="en-US" altLang="zh-CN" sz="2500" dirty="0">
                <a:ea typeface="宋体" pitchFamily="2" charset="-122"/>
              </a:rPr>
              <a:t>right of the family to social, legal and economic protection – article 16</a:t>
            </a:r>
          </a:p>
          <a:p>
            <a:pPr marL="360000" indent="-360000" eaLnBrk="1" hangingPunct="1">
              <a:spcBef>
                <a:spcPts val="600"/>
              </a:spcBef>
              <a:buClr>
                <a:srgbClr val="006FB7"/>
              </a:buClr>
              <a:buFont typeface="Arial" pitchFamily="34" charset="0"/>
              <a:buChar char="•"/>
            </a:pPr>
            <a:r>
              <a:rPr lang="en-US" altLang="zh-CN" sz="2500" dirty="0" smtClean="0">
                <a:ea typeface="宋体" pitchFamily="2" charset="-122"/>
              </a:rPr>
              <a:t>The </a:t>
            </a:r>
            <a:r>
              <a:rPr lang="en-US" altLang="zh-CN" sz="2500" dirty="0">
                <a:ea typeface="宋体" pitchFamily="2" charset="-122"/>
              </a:rPr>
              <a:t>right of mothers and children to social and economic protection – article 17</a:t>
            </a:r>
          </a:p>
          <a:p>
            <a:pPr marL="360000" indent="-360000" eaLnBrk="1" hangingPunct="1">
              <a:spcBef>
                <a:spcPts val="600"/>
              </a:spcBef>
              <a:buClr>
                <a:srgbClr val="006FB7"/>
              </a:buClr>
              <a:buFont typeface="Arial" pitchFamily="34" charset="0"/>
              <a:buChar char="•"/>
            </a:pPr>
            <a:r>
              <a:rPr lang="en-US" altLang="zh-CN" sz="2500" dirty="0" smtClean="0">
                <a:ea typeface="宋体" pitchFamily="2" charset="-122"/>
              </a:rPr>
              <a:t>The </a:t>
            </a:r>
            <a:r>
              <a:rPr lang="en-US" altLang="zh-CN" sz="2500" dirty="0">
                <a:ea typeface="宋体" pitchFamily="2" charset="-122"/>
              </a:rPr>
              <a:t>right to engage in a gainful occupation in the territory of other State parties – article 18 </a:t>
            </a:r>
          </a:p>
          <a:p>
            <a:pPr marL="360000" indent="-360000" eaLnBrk="1" hangingPunct="1">
              <a:spcBef>
                <a:spcPts val="600"/>
              </a:spcBef>
              <a:buClr>
                <a:srgbClr val="006FB7"/>
              </a:buClr>
              <a:buFont typeface="Arial" pitchFamily="34" charset="0"/>
              <a:buChar char="•"/>
            </a:pPr>
            <a:r>
              <a:rPr lang="en-US" altLang="zh-CN" sz="2500" dirty="0" smtClean="0">
                <a:ea typeface="宋体" pitchFamily="2" charset="-122"/>
              </a:rPr>
              <a:t>The </a:t>
            </a:r>
            <a:r>
              <a:rPr lang="en-US" altLang="zh-CN" sz="2500" dirty="0">
                <a:ea typeface="宋体" pitchFamily="2" charset="-122"/>
              </a:rPr>
              <a:t>right of migrant workers and their families to protection and assistance – article 19</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867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14</a:t>
            </a:r>
            <a:endParaRPr lang="en-US" b="0"/>
          </a:p>
        </p:txBody>
      </p:sp>
      <p:sp>
        <p:nvSpPr>
          <p:cNvPr id="2867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23</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rights guaranteed XV</a:t>
            </a:r>
            <a:r>
              <a:rPr lang="en-US" altLang="zh-CN" sz="3200" b="1" dirty="0" smtClean="0">
                <a:solidFill>
                  <a:srgbClr val="006FB7"/>
                </a:solidFill>
                <a:ea typeface="宋体" pitchFamily="2" charset="-122"/>
              </a:rPr>
              <a:t>:</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The </a:t>
            </a:r>
            <a:r>
              <a:rPr lang="en-US" altLang="zh-CN" sz="3200" b="1" dirty="0">
                <a:solidFill>
                  <a:srgbClr val="006FB7"/>
                </a:solidFill>
                <a:ea typeface="宋体" pitchFamily="2" charset="-122"/>
              </a:rPr>
              <a:t>European Social Charter, 1961 (4)</a:t>
            </a:r>
            <a:endParaRPr lang="en-US" sz="3200" b="1" dirty="0">
              <a:solidFill>
                <a:srgbClr val="006FB7"/>
              </a:solidFill>
            </a:endParaRPr>
          </a:p>
        </p:txBody>
      </p:sp>
      <p:sp>
        <p:nvSpPr>
          <p:cNvPr id="8" name="Rectangle 3"/>
          <p:cNvSpPr txBox="1">
            <a:spLocks noChangeArrowheads="1"/>
          </p:cNvSpPr>
          <p:nvPr/>
        </p:nvSpPr>
        <p:spPr bwMode="auto">
          <a:xfrm>
            <a:off x="395288" y="1556792"/>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300" dirty="0">
                <a:ea typeface="宋体" pitchFamily="2" charset="-122"/>
              </a:rPr>
              <a:t>By virtue of the 1988 Additional Protocol, the State parties also undertake to consider themselves bound by one or more of the articles:</a:t>
            </a:r>
          </a:p>
          <a:p>
            <a:pPr marL="360000" indent="-360000" eaLnBrk="1" hangingPunct="1">
              <a:spcBef>
                <a:spcPts val="600"/>
              </a:spcBef>
              <a:buClr>
                <a:srgbClr val="006FB7"/>
              </a:buClr>
              <a:buFont typeface="Arial" pitchFamily="34" charset="0"/>
              <a:buChar char="•"/>
            </a:pPr>
            <a:r>
              <a:rPr lang="en-US" altLang="zh-CN" sz="2300" dirty="0" smtClean="0">
                <a:ea typeface="宋体" pitchFamily="2" charset="-122"/>
              </a:rPr>
              <a:t>The </a:t>
            </a:r>
            <a:r>
              <a:rPr lang="en-US" altLang="zh-CN" sz="2300" dirty="0">
                <a:ea typeface="宋体" pitchFamily="2" charset="-122"/>
              </a:rPr>
              <a:t>right to equal opportunities and equal treatment in matters of employment and occupation without discrimination on the grounds of sex – article 1</a:t>
            </a:r>
          </a:p>
          <a:p>
            <a:pPr marL="360000" indent="-360000" eaLnBrk="1" hangingPunct="1">
              <a:spcBef>
                <a:spcPts val="600"/>
              </a:spcBef>
              <a:buClr>
                <a:srgbClr val="006FB7"/>
              </a:buClr>
              <a:buFont typeface="Arial" pitchFamily="34" charset="0"/>
              <a:buChar char="•"/>
            </a:pPr>
            <a:r>
              <a:rPr lang="en-US" altLang="zh-CN" sz="2300" dirty="0" smtClean="0">
                <a:ea typeface="宋体" pitchFamily="2" charset="-122"/>
              </a:rPr>
              <a:t>The </a:t>
            </a:r>
            <a:r>
              <a:rPr lang="en-US" altLang="zh-CN" sz="2300" dirty="0">
                <a:ea typeface="宋体" pitchFamily="2" charset="-122"/>
              </a:rPr>
              <a:t>right to information and consultation for workers – article 2</a:t>
            </a:r>
          </a:p>
          <a:p>
            <a:pPr marL="360000" indent="-360000" eaLnBrk="1" hangingPunct="1">
              <a:spcBef>
                <a:spcPts val="600"/>
              </a:spcBef>
              <a:buClr>
                <a:srgbClr val="006FB7"/>
              </a:buClr>
              <a:buFont typeface="Arial" pitchFamily="34" charset="0"/>
              <a:buChar char="•"/>
            </a:pPr>
            <a:r>
              <a:rPr lang="en-US" altLang="zh-CN" sz="2300" dirty="0" smtClean="0">
                <a:ea typeface="宋体" pitchFamily="2" charset="-122"/>
              </a:rPr>
              <a:t>The </a:t>
            </a:r>
            <a:r>
              <a:rPr lang="en-US" altLang="zh-CN" sz="2300" dirty="0">
                <a:ea typeface="宋体" pitchFamily="2" charset="-122"/>
              </a:rPr>
              <a:t>right of workers to take part in the determination and improvement of the working conditions and working environment – article 3 </a:t>
            </a:r>
          </a:p>
          <a:p>
            <a:pPr marL="360000" indent="-360000" eaLnBrk="1" hangingPunct="1">
              <a:spcBef>
                <a:spcPts val="600"/>
              </a:spcBef>
              <a:buClr>
                <a:srgbClr val="006FB7"/>
              </a:buClr>
              <a:buFont typeface="Arial" pitchFamily="34" charset="0"/>
              <a:buChar char="•"/>
            </a:pPr>
            <a:r>
              <a:rPr lang="en-US" altLang="zh-CN" sz="2300" dirty="0" smtClean="0">
                <a:ea typeface="宋体" pitchFamily="2" charset="-122"/>
              </a:rPr>
              <a:t>The </a:t>
            </a:r>
            <a:r>
              <a:rPr lang="en-US" altLang="zh-CN" sz="2300" dirty="0">
                <a:ea typeface="宋体" pitchFamily="2" charset="-122"/>
              </a:rPr>
              <a:t>right of elderly persons to social protection – article 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969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14</a:t>
            </a:r>
            <a:endParaRPr lang="en-US" b="0"/>
          </a:p>
        </p:txBody>
      </p:sp>
      <p:sp>
        <p:nvSpPr>
          <p:cNvPr id="2970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24</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900" b="1" dirty="0">
                <a:solidFill>
                  <a:srgbClr val="006FB7"/>
                </a:solidFill>
                <a:ea typeface="宋体" pitchFamily="2" charset="-122"/>
              </a:rPr>
              <a:t>The rights guaranteed XVI</a:t>
            </a:r>
            <a:r>
              <a:rPr lang="en-US" altLang="zh-CN" sz="2900" b="1" dirty="0" smtClean="0">
                <a:solidFill>
                  <a:srgbClr val="006FB7"/>
                </a:solidFill>
                <a:ea typeface="宋体" pitchFamily="2" charset="-122"/>
              </a:rPr>
              <a:t>: The </a:t>
            </a:r>
            <a:r>
              <a:rPr lang="en-US" altLang="zh-CN" sz="2900" b="1" dirty="0">
                <a:solidFill>
                  <a:srgbClr val="006FB7"/>
                </a:solidFill>
                <a:ea typeface="宋体" pitchFamily="2" charset="-122"/>
              </a:rPr>
              <a:t>European Social Charter (Revised), 1996 (1)</a:t>
            </a:r>
            <a:endParaRPr lang="en-US" sz="2900" b="1" dirty="0">
              <a:solidFill>
                <a:srgbClr val="006FB7"/>
              </a:solidFill>
            </a:endParaRPr>
          </a:p>
        </p:txBody>
      </p:sp>
      <p:sp>
        <p:nvSpPr>
          <p:cNvPr id="8" name="Rectangle 3"/>
          <p:cNvSpPr txBox="1">
            <a:spLocks noChangeArrowheads="1"/>
          </p:cNvSpPr>
          <p:nvPr/>
        </p:nvSpPr>
        <p:spPr bwMode="auto">
          <a:xfrm>
            <a:off x="395288" y="1556792"/>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500" dirty="0">
                <a:ea typeface="宋体" pitchFamily="2" charset="-122"/>
              </a:rPr>
              <a:t>The revised European Social Charter adds the following rights to those contained in the 1961 Charter and the 1988 Additional Protocol:</a:t>
            </a:r>
          </a:p>
          <a:p>
            <a:pPr marL="360000" indent="-360000" eaLnBrk="1" hangingPunct="1">
              <a:spcBef>
                <a:spcPts val="1200"/>
              </a:spcBef>
              <a:buClr>
                <a:srgbClr val="006FB7"/>
              </a:buClr>
              <a:buFont typeface="Arial" pitchFamily="34" charset="0"/>
              <a:buChar char="•"/>
            </a:pPr>
            <a:r>
              <a:rPr lang="en-US" altLang="zh-CN" sz="2500" dirty="0" smtClean="0">
                <a:ea typeface="宋体" pitchFamily="2" charset="-122"/>
              </a:rPr>
              <a:t>The </a:t>
            </a:r>
            <a:r>
              <a:rPr lang="en-US" altLang="zh-CN" sz="2500" dirty="0">
                <a:ea typeface="宋体" pitchFamily="2" charset="-122"/>
              </a:rPr>
              <a:t>right to protection in cases of termination of employment – article 24</a:t>
            </a:r>
          </a:p>
          <a:p>
            <a:pPr marL="360000" indent="-360000" eaLnBrk="1" hangingPunct="1">
              <a:spcBef>
                <a:spcPts val="1200"/>
              </a:spcBef>
              <a:buClr>
                <a:srgbClr val="006FB7"/>
              </a:buClr>
              <a:buFont typeface="Arial" pitchFamily="34" charset="0"/>
              <a:buChar char="•"/>
            </a:pPr>
            <a:r>
              <a:rPr lang="en-US" altLang="zh-CN" sz="2500" dirty="0" smtClean="0">
                <a:ea typeface="宋体" pitchFamily="2" charset="-122"/>
              </a:rPr>
              <a:t>The </a:t>
            </a:r>
            <a:r>
              <a:rPr lang="en-US" altLang="zh-CN" sz="2500" dirty="0">
                <a:ea typeface="宋体" pitchFamily="2" charset="-122"/>
              </a:rPr>
              <a:t>right of workers to protection of their claims in the event of the insolvency of their employer – article 25</a:t>
            </a:r>
          </a:p>
          <a:p>
            <a:pPr marL="360000" indent="-360000" eaLnBrk="1" hangingPunct="1">
              <a:spcBef>
                <a:spcPts val="1200"/>
              </a:spcBef>
              <a:buClr>
                <a:srgbClr val="006FB7"/>
              </a:buClr>
              <a:buFont typeface="Arial" pitchFamily="34" charset="0"/>
              <a:buChar char="•"/>
            </a:pPr>
            <a:r>
              <a:rPr lang="en-US" altLang="zh-CN" sz="2500" dirty="0" smtClean="0">
                <a:ea typeface="宋体" pitchFamily="2" charset="-122"/>
              </a:rPr>
              <a:t>The </a:t>
            </a:r>
            <a:r>
              <a:rPr lang="en-US" altLang="zh-CN" sz="2500" dirty="0">
                <a:ea typeface="宋体" pitchFamily="2" charset="-122"/>
              </a:rPr>
              <a:t>right to dignity at work – article 26</a:t>
            </a:r>
          </a:p>
          <a:p>
            <a:pPr marL="360000" indent="-360000" eaLnBrk="1" hangingPunct="1">
              <a:spcBef>
                <a:spcPts val="1200"/>
              </a:spcBef>
              <a:buClr>
                <a:srgbClr val="006FB7"/>
              </a:buClr>
              <a:buFont typeface="Arial" pitchFamily="34" charset="0"/>
              <a:buChar char="•"/>
            </a:pPr>
            <a:r>
              <a:rPr lang="en-US" altLang="zh-CN" sz="2500" dirty="0" smtClean="0">
                <a:ea typeface="宋体" pitchFamily="2" charset="-122"/>
              </a:rPr>
              <a:t>The </a:t>
            </a:r>
            <a:r>
              <a:rPr lang="en-US" altLang="zh-CN" sz="2500" dirty="0">
                <a:ea typeface="宋体" pitchFamily="2" charset="-122"/>
              </a:rPr>
              <a:t>right of workers with family responsibilities to equal opportunities and equal treatment – article 27</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072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14</a:t>
            </a:r>
            <a:endParaRPr lang="en-US" b="0"/>
          </a:p>
        </p:txBody>
      </p:sp>
      <p:sp>
        <p:nvSpPr>
          <p:cNvPr id="3072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25</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800" b="1" dirty="0">
                <a:solidFill>
                  <a:srgbClr val="006FB7"/>
                </a:solidFill>
                <a:ea typeface="宋体" pitchFamily="2" charset="-122"/>
              </a:rPr>
              <a:t>The rights guaranteed XVII: The European Social Charter (Revised), 1996 (2)</a:t>
            </a:r>
            <a:endParaRPr lang="en-US" sz="2800" b="1" dirty="0">
              <a:solidFill>
                <a:srgbClr val="006FB7"/>
              </a:solidFill>
            </a:endParaRPr>
          </a:p>
        </p:txBody>
      </p:sp>
      <p:sp>
        <p:nvSpPr>
          <p:cNvPr id="8" name="Rectangle 3"/>
          <p:cNvSpPr txBox="1">
            <a:spLocks noChangeArrowheads="1"/>
          </p:cNvSpPr>
          <p:nvPr/>
        </p:nvSpPr>
        <p:spPr bwMode="auto">
          <a:xfrm>
            <a:off x="395288" y="1772816"/>
            <a:ext cx="8229600" cy="42484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60000" indent="-360000" eaLnBrk="1" hangingPunct="1">
              <a:spcBef>
                <a:spcPts val="1800"/>
              </a:spcBef>
              <a:buClr>
                <a:srgbClr val="006FB7"/>
              </a:buClr>
              <a:buFont typeface="Arial" pitchFamily="34" charset="0"/>
              <a:buChar char="•"/>
            </a:pPr>
            <a:r>
              <a:rPr lang="en-US" altLang="zh-CN" sz="2800" dirty="0" smtClean="0">
                <a:ea typeface="宋体" pitchFamily="2" charset="-122"/>
              </a:rPr>
              <a:t>The </a:t>
            </a:r>
            <a:r>
              <a:rPr lang="en-US" altLang="zh-CN" sz="2800" dirty="0">
                <a:ea typeface="宋体" pitchFamily="2" charset="-122"/>
              </a:rPr>
              <a:t>right of workers’ representatives to protection against acts prejudicial to them and to be afforded facilities – article 28</a:t>
            </a:r>
          </a:p>
          <a:p>
            <a:pPr marL="360000" indent="-360000" eaLnBrk="1" hangingPunct="1">
              <a:spcBef>
                <a:spcPts val="1800"/>
              </a:spcBef>
              <a:buClr>
                <a:srgbClr val="006FB7"/>
              </a:buClr>
              <a:buFont typeface="Arial" pitchFamily="34" charset="0"/>
              <a:buChar char="•"/>
            </a:pPr>
            <a:r>
              <a:rPr lang="en-US" altLang="zh-CN" sz="2800" dirty="0" smtClean="0">
                <a:ea typeface="宋体" pitchFamily="2" charset="-122"/>
              </a:rPr>
              <a:t>The </a:t>
            </a:r>
            <a:r>
              <a:rPr lang="en-US" altLang="zh-CN" sz="2800" dirty="0">
                <a:ea typeface="宋体" pitchFamily="2" charset="-122"/>
              </a:rPr>
              <a:t>right to information and consultation in collective redundancy procedures – article 29</a:t>
            </a:r>
          </a:p>
          <a:p>
            <a:pPr marL="360000" indent="-360000" eaLnBrk="1" hangingPunct="1">
              <a:spcBef>
                <a:spcPts val="1800"/>
              </a:spcBef>
              <a:buClr>
                <a:srgbClr val="006FB7"/>
              </a:buClr>
              <a:buFont typeface="Arial" pitchFamily="34" charset="0"/>
              <a:buChar char="•"/>
            </a:pPr>
            <a:r>
              <a:rPr lang="en-US" altLang="zh-CN" sz="2800" dirty="0" smtClean="0">
                <a:ea typeface="宋体" pitchFamily="2" charset="-122"/>
              </a:rPr>
              <a:t>The </a:t>
            </a:r>
            <a:r>
              <a:rPr lang="en-US" altLang="zh-CN" sz="2800" dirty="0">
                <a:ea typeface="宋体" pitchFamily="2" charset="-122"/>
              </a:rPr>
              <a:t>right to protection against poverty and social exclusion – article 30</a:t>
            </a:r>
          </a:p>
          <a:p>
            <a:pPr marL="360000" indent="-360000" eaLnBrk="1" hangingPunct="1">
              <a:spcBef>
                <a:spcPts val="1800"/>
              </a:spcBef>
              <a:buClr>
                <a:srgbClr val="006FB7"/>
              </a:buClr>
              <a:buFont typeface="Arial" pitchFamily="34" charset="0"/>
              <a:buChar char="•"/>
            </a:pPr>
            <a:r>
              <a:rPr lang="en-US" altLang="zh-CN" sz="2800" dirty="0" smtClean="0">
                <a:ea typeface="宋体" pitchFamily="2" charset="-122"/>
              </a:rPr>
              <a:t>The </a:t>
            </a:r>
            <a:r>
              <a:rPr lang="en-US" altLang="zh-CN" sz="2800" dirty="0">
                <a:ea typeface="宋体" pitchFamily="2" charset="-122"/>
              </a:rPr>
              <a:t>right to housing – article 31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174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14</a:t>
            </a:r>
            <a:endParaRPr lang="en-US" b="0"/>
          </a:p>
        </p:txBody>
      </p:sp>
      <p:sp>
        <p:nvSpPr>
          <p:cNvPr id="3175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26</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rights guaranteed XVIII: Summing up</a:t>
            </a:r>
            <a:endParaRPr lang="en-US" sz="3200" b="1" dirty="0">
              <a:solidFill>
                <a:srgbClr val="006FB7"/>
              </a:solidFill>
            </a:endParaRPr>
          </a:p>
        </p:txBody>
      </p:sp>
      <p:sp>
        <p:nvSpPr>
          <p:cNvPr id="8" name="Rectangle 3"/>
          <p:cNvSpPr txBox="1">
            <a:spLocks noChangeArrowheads="1"/>
          </p:cNvSpPr>
          <p:nvPr/>
        </p:nvSpPr>
        <p:spPr bwMode="auto">
          <a:xfrm>
            <a:off x="395288" y="1556792"/>
            <a:ext cx="8229600" cy="468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600" dirty="0">
                <a:ea typeface="宋体" pitchFamily="2" charset="-122"/>
              </a:rPr>
              <a:t>The economic, social and cultural rights guaranteed by international human rights law cover wide areas of essential aspects of human life, such as the right to work and conditions of and at work, the right to an adequate standard of living, including the right to adequate physical and mental health, the right to education and the right to special assistance </a:t>
            </a:r>
            <a:r>
              <a:rPr lang="en-US" altLang="zh-CN" sz="2600" dirty="0" smtClean="0">
                <a:ea typeface="宋体" pitchFamily="2" charset="-122"/>
              </a:rPr>
              <a:t>for families </a:t>
            </a:r>
            <a:r>
              <a:rPr lang="en-US" altLang="zh-CN" sz="2600" dirty="0">
                <a:ea typeface="宋体" pitchFamily="2" charset="-122"/>
              </a:rPr>
              <a:t>and children.</a:t>
            </a:r>
          </a:p>
          <a:p>
            <a:pPr marL="0" indent="0" eaLnBrk="1" hangingPunct="1">
              <a:spcBef>
                <a:spcPts val="1200"/>
              </a:spcBef>
              <a:buClr>
                <a:srgbClr val="006FB7"/>
              </a:buClr>
            </a:pPr>
            <a:r>
              <a:rPr lang="en-US" altLang="zh-CN" sz="2600" dirty="0">
                <a:ea typeface="宋体" pitchFamily="2" charset="-122"/>
              </a:rPr>
              <a:t>The enjoyment of these rights is conditioned by the principle of equality before the law and in the application of the law.</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277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14</a:t>
            </a:r>
            <a:endParaRPr lang="en-US" b="0"/>
          </a:p>
        </p:txBody>
      </p:sp>
      <p:sp>
        <p:nvSpPr>
          <p:cNvPr id="3277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27</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500" b="1" dirty="0">
                <a:solidFill>
                  <a:srgbClr val="006FB7"/>
                </a:solidFill>
                <a:ea typeface="宋体" pitchFamily="2" charset="-122"/>
              </a:rPr>
              <a:t>States’ legal obligations under the International Covenant on Economic, Social and Cultural Rights I</a:t>
            </a:r>
            <a:endParaRPr lang="en-US" sz="2500" b="1" dirty="0">
              <a:solidFill>
                <a:srgbClr val="006FB7"/>
              </a:solidFill>
            </a:endParaRPr>
          </a:p>
        </p:txBody>
      </p:sp>
      <p:sp>
        <p:nvSpPr>
          <p:cNvPr id="8" name="Rectangle 3"/>
          <p:cNvSpPr txBox="1">
            <a:spLocks noChangeArrowheads="1"/>
          </p:cNvSpPr>
          <p:nvPr/>
        </p:nvSpPr>
        <p:spPr bwMode="auto">
          <a:xfrm>
            <a:off x="395288" y="1916832"/>
            <a:ext cx="8229600" cy="40324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pPr>
            <a:r>
              <a:rPr lang="en-US" altLang="zh-CN" sz="2600" dirty="0">
                <a:ea typeface="宋体" pitchFamily="2" charset="-122"/>
              </a:rPr>
              <a:t>The State parties to the International Covenant on Economic, Social and Cultural Rights cannot rely on their internal legislation to justify failure to implement the Covenant.</a:t>
            </a:r>
          </a:p>
          <a:p>
            <a:pPr marL="0" indent="0" eaLnBrk="1" hangingPunct="1">
              <a:spcBef>
                <a:spcPts val="2400"/>
              </a:spcBef>
              <a:buClr>
                <a:srgbClr val="006FB7"/>
              </a:buClr>
            </a:pPr>
            <a:r>
              <a:rPr lang="en-US" altLang="zh-CN" sz="2600" dirty="0">
                <a:ea typeface="宋体" pitchFamily="2" charset="-122"/>
              </a:rPr>
              <a:t>The State parties to the Covenant have an obligation of </a:t>
            </a:r>
            <a:r>
              <a:rPr lang="en-US" altLang="zh-CN" sz="2600" i="1" dirty="0">
                <a:ea typeface="宋体" pitchFamily="2" charset="-122"/>
              </a:rPr>
              <a:t>conduct</a:t>
            </a:r>
            <a:r>
              <a:rPr lang="en-US" altLang="zh-CN" sz="2600" dirty="0">
                <a:ea typeface="宋体" pitchFamily="2" charset="-122"/>
              </a:rPr>
              <a:t> and must in particular take all legislative, administrative, financial, educational and social measures that are appropriate to give effect to the terms of the Covenant.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379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14</a:t>
            </a:r>
            <a:endParaRPr lang="en-US" b="0"/>
          </a:p>
        </p:txBody>
      </p:sp>
      <p:sp>
        <p:nvSpPr>
          <p:cNvPr id="3379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28</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500" b="1" dirty="0">
                <a:solidFill>
                  <a:srgbClr val="006FB7"/>
                </a:solidFill>
                <a:ea typeface="宋体" pitchFamily="2" charset="-122"/>
              </a:rPr>
              <a:t>States’ legal obligations under the International Covenant on Economic, Social and Cultural Rights </a:t>
            </a:r>
            <a:r>
              <a:rPr lang="en-US" altLang="zh-CN" sz="2500" b="1" dirty="0" smtClean="0">
                <a:solidFill>
                  <a:srgbClr val="006FB7"/>
                </a:solidFill>
                <a:ea typeface="宋体" pitchFamily="2" charset="-122"/>
              </a:rPr>
              <a:t>II</a:t>
            </a:r>
            <a:endParaRPr lang="en-US" sz="2500" b="1" dirty="0">
              <a:solidFill>
                <a:srgbClr val="006FB7"/>
              </a:solidFill>
            </a:endParaRPr>
          </a:p>
        </p:txBody>
      </p:sp>
      <p:sp>
        <p:nvSpPr>
          <p:cNvPr id="8" name="Rectangle 3"/>
          <p:cNvSpPr txBox="1">
            <a:spLocks noChangeArrowheads="1"/>
          </p:cNvSpPr>
          <p:nvPr/>
        </p:nvSpPr>
        <p:spPr bwMode="auto">
          <a:xfrm>
            <a:off x="395288" y="2060848"/>
            <a:ext cx="8229600" cy="35283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pPr>
            <a:r>
              <a:rPr lang="en-US" altLang="zh-CN" sz="2600" dirty="0">
                <a:ea typeface="宋体" pitchFamily="2" charset="-122"/>
              </a:rPr>
              <a:t>The State parties also have an obligation of </a:t>
            </a:r>
            <a:r>
              <a:rPr lang="en-US" altLang="zh-CN" sz="2600" i="1" dirty="0">
                <a:ea typeface="宋体" pitchFamily="2" charset="-122"/>
              </a:rPr>
              <a:t>result</a:t>
            </a:r>
            <a:r>
              <a:rPr lang="en-US" altLang="zh-CN" sz="2600" dirty="0">
                <a:ea typeface="宋体" pitchFamily="2" charset="-122"/>
              </a:rPr>
              <a:t> in that they must move as expeditiously and effectively as possible towards the realization of the rights contained in the Covenant using the maximum of their available resources.</a:t>
            </a:r>
          </a:p>
          <a:p>
            <a:pPr marL="0" indent="0" eaLnBrk="1" hangingPunct="1">
              <a:spcBef>
                <a:spcPts val="2400"/>
              </a:spcBef>
              <a:buClr>
                <a:srgbClr val="006FB7"/>
              </a:buClr>
            </a:pPr>
            <a:r>
              <a:rPr lang="en-US" altLang="zh-CN" sz="2600" dirty="0">
                <a:ea typeface="宋体" pitchFamily="2" charset="-122"/>
              </a:rPr>
              <a:t>Every State party has a legal duty immediately to ensure the minimum core obligations of each of the rights contained in the Covenant.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717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14</a:t>
            </a:r>
            <a:endParaRPr lang="en-US" b="0"/>
          </a:p>
        </p:txBody>
      </p:sp>
      <p:sp>
        <p:nvSpPr>
          <p:cNvPr id="7173" name="Rectangle 3"/>
          <p:cNvSpPr txBox="1">
            <a:spLocks noChangeArrowheads="1"/>
          </p:cNvSpPr>
          <p:nvPr/>
        </p:nvSpPr>
        <p:spPr bwMode="auto">
          <a:xfrm>
            <a:off x="395288" y="1556792"/>
            <a:ext cx="8229600" cy="468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buFontTx/>
              <a:buChar char="•"/>
            </a:pPr>
            <a:r>
              <a:rPr lang="en-US" altLang="zh-CN" sz="2800" dirty="0" smtClean="0">
                <a:ea typeface="宋体" pitchFamily="2" charset="-122"/>
              </a:rPr>
              <a:t>To </a:t>
            </a:r>
            <a:r>
              <a:rPr lang="en-US" altLang="zh-CN" sz="2800" dirty="0">
                <a:ea typeface="宋体" pitchFamily="2" charset="-122"/>
              </a:rPr>
              <a:t>discuss with the participants the question of the </a:t>
            </a:r>
            <a:r>
              <a:rPr lang="en-US" altLang="zh-CN" sz="2800" dirty="0" err="1">
                <a:ea typeface="宋体" pitchFamily="2" charset="-122"/>
              </a:rPr>
              <a:t>justiciability</a:t>
            </a:r>
            <a:r>
              <a:rPr lang="en-US" altLang="zh-CN" sz="2800" dirty="0">
                <a:ea typeface="宋体" pitchFamily="2" charset="-122"/>
              </a:rPr>
              <a:t> of economic, social and cultural rights</a:t>
            </a:r>
          </a:p>
          <a:p>
            <a:pPr eaLnBrk="1" hangingPunct="1">
              <a:spcBef>
                <a:spcPts val="1200"/>
              </a:spcBef>
              <a:buClr>
                <a:srgbClr val="006FB7"/>
              </a:buClr>
              <a:buFontTx/>
              <a:buChar char="•"/>
            </a:pPr>
            <a:r>
              <a:rPr lang="en-US" altLang="zh-CN" sz="2800" dirty="0" smtClean="0">
                <a:ea typeface="宋体" pitchFamily="2" charset="-122"/>
              </a:rPr>
              <a:t>To </a:t>
            </a:r>
            <a:r>
              <a:rPr lang="en-US" altLang="zh-CN" sz="2800" dirty="0">
                <a:ea typeface="宋体" pitchFamily="2" charset="-122"/>
              </a:rPr>
              <a:t>familiarize the participants with the important role of the domestic courts in protecting economic, social and cultural rights</a:t>
            </a:r>
          </a:p>
          <a:p>
            <a:pPr eaLnBrk="1" hangingPunct="1">
              <a:spcBef>
                <a:spcPts val="1200"/>
              </a:spcBef>
              <a:buClr>
                <a:srgbClr val="006FB7"/>
              </a:buClr>
              <a:buFontTx/>
              <a:buChar char="•"/>
            </a:pPr>
            <a:r>
              <a:rPr lang="en-US" altLang="zh-CN" sz="2800" dirty="0" smtClean="0">
                <a:ea typeface="宋体" pitchFamily="2" charset="-122"/>
              </a:rPr>
              <a:t>To </a:t>
            </a:r>
            <a:r>
              <a:rPr lang="en-US" altLang="zh-CN" sz="2800" dirty="0">
                <a:ea typeface="宋体" pitchFamily="2" charset="-122"/>
              </a:rPr>
              <a:t>increase the participants’ awareness of their own potential as judges and lawyers in contributing to the enforcement of economic, social and cultural rights at the domestic level</a:t>
            </a:r>
          </a:p>
        </p:txBody>
      </p:sp>
      <p:sp>
        <p:nvSpPr>
          <p:cNvPr id="717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Learning </a:t>
            </a:r>
            <a:r>
              <a:rPr lang="en-GB" altLang="zh-CN" sz="3200" b="1" dirty="0" smtClean="0">
                <a:solidFill>
                  <a:srgbClr val="006FB7"/>
                </a:solidFill>
                <a:ea typeface="宋体" pitchFamily="2" charset="-122"/>
              </a:rPr>
              <a:t>objectives II</a:t>
            </a:r>
            <a:endParaRPr lang="en-US" sz="3200" b="1" dirty="0">
              <a:solidFill>
                <a:srgbClr val="006FB7"/>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481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14</a:t>
            </a:r>
            <a:endParaRPr lang="en-US" b="0"/>
          </a:p>
        </p:txBody>
      </p:sp>
      <p:sp>
        <p:nvSpPr>
          <p:cNvPr id="3482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29</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500" b="1" dirty="0">
                <a:solidFill>
                  <a:srgbClr val="006FB7"/>
                </a:solidFill>
                <a:ea typeface="宋体" pitchFamily="2" charset="-122"/>
              </a:rPr>
              <a:t>States’ legal obligations under the International Covenant on Economic, Social and Cultural Rights </a:t>
            </a:r>
            <a:r>
              <a:rPr lang="en-US" altLang="zh-CN" sz="2500" b="1" dirty="0" smtClean="0">
                <a:solidFill>
                  <a:srgbClr val="006FB7"/>
                </a:solidFill>
                <a:ea typeface="宋体" pitchFamily="2" charset="-122"/>
              </a:rPr>
              <a:t>III</a:t>
            </a:r>
            <a:endParaRPr lang="en-US" sz="2500" b="1" dirty="0">
              <a:solidFill>
                <a:srgbClr val="006FB7"/>
              </a:solidFill>
            </a:endParaRPr>
          </a:p>
        </p:txBody>
      </p:sp>
      <p:sp>
        <p:nvSpPr>
          <p:cNvPr id="8" name="Rectangle 3"/>
          <p:cNvSpPr txBox="1">
            <a:spLocks noChangeArrowheads="1"/>
          </p:cNvSpPr>
          <p:nvPr/>
        </p:nvSpPr>
        <p:spPr bwMode="auto">
          <a:xfrm>
            <a:off x="395288" y="1700808"/>
            <a:ext cx="8229600" cy="4320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pPr>
            <a:r>
              <a:rPr lang="en-US" altLang="zh-CN" sz="2600" dirty="0">
                <a:ea typeface="宋体" pitchFamily="2" charset="-122"/>
              </a:rPr>
              <a:t>Even in situations of demonstrably inadequate resources, the State parties have to prove that they are striving to ensure the widest possible enjoyment of the rights contained in the Covenant.</a:t>
            </a:r>
          </a:p>
          <a:p>
            <a:pPr marL="0" indent="0" eaLnBrk="1" hangingPunct="1">
              <a:spcBef>
                <a:spcPts val="2400"/>
              </a:spcBef>
              <a:buClr>
                <a:srgbClr val="006FB7"/>
              </a:buClr>
            </a:pPr>
            <a:r>
              <a:rPr lang="en-US" altLang="zh-CN" sz="2600" dirty="0">
                <a:ea typeface="宋体" pitchFamily="2" charset="-122"/>
              </a:rPr>
              <a:t>The State parties have a legal duty to give effect to the Covenant by using all means at their disposal</a:t>
            </a:r>
            <a:r>
              <a:rPr lang="en-US" altLang="zh-CN" sz="2600" dirty="0" smtClean="0">
                <a:ea typeface="宋体" pitchFamily="2" charset="-122"/>
              </a:rPr>
              <a:t>.</a:t>
            </a:r>
            <a:br>
              <a:rPr lang="en-US" altLang="zh-CN" sz="2600" dirty="0" smtClean="0">
                <a:ea typeface="宋体" pitchFamily="2" charset="-122"/>
              </a:rPr>
            </a:br>
            <a:r>
              <a:rPr lang="en-US" altLang="zh-CN" sz="2600" dirty="0" smtClean="0">
                <a:ea typeface="宋体" pitchFamily="2" charset="-122"/>
              </a:rPr>
              <a:t>This </a:t>
            </a:r>
            <a:r>
              <a:rPr lang="en-US" altLang="zh-CN" sz="2600" dirty="0">
                <a:ea typeface="宋体" pitchFamily="2" charset="-122"/>
              </a:rPr>
              <a:t>duty comprises the provision of means of </a:t>
            </a:r>
            <a:r>
              <a:rPr lang="en-US" altLang="zh-CN" sz="2600" i="1" dirty="0">
                <a:ea typeface="宋体" pitchFamily="2" charset="-122"/>
              </a:rPr>
              <a:t>redress</a:t>
            </a:r>
            <a:r>
              <a:rPr lang="en-US" altLang="zh-CN" sz="2600" dirty="0">
                <a:ea typeface="宋体" pitchFamily="2" charset="-122"/>
              </a:rPr>
              <a:t> or </a:t>
            </a:r>
            <a:r>
              <a:rPr lang="en-US" altLang="zh-CN" sz="2600" i="1" dirty="0">
                <a:ea typeface="宋体" pitchFamily="2" charset="-122"/>
              </a:rPr>
              <a:t>remedies</a:t>
            </a:r>
            <a:r>
              <a:rPr lang="en-US" altLang="zh-CN" sz="2600" dirty="0">
                <a:ea typeface="宋体" pitchFamily="2" charset="-122"/>
              </a:rPr>
              <a:t> enabling individuals effectively to vindicate their economic, social and cultural rights at the domestic level.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584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14</a:t>
            </a:r>
            <a:endParaRPr lang="en-US" b="0"/>
          </a:p>
        </p:txBody>
      </p:sp>
      <p:sp>
        <p:nvSpPr>
          <p:cNvPr id="3584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States’ legal obligations </a:t>
            </a:r>
            <a:r>
              <a:rPr lang="en-US" altLang="zh-CN" sz="3200" b="1" dirty="0" smtClean="0">
                <a:solidFill>
                  <a:srgbClr val="006FB7"/>
                </a:solidFill>
                <a:ea typeface="宋体" pitchFamily="2" charset="-122"/>
              </a:rPr>
              <a:t>under</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the </a:t>
            </a:r>
            <a:r>
              <a:rPr lang="en-US" altLang="zh-CN" sz="3200" b="1" dirty="0">
                <a:solidFill>
                  <a:srgbClr val="006FB7"/>
                </a:solidFill>
                <a:ea typeface="宋体" pitchFamily="2" charset="-122"/>
              </a:rPr>
              <a:t>European Social </a:t>
            </a:r>
            <a:r>
              <a:rPr lang="en-US" altLang="zh-CN" sz="3200" b="1" dirty="0" smtClean="0">
                <a:solidFill>
                  <a:srgbClr val="006FB7"/>
                </a:solidFill>
                <a:ea typeface="宋体" pitchFamily="2" charset="-122"/>
              </a:rPr>
              <a:t>Charters</a:t>
            </a:r>
            <a:endParaRPr lang="en-US" sz="3200" b="1" dirty="0">
              <a:solidFill>
                <a:srgbClr val="006FB7"/>
              </a:solidFill>
            </a:endParaRPr>
          </a:p>
        </p:txBody>
      </p:sp>
      <p:sp>
        <p:nvSpPr>
          <p:cNvPr id="35845" name="Rectangle 3"/>
          <p:cNvSpPr txBox="1">
            <a:spLocks noChangeArrowheads="1"/>
          </p:cNvSpPr>
          <p:nvPr/>
        </p:nvSpPr>
        <p:spPr bwMode="auto">
          <a:xfrm>
            <a:off x="395288" y="2348880"/>
            <a:ext cx="8229600" cy="2880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dirty="0">
                <a:ea typeface="宋体" pitchFamily="2" charset="-122"/>
              </a:rPr>
              <a:t>The European Social Charters provide a hybrid of international legal duties in that they impose on the States a certain number of immediately enforceable rights at the same time as they allow them to engage in a progressive implementation of other rights.</a:t>
            </a:r>
          </a:p>
        </p:txBody>
      </p:sp>
      <p:sp>
        <p:nvSpPr>
          <p:cNvPr id="3584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30</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686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14</a:t>
            </a:r>
            <a:endParaRPr lang="en-US" b="0"/>
          </a:p>
        </p:txBody>
      </p:sp>
      <p:sp>
        <p:nvSpPr>
          <p:cNvPr id="3686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a:t>
            </a:r>
            <a:r>
              <a:rPr lang="en-US" altLang="zh-CN" sz="3200" b="1" dirty="0" err="1">
                <a:solidFill>
                  <a:srgbClr val="006FB7"/>
                </a:solidFill>
                <a:ea typeface="宋体" pitchFamily="2" charset="-122"/>
              </a:rPr>
              <a:t>justiciability</a:t>
            </a:r>
            <a:r>
              <a:rPr lang="en-US" altLang="zh-CN" sz="3200" b="1" dirty="0">
                <a:solidFill>
                  <a:srgbClr val="006FB7"/>
                </a:solidFill>
                <a:ea typeface="宋体" pitchFamily="2" charset="-122"/>
              </a:rPr>
              <a:t> of </a:t>
            </a:r>
            <a:r>
              <a:rPr lang="en-US" altLang="zh-CN" sz="3200" b="1" dirty="0" smtClean="0">
                <a:solidFill>
                  <a:srgbClr val="006FB7"/>
                </a:solidFill>
                <a:ea typeface="宋体" pitchFamily="2" charset="-122"/>
              </a:rPr>
              <a:t>economic</a:t>
            </a:r>
            <a:r>
              <a:rPr lang="en-US" altLang="zh-CN" sz="3200" b="1" dirty="0">
                <a:solidFill>
                  <a:srgbClr val="006FB7"/>
                </a:solidFill>
                <a:ea typeface="宋体" pitchFamily="2" charset="-122"/>
              </a:rPr>
              <a:t>, social and cultural rights I</a:t>
            </a:r>
            <a:endParaRPr lang="en-US" sz="3200" b="1" dirty="0">
              <a:solidFill>
                <a:srgbClr val="006FB7"/>
              </a:solidFill>
            </a:endParaRPr>
          </a:p>
        </p:txBody>
      </p:sp>
      <p:sp>
        <p:nvSpPr>
          <p:cNvPr id="3687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31</a:t>
            </a:r>
          </a:p>
        </p:txBody>
      </p:sp>
      <p:sp>
        <p:nvSpPr>
          <p:cNvPr id="7" name="Rectangle 3"/>
          <p:cNvSpPr txBox="1">
            <a:spLocks noChangeArrowheads="1"/>
          </p:cNvSpPr>
          <p:nvPr/>
        </p:nvSpPr>
        <p:spPr bwMode="auto">
          <a:xfrm>
            <a:off x="395288" y="1556792"/>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400" dirty="0">
                <a:ea typeface="宋体" pitchFamily="2" charset="-122"/>
              </a:rPr>
              <a:t>Neither the nature of </a:t>
            </a:r>
            <a:r>
              <a:rPr lang="en-US" altLang="zh-CN" sz="2400" dirty="0" smtClean="0">
                <a:ea typeface="宋体" pitchFamily="2" charset="-122"/>
              </a:rPr>
              <a:t>economic</a:t>
            </a:r>
            <a:r>
              <a:rPr lang="en-US" altLang="zh-CN" sz="2400" dirty="0">
                <a:ea typeface="宋体" pitchFamily="2" charset="-122"/>
              </a:rPr>
              <a:t>, social and cultural rights, as such, nor the terms of the International Covenant on Economic, Social and Cultural Rights, or the preparatory works thereto, can be relied on to deny the </a:t>
            </a:r>
            <a:r>
              <a:rPr lang="en-US" altLang="zh-CN" sz="2400" dirty="0" err="1">
                <a:ea typeface="宋体" pitchFamily="2" charset="-122"/>
              </a:rPr>
              <a:t>justiciability</a:t>
            </a:r>
            <a:r>
              <a:rPr lang="en-US" altLang="zh-CN" sz="2400" dirty="0">
                <a:ea typeface="宋体" pitchFamily="2" charset="-122"/>
              </a:rPr>
              <a:t> of these rights.</a:t>
            </a:r>
          </a:p>
          <a:p>
            <a:pPr marL="0" indent="0" eaLnBrk="1" hangingPunct="1">
              <a:spcBef>
                <a:spcPts val="1200"/>
              </a:spcBef>
              <a:buClr>
                <a:srgbClr val="006FB7"/>
              </a:buClr>
            </a:pPr>
            <a:r>
              <a:rPr lang="en-US" altLang="zh-CN" sz="2400" dirty="0">
                <a:ea typeface="宋体" pitchFamily="2" charset="-122"/>
              </a:rPr>
              <a:t>On the contrary, many aspects of these rights lend themselves to judicial determination. In its general comment No. 3 (1990), the Committee on Economic, Social and Cultural Rights stated that “the enjoyment of the rights recognized, without discrimination, will often be appropriately promoted, in part, through the provision of judicial or other effective remedies.”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789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14</a:t>
            </a:r>
            <a:endParaRPr lang="en-US" b="0"/>
          </a:p>
        </p:txBody>
      </p:sp>
      <p:sp>
        <p:nvSpPr>
          <p:cNvPr id="3789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32</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a:t>
            </a:r>
            <a:r>
              <a:rPr lang="en-US" altLang="zh-CN" sz="3200" b="1" dirty="0" err="1">
                <a:solidFill>
                  <a:srgbClr val="006FB7"/>
                </a:solidFill>
                <a:ea typeface="宋体" pitchFamily="2" charset="-122"/>
              </a:rPr>
              <a:t>justiciability</a:t>
            </a:r>
            <a:r>
              <a:rPr lang="en-US" altLang="zh-CN" sz="3200" b="1" dirty="0">
                <a:solidFill>
                  <a:srgbClr val="006FB7"/>
                </a:solidFill>
                <a:ea typeface="宋体" pitchFamily="2" charset="-122"/>
              </a:rPr>
              <a:t> of </a:t>
            </a:r>
            <a:r>
              <a:rPr lang="en-US" altLang="zh-CN" sz="3200" b="1" dirty="0" smtClean="0">
                <a:solidFill>
                  <a:srgbClr val="006FB7"/>
                </a:solidFill>
                <a:ea typeface="宋体" pitchFamily="2" charset="-122"/>
              </a:rPr>
              <a:t>economic</a:t>
            </a:r>
            <a:r>
              <a:rPr lang="en-US" altLang="zh-CN" sz="3200" b="1" dirty="0">
                <a:solidFill>
                  <a:srgbClr val="006FB7"/>
                </a:solidFill>
                <a:ea typeface="宋体" pitchFamily="2" charset="-122"/>
              </a:rPr>
              <a:t>, social and cultural rights </a:t>
            </a:r>
            <a:r>
              <a:rPr lang="en-US" altLang="zh-CN" sz="3200" b="1" dirty="0" smtClean="0">
                <a:solidFill>
                  <a:srgbClr val="006FB7"/>
                </a:solidFill>
                <a:ea typeface="宋体" pitchFamily="2" charset="-122"/>
              </a:rPr>
              <a:t>II</a:t>
            </a:r>
            <a:endParaRPr lang="en-US" sz="3200" b="1" dirty="0">
              <a:solidFill>
                <a:srgbClr val="006FB7"/>
              </a:solidFill>
            </a:endParaRPr>
          </a:p>
        </p:txBody>
      </p:sp>
      <p:sp>
        <p:nvSpPr>
          <p:cNvPr id="8" name="Rectangle 3"/>
          <p:cNvSpPr txBox="1">
            <a:spLocks noChangeArrowheads="1"/>
          </p:cNvSpPr>
          <p:nvPr/>
        </p:nvSpPr>
        <p:spPr bwMode="auto">
          <a:xfrm>
            <a:off x="395288" y="1628800"/>
            <a:ext cx="8229600" cy="45365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dirty="0">
                <a:ea typeface="宋体" pitchFamily="2" charset="-122"/>
              </a:rPr>
              <a:t>Whenever necessary for their effective enforcement, the State parties to the Covenant must provide judicial remedies for proven violations of economic, social and cultural rights. Such remedies must exist alongside adequate administrative remedies.</a:t>
            </a:r>
          </a:p>
          <a:p>
            <a:pPr marL="0" indent="0" eaLnBrk="1" hangingPunct="1">
              <a:spcBef>
                <a:spcPts val="1200"/>
              </a:spcBef>
              <a:buClr>
                <a:srgbClr val="006FB7"/>
              </a:buClr>
            </a:pPr>
            <a:r>
              <a:rPr lang="en-US" altLang="zh-CN" sz="2800" dirty="0">
                <a:ea typeface="宋体" pitchFamily="2" charset="-122"/>
              </a:rPr>
              <a:t>To classify economic, social and cultural rights as non-justiciable implies a denial of justice and of their indivisible and interdependent link with </a:t>
            </a:r>
            <a:r>
              <a:rPr lang="en-US" altLang="zh-CN" sz="2800" dirty="0" smtClean="0">
                <a:ea typeface="宋体" pitchFamily="2" charset="-122"/>
              </a:rPr>
              <a:t>civil </a:t>
            </a:r>
            <a:r>
              <a:rPr lang="en-US" altLang="zh-CN" sz="2800" dirty="0">
                <a:ea typeface="宋体" pitchFamily="2" charset="-122"/>
              </a:rPr>
              <a:t>and political rights.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891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14</a:t>
            </a:r>
            <a:endParaRPr lang="en-US" b="0"/>
          </a:p>
        </p:txBody>
      </p:sp>
      <p:sp>
        <p:nvSpPr>
          <p:cNvPr id="38917" name="Rectangle 3"/>
          <p:cNvSpPr txBox="1">
            <a:spLocks noChangeArrowheads="1"/>
          </p:cNvSpPr>
          <p:nvPr/>
        </p:nvSpPr>
        <p:spPr bwMode="auto">
          <a:xfrm>
            <a:off x="395288" y="2061270"/>
            <a:ext cx="8229600" cy="30239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pPr>
            <a:r>
              <a:rPr lang="en-US" altLang="zh-CN" sz="2800" b="1" dirty="0">
                <a:solidFill>
                  <a:srgbClr val="006FB7"/>
                </a:solidFill>
                <a:ea typeface="宋体" pitchFamily="2" charset="-122"/>
              </a:rPr>
              <a:t>What it means (1)</a:t>
            </a:r>
          </a:p>
          <a:p>
            <a:pPr marL="0" indent="0" eaLnBrk="1" hangingPunct="1">
              <a:spcBef>
                <a:spcPts val="2400"/>
              </a:spcBef>
              <a:buClr>
                <a:srgbClr val="006FB7"/>
              </a:buClr>
            </a:pPr>
            <a:r>
              <a:rPr lang="en-US" altLang="zh-CN" sz="2800" dirty="0">
                <a:ea typeface="宋体" pitchFamily="2" charset="-122"/>
              </a:rPr>
              <a:t>The right to adequate housing is an essential component of the right to an adequate standard of living, which must be interpreted </a:t>
            </a:r>
            <a:r>
              <a:rPr lang="en-US" altLang="zh-CN" sz="2800" dirty="0" smtClean="0">
                <a:ea typeface="宋体" pitchFamily="2" charset="-122"/>
              </a:rPr>
              <a:t>not </a:t>
            </a:r>
            <a:r>
              <a:rPr lang="en-US" altLang="zh-CN" sz="2800" dirty="0">
                <a:ea typeface="宋体" pitchFamily="2" charset="-122"/>
              </a:rPr>
              <a:t>only </a:t>
            </a:r>
            <a:r>
              <a:rPr lang="en-US" altLang="zh-CN" sz="2800" dirty="0">
                <a:ea typeface="宋体" pitchFamily="2" charset="-122"/>
              </a:rPr>
              <a:t>in the light of </a:t>
            </a:r>
            <a:r>
              <a:rPr lang="en-US" altLang="zh-CN" sz="2800" dirty="0">
                <a:ea typeface="宋体" pitchFamily="2" charset="-122"/>
              </a:rPr>
              <a:t>other economic, social and cultural rights, but also by considering civil and political rights.</a:t>
            </a:r>
          </a:p>
        </p:txBody>
      </p:sp>
      <p:sp>
        <p:nvSpPr>
          <p:cNvPr id="3891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33</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right to adequate housing I</a:t>
            </a:r>
            <a:endParaRPr lang="en-US" sz="3200" b="1" dirty="0">
              <a:solidFill>
                <a:srgbClr val="006FB7"/>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993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14</a:t>
            </a:r>
            <a:endParaRPr lang="en-US" b="0"/>
          </a:p>
        </p:txBody>
      </p:sp>
      <p:sp>
        <p:nvSpPr>
          <p:cNvPr id="3994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a:t>34</a:t>
            </a:r>
          </a:p>
        </p:txBody>
      </p:sp>
      <p:sp>
        <p:nvSpPr>
          <p:cNvPr id="8" name="Rectangle 3"/>
          <p:cNvSpPr txBox="1">
            <a:spLocks noChangeArrowheads="1"/>
          </p:cNvSpPr>
          <p:nvPr/>
        </p:nvSpPr>
        <p:spPr bwMode="auto">
          <a:xfrm>
            <a:off x="395288" y="1556792"/>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400" b="1" dirty="0">
                <a:solidFill>
                  <a:srgbClr val="006FB7"/>
                </a:solidFill>
                <a:ea typeface="宋体" pitchFamily="2" charset="-122"/>
              </a:rPr>
              <a:t>What it means </a:t>
            </a:r>
            <a:r>
              <a:rPr lang="en-US" altLang="zh-CN" sz="2400" b="1" dirty="0" smtClean="0">
                <a:solidFill>
                  <a:srgbClr val="006FB7"/>
                </a:solidFill>
                <a:ea typeface="宋体" pitchFamily="2" charset="-122"/>
              </a:rPr>
              <a:t>(2)</a:t>
            </a:r>
            <a:endParaRPr lang="en-US" altLang="zh-CN" sz="2400" b="1" dirty="0">
              <a:solidFill>
                <a:srgbClr val="006FB7"/>
              </a:solidFill>
              <a:ea typeface="宋体" pitchFamily="2" charset="-122"/>
            </a:endParaRPr>
          </a:p>
          <a:p>
            <a:pPr marL="0" indent="0" eaLnBrk="1" hangingPunct="1">
              <a:spcBef>
                <a:spcPts val="600"/>
              </a:spcBef>
              <a:buClr>
                <a:srgbClr val="006FB7"/>
              </a:buClr>
            </a:pPr>
            <a:r>
              <a:rPr lang="en-US" altLang="zh-CN" sz="2400" dirty="0">
                <a:ea typeface="宋体" pitchFamily="2" charset="-122"/>
              </a:rPr>
              <a:t>The principle of </a:t>
            </a:r>
            <a:r>
              <a:rPr lang="en-US" altLang="zh-CN" sz="2400" i="1" dirty="0">
                <a:ea typeface="宋体" pitchFamily="2" charset="-122"/>
              </a:rPr>
              <a:t>adequacy</a:t>
            </a:r>
            <a:r>
              <a:rPr lang="en-US" altLang="zh-CN" sz="2400" dirty="0">
                <a:ea typeface="宋体" pitchFamily="2" charset="-122"/>
              </a:rPr>
              <a:t> means that: </a:t>
            </a:r>
          </a:p>
          <a:p>
            <a:pPr marL="360000" indent="-360000" eaLnBrk="1" hangingPunct="1">
              <a:spcBef>
                <a:spcPts val="600"/>
              </a:spcBef>
              <a:buClr>
                <a:srgbClr val="006FB7"/>
              </a:buClr>
              <a:buFont typeface="Arial" pitchFamily="34" charset="0"/>
              <a:buChar char="•"/>
            </a:pPr>
            <a:r>
              <a:rPr lang="en-US" altLang="zh-CN" sz="2400" dirty="0" smtClean="0">
                <a:ea typeface="宋体" pitchFamily="2" charset="-122"/>
              </a:rPr>
              <a:t>There </a:t>
            </a:r>
            <a:r>
              <a:rPr lang="en-US" altLang="zh-CN" sz="2400" dirty="0">
                <a:ea typeface="宋体" pitchFamily="2" charset="-122"/>
              </a:rPr>
              <a:t>must be legal security of tenure</a:t>
            </a:r>
          </a:p>
          <a:p>
            <a:pPr marL="360000" indent="-360000" eaLnBrk="1" hangingPunct="1">
              <a:spcBef>
                <a:spcPts val="600"/>
              </a:spcBef>
              <a:buClr>
                <a:srgbClr val="006FB7"/>
              </a:buClr>
              <a:buFont typeface="Arial" pitchFamily="34" charset="0"/>
              <a:buChar char="•"/>
            </a:pPr>
            <a:r>
              <a:rPr lang="en-US" altLang="zh-CN" sz="2400" dirty="0" smtClean="0">
                <a:ea typeface="宋体" pitchFamily="2" charset="-122"/>
              </a:rPr>
              <a:t>There </a:t>
            </a:r>
            <a:r>
              <a:rPr lang="en-US" altLang="zh-CN" sz="2400" dirty="0">
                <a:ea typeface="宋体" pitchFamily="2" charset="-122"/>
              </a:rPr>
              <a:t>must be availability of basic services, materials, facilities and infrastructure</a:t>
            </a:r>
          </a:p>
          <a:p>
            <a:pPr marL="360000" indent="-360000" eaLnBrk="1" hangingPunct="1">
              <a:spcBef>
                <a:spcPts val="600"/>
              </a:spcBef>
              <a:buClr>
                <a:srgbClr val="006FB7"/>
              </a:buClr>
              <a:buFont typeface="Arial" pitchFamily="34" charset="0"/>
              <a:buChar char="•"/>
            </a:pPr>
            <a:r>
              <a:rPr lang="en-US" altLang="zh-CN" sz="2400" dirty="0" smtClean="0">
                <a:ea typeface="宋体" pitchFamily="2" charset="-122"/>
              </a:rPr>
              <a:t>The </a:t>
            </a:r>
            <a:r>
              <a:rPr lang="en-US" altLang="zh-CN" sz="2400" dirty="0">
                <a:ea typeface="宋体" pitchFamily="2" charset="-122"/>
              </a:rPr>
              <a:t>housing must be affordable, habitable and accessible, and located close to employment and other facilities</a:t>
            </a:r>
          </a:p>
          <a:p>
            <a:pPr marL="360000" indent="-360000" eaLnBrk="1" hangingPunct="1">
              <a:spcBef>
                <a:spcPts val="600"/>
              </a:spcBef>
              <a:buClr>
                <a:srgbClr val="006FB7"/>
              </a:buClr>
              <a:buFont typeface="Arial" pitchFamily="34" charset="0"/>
              <a:buChar char="•"/>
            </a:pPr>
            <a:r>
              <a:rPr lang="en-US" altLang="zh-CN" sz="2400" dirty="0" smtClean="0">
                <a:ea typeface="宋体" pitchFamily="2" charset="-122"/>
              </a:rPr>
              <a:t>The </a:t>
            </a:r>
            <a:r>
              <a:rPr lang="en-US" altLang="zh-CN" sz="2400" dirty="0">
                <a:ea typeface="宋体" pitchFamily="2" charset="-122"/>
              </a:rPr>
              <a:t>housing must be built so as not to jeopardize the health of its occupants</a:t>
            </a:r>
          </a:p>
          <a:p>
            <a:pPr marL="360000" indent="-360000" eaLnBrk="1" hangingPunct="1">
              <a:spcBef>
                <a:spcPts val="600"/>
              </a:spcBef>
              <a:buClr>
                <a:srgbClr val="006FB7"/>
              </a:buClr>
              <a:buFont typeface="Arial" pitchFamily="34" charset="0"/>
              <a:buChar char="•"/>
            </a:pPr>
            <a:r>
              <a:rPr lang="en-US" altLang="zh-CN" sz="2400" dirty="0" smtClean="0">
                <a:ea typeface="宋体" pitchFamily="2" charset="-122"/>
              </a:rPr>
              <a:t>The </a:t>
            </a:r>
            <a:r>
              <a:rPr lang="en-US" altLang="zh-CN" sz="2400" dirty="0">
                <a:ea typeface="宋体" pitchFamily="2" charset="-122"/>
              </a:rPr>
              <a:t>housing must be culturally adequate</a:t>
            </a:r>
          </a:p>
        </p:txBody>
      </p:sp>
      <p:sp>
        <p:nvSpPr>
          <p:cNvPr id="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right to adequate housing </a:t>
            </a:r>
            <a:r>
              <a:rPr lang="en-US" altLang="zh-CN" sz="3200" b="1" dirty="0" smtClean="0">
                <a:solidFill>
                  <a:srgbClr val="006FB7"/>
                </a:solidFill>
                <a:ea typeface="宋体" pitchFamily="2" charset="-122"/>
              </a:rPr>
              <a:t>II</a:t>
            </a:r>
            <a:endParaRPr lang="en-US" sz="3200" b="1" dirty="0">
              <a:solidFill>
                <a:srgbClr val="006FB7"/>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14</a:t>
            </a:r>
            <a:endParaRPr lang="en-US" b="0"/>
          </a:p>
        </p:txBody>
      </p:sp>
      <p:sp>
        <p:nvSpPr>
          <p:cNvPr id="4" name="Rectangle 3"/>
          <p:cNvSpPr txBox="1">
            <a:spLocks noChangeArrowheads="1"/>
          </p:cNvSpPr>
          <p:nvPr/>
        </p:nvSpPr>
        <p:spPr bwMode="auto">
          <a:xfrm>
            <a:off x="395288" y="1700808"/>
            <a:ext cx="8229600" cy="4464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400" b="1" dirty="0">
                <a:solidFill>
                  <a:srgbClr val="006FB7"/>
                </a:solidFill>
                <a:ea typeface="宋体" pitchFamily="2" charset="-122"/>
              </a:rPr>
              <a:t>The legal obligations (1</a:t>
            </a:r>
            <a:r>
              <a:rPr lang="en-US" altLang="zh-CN" sz="2400" b="1" dirty="0" smtClean="0">
                <a:solidFill>
                  <a:srgbClr val="006FB7"/>
                </a:solidFill>
                <a:ea typeface="宋体" pitchFamily="2" charset="-122"/>
              </a:rPr>
              <a:t>)</a:t>
            </a:r>
          </a:p>
          <a:p>
            <a:pPr marL="0" indent="0" eaLnBrk="1" hangingPunct="1">
              <a:spcBef>
                <a:spcPts val="1200"/>
              </a:spcBef>
              <a:buClr>
                <a:srgbClr val="006FB7"/>
              </a:buClr>
            </a:pPr>
            <a:r>
              <a:rPr lang="en-US" altLang="zh-CN" sz="2400" dirty="0">
                <a:ea typeface="宋体" pitchFamily="2" charset="-122"/>
              </a:rPr>
              <a:t>The International Covenant on Economic, Social and Cultural rights imposes in particular the following immediate obligations on the State parties:</a:t>
            </a:r>
          </a:p>
          <a:p>
            <a:pPr marL="360000" indent="-360000" eaLnBrk="1" hangingPunct="1">
              <a:spcBef>
                <a:spcPts val="1200"/>
              </a:spcBef>
              <a:buClr>
                <a:srgbClr val="006FB7"/>
              </a:buClr>
              <a:buFont typeface="Arial" pitchFamily="34" charset="0"/>
              <a:buChar char="•"/>
            </a:pPr>
            <a:r>
              <a:rPr lang="en-US" altLang="zh-CN" sz="2400" dirty="0" smtClean="0">
                <a:ea typeface="宋体" pitchFamily="2" charset="-122"/>
              </a:rPr>
              <a:t>They </a:t>
            </a:r>
            <a:r>
              <a:rPr lang="en-US" altLang="zh-CN" sz="2400" dirty="0">
                <a:ea typeface="宋体" pitchFamily="2" charset="-122"/>
              </a:rPr>
              <a:t>must give particular consideration to social groups living in </a:t>
            </a:r>
            <a:r>
              <a:rPr lang="en-US" altLang="zh-CN" sz="2400" dirty="0" err="1">
                <a:ea typeface="宋体" pitchFamily="2" charset="-122"/>
              </a:rPr>
              <a:t>unfavourable</a:t>
            </a:r>
            <a:r>
              <a:rPr lang="en-US" altLang="zh-CN" sz="2400" dirty="0">
                <a:ea typeface="宋体" pitchFamily="2" charset="-122"/>
              </a:rPr>
              <a:t> conditions</a:t>
            </a:r>
          </a:p>
          <a:p>
            <a:pPr marL="360000" indent="-360000" eaLnBrk="1" hangingPunct="1">
              <a:spcBef>
                <a:spcPts val="1200"/>
              </a:spcBef>
              <a:buClr>
                <a:srgbClr val="006FB7"/>
              </a:buClr>
              <a:buFont typeface="Arial" pitchFamily="34" charset="0"/>
              <a:buChar char="•"/>
            </a:pPr>
            <a:r>
              <a:rPr lang="en-US" altLang="zh-CN" sz="2400" dirty="0" smtClean="0">
                <a:ea typeface="宋体" pitchFamily="2" charset="-122"/>
              </a:rPr>
              <a:t>They </a:t>
            </a:r>
            <a:r>
              <a:rPr lang="en-US" altLang="zh-CN" sz="2400" dirty="0">
                <a:ea typeface="宋体" pitchFamily="2" charset="-122"/>
              </a:rPr>
              <a:t>must almost invariably adopt a national housing plan to define the objectives, resources, </a:t>
            </a:r>
            <a:r>
              <a:rPr lang="en-US" altLang="zh-CN" sz="2400" dirty="0" smtClean="0">
                <a:ea typeface="宋体" pitchFamily="2" charset="-122"/>
              </a:rPr>
              <a:t>responsibilities </a:t>
            </a:r>
            <a:r>
              <a:rPr lang="en-US" altLang="zh-CN" sz="2400" dirty="0">
                <a:ea typeface="宋体" pitchFamily="2" charset="-122"/>
              </a:rPr>
              <a:t>and time frame of the measures required</a:t>
            </a:r>
          </a:p>
          <a:p>
            <a:pPr marL="360000" indent="-360000" eaLnBrk="1" hangingPunct="1">
              <a:spcBef>
                <a:spcPts val="1200"/>
              </a:spcBef>
              <a:buClr>
                <a:srgbClr val="006FB7"/>
              </a:buClr>
              <a:buFont typeface="Arial" pitchFamily="34" charset="0"/>
              <a:buChar char="•"/>
            </a:pPr>
            <a:r>
              <a:rPr lang="en-US" altLang="zh-CN" sz="2400" dirty="0" smtClean="0">
                <a:ea typeface="宋体" pitchFamily="2" charset="-122"/>
              </a:rPr>
              <a:t>They </a:t>
            </a:r>
            <a:r>
              <a:rPr lang="en-US" altLang="zh-CN" sz="2400" dirty="0">
                <a:ea typeface="宋体" pitchFamily="2" charset="-122"/>
              </a:rPr>
              <a:t>must effectively monitor the housing situation</a:t>
            </a:r>
          </a:p>
        </p:txBody>
      </p:sp>
      <p:sp>
        <p:nvSpPr>
          <p:cNvPr id="5"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right to adequate housing </a:t>
            </a:r>
            <a:r>
              <a:rPr lang="en-US" altLang="zh-CN" sz="3200" b="1" dirty="0" smtClean="0">
                <a:solidFill>
                  <a:srgbClr val="006FB7"/>
                </a:solidFill>
                <a:ea typeface="宋体" pitchFamily="2" charset="-122"/>
              </a:rPr>
              <a:t>III</a:t>
            </a:r>
            <a:endParaRPr lang="en-US" sz="3200" b="1" dirty="0">
              <a:solidFill>
                <a:srgbClr val="006FB7"/>
              </a:solidFill>
            </a:endParaRPr>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35</a:t>
            </a:r>
            <a:endParaRPr lang="it-IT" sz="1200" b="1" dirty="0"/>
          </a:p>
        </p:txBody>
      </p:sp>
    </p:spTree>
    <p:extLst>
      <p:ext uri="{BB962C8B-B14F-4D97-AF65-F5344CB8AC3E}">
        <p14:creationId xmlns:p14="http://schemas.microsoft.com/office/powerpoint/2010/main" val="694083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14</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36</a:t>
            </a:r>
            <a:endParaRPr lang="it-IT" sz="1200" b="1" dirty="0"/>
          </a:p>
        </p:txBody>
      </p:sp>
      <p:sp>
        <p:nvSpPr>
          <p:cNvPr id="5" name="Rectangle 3"/>
          <p:cNvSpPr txBox="1">
            <a:spLocks noChangeArrowheads="1"/>
          </p:cNvSpPr>
          <p:nvPr/>
        </p:nvSpPr>
        <p:spPr bwMode="auto">
          <a:xfrm>
            <a:off x="395288" y="1844824"/>
            <a:ext cx="8229600" cy="39604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pPr>
            <a:r>
              <a:rPr lang="en-US" altLang="zh-CN" sz="2800" b="1" dirty="0">
                <a:solidFill>
                  <a:srgbClr val="006FB7"/>
                </a:solidFill>
                <a:ea typeface="宋体" pitchFamily="2" charset="-122"/>
              </a:rPr>
              <a:t>The legal obligations </a:t>
            </a:r>
            <a:r>
              <a:rPr lang="en-US" altLang="zh-CN" sz="2800" b="1" dirty="0" smtClean="0">
                <a:solidFill>
                  <a:srgbClr val="006FB7"/>
                </a:solidFill>
                <a:ea typeface="宋体" pitchFamily="2" charset="-122"/>
              </a:rPr>
              <a:t>(2)</a:t>
            </a:r>
          </a:p>
          <a:p>
            <a:pPr marL="0" indent="0" eaLnBrk="1" hangingPunct="1">
              <a:spcBef>
                <a:spcPts val="2400"/>
              </a:spcBef>
              <a:buClr>
                <a:srgbClr val="006FB7"/>
              </a:buClr>
            </a:pPr>
            <a:r>
              <a:rPr lang="en-US" altLang="zh-CN" sz="2800" dirty="0">
                <a:ea typeface="宋体" pitchFamily="2" charset="-122"/>
              </a:rPr>
              <a:t>The State parties to the International Covenant on Economic, Social and Cultural Rights must also provide domestic legal remedies with regard in particular to the questions of eviction and the demolition of houses, discrimination, illegal actions taken by landlords, and unhealthy and inadequate housing conditions.</a:t>
            </a:r>
          </a:p>
        </p:txBody>
      </p:sp>
      <p:sp>
        <p:nvSpPr>
          <p:cNvPr id="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right to adequate housing </a:t>
            </a:r>
            <a:r>
              <a:rPr lang="en-US" altLang="zh-CN" sz="3200" b="1" dirty="0" smtClean="0">
                <a:solidFill>
                  <a:srgbClr val="006FB7"/>
                </a:solidFill>
                <a:ea typeface="宋体" pitchFamily="2" charset="-122"/>
              </a:rPr>
              <a:t>IV</a:t>
            </a:r>
            <a:endParaRPr lang="en-US" sz="3200" b="1" dirty="0">
              <a:solidFill>
                <a:srgbClr val="006FB7"/>
              </a:solidFill>
            </a:endParaRPr>
          </a:p>
        </p:txBody>
      </p:sp>
    </p:spTree>
    <p:extLst>
      <p:ext uri="{BB962C8B-B14F-4D97-AF65-F5344CB8AC3E}">
        <p14:creationId xmlns:p14="http://schemas.microsoft.com/office/powerpoint/2010/main" val="3861774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14</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37</a:t>
            </a:r>
            <a:endParaRPr lang="it-IT" sz="1200" b="1" dirty="0"/>
          </a:p>
        </p:txBody>
      </p:sp>
      <p:sp>
        <p:nvSpPr>
          <p:cNvPr id="5" name="Rectangle 3"/>
          <p:cNvSpPr txBox="1">
            <a:spLocks noChangeArrowheads="1"/>
          </p:cNvSpPr>
          <p:nvPr/>
        </p:nvSpPr>
        <p:spPr bwMode="auto">
          <a:xfrm>
            <a:off x="395288" y="1484784"/>
            <a:ext cx="8229600" cy="47525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400" b="1" dirty="0">
                <a:solidFill>
                  <a:srgbClr val="006FB7"/>
                </a:solidFill>
                <a:ea typeface="宋体" pitchFamily="2" charset="-122"/>
              </a:rPr>
              <a:t>Forced evictions (1)</a:t>
            </a:r>
          </a:p>
          <a:p>
            <a:pPr marL="0" indent="0" eaLnBrk="1" hangingPunct="1">
              <a:spcBef>
                <a:spcPts val="600"/>
              </a:spcBef>
              <a:buClr>
                <a:srgbClr val="006FB7"/>
              </a:buClr>
            </a:pPr>
            <a:r>
              <a:rPr lang="en-US" altLang="zh-CN" sz="2400" dirty="0">
                <a:ea typeface="宋体" pitchFamily="2" charset="-122"/>
              </a:rPr>
              <a:t>Forced evictions are prima facie incompatible not only with the International Covenant on Economic, Social and Cultural Rights but also with the International Covenant on Civil and Political Rights.</a:t>
            </a:r>
          </a:p>
          <a:p>
            <a:pPr marL="0" indent="0" eaLnBrk="1" hangingPunct="1">
              <a:spcBef>
                <a:spcPts val="600"/>
              </a:spcBef>
              <a:buClr>
                <a:srgbClr val="006FB7"/>
              </a:buClr>
            </a:pPr>
            <a:r>
              <a:rPr lang="en-US" altLang="zh-CN" sz="2400" dirty="0">
                <a:ea typeface="宋体" pitchFamily="2" charset="-122"/>
              </a:rPr>
              <a:t>Domestic legislation should provide effective protection against forced evictions, including evictions carried out by private persons. The law should provide the following guarantees, among others:</a:t>
            </a:r>
          </a:p>
          <a:p>
            <a:pPr marL="360000" indent="-360000" eaLnBrk="1" hangingPunct="1">
              <a:spcBef>
                <a:spcPts val="600"/>
              </a:spcBef>
              <a:buClr>
                <a:srgbClr val="006FB7"/>
              </a:buClr>
              <a:buFont typeface="Arial" pitchFamily="34" charset="0"/>
              <a:buChar char="•"/>
            </a:pPr>
            <a:r>
              <a:rPr lang="en-US" altLang="zh-CN" sz="2400" dirty="0">
                <a:ea typeface="宋体" pitchFamily="2" charset="-122"/>
              </a:rPr>
              <a:t>Whenever evictions do occur, they must conform to international human rights law and must not involve any form of </a:t>
            </a:r>
            <a:r>
              <a:rPr lang="en-US" altLang="zh-CN" sz="2400" dirty="0" smtClean="0">
                <a:ea typeface="宋体" pitchFamily="2" charset="-122"/>
              </a:rPr>
              <a:t>discrimination</a:t>
            </a:r>
            <a:endParaRPr lang="en-US" altLang="zh-CN" sz="2400" dirty="0">
              <a:ea typeface="宋体" pitchFamily="2" charset="-122"/>
            </a:endParaRPr>
          </a:p>
        </p:txBody>
      </p:sp>
      <p:sp>
        <p:nvSpPr>
          <p:cNvPr id="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right to adequate housing </a:t>
            </a:r>
            <a:r>
              <a:rPr lang="en-US" altLang="zh-CN" sz="3200" b="1" dirty="0" smtClean="0">
                <a:solidFill>
                  <a:srgbClr val="006FB7"/>
                </a:solidFill>
                <a:ea typeface="宋体" pitchFamily="2" charset="-122"/>
              </a:rPr>
              <a:t>V</a:t>
            </a:r>
            <a:endParaRPr lang="en-US" sz="3200" b="1" dirty="0">
              <a:solidFill>
                <a:srgbClr val="006FB7"/>
              </a:solidFill>
            </a:endParaRPr>
          </a:p>
        </p:txBody>
      </p:sp>
    </p:spTree>
    <p:extLst>
      <p:ext uri="{BB962C8B-B14F-4D97-AF65-F5344CB8AC3E}">
        <p14:creationId xmlns:p14="http://schemas.microsoft.com/office/powerpoint/2010/main" val="24638176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14</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38</a:t>
            </a:r>
            <a:endParaRPr lang="it-IT" sz="1200" b="1" dirty="0"/>
          </a:p>
        </p:txBody>
      </p:sp>
      <p:sp>
        <p:nvSpPr>
          <p:cNvPr id="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right to adequate housing V</a:t>
            </a:r>
            <a:r>
              <a:rPr lang="en-US" altLang="zh-CN" sz="3200" b="1" dirty="0" smtClean="0">
                <a:solidFill>
                  <a:srgbClr val="006FB7"/>
                </a:solidFill>
                <a:ea typeface="宋体" pitchFamily="2" charset="-122"/>
              </a:rPr>
              <a:t>I</a:t>
            </a:r>
            <a:endParaRPr lang="en-US" sz="3200" b="1" dirty="0">
              <a:solidFill>
                <a:srgbClr val="006FB7"/>
              </a:solidFill>
            </a:endParaRPr>
          </a:p>
        </p:txBody>
      </p:sp>
      <p:sp>
        <p:nvSpPr>
          <p:cNvPr id="7" name="Rectangle 3"/>
          <p:cNvSpPr txBox="1">
            <a:spLocks noChangeArrowheads="1"/>
          </p:cNvSpPr>
          <p:nvPr/>
        </p:nvSpPr>
        <p:spPr bwMode="auto">
          <a:xfrm>
            <a:off x="395288" y="1556792"/>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800" b="1" dirty="0">
                <a:solidFill>
                  <a:srgbClr val="006FB7"/>
                </a:solidFill>
                <a:ea typeface="宋体" pitchFamily="2" charset="-122"/>
              </a:rPr>
              <a:t>Forced evictions </a:t>
            </a:r>
            <a:r>
              <a:rPr lang="en-US" altLang="zh-CN" sz="2800" b="1" dirty="0" smtClean="0">
                <a:solidFill>
                  <a:srgbClr val="006FB7"/>
                </a:solidFill>
                <a:ea typeface="宋体" pitchFamily="2" charset="-122"/>
              </a:rPr>
              <a:t>(2)</a:t>
            </a:r>
            <a:endParaRPr lang="en-US" altLang="zh-CN" sz="2800" b="1" dirty="0">
              <a:solidFill>
                <a:srgbClr val="006FB7"/>
              </a:solidFill>
              <a:ea typeface="宋体" pitchFamily="2" charset="-122"/>
            </a:endParaRPr>
          </a:p>
          <a:p>
            <a:pPr marL="360000" indent="-360000" eaLnBrk="1" hangingPunct="1">
              <a:spcBef>
                <a:spcPts val="600"/>
              </a:spcBef>
              <a:buClr>
                <a:srgbClr val="006FB7"/>
              </a:buClr>
              <a:buFont typeface="Arial" pitchFamily="34" charset="0"/>
              <a:buChar char="•"/>
            </a:pPr>
            <a:r>
              <a:rPr lang="en-US" altLang="zh-CN" sz="2800" dirty="0">
                <a:ea typeface="宋体" pitchFamily="2" charset="-122"/>
              </a:rPr>
              <a:t>Forced evictions and the demolition of houses as punitive measures are </a:t>
            </a:r>
            <a:r>
              <a:rPr lang="en-US" altLang="zh-CN" sz="2800" dirty="0" smtClean="0">
                <a:ea typeface="宋体" pitchFamily="2" charset="-122"/>
              </a:rPr>
              <a:t>forbidden</a:t>
            </a:r>
            <a:endParaRPr lang="en-US" altLang="zh-CN" sz="2800" dirty="0">
              <a:ea typeface="宋体" pitchFamily="2" charset="-122"/>
            </a:endParaRPr>
          </a:p>
          <a:p>
            <a:pPr marL="360000" indent="-360000" eaLnBrk="1" hangingPunct="1">
              <a:spcBef>
                <a:spcPts val="600"/>
              </a:spcBef>
              <a:buClr>
                <a:srgbClr val="006FB7"/>
              </a:buClr>
              <a:buFont typeface="Arial" pitchFamily="34" charset="0"/>
              <a:buChar char="•"/>
            </a:pPr>
            <a:r>
              <a:rPr lang="en-US" altLang="zh-CN" sz="2800" dirty="0">
                <a:ea typeface="宋体" pitchFamily="2" charset="-122"/>
              </a:rPr>
              <a:t>Evictions must </a:t>
            </a:r>
            <a:r>
              <a:rPr lang="en-US" altLang="zh-CN" sz="2800" dirty="0" smtClean="0">
                <a:ea typeface="宋体" pitchFamily="2" charset="-122"/>
              </a:rPr>
              <a:t>be </a:t>
            </a:r>
            <a:r>
              <a:rPr lang="en-US" altLang="zh-CN" sz="2800" dirty="0">
                <a:ea typeface="宋体" pitchFamily="2" charset="-122"/>
              </a:rPr>
              <a:t>carried out </a:t>
            </a:r>
            <a:r>
              <a:rPr lang="en-US" altLang="zh-CN" sz="2800" dirty="0">
                <a:ea typeface="宋体" pitchFamily="2" charset="-122"/>
              </a:rPr>
              <a:t>only after </a:t>
            </a:r>
            <a:r>
              <a:rPr lang="en-US" altLang="zh-CN" sz="2800" dirty="0">
                <a:ea typeface="宋体" pitchFamily="2" charset="-122"/>
              </a:rPr>
              <a:t>due notice and consultation with the persons affected and with the availability of adequate domestic legal remedies and compensation for any property affected by the </a:t>
            </a:r>
            <a:r>
              <a:rPr lang="en-US" altLang="zh-CN" sz="2800" dirty="0" smtClean="0">
                <a:ea typeface="宋体" pitchFamily="2" charset="-122"/>
              </a:rPr>
              <a:t>eviction</a:t>
            </a:r>
            <a:endParaRPr lang="en-US" altLang="zh-CN" sz="2800" dirty="0">
              <a:ea typeface="宋体" pitchFamily="2" charset="-122"/>
            </a:endParaRPr>
          </a:p>
          <a:p>
            <a:pPr marL="360000" indent="-360000" eaLnBrk="1" hangingPunct="1">
              <a:spcBef>
                <a:spcPts val="600"/>
              </a:spcBef>
              <a:buClr>
                <a:srgbClr val="006FB7"/>
              </a:buClr>
              <a:buFont typeface="Arial" pitchFamily="34" charset="0"/>
              <a:buChar char="•"/>
            </a:pPr>
            <a:r>
              <a:rPr lang="en-US" altLang="zh-CN" sz="2800" dirty="0">
                <a:ea typeface="宋体" pitchFamily="2" charset="-122"/>
              </a:rPr>
              <a:t>Evictions should not result in people being made </a:t>
            </a:r>
            <a:r>
              <a:rPr lang="en-US" altLang="zh-CN" sz="2800" dirty="0" smtClean="0">
                <a:ea typeface="宋体" pitchFamily="2" charset="-122"/>
              </a:rPr>
              <a:t>homeless</a:t>
            </a:r>
            <a:endParaRPr lang="en-US" altLang="zh-CN" sz="2800" dirty="0">
              <a:ea typeface="宋体" pitchFamily="2" charset="-122"/>
            </a:endParaRPr>
          </a:p>
        </p:txBody>
      </p:sp>
    </p:spTree>
    <p:extLst>
      <p:ext uri="{BB962C8B-B14F-4D97-AF65-F5344CB8AC3E}">
        <p14:creationId xmlns:p14="http://schemas.microsoft.com/office/powerpoint/2010/main" val="656316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819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14</a:t>
            </a:r>
            <a:endParaRPr lang="en-US" b="0"/>
          </a:p>
        </p:txBody>
      </p:sp>
      <p:sp>
        <p:nvSpPr>
          <p:cNvPr id="819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Questions </a:t>
            </a:r>
            <a:r>
              <a:rPr lang="en-GB" altLang="zh-CN" sz="3200" b="1" dirty="0" smtClean="0">
                <a:solidFill>
                  <a:srgbClr val="006FB7"/>
                </a:solidFill>
                <a:ea typeface="宋体" pitchFamily="2" charset="-122"/>
              </a:rPr>
              <a:t>I</a:t>
            </a:r>
            <a:endParaRPr lang="en-US" sz="3200" b="1" dirty="0">
              <a:solidFill>
                <a:srgbClr val="006FB7"/>
              </a:solidFill>
            </a:endParaRPr>
          </a:p>
        </p:txBody>
      </p:sp>
      <p:sp>
        <p:nvSpPr>
          <p:cNvPr id="8197" name="Rectangle 3"/>
          <p:cNvSpPr txBox="1">
            <a:spLocks noChangeArrowheads="1"/>
          </p:cNvSpPr>
          <p:nvPr/>
        </p:nvSpPr>
        <p:spPr bwMode="auto">
          <a:xfrm>
            <a:off x="395288" y="1556791"/>
            <a:ext cx="8229600" cy="47519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buClr>
                <a:srgbClr val="006FB7"/>
              </a:buClr>
              <a:buFontTx/>
              <a:buChar char="•"/>
            </a:pPr>
            <a:r>
              <a:rPr lang="en-US" altLang="zh-CN" sz="2600" dirty="0" smtClean="0">
                <a:ea typeface="宋体" pitchFamily="2" charset="-122"/>
              </a:rPr>
              <a:t>How </a:t>
            </a:r>
            <a:r>
              <a:rPr lang="en-US" altLang="zh-CN" sz="2600" dirty="0">
                <a:ea typeface="宋体" pitchFamily="2" charset="-122"/>
              </a:rPr>
              <a:t>are economic, social and cultural rights protected and enforced in the country where you work?</a:t>
            </a:r>
          </a:p>
          <a:p>
            <a:pPr eaLnBrk="1" hangingPunct="1">
              <a:spcBef>
                <a:spcPts val="600"/>
              </a:spcBef>
              <a:buClr>
                <a:srgbClr val="006FB7"/>
              </a:buClr>
              <a:buFontTx/>
              <a:buChar char="•"/>
            </a:pPr>
            <a:r>
              <a:rPr lang="en-US" altLang="zh-CN" sz="2600" dirty="0" smtClean="0">
                <a:ea typeface="宋体" pitchFamily="2" charset="-122"/>
              </a:rPr>
              <a:t>What </a:t>
            </a:r>
            <a:r>
              <a:rPr lang="en-US" altLang="zh-CN" sz="2600" dirty="0">
                <a:ea typeface="宋体" pitchFamily="2" charset="-122"/>
              </a:rPr>
              <a:t>role do the courts play in the enforcement of these rights?</a:t>
            </a:r>
          </a:p>
          <a:p>
            <a:pPr eaLnBrk="1" hangingPunct="1">
              <a:spcBef>
                <a:spcPts val="600"/>
              </a:spcBef>
              <a:buClr>
                <a:srgbClr val="006FB7"/>
              </a:buClr>
              <a:buFontTx/>
              <a:buChar char="•"/>
            </a:pPr>
            <a:r>
              <a:rPr lang="en-US" altLang="zh-CN" sz="2600" dirty="0" smtClean="0">
                <a:ea typeface="宋体" pitchFamily="2" charset="-122"/>
              </a:rPr>
              <a:t>What </a:t>
            </a:r>
            <a:r>
              <a:rPr lang="en-US" altLang="zh-CN" sz="2600" dirty="0">
                <a:ea typeface="宋体" pitchFamily="2" charset="-122"/>
              </a:rPr>
              <a:t>mechanisms other than courts exist in your country to promote and/or enforce economic, social and cultural rights?</a:t>
            </a:r>
          </a:p>
          <a:p>
            <a:pPr eaLnBrk="1" hangingPunct="1">
              <a:spcBef>
                <a:spcPts val="600"/>
              </a:spcBef>
              <a:buClr>
                <a:srgbClr val="006FB7"/>
              </a:buClr>
              <a:buFontTx/>
              <a:buChar char="•"/>
            </a:pPr>
            <a:r>
              <a:rPr lang="en-US" altLang="zh-CN" sz="2600" dirty="0" smtClean="0">
                <a:ea typeface="宋体" pitchFamily="2" charset="-122"/>
              </a:rPr>
              <a:t>What </a:t>
            </a:r>
            <a:r>
              <a:rPr lang="en-US" altLang="zh-CN" sz="2600" dirty="0">
                <a:ea typeface="宋体" pitchFamily="2" charset="-122"/>
              </a:rPr>
              <a:t>aspects of </a:t>
            </a:r>
            <a:r>
              <a:rPr lang="en-US" altLang="zh-CN" sz="2600" dirty="0" smtClean="0">
                <a:ea typeface="宋体" pitchFamily="2" charset="-122"/>
              </a:rPr>
              <a:t>economic</a:t>
            </a:r>
            <a:r>
              <a:rPr lang="en-US" altLang="zh-CN" sz="2600" dirty="0">
                <a:ea typeface="宋体" pitchFamily="2" charset="-122"/>
              </a:rPr>
              <a:t>, social and cultural rights are particularly relevant in the country where you work?</a:t>
            </a:r>
          </a:p>
        </p:txBody>
      </p:sp>
      <p:sp>
        <p:nvSpPr>
          <p:cNvPr id="819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14</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39</a:t>
            </a:r>
            <a:endParaRPr lang="it-IT" sz="1200" b="1" dirty="0"/>
          </a:p>
        </p:txBody>
      </p:sp>
      <p:sp>
        <p:nvSpPr>
          <p:cNvPr id="5" name="Rectangle 3"/>
          <p:cNvSpPr txBox="1">
            <a:spLocks noChangeArrowheads="1"/>
          </p:cNvSpPr>
          <p:nvPr/>
        </p:nvSpPr>
        <p:spPr bwMode="auto">
          <a:xfrm>
            <a:off x="395288" y="1628800"/>
            <a:ext cx="8229600" cy="4464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500" b="1" dirty="0">
                <a:solidFill>
                  <a:srgbClr val="006FB7"/>
                </a:solidFill>
                <a:ea typeface="宋体" pitchFamily="2" charset="-122"/>
              </a:rPr>
              <a:t>Lessons learned (1</a:t>
            </a:r>
            <a:r>
              <a:rPr lang="en-US" altLang="zh-CN" sz="2500" b="1" dirty="0" smtClean="0">
                <a:solidFill>
                  <a:srgbClr val="006FB7"/>
                </a:solidFill>
                <a:ea typeface="宋体" pitchFamily="2" charset="-122"/>
              </a:rPr>
              <a:t>)</a:t>
            </a:r>
          </a:p>
          <a:p>
            <a:pPr marL="0" indent="0" eaLnBrk="1" hangingPunct="1">
              <a:spcBef>
                <a:spcPts val="1200"/>
              </a:spcBef>
              <a:buClr>
                <a:srgbClr val="006FB7"/>
              </a:buClr>
            </a:pPr>
            <a:r>
              <a:rPr lang="en-US" altLang="zh-CN" sz="2500" dirty="0">
                <a:ea typeface="宋体" pitchFamily="2" charset="-122"/>
              </a:rPr>
              <a:t>Both international and national jurisprudence on the right to adequate housing </a:t>
            </a:r>
            <a:r>
              <a:rPr lang="en-US" altLang="zh-CN" sz="2500" dirty="0" smtClean="0">
                <a:ea typeface="宋体" pitchFamily="2" charset="-122"/>
              </a:rPr>
              <a:t>confirm, </a:t>
            </a:r>
            <a:r>
              <a:rPr lang="en-US" altLang="zh-CN" sz="2500" dirty="0">
                <a:ea typeface="宋体" pitchFamily="2" charset="-122"/>
              </a:rPr>
              <a:t>in particular, that:</a:t>
            </a:r>
          </a:p>
          <a:p>
            <a:pPr marL="360000" indent="-360000" eaLnBrk="1" hangingPunct="1">
              <a:spcBef>
                <a:spcPts val="1200"/>
              </a:spcBef>
              <a:buClr>
                <a:srgbClr val="006FB7"/>
              </a:buClr>
              <a:buFont typeface="Arial" pitchFamily="34" charset="0"/>
              <a:buChar char="•"/>
            </a:pPr>
            <a:r>
              <a:rPr lang="en-US" altLang="zh-CN" sz="2500" dirty="0" smtClean="0">
                <a:ea typeface="宋体" pitchFamily="2" charset="-122"/>
              </a:rPr>
              <a:t>It </a:t>
            </a:r>
            <a:r>
              <a:rPr lang="en-US" altLang="zh-CN" sz="2500" dirty="0">
                <a:ea typeface="宋体" pitchFamily="2" charset="-122"/>
              </a:rPr>
              <a:t>is indispensable to consider the effective implementation of economic, social and cultural rights also in the light of the effective implementation of civil and political rights </a:t>
            </a:r>
          </a:p>
          <a:p>
            <a:pPr marL="360000" indent="-360000" eaLnBrk="1" hangingPunct="1">
              <a:spcBef>
                <a:spcPts val="1200"/>
              </a:spcBef>
              <a:buClr>
                <a:srgbClr val="006FB7"/>
              </a:buClr>
              <a:buFont typeface="Arial" pitchFamily="34" charset="0"/>
              <a:buChar char="•"/>
            </a:pPr>
            <a:r>
              <a:rPr lang="en-US" altLang="zh-CN" sz="2500" dirty="0" smtClean="0">
                <a:ea typeface="宋体" pitchFamily="2" charset="-122"/>
              </a:rPr>
              <a:t>Economic</a:t>
            </a:r>
            <a:r>
              <a:rPr lang="en-US" altLang="zh-CN" sz="2500" dirty="0">
                <a:ea typeface="宋体" pitchFamily="2" charset="-122"/>
              </a:rPr>
              <a:t>, social and cultural rights or, as a minimum, some aspects thereof, are justiciable and consequently lend themselves to judicial adjudication</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right to adequate housing </a:t>
            </a:r>
            <a:r>
              <a:rPr lang="en-US" altLang="zh-CN" sz="3200" b="1" dirty="0" smtClean="0">
                <a:solidFill>
                  <a:srgbClr val="006FB7"/>
                </a:solidFill>
                <a:ea typeface="宋体" pitchFamily="2" charset="-122"/>
              </a:rPr>
              <a:t>VII</a:t>
            </a:r>
            <a:endParaRPr lang="en-US" sz="3200" b="1" dirty="0">
              <a:solidFill>
                <a:srgbClr val="006FB7"/>
              </a:solidFill>
            </a:endParaRPr>
          </a:p>
        </p:txBody>
      </p:sp>
    </p:spTree>
    <p:extLst>
      <p:ext uri="{BB962C8B-B14F-4D97-AF65-F5344CB8AC3E}">
        <p14:creationId xmlns:p14="http://schemas.microsoft.com/office/powerpoint/2010/main" val="301047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14</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40</a:t>
            </a:r>
            <a:endParaRPr lang="it-IT" sz="1200" b="1" dirty="0"/>
          </a:p>
        </p:txBody>
      </p:sp>
      <p:sp>
        <p:nvSpPr>
          <p:cNvPr id="7" name="Rectangle 3"/>
          <p:cNvSpPr txBox="1">
            <a:spLocks noChangeArrowheads="1"/>
          </p:cNvSpPr>
          <p:nvPr/>
        </p:nvSpPr>
        <p:spPr bwMode="auto">
          <a:xfrm>
            <a:off x="395288" y="1844824"/>
            <a:ext cx="8229600" cy="39604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Lessons learned </a:t>
            </a:r>
            <a:r>
              <a:rPr lang="en-US" altLang="zh-CN" sz="2800" b="1" dirty="0" smtClean="0">
                <a:solidFill>
                  <a:srgbClr val="006FB7"/>
                </a:solidFill>
                <a:ea typeface="宋体" pitchFamily="2" charset="-122"/>
              </a:rPr>
              <a:t>(2)</a:t>
            </a:r>
          </a:p>
          <a:p>
            <a:pPr marL="0" indent="0" eaLnBrk="1" hangingPunct="1">
              <a:spcBef>
                <a:spcPts val="1200"/>
              </a:spcBef>
              <a:buClr>
                <a:srgbClr val="006FB7"/>
              </a:buClr>
            </a:pPr>
            <a:r>
              <a:rPr lang="en-US" altLang="zh-CN" sz="2800" dirty="0">
                <a:ea typeface="宋体" pitchFamily="2" charset="-122"/>
              </a:rPr>
              <a:t>International and national jurisprudence on the right to adequate housing further </a:t>
            </a:r>
            <a:r>
              <a:rPr lang="en-US" altLang="zh-CN" sz="2800" dirty="0" smtClean="0">
                <a:ea typeface="宋体" pitchFamily="2" charset="-122"/>
              </a:rPr>
              <a:t>confirm </a:t>
            </a:r>
            <a:r>
              <a:rPr lang="en-US" altLang="zh-CN" sz="2800" dirty="0">
                <a:ea typeface="宋体" pitchFamily="2" charset="-122"/>
              </a:rPr>
              <a:t>that: </a:t>
            </a:r>
          </a:p>
          <a:p>
            <a:pPr marL="360000" indent="-360000" eaLnBrk="1" hangingPunct="1">
              <a:spcBef>
                <a:spcPts val="1200"/>
              </a:spcBef>
              <a:buClr>
                <a:srgbClr val="006FB7"/>
              </a:buClr>
              <a:buFont typeface="Arial" pitchFamily="34" charset="0"/>
              <a:buChar char="•"/>
            </a:pPr>
            <a:r>
              <a:rPr lang="en-US" altLang="zh-CN" sz="2800" dirty="0" smtClean="0">
                <a:ea typeface="宋体" pitchFamily="2" charset="-122"/>
              </a:rPr>
              <a:t>Legal </a:t>
            </a:r>
            <a:r>
              <a:rPr lang="en-US" altLang="zh-CN" sz="2800" dirty="0">
                <a:ea typeface="宋体" pitchFamily="2" charset="-122"/>
              </a:rPr>
              <a:t>terms are meant to have an effect. Consequently, terms such as taking “steps” to achieve “progressively” the full realization of rights impose immediate positive duties on </a:t>
            </a:r>
            <a:r>
              <a:rPr lang="en-US" altLang="zh-CN" sz="2800" dirty="0" smtClean="0">
                <a:ea typeface="宋体" pitchFamily="2" charset="-122"/>
              </a:rPr>
              <a:t>States in </a:t>
            </a:r>
            <a:r>
              <a:rPr lang="en-US" altLang="zh-CN" sz="2800" dirty="0">
                <a:ea typeface="宋体" pitchFamily="2" charset="-122"/>
              </a:rPr>
              <a:t>terms of conduct, result and effect</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right to adequate housing </a:t>
            </a:r>
            <a:r>
              <a:rPr lang="en-US" altLang="zh-CN" sz="3200" b="1" dirty="0" smtClean="0">
                <a:solidFill>
                  <a:srgbClr val="006FB7"/>
                </a:solidFill>
                <a:ea typeface="宋体" pitchFamily="2" charset="-122"/>
              </a:rPr>
              <a:t>VIII</a:t>
            </a:r>
            <a:endParaRPr lang="en-US" sz="3200" b="1" dirty="0">
              <a:solidFill>
                <a:srgbClr val="006FB7"/>
              </a:solidFill>
            </a:endParaRPr>
          </a:p>
        </p:txBody>
      </p:sp>
    </p:spTree>
    <p:extLst>
      <p:ext uri="{BB962C8B-B14F-4D97-AF65-F5344CB8AC3E}">
        <p14:creationId xmlns:p14="http://schemas.microsoft.com/office/powerpoint/2010/main" val="27484137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14</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41</a:t>
            </a:r>
            <a:endParaRPr lang="it-IT" sz="1200" b="1" dirty="0"/>
          </a:p>
        </p:txBody>
      </p:sp>
      <p:sp>
        <p:nvSpPr>
          <p:cNvPr id="7" name="Rectangle 3"/>
          <p:cNvSpPr txBox="1">
            <a:spLocks noChangeArrowheads="1"/>
          </p:cNvSpPr>
          <p:nvPr/>
        </p:nvSpPr>
        <p:spPr bwMode="auto">
          <a:xfrm>
            <a:off x="395288" y="1772816"/>
            <a:ext cx="8229600" cy="42484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Lessons learned </a:t>
            </a:r>
            <a:r>
              <a:rPr lang="en-US" altLang="zh-CN" sz="2800" b="1" dirty="0" smtClean="0">
                <a:solidFill>
                  <a:srgbClr val="006FB7"/>
                </a:solidFill>
                <a:ea typeface="宋体" pitchFamily="2" charset="-122"/>
              </a:rPr>
              <a:t>(3)</a:t>
            </a:r>
          </a:p>
          <a:p>
            <a:pPr marL="0" indent="0" eaLnBrk="1" hangingPunct="1">
              <a:spcBef>
                <a:spcPts val="1200"/>
              </a:spcBef>
              <a:buClr>
                <a:srgbClr val="006FB7"/>
              </a:buClr>
            </a:pPr>
            <a:r>
              <a:rPr lang="en-US" altLang="zh-CN" sz="2800" dirty="0">
                <a:ea typeface="宋体" pitchFamily="2" charset="-122"/>
              </a:rPr>
              <a:t>International and national jurisprudence on the right to adequate housing finally </a:t>
            </a:r>
            <a:r>
              <a:rPr lang="en-US" altLang="zh-CN" sz="2800" dirty="0" smtClean="0">
                <a:ea typeface="宋体" pitchFamily="2" charset="-122"/>
              </a:rPr>
              <a:t>confirm, </a:t>
            </a:r>
            <a:r>
              <a:rPr lang="en-US" altLang="zh-CN" sz="2800" dirty="0">
                <a:ea typeface="宋体" pitchFamily="2" charset="-122"/>
              </a:rPr>
              <a:t>inter alia, that</a:t>
            </a:r>
            <a:r>
              <a:rPr lang="en-US" altLang="zh-CN" sz="2800" dirty="0" smtClean="0">
                <a:ea typeface="宋体" pitchFamily="2" charset="-122"/>
              </a:rPr>
              <a:t>:</a:t>
            </a:r>
            <a:endParaRPr lang="en-US" altLang="zh-CN" sz="2800" dirty="0">
              <a:ea typeface="宋体" pitchFamily="2" charset="-122"/>
            </a:endParaRPr>
          </a:p>
          <a:p>
            <a:pPr marL="360000" indent="-360000" eaLnBrk="1" hangingPunct="1">
              <a:spcBef>
                <a:spcPts val="1200"/>
              </a:spcBef>
              <a:buClr>
                <a:srgbClr val="006FB7"/>
              </a:buClr>
              <a:buFont typeface="Arial" pitchFamily="34" charset="0"/>
              <a:buChar char="•"/>
            </a:pPr>
            <a:r>
              <a:rPr lang="en-US" altLang="zh-CN" sz="2800" dirty="0" smtClean="0">
                <a:ea typeface="宋体" pitchFamily="2" charset="-122"/>
              </a:rPr>
              <a:t>The </a:t>
            </a:r>
            <a:r>
              <a:rPr lang="en-US" altLang="zh-CN" sz="2800" dirty="0">
                <a:ea typeface="宋体" pitchFamily="2" charset="-122"/>
              </a:rPr>
              <a:t>reference to “all appropriate means” implies that there is a built-in flexibility that makes it possible in any given case to strike a fair balance between the legal duties of a given State and the means at its </a:t>
            </a:r>
            <a:r>
              <a:rPr lang="en-US" altLang="zh-CN" sz="2800" dirty="0" smtClean="0">
                <a:ea typeface="宋体" pitchFamily="2" charset="-122"/>
              </a:rPr>
              <a:t>disposal</a:t>
            </a:r>
            <a:endParaRPr lang="en-US" altLang="zh-CN" sz="2800" dirty="0">
              <a:ea typeface="宋体" pitchFamily="2" charset="-122"/>
            </a:endParaRP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right to adequate housing </a:t>
            </a:r>
            <a:r>
              <a:rPr lang="en-US" altLang="zh-CN" sz="3200" b="1" dirty="0" smtClean="0">
                <a:solidFill>
                  <a:srgbClr val="006FB7"/>
                </a:solidFill>
                <a:ea typeface="宋体" pitchFamily="2" charset="-122"/>
              </a:rPr>
              <a:t>IX</a:t>
            </a:r>
            <a:endParaRPr lang="en-US" sz="3200" b="1" dirty="0">
              <a:solidFill>
                <a:srgbClr val="006FB7"/>
              </a:solidFill>
            </a:endParaRPr>
          </a:p>
        </p:txBody>
      </p:sp>
    </p:spTree>
    <p:extLst>
      <p:ext uri="{BB962C8B-B14F-4D97-AF65-F5344CB8AC3E}">
        <p14:creationId xmlns:p14="http://schemas.microsoft.com/office/powerpoint/2010/main" val="25464694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14</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42</a:t>
            </a:r>
            <a:endParaRPr lang="it-IT" sz="1200" b="1" dirty="0"/>
          </a:p>
        </p:txBody>
      </p:sp>
      <p:sp>
        <p:nvSpPr>
          <p:cNvPr id="5" name="Rectangle 3"/>
          <p:cNvSpPr txBox="1">
            <a:spLocks noChangeArrowheads="1"/>
          </p:cNvSpPr>
          <p:nvPr/>
        </p:nvSpPr>
        <p:spPr bwMode="auto">
          <a:xfrm>
            <a:off x="395288" y="1628800"/>
            <a:ext cx="8229600" cy="4464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(1)</a:t>
            </a:r>
            <a:endParaRPr lang="en-US" altLang="zh-CN" sz="2800" b="1" dirty="0" smtClean="0">
              <a:solidFill>
                <a:srgbClr val="006FB7"/>
              </a:solidFill>
              <a:ea typeface="宋体" pitchFamily="2" charset="-122"/>
            </a:endParaRPr>
          </a:p>
          <a:p>
            <a:pPr marL="0" indent="0" eaLnBrk="1" hangingPunct="1">
              <a:spcBef>
                <a:spcPts val="1200"/>
              </a:spcBef>
              <a:buClr>
                <a:srgbClr val="006FB7"/>
              </a:buClr>
            </a:pPr>
            <a:r>
              <a:rPr lang="en-US" altLang="zh-CN" sz="2800" dirty="0">
                <a:ea typeface="宋体" pitchFamily="2" charset="-122"/>
              </a:rPr>
              <a:t>The right to health as guaranteed by the International Covenant on Economic, Social and Cultural Rights means the right to enjoy the facilities, goods and services, and conditions necessary for the realization of the highest attainable standard of health. The right includes the freedom to control one’s own health and body, as well as the right of access to a system of health protection in a non-discriminatory manner.</a:t>
            </a:r>
          </a:p>
        </p:txBody>
      </p:sp>
      <p:sp>
        <p:nvSpPr>
          <p:cNvPr id="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right to health I</a:t>
            </a:r>
            <a:endParaRPr lang="en-US" sz="3200" b="1" dirty="0">
              <a:solidFill>
                <a:srgbClr val="006FB7"/>
              </a:solidFill>
            </a:endParaRPr>
          </a:p>
        </p:txBody>
      </p:sp>
    </p:spTree>
    <p:extLst>
      <p:ext uri="{BB962C8B-B14F-4D97-AF65-F5344CB8AC3E}">
        <p14:creationId xmlns:p14="http://schemas.microsoft.com/office/powerpoint/2010/main" val="3247742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14</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43</a:t>
            </a:r>
            <a:endParaRPr lang="it-IT" sz="1200" b="1" dirty="0"/>
          </a:p>
        </p:txBody>
      </p:sp>
      <p:sp>
        <p:nvSpPr>
          <p:cNvPr id="7" name="Rectangle 3"/>
          <p:cNvSpPr txBox="1">
            <a:spLocks noChangeArrowheads="1"/>
          </p:cNvSpPr>
          <p:nvPr/>
        </p:nvSpPr>
        <p:spPr bwMode="auto">
          <a:xfrm>
            <a:off x="395288" y="1700808"/>
            <a:ext cx="8229600" cy="4320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a:t>
            </a:r>
            <a:r>
              <a:rPr lang="en-US" altLang="zh-CN" sz="2800" b="1" dirty="0" smtClean="0">
                <a:solidFill>
                  <a:srgbClr val="006FB7"/>
                </a:solidFill>
                <a:ea typeface="宋体" pitchFamily="2" charset="-122"/>
              </a:rPr>
              <a:t>(2)</a:t>
            </a:r>
          </a:p>
          <a:p>
            <a:pPr marL="0" indent="0" eaLnBrk="1" hangingPunct="1">
              <a:spcBef>
                <a:spcPts val="1200"/>
              </a:spcBef>
              <a:buClr>
                <a:srgbClr val="006FB7"/>
              </a:buClr>
            </a:pPr>
            <a:r>
              <a:rPr lang="en-US" altLang="zh-CN" sz="2800" dirty="0">
                <a:ea typeface="宋体" pitchFamily="2" charset="-122"/>
              </a:rPr>
              <a:t>The International Covenant on Economic, Social and Cultural Rights requires that health facilities must be </a:t>
            </a:r>
            <a:r>
              <a:rPr lang="en-US" altLang="zh-CN" sz="2800" i="1" dirty="0">
                <a:ea typeface="宋体" pitchFamily="2" charset="-122"/>
              </a:rPr>
              <a:t>available</a:t>
            </a:r>
            <a:r>
              <a:rPr lang="en-US" altLang="zh-CN" sz="2800" dirty="0">
                <a:ea typeface="宋体" pitchFamily="2" charset="-122"/>
              </a:rPr>
              <a:t>, </a:t>
            </a:r>
            <a:r>
              <a:rPr lang="en-US" altLang="zh-CN" sz="2800" i="1" dirty="0">
                <a:ea typeface="宋体" pitchFamily="2" charset="-122"/>
              </a:rPr>
              <a:t>accessible</a:t>
            </a:r>
            <a:r>
              <a:rPr lang="en-US" altLang="zh-CN" sz="2800" dirty="0">
                <a:ea typeface="宋体" pitchFamily="2" charset="-122"/>
              </a:rPr>
              <a:t>, </a:t>
            </a:r>
            <a:r>
              <a:rPr lang="en-US" altLang="zh-CN" sz="2800" i="1" dirty="0">
                <a:ea typeface="宋体" pitchFamily="2" charset="-122"/>
              </a:rPr>
              <a:t>acceptable</a:t>
            </a:r>
            <a:r>
              <a:rPr lang="en-US" altLang="zh-CN" sz="2800" dirty="0">
                <a:ea typeface="宋体" pitchFamily="2" charset="-122"/>
              </a:rPr>
              <a:t> and of </a:t>
            </a:r>
            <a:r>
              <a:rPr lang="en-US" altLang="zh-CN" sz="2800" i="1" dirty="0">
                <a:ea typeface="宋体" pitchFamily="2" charset="-122"/>
              </a:rPr>
              <a:t>good quality</a:t>
            </a:r>
            <a:r>
              <a:rPr lang="en-US" altLang="zh-CN" sz="2800" dirty="0">
                <a:ea typeface="宋体" pitchFamily="2" charset="-122"/>
              </a:rPr>
              <a:t>.</a:t>
            </a:r>
          </a:p>
          <a:p>
            <a:pPr marL="0" indent="0" eaLnBrk="1" hangingPunct="1">
              <a:spcBef>
                <a:spcPts val="1200"/>
              </a:spcBef>
              <a:buClr>
                <a:srgbClr val="006FB7"/>
              </a:buClr>
            </a:pPr>
            <a:r>
              <a:rPr lang="en-US" altLang="zh-CN" sz="2800" dirty="0">
                <a:ea typeface="宋体" pitchFamily="2" charset="-122"/>
              </a:rPr>
              <a:t>Vulnerable groups such as persons with disabilities, women and elderly persons, as well as indigenous peoples, have the right to have specific measures designed for their particular needs.</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right to health </a:t>
            </a:r>
            <a:r>
              <a:rPr lang="en-US" altLang="zh-CN" sz="3200" b="1" dirty="0" smtClean="0">
                <a:solidFill>
                  <a:srgbClr val="006FB7"/>
                </a:solidFill>
                <a:ea typeface="宋体" pitchFamily="2" charset="-122"/>
              </a:rPr>
              <a:t>II</a:t>
            </a:r>
            <a:endParaRPr lang="en-US" sz="3200" b="1" dirty="0">
              <a:solidFill>
                <a:srgbClr val="006FB7"/>
              </a:solidFill>
            </a:endParaRPr>
          </a:p>
        </p:txBody>
      </p:sp>
    </p:spTree>
    <p:extLst>
      <p:ext uri="{BB962C8B-B14F-4D97-AF65-F5344CB8AC3E}">
        <p14:creationId xmlns:p14="http://schemas.microsoft.com/office/powerpoint/2010/main" val="24143204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14</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44</a:t>
            </a:r>
            <a:endParaRPr lang="it-IT" sz="1200" b="1" dirty="0"/>
          </a:p>
        </p:txBody>
      </p:sp>
      <p:sp>
        <p:nvSpPr>
          <p:cNvPr id="7" name="Rectangle 3"/>
          <p:cNvSpPr txBox="1">
            <a:spLocks noChangeArrowheads="1"/>
          </p:cNvSpPr>
          <p:nvPr/>
        </p:nvSpPr>
        <p:spPr bwMode="auto">
          <a:xfrm>
            <a:off x="395288" y="1484784"/>
            <a:ext cx="8229600" cy="47525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800"/>
              </a:spcBef>
              <a:buClr>
                <a:srgbClr val="006FB7"/>
              </a:buClr>
            </a:pPr>
            <a:r>
              <a:rPr lang="en-US" altLang="zh-CN" sz="2600" b="1" dirty="0">
                <a:solidFill>
                  <a:srgbClr val="006FB7"/>
                </a:solidFill>
                <a:ea typeface="宋体" pitchFamily="2" charset="-122"/>
              </a:rPr>
              <a:t>The legal obligations (1</a:t>
            </a:r>
            <a:r>
              <a:rPr lang="en-US" altLang="zh-CN" sz="2600" b="1" dirty="0" smtClean="0">
                <a:solidFill>
                  <a:srgbClr val="006FB7"/>
                </a:solidFill>
                <a:ea typeface="宋体" pitchFamily="2" charset="-122"/>
              </a:rPr>
              <a:t>)</a:t>
            </a:r>
          </a:p>
          <a:p>
            <a:pPr marL="0" indent="0" eaLnBrk="1" hangingPunct="1">
              <a:spcBef>
                <a:spcPts val="800"/>
              </a:spcBef>
              <a:buClr>
                <a:srgbClr val="006FB7"/>
              </a:buClr>
            </a:pPr>
            <a:r>
              <a:rPr lang="en-US" altLang="zh-CN" sz="2600" dirty="0">
                <a:ea typeface="宋体" pitchFamily="2" charset="-122"/>
              </a:rPr>
              <a:t>The State parties to the International Covenant on Economic, Social and Cultural Rights have a legal duty to take deliberate, concrete and targeted steps towards the full realization of the right to health. While some obligations can be implemented progressively, others have an immediate effect.</a:t>
            </a:r>
          </a:p>
          <a:p>
            <a:pPr marL="0" indent="0" eaLnBrk="1" hangingPunct="1">
              <a:spcBef>
                <a:spcPts val="800"/>
              </a:spcBef>
              <a:buClr>
                <a:srgbClr val="006FB7"/>
              </a:buClr>
            </a:pPr>
            <a:r>
              <a:rPr lang="en-US" altLang="zh-CN" sz="2600" dirty="0">
                <a:ea typeface="宋体" pitchFamily="2" charset="-122"/>
              </a:rPr>
              <a:t>The State parties have to </a:t>
            </a:r>
            <a:r>
              <a:rPr lang="en-US" altLang="zh-CN" sz="2600" i="1" dirty="0">
                <a:ea typeface="宋体" pitchFamily="2" charset="-122"/>
              </a:rPr>
              <a:t>respect</a:t>
            </a:r>
            <a:r>
              <a:rPr lang="en-US" altLang="zh-CN" sz="2600" dirty="0">
                <a:ea typeface="宋体" pitchFamily="2" charset="-122"/>
              </a:rPr>
              <a:t>, </a:t>
            </a:r>
            <a:r>
              <a:rPr lang="en-US" altLang="zh-CN" sz="2600" i="1" dirty="0">
                <a:ea typeface="宋体" pitchFamily="2" charset="-122"/>
              </a:rPr>
              <a:t>protect</a:t>
            </a:r>
            <a:r>
              <a:rPr lang="en-US" altLang="zh-CN" sz="2600" dirty="0">
                <a:ea typeface="宋体" pitchFamily="2" charset="-122"/>
              </a:rPr>
              <a:t> and </a:t>
            </a:r>
            <a:r>
              <a:rPr lang="en-US" altLang="zh-CN" sz="2600" i="1" dirty="0" err="1">
                <a:ea typeface="宋体" pitchFamily="2" charset="-122"/>
              </a:rPr>
              <a:t>fulfil</a:t>
            </a:r>
            <a:r>
              <a:rPr lang="en-US" altLang="zh-CN" sz="2600" dirty="0">
                <a:ea typeface="宋体" pitchFamily="2" charset="-122"/>
              </a:rPr>
              <a:t> their legal undertakings. The obligation to </a:t>
            </a:r>
            <a:r>
              <a:rPr lang="en-US" altLang="zh-CN" sz="2600" dirty="0" err="1">
                <a:ea typeface="宋体" pitchFamily="2" charset="-122"/>
              </a:rPr>
              <a:t>fulfil</a:t>
            </a:r>
            <a:r>
              <a:rPr lang="en-US" altLang="zh-CN" sz="2600" dirty="0">
                <a:ea typeface="宋体" pitchFamily="2" charset="-122"/>
              </a:rPr>
              <a:t> also implies that the State parties have a legal duty to </a:t>
            </a:r>
            <a:r>
              <a:rPr lang="en-US" altLang="zh-CN" sz="2600" i="1" dirty="0">
                <a:ea typeface="宋体" pitchFamily="2" charset="-122"/>
              </a:rPr>
              <a:t>facilitate</a:t>
            </a:r>
            <a:r>
              <a:rPr lang="en-US" altLang="zh-CN" sz="2600" dirty="0">
                <a:ea typeface="宋体" pitchFamily="2" charset="-122"/>
              </a:rPr>
              <a:t>, </a:t>
            </a:r>
            <a:r>
              <a:rPr lang="en-US" altLang="zh-CN" sz="2600" i="1" dirty="0">
                <a:ea typeface="宋体" pitchFamily="2" charset="-122"/>
              </a:rPr>
              <a:t>provide</a:t>
            </a:r>
            <a:r>
              <a:rPr lang="en-US" altLang="zh-CN" sz="2600" dirty="0">
                <a:ea typeface="宋体" pitchFamily="2" charset="-122"/>
              </a:rPr>
              <a:t> and </a:t>
            </a:r>
            <a:r>
              <a:rPr lang="en-US" altLang="zh-CN" sz="2600" i="1" dirty="0">
                <a:ea typeface="宋体" pitchFamily="2" charset="-122"/>
              </a:rPr>
              <a:t>promote</a:t>
            </a:r>
            <a:r>
              <a:rPr lang="en-US" altLang="zh-CN" sz="2600" dirty="0">
                <a:ea typeface="宋体" pitchFamily="2" charset="-122"/>
              </a:rPr>
              <a:t> the right to health.</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right to health </a:t>
            </a:r>
            <a:r>
              <a:rPr lang="en-US" altLang="zh-CN" sz="3200" b="1" dirty="0" smtClean="0">
                <a:solidFill>
                  <a:srgbClr val="006FB7"/>
                </a:solidFill>
                <a:ea typeface="宋体" pitchFamily="2" charset="-122"/>
              </a:rPr>
              <a:t>III</a:t>
            </a:r>
            <a:endParaRPr lang="en-US" sz="3200" b="1" dirty="0">
              <a:solidFill>
                <a:srgbClr val="006FB7"/>
              </a:solidFill>
            </a:endParaRPr>
          </a:p>
        </p:txBody>
      </p:sp>
    </p:spTree>
    <p:extLst>
      <p:ext uri="{BB962C8B-B14F-4D97-AF65-F5344CB8AC3E}">
        <p14:creationId xmlns:p14="http://schemas.microsoft.com/office/powerpoint/2010/main" val="35046016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14</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45</a:t>
            </a:r>
            <a:endParaRPr lang="it-IT" sz="1200" b="1" dirty="0"/>
          </a:p>
        </p:txBody>
      </p:sp>
      <p:sp>
        <p:nvSpPr>
          <p:cNvPr id="7" name="Rectangle 3"/>
          <p:cNvSpPr txBox="1">
            <a:spLocks noChangeArrowheads="1"/>
          </p:cNvSpPr>
          <p:nvPr/>
        </p:nvSpPr>
        <p:spPr bwMode="auto">
          <a:xfrm>
            <a:off x="395288" y="1556792"/>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400" b="1" dirty="0">
                <a:solidFill>
                  <a:srgbClr val="006FB7"/>
                </a:solidFill>
                <a:ea typeface="宋体" pitchFamily="2" charset="-122"/>
              </a:rPr>
              <a:t>The legal obligations </a:t>
            </a:r>
            <a:r>
              <a:rPr lang="en-US" altLang="zh-CN" sz="2400" b="1" dirty="0" smtClean="0">
                <a:solidFill>
                  <a:srgbClr val="006FB7"/>
                </a:solidFill>
                <a:ea typeface="宋体" pitchFamily="2" charset="-122"/>
              </a:rPr>
              <a:t>(2)</a:t>
            </a:r>
          </a:p>
          <a:p>
            <a:pPr marL="0" indent="0" eaLnBrk="1" hangingPunct="1">
              <a:spcBef>
                <a:spcPts val="1200"/>
              </a:spcBef>
              <a:buClr>
                <a:srgbClr val="006FB7"/>
              </a:buClr>
            </a:pPr>
            <a:r>
              <a:rPr lang="en-US" altLang="zh-CN" sz="2400" dirty="0">
                <a:ea typeface="宋体" pitchFamily="2" charset="-122"/>
              </a:rPr>
              <a:t>The State parties to the International Covenant have, at the very least, 11 </a:t>
            </a:r>
            <a:r>
              <a:rPr lang="en-US" altLang="zh-CN" sz="2400" i="1" dirty="0">
                <a:ea typeface="宋体" pitchFamily="2" charset="-122"/>
              </a:rPr>
              <a:t>core obligations </a:t>
            </a:r>
            <a:r>
              <a:rPr lang="en-US" altLang="zh-CN" sz="2400" dirty="0">
                <a:ea typeface="宋体" pitchFamily="2" charset="-122"/>
              </a:rPr>
              <a:t>which must be complied with at all times.</a:t>
            </a:r>
          </a:p>
          <a:p>
            <a:pPr marL="0" indent="0" eaLnBrk="1" hangingPunct="1">
              <a:spcBef>
                <a:spcPts val="1200"/>
              </a:spcBef>
              <a:buClr>
                <a:srgbClr val="006FB7"/>
              </a:buClr>
            </a:pPr>
            <a:r>
              <a:rPr lang="en-US" altLang="zh-CN" sz="2400" dirty="0">
                <a:ea typeface="宋体" pitchFamily="2" charset="-122"/>
              </a:rPr>
              <a:t>All alleged victims of violations of the right to health should have access to effective judicial or other appropriate remedies inter alia at the national level, as well as the right to adequate reparation for violations of this right.</a:t>
            </a:r>
          </a:p>
          <a:p>
            <a:pPr marL="0" indent="0" eaLnBrk="1" hangingPunct="1">
              <a:spcBef>
                <a:spcPts val="1200"/>
              </a:spcBef>
              <a:buClr>
                <a:srgbClr val="006FB7"/>
              </a:buClr>
            </a:pPr>
            <a:r>
              <a:rPr lang="en-US" altLang="zh-CN" sz="2400" dirty="0">
                <a:ea typeface="宋体" pitchFamily="2" charset="-122"/>
              </a:rPr>
              <a:t>Judges and members of the legal professions in general should be encouraged to pay greater attention to violations of the right to health in the exercise of their responsibilities.</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right to health </a:t>
            </a:r>
            <a:r>
              <a:rPr lang="en-US" altLang="zh-CN" sz="3200" b="1" dirty="0" smtClean="0">
                <a:solidFill>
                  <a:srgbClr val="006FB7"/>
                </a:solidFill>
                <a:ea typeface="宋体" pitchFamily="2" charset="-122"/>
              </a:rPr>
              <a:t>IV</a:t>
            </a:r>
            <a:endParaRPr lang="en-US" sz="3200" b="1" dirty="0">
              <a:solidFill>
                <a:srgbClr val="006FB7"/>
              </a:solidFill>
            </a:endParaRPr>
          </a:p>
        </p:txBody>
      </p:sp>
    </p:spTree>
    <p:extLst>
      <p:ext uri="{BB962C8B-B14F-4D97-AF65-F5344CB8AC3E}">
        <p14:creationId xmlns:p14="http://schemas.microsoft.com/office/powerpoint/2010/main" val="24381982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14</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46</a:t>
            </a:r>
            <a:endParaRPr lang="it-IT" sz="1200" b="1" dirty="0"/>
          </a:p>
        </p:txBody>
      </p:sp>
      <p:sp>
        <p:nvSpPr>
          <p:cNvPr id="7" name="Rectangle 3"/>
          <p:cNvSpPr txBox="1">
            <a:spLocks noChangeArrowheads="1"/>
          </p:cNvSpPr>
          <p:nvPr/>
        </p:nvSpPr>
        <p:spPr bwMode="auto">
          <a:xfrm>
            <a:off x="395288" y="1628800"/>
            <a:ext cx="8229600" cy="4464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300" b="1" dirty="0">
                <a:solidFill>
                  <a:srgbClr val="006FB7"/>
                </a:solidFill>
                <a:ea typeface="宋体" pitchFamily="2" charset="-122"/>
              </a:rPr>
              <a:t>Lessons learned from national case </a:t>
            </a:r>
            <a:r>
              <a:rPr lang="en-US" altLang="zh-CN" sz="2300" b="1" dirty="0" smtClean="0">
                <a:solidFill>
                  <a:srgbClr val="006FB7"/>
                </a:solidFill>
                <a:ea typeface="宋体" pitchFamily="2" charset="-122"/>
              </a:rPr>
              <a:t>law</a:t>
            </a:r>
          </a:p>
          <a:p>
            <a:pPr marL="0" indent="0" eaLnBrk="1" hangingPunct="1">
              <a:spcBef>
                <a:spcPts val="1200"/>
              </a:spcBef>
              <a:buClr>
                <a:srgbClr val="006FB7"/>
              </a:buClr>
            </a:pPr>
            <a:r>
              <a:rPr lang="en-US" altLang="zh-CN" sz="2300" dirty="0">
                <a:ea typeface="宋体" pitchFamily="2" charset="-122"/>
              </a:rPr>
              <a:t>Case law from Canada and India shows that, although the right to health may not, as such, be included in </a:t>
            </a:r>
            <a:r>
              <a:rPr lang="en-US" altLang="zh-CN" sz="2300" dirty="0" smtClean="0">
                <a:ea typeface="宋体" pitchFamily="2" charset="-122"/>
              </a:rPr>
              <a:t>domestic </a:t>
            </a:r>
            <a:r>
              <a:rPr lang="en-US" altLang="zh-CN" sz="2300" dirty="0">
                <a:ea typeface="宋体" pitchFamily="2" charset="-122"/>
              </a:rPr>
              <a:t>law, the domestic judge is not necessarily deprived of legal tools to protect the right to health of vulnerable groups:</a:t>
            </a:r>
          </a:p>
          <a:p>
            <a:pPr marL="360000" indent="-360000" eaLnBrk="1" hangingPunct="1">
              <a:spcBef>
                <a:spcPts val="1200"/>
              </a:spcBef>
              <a:buClr>
                <a:srgbClr val="006FB7"/>
              </a:buClr>
              <a:buFont typeface="Arial" pitchFamily="34" charset="0"/>
              <a:buChar char="•"/>
            </a:pPr>
            <a:r>
              <a:rPr lang="en-US" altLang="zh-CN" sz="2300" dirty="0" smtClean="0">
                <a:ea typeface="宋体" pitchFamily="2" charset="-122"/>
              </a:rPr>
              <a:t>In </a:t>
            </a:r>
            <a:r>
              <a:rPr lang="en-US" altLang="zh-CN" sz="2300" dirty="0">
                <a:ea typeface="宋体" pitchFamily="2" charset="-122"/>
              </a:rPr>
              <a:t>Canada this was done by reference to the right to equal access to medical services, giving the right to equality a dynamic, purposeful interpretation </a:t>
            </a:r>
          </a:p>
          <a:p>
            <a:pPr marL="360000" indent="-360000" eaLnBrk="1" hangingPunct="1">
              <a:spcBef>
                <a:spcPts val="1200"/>
              </a:spcBef>
              <a:buClr>
                <a:srgbClr val="006FB7"/>
              </a:buClr>
              <a:buFont typeface="Arial" pitchFamily="34" charset="0"/>
              <a:buChar char="•"/>
            </a:pPr>
            <a:r>
              <a:rPr lang="en-US" altLang="zh-CN" sz="2300" dirty="0" smtClean="0">
                <a:ea typeface="宋体" pitchFamily="2" charset="-122"/>
              </a:rPr>
              <a:t>In </a:t>
            </a:r>
            <a:r>
              <a:rPr lang="en-US" altLang="zh-CN" sz="2300" dirty="0">
                <a:ea typeface="宋体" pitchFamily="2" charset="-122"/>
              </a:rPr>
              <a:t>India it was done by an extensive interpretation of the right to life as understood in the light of other constitutional provisions concerning inter alia social justice</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right to health </a:t>
            </a:r>
            <a:r>
              <a:rPr lang="en-US" altLang="zh-CN" sz="3200" b="1" dirty="0" smtClean="0">
                <a:solidFill>
                  <a:srgbClr val="006FB7"/>
                </a:solidFill>
                <a:ea typeface="宋体" pitchFamily="2" charset="-122"/>
              </a:rPr>
              <a:t>V</a:t>
            </a:r>
            <a:endParaRPr lang="en-US" sz="3200" b="1" dirty="0">
              <a:solidFill>
                <a:srgbClr val="006FB7"/>
              </a:solidFill>
            </a:endParaRPr>
          </a:p>
        </p:txBody>
      </p:sp>
    </p:spTree>
    <p:extLst>
      <p:ext uri="{BB962C8B-B14F-4D97-AF65-F5344CB8AC3E}">
        <p14:creationId xmlns:p14="http://schemas.microsoft.com/office/powerpoint/2010/main" val="544279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921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14</a:t>
            </a:r>
            <a:endParaRPr lang="en-US" b="0"/>
          </a:p>
        </p:txBody>
      </p:sp>
      <p:sp>
        <p:nvSpPr>
          <p:cNvPr id="9221" name="Rectangle 3"/>
          <p:cNvSpPr txBox="1">
            <a:spLocks noChangeArrowheads="1"/>
          </p:cNvSpPr>
          <p:nvPr/>
        </p:nvSpPr>
        <p:spPr bwMode="auto">
          <a:xfrm>
            <a:off x="395288" y="1556792"/>
            <a:ext cx="8229600" cy="45365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60000" indent="-360000" eaLnBrk="1" hangingPunct="1">
              <a:spcBef>
                <a:spcPts val="1200"/>
              </a:spcBef>
              <a:buClr>
                <a:srgbClr val="006FB7"/>
              </a:buClr>
              <a:buFont typeface="Arial" pitchFamily="34" charset="0"/>
              <a:buChar char="•"/>
            </a:pPr>
            <a:r>
              <a:rPr lang="en-US" altLang="zh-CN" sz="2600" dirty="0" smtClean="0">
                <a:ea typeface="宋体" pitchFamily="2" charset="-122"/>
              </a:rPr>
              <a:t>In </a:t>
            </a:r>
            <a:r>
              <a:rPr lang="en-US" altLang="zh-CN" sz="2600" dirty="0">
                <a:ea typeface="宋体" pitchFamily="2" charset="-122"/>
              </a:rPr>
              <a:t>your country, are there any vulnerable groups that are in particular need of legal protection in the field of economic, social and cultural rights?</a:t>
            </a:r>
          </a:p>
          <a:p>
            <a:pPr marL="360000" indent="-360000" eaLnBrk="1" hangingPunct="1">
              <a:spcBef>
                <a:spcPts val="1200"/>
              </a:spcBef>
              <a:buClr>
                <a:srgbClr val="006FB7"/>
              </a:buClr>
              <a:buFont typeface="Arial" pitchFamily="34" charset="0"/>
              <a:buChar char="•"/>
            </a:pPr>
            <a:r>
              <a:rPr lang="en-US" altLang="zh-CN" sz="2600" dirty="0" smtClean="0">
                <a:ea typeface="宋体" pitchFamily="2" charset="-122"/>
              </a:rPr>
              <a:t>If </a:t>
            </a:r>
            <a:r>
              <a:rPr lang="en-US" altLang="zh-CN" sz="2600" dirty="0">
                <a:ea typeface="宋体" pitchFamily="2" charset="-122"/>
              </a:rPr>
              <a:t>so, what are they, and in what sense do they need special protection? </a:t>
            </a:r>
          </a:p>
          <a:p>
            <a:pPr marL="360000" indent="-360000" eaLnBrk="1" hangingPunct="1">
              <a:spcBef>
                <a:spcPts val="1200"/>
              </a:spcBef>
              <a:buClr>
                <a:srgbClr val="006FB7"/>
              </a:buClr>
              <a:buFont typeface="Arial" pitchFamily="34" charset="0"/>
              <a:buChar char="•"/>
            </a:pPr>
            <a:r>
              <a:rPr lang="en-US" altLang="zh-CN" sz="2600" dirty="0" smtClean="0">
                <a:ea typeface="宋体" pitchFamily="2" charset="-122"/>
              </a:rPr>
              <a:t>How</a:t>
            </a:r>
            <a:r>
              <a:rPr lang="en-US" altLang="zh-CN" sz="2600" dirty="0">
                <a:ea typeface="宋体" pitchFamily="2" charset="-122"/>
              </a:rPr>
              <a:t>, if at all, is this protection provided</a:t>
            </a:r>
            <a:r>
              <a:rPr lang="en-US" altLang="zh-CN" sz="2600" dirty="0" smtClean="0">
                <a:ea typeface="宋体" pitchFamily="2" charset="-122"/>
              </a:rPr>
              <a:t>? Is </a:t>
            </a:r>
            <a:r>
              <a:rPr lang="en-US" altLang="zh-CN" sz="2600" dirty="0">
                <a:ea typeface="宋体" pitchFamily="2" charset="-122"/>
              </a:rPr>
              <a:t>it effective?</a:t>
            </a:r>
          </a:p>
          <a:p>
            <a:pPr marL="360000" indent="-360000" eaLnBrk="1" hangingPunct="1">
              <a:spcBef>
                <a:spcPts val="1200"/>
              </a:spcBef>
              <a:buClr>
                <a:srgbClr val="006FB7"/>
              </a:buClr>
              <a:buFont typeface="Arial" pitchFamily="34" charset="0"/>
              <a:buChar char="•"/>
            </a:pPr>
            <a:r>
              <a:rPr lang="en-US" altLang="zh-CN" sz="2600" dirty="0" smtClean="0">
                <a:ea typeface="宋体" pitchFamily="2" charset="-122"/>
              </a:rPr>
              <a:t>How </a:t>
            </a:r>
            <a:r>
              <a:rPr lang="en-US" altLang="zh-CN" sz="2600" dirty="0">
                <a:ea typeface="宋体" pitchFamily="2" charset="-122"/>
              </a:rPr>
              <a:t>would you envisage a remedy at the domestic level to efficiently protect a person’s economic, social and cultural rights?</a:t>
            </a:r>
          </a:p>
        </p:txBody>
      </p:sp>
      <p:sp>
        <p:nvSpPr>
          <p:cNvPr id="922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4</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Questions </a:t>
            </a:r>
            <a:r>
              <a:rPr lang="en-GB" altLang="zh-CN" sz="3200" b="1" dirty="0" smtClean="0">
                <a:solidFill>
                  <a:srgbClr val="006FB7"/>
                </a:solidFill>
                <a:ea typeface="宋体" pitchFamily="2" charset="-122"/>
              </a:rPr>
              <a:t>II</a:t>
            </a:r>
            <a:endParaRPr lang="en-US" sz="3200" b="1" dirty="0">
              <a:solidFill>
                <a:srgbClr val="006FB7"/>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024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14</a:t>
            </a:r>
            <a:endParaRPr lang="en-US" b="0"/>
          </a:p>
        </p:txBody>
      </p:sp>
      <p:sp>
        <p:nvSpPr>
          <p:cNvPr id="1024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5</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Key legal instruments</a:t>
            </a:r>
            <a:endParaRPr lang="en-US" sz="3200" b="1" dirty="0">
              <a:solidFill>
                <a:srgbClr val="006FB7"/>
              </a:solidFill>
            </a:endParaRPr>
          </a:p>
        </p:txBody>
      </p:sp>
      <p:sp>
        <p:nvSpPr>
          <p:cNvPr id="8" name="Rectangle 3"/>
          <p:cNvSpPr txBox="1">
            <a:spLocks noChangeArrowheads="1"/>
          </p:cNvSpPr>
          <p:nvPr/>
        </p:nvSpPr>
        <p:spPr bwMode="auto">
          <a:xfrm>
            <a:off x="395288" y="1628800"/>
            <a:ext cx="8229600" cy="45365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000" b="1" dirty="0">
                <a:solidFill>
                  <a:srgbClr val="006FB7"/>
                </a:solidFill>
                <a:ea typeface="宋体" pitchFamily="2" charset="-122"/>
              </a:rPr>
              <a:t>A. Universal instruments </a:t>
            </a:r>
          </a:p>
          <a:p>
            <a:pPr marL="360000" indent="-360000" eaLnBrk="1" hangingPunct="1">
              <a:spcBef>
                <a:spcPts val="1200"/>
              </a:spcBef>
              <a:buClr>
                <a:srgbClr val="006FB7"/>
              </a:buClr>
              <a:buFont typeface="Arial" pitchFamily="34" charset="0"/>
              <a:buChar char="•"/>
            </a:pPr>
            <a:r>
              <a:rPr lang="en-US" altLang="zh-CN" sz="2000" dirty="0" smtClean="0">
                <a:ea typeface="宋体" pitchFamily="2" charset="-122"/>
              </a:rPr>
              <a:t>The </a:t>
            </a:r>
            <a:r>
              <a:rPr lang="en-US" altLang="zh-CN" sz="2000" dirty="0">
                <a:ea typeface="宋体" pitchFamily="2" charset="-122"/>
              </a:rPr>
              <a:t>International Covenant on Economic, Social and Cultural Rights, 1966</a:t>
            </a:r>
          </a:p>
          <a:p>
            <a:pPr marL="360000" indent="-360000" eaLnBrk="1" hangingPunct="1">
              <a:spcBef>
                <a:spcPts val="1200"/>
              </a:spcBef>
              <a:buClr>
                <a:srgbClr val="006FB7"/>
              </a:buClr>
              <a:buFont typeface="Arial" pitchFamily="34" charset="0"/>
              <a:buChar char="•"/>
            </a:pPr>
            <a:r>
              <a:rPr lang="en-US" altLang="zh-CN" sz="2000" dirty="0" smtClean="0">
                <a:ea typeface="宋体" pitchFamily="2" charset="-122"/>
              </a:rPr>
              <a:t>The </a:t>
            </a:r>
            <a:r>
              <a:rPr lang="en-US" altLang="zh-CN" sz="2000" dirty="0">
                <a:ea typeface="宋体" pitchFamily="2" charset="-122"/>
              </a:rPr>
              <a:t>Universal Declaration of Human Rights, 1948 </a:t>
            </a:r>
          </a:p>
          <a:p>
            <a:pPr marL="0" indent="0" eaLnBrk="1" hangingPunct="1">
              <a:spcBef>
                <a:spcPts val="1200"/>
              </a:spcBef>
              <a:buClr>
                <a:srgbClr val="006FB7"/>
              </a:buClr>
            </a:pPr>
            <a:r>
              <a:rPr lang="en-US" altLang="zh-CN" sz="2000" b="1" dirty="0">
                <a:solidFill>
                  <a:srgbClr val="006FB7"/>
                </a:solidFill>
                <a:ea typeface="宋体" pitchFamily="2" charset="-122"/>
              </a:rPr>
              <a:t>B. Regional instruments</a:t>
            </a:r>
          </a:p>
          <a:p>
            <a:pPr marL="360000" indent="-360000" eaLnBrk="1" hangingPunct="1">
              <a:spcBef>
                <a:spcPts val="1200"/>
              </a:spcBef>
              <a:buClr>
                <a:srgbClr val="006FB7"/>
              </a:buClr>
              <a:buFont typeface="Arial" pitchFamily="34" charset="0"/>
              <a:buChar char="•"/>
            </a:pPr>
            <a:r>
              <a:rPr lang="en-US" altLang="zh-CN" sz="2000" dirty="0" smtClean="0">
                <a:ea typeface="宋体" pitchFamily="2" charset="-122"/>
              </a:rPr>
              <a:t>The </a:t>
            </a:r>
            <a:r>
              <a:rPr lang="en-US" altLang="zh-CN" sz="2000" dirty="0">
                <a:ea typeface="宋体" pitchFamily="2" charset="-122"/>
              </a:rPr>
              <a:t>African Charter on Human and Peoples’ Rights, 1981</a:t>
            </a:r>
          </a:p>
          <a:p>
            <a:pPr marL="360000" indent="-360000" eaLnBrk="1" hangingPunct="1">
              <a:spcBef>
                <a:spcPts val="1200"/>
              </a:spcBef>
              <a:buClr>
                <a:srgbClr val="006FB7"/>
              </a:buClr>
              <a:buFont typeface="Arial" pitchFamily="34" charset="0"/>
              <a:buChar char="•"/>
            </a:pPr>
            <a:r>
              <a:rPr lang="en-US" altLang="zh-CN" sz="2000" dirty="0" smtClean="0">
                <a:ea typeface="宋体" pitchFamily="2" charset="-122"/>
              </a:rPr>
              <a:t>The </a:t>
            </a:r>
            <a:r>
              <a:rPr lang="en-US" altLang="zh-CN" sz="2000" dirty="0">
                <a:ea typeface="宋体" pitchFamily="2" charset="-122"/>
              </a:rPr>
              <a:t>American Convention on Human Rights, 1969</a:t>
            </a:r>
          </a:p>
          <a:p>
            <a:pPr marL="360000" indent="-360000" eaLnBrk="1" hangingPunct="1">
              <a:spcBef>
                <a:spcPts val="1200"/>
              </a:spcBef>
              <a:buClr>
                <a:srgbClr val="006FB7"/>
              </a:buClr>
              <a:buFont typeface="Arial" pitchFamily="34" charset="0"/>
              <a:buChar char="•"/>
            </a:pPr>
            <a:r>
              <a:rPr lang="en-US" altLang="zh-CN" sz="2000" dirty="0" smtClean="0">
                <a:ea typeface="宋体" pitchFamily="2" charset="-122"/>
              </a:rPr>
              <a:t>The </a:t>
            </a:r>
            <a:r>
              <a:rPr lang="en-US" altLang="zh-CN" sz="2000" dirty="0">
                <a:ea typeface="宋体" pitchFamily="2" charset="-122"/>
              </a:rPr>
              <a:t>Additional Protocol to the American Convention on Human Rights in the Area of Economic, Social and Cultural Rights, 1988</a:t>
            </a:r>
          </a:p>
          <a:p>
            <a:pPr marL="360000" indent="-360000" eaLnBrk="1" hangingPunct="1">
              <a:spcBef>
                <a:spcPts val="1200"/>
              </a:spcBef>
              <a:buClr>
                <a:srgbClr val="006FB7"/>
              </a:buClr>
              <a:buFont typeface="Arial" pitchFamily="34" charset="0"/>
              <a:buChar char="•"/>
            </a:pPr>
            <a:r>
              <a:rPr lang="en-US" altLang="zh-CN" sz="2000" dirty="0" smtClean="0">
                <a:ea typeface="宋体" pitchFamily="2" charset="-122"/>
              </a:rPr>
              <a:t>The </a:t>
            </a:r>
            <a:r>
              <a:rPr lang="en-US" altLang="zh-CN" sz="2000" dirty="0">
                <a:ea typeface="宋体" pitchFamily="2" charset="-122"/>
              </a:rPr>
              <a:t>European Social Charter, 1961, and the European Social Charter (Revised), 1996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126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14</a:t>
            </a:r>
            <a:endParaRPr lang="en-US" b="0"/>
          </a:p>
        </p:txBody>
      </p:sp>
      <p:sp>
        <p:nvSpPr>
          <p:cNvPr id="1127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6</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Why there are two international covenants on human rights I</a:t>
            </a:r>
            <a:endParaRPr lang="en-US" sz="3200" b="1" dirty="0">
              <a:solidFill>
                <a:srgbClr val="006FB7"/>
              </a:solidFill>
            </a:endParaRPr>
          </a:p>
        </p:txBody>
      </p:sp>
      <p:sp>
        <p:nvSpPr>
          <p:cNvPr id="8" name="Rectangle 3"/>
          <p:cNvSpPr txBox="1">
            <a:spLocks noChangeArrowheads="1"/>
          </p:cNvSpPr>
          <p:nvPr/>
        </p:nvSpPr>
        <p:spPr bwMode="auto">
          <a:xfrm>
            <a:off x="395288" y="1628800"/>
            <a:ext cx="8229600" cy="4464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dirty="0">
                <a:ea typeface="宋体" pitchFamily="2" charset="-122"/>
              </a:rPr>
              <a:t>All civil, cultural, economic, political and social human rights are of equal value and dependent on each other for their mutual realization.</a:t>
            </a:r>
          </a:p>
          <a:p>
            <a:pPr marL="0" indent="0" eaLnBrk="1" hangingPunct="1">
              <a:spcBef>
                <a:spcPts val="1200"/>
              </a:spcBef>
              <a:buClr>
                <a:srgbClr val="006FB7"/>
              </a:buClr>
            </a:pPr>
            <a:r>
              <a:rPr lang="en-US" altLang="zh-CN" sz="2800" dirty="0">
                <a:ea typeface="宋体" pitchFamily="2" charset="-122"/>
              </a:rPr>
              <a:t>The decision to have two international covenants on human rights reflects the more complex nature of economic, social and cultural rights and the particular issues relating to their implementation, although it was also based, in part, on political considerations linked to different views of Socialist countries and some Western States.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229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14</a:t>
            </a:r>
            <a:endParaRPr lang="en-US" b="0"/>
          </a:p>
        </p:txBody>
      </p:sp>
      <p:sp>
        <p:nvSpPr>
          <p:cNvPr id="1229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7</a:t>
            </a:r>
          </a:p>
        </p:txBody>
      </p:sp>
      <p:sp>
        <p:nvSpPr>
          <p:cNvPr id="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Why there are two international covenants on human rights </a:t>
            </a:r>
            <a:r>
              <a:rPr lang="en-US" altLang="zh-CN" sz="3200" b="1" dirty="0" smtClean="0">
                <a:solidFill>
                  <a:srgbClr val="006FB7"/>
                </a:solidFill>
                <a:ea typeface="宋体" pitchFamily="2" charset="-122"/>
              </a:rPr>
              <a:t>II</a:t>
            </a:r>
            <a:endParaRPr lang="en-US" sz="3200" b="1" dirty="0">
              <a:solidFill>
                <a:srgbClr val="006FB7"/>
              </a:solidFill>
            </a:endParaRPr>
          </a:p>
        </p:txBody>
      </p:sp>
      <p:sp>
        <p:nvSpPr>
          <p:cNvPr id="10" name="Rectangle 3"/>
          <p:cNvSpPr txBox="1">
            <a:spLocks noChangeArrowheads="1"/>
          </p:cNvSpPr>
          <p:nvPr/>
        </p:nvSpPr>
        <p:spPr bwMode="auto">
          <a:xfrm>
            <a:off x="395288" y="1772816"/>
            <a:ext cx="8229600" cy="41044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dirty="0">
                <a:ea typeface="宋体" pitchFamily="2" charset="-122"/>
              </a:rPr>
              <a:t>In view of the different levels of development of States, the International Covenant on Economic, Social and Cultural Rights had to provide for the possibility of progressive implementation, although this was never meant to imply that there were no immediate obligations.</a:t>
            </a:r>
          </a:p>
          <a:p>
            <a:pPr marL="0" indent="0" eaLnBrk="1" hangingPunct="1">
              <a:spcBef>
                <a:spcPts val="1200"/>
              </a:spcBef>
              <a:buClr>
                <a:srgbClr val="006FB7"/>
              </a:buClr>
            </a:pPr>
            <a:r>
              <a:rPr lang="en-US" altLang="zh-CN" sz="2800" dirty="0">
                <a:ea typeface="宋体" pitchFamily="2" charset="-122"/>
              </a:rPr>
              <a:t>The suggestion that economic, social and cultural rights are not justiciable was never accepted in the course of the </a:t>
            </a:r>
            <a:r>
              <a:rPr lang="en-US" altLang="zh-CN" sz="2800" dirty="0" smtClean="0">
                <a:ea typeface="宋体" pitchFamily="2" charset="-122"/>
              </a:rPr>
              <a:t>drawing-up of </a:t>
            </a:r>
            <a:r>
              <a:rPr lang="en-US" altLang="zh-CN" sz="2800" dirty="0">
                <a:ea typeface="宋体" pitchFamily="2" charset="-122"/>
              </a:rPr>
              <a:t>the Covenant.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331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14</a:t>
            </a:r>
            <a:endParaRPr lang="en-US" b="0"/>
          </a:p>
        </p:txBody>
      </p:sp>
      <p:sp>
        <p:nvSpPr>
          <p:cNvPr id="1331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8</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interdependence and indivisibility of human rights</a:t>
            </a:r>
            <a:endParaRPr lang="en-US" sz="3200" b="1" dirty="0">
              <a:solidFill>
                <a:srgbClr val="006FB7"/>
              </a:solidFill>
            </a:endParaRPr>
          </a:p>
        </p:txBody>
      </p:sp>
      <p:sp>
        <p:nvSpPr>
          <p:cNvPr id="9" name="Rectangle 3"/>
          <p:cNvSpPr txBox="1">
            <a:spLocks noChangeArrowheads="1"/>
          </p:cNvSpPr>
          <p:nvPr/>
        </p:nvSpPr>
        <p:spPr bwMode="auto">
          <a:xfrm>
            <a:off x="395288" y="1556792"/>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dirty="0">
                <a:ea typeface="宋体" pitchFamily="2" charset="-122"/>
              </a:rPr>
              <a:t>The evolution of the international law of human rights, including </a:t>
            </a:r>
            <a:r>
              <a:rPr lang="en-US" altLang="zh-CN" sz="2800" dirty="0" smtClean="0">
                <a:ea typeface="宋体" pitchFamily="2" charset="-122"/>
              </a:rPr>
              <a:t>its </a:t>
            </a:r>
            <a:r>
              <a:rPr lang="en-US" altLang="zh-CN" sz="2800" dirty="0">
                <a:ea typeface="宋体" pitchFamily="2" charset="-122"/>
              </a:rPr>
              <a:t>interpretation </a:t>
            </a:r>
            <a:r>
              <a:rPr lang="en-US" altLang="zh-CN" sz="2800" dirty="0" smtClean="0">
                <a:ea typeface="宋体" pitchFamily="2" charset="-122"/>
              </a:rPr>
              <a:t>by </a:t>
            </a:r>
            <a:r>
              <a:rPr lang="en-US" altLang="zh-CN" sz="2800" dirty="0">
                <a:ea typeface="宋体" pitchFamily="2" charset="-122"/>
              </a:rPr>
              <a:t>international monitoring organs, has confirmed the essential links that exist between civil and political rights and economic, social and cultural rights.</a:t>
            </a:r>
          </a:p>
          <a:p>
            <a:pPr marL="0" indent="0" eaLnBrk="1" hangingPunct="1">
              <a:spcBef>
                <a:spcPts val="1200"/>
              </a:spcBef>
              <a:buClr>
                <a:srgbClr val="006FB7"/>
              </a:buClr>
            </a:pPr>
            <a:r>
              <a:rPr lang="en-US" altLang="zh-CN" sz="2800" dirty="0">
                <a:ea typeface="宋体" pitchFamily="2" charset="-122"/>
              </a:rPr>
              <a:t>Governments have a fundamental legal duty simultaneously to proceed with the implementation of all these rights, which are aimed at protecting the most essential dimensions of the human person.</a:t>
            </a:r>
          </a:p>
        </p:txBody>
      </p:sp>
    </p:spTree>
  </p:cSld>
  <p:clrMapOvr>
    <a:masterClrMapping/>
  </p:clrMapOvr>
</p:sld>
</file>

<file path=ppt/theme/theme1.xml><?xml version="1.0" encoding="utf-8"?>
<a:theme xmlns:a="http://schemas.openxmlformats.org/drawingml/2006/main" name="bianca2">
  <a:themeElements>
    <a:clrScheme name="bianca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anca2">
      <a:majorFont>
        <a:latin typeface="Arial"/>
        <a:ea typeface=""/>
        <a:cs typeface="Arial"/>
      </a:majorFont>
      <a:minorFont>
        <a:latin typeface="Albertus Medium"/>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ianca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anca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anca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anca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anca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anca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anca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anca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anca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anca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anca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anca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ronte">
  <a:themeElements>
    <a:clrScheme name="Fron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ronte">
      <a:majorFont>
        <a:latin typeface="Arial"/>
        <a:ea typeface=""/>
        <a:cs typeface="Arial"/>
      </a:majorFont>
      <a:minorFont>
        <a:latin typeface="Futura Book"/>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ron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ron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ron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ron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ron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ron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ron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ron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ron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ron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ron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ron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822B9E06671B54FA89F14538B9B0FEA" ma:contentTypeVersion="1" ma:contentTypeDescription="Create a new document." ma:contentTypeScope="" ma:versionID="362711686602768b23db736653e4ac1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D60AD4-D5FF-45B1-9922-DDF4D52AEF52}"/>
</file>

<file path=customXml/itemProps2.xml><?xml version="1.0" encoding="utf-8"?>
<ds:datastoreItem xmlns:ds="http://schemas.openxmlformats.org/officeDocument/2006/customXml" ds:itemID="{AC3778E6-AA66-4F60-962B-3FB1DBE4158C}"/>
</file>

<file path=customXml/itemProps3.xml><?xml version="1.0" encoding="utf-8"?>
<ds:datastoreItem xmlns:ds="http://schemas.openxmlformats.org/officeDocument/2006/customXml" ds:itemID="{7460F535-075E-4F34-866D-72B0E65D444F}"/>
</file>

<file path=docProps/app.xml><?xml version="1.0" encoding="utf-8"?>
<Properties xmlns="http://schemas.openxmlformats.org/officeDocument/2006/extended-properties" xmlns:vt="http://schemas.openxmlformats.org/officeDocument/2006/docPropsVTypes">
  <Template/>
  <TotalTime>1232</TotalTime>
  <Words>4205</Words>
  <Application>Microsoft Office PowerPoint</Application>
  <PresentationFormat>On-screen Show (4:3)</PresentationFormat>
  <Paragraphs>349</Paragraphs>
  <Slides>47</Slides>
  <Notes>1</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bianca2</vt:lpstr>
      <vt:lpstr>Fronte</vt:lpstr>
      <vt:lpstr> Chapter 14  The role of the courts in  protecting  economic, social and  cultural rights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ITC of the ILO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Annex CHAPTER 1</dc:title>
  <dc:creator>bissaca</dc:creator>
  <cp:lastModifiedBy>Paola Bissaca</cp:lastModifiedBy>
  <cp:revision>170</cp:revision>
  <cp:lastPrinted>2011-11-17T10:30:19Z</cp:lastPrinted>
  <dcterms:created xsi:type="dcterms:W3CDTF">2011-10-11T09:08:06Z</dcterms:created>
  <dcterms:modified xsi:type="dcterms:W3CDTF">2012-01-12T08:15:08Z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0x0101008822B9E06671B54FA89F14538B9B0FEA</vt:lpwstr>
  </property>
  <property fmtid="{D5CDD505-2E9C-101B-9397-08002B2CF9AE}" pid="3" name="Order">
    <vt:r8>992000</vt:r8>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