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8" d="100"/>
          <a:sy n="128" d="100"/>
        </p:scale>
        <p:origin x="-108" y="-13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lvl1pPr defTabSz="860837">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lvl1pPr algn="r" defTabSz="860837">
              <a:defRPr sz="11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b" anchorCtr="0" compatLnSpc="1">
            <a:prstTxWarp prst="textNoShape">
              <a:avLst/>
            </a:prstTxWarp>
          </a:bodyPr>
          <a:lstStyle>
            <a:lvl1pPr defTabSz="860837">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b" anchorCtr="0" compatLnSpc="1">
            <a:prstTxWarp prst="textNoShape">
              <a:avLst/>
            </a:prstTxWarp>
          </a:bodyPr>
          <a:lstStyle>
            <a:lvl1pPr algn="r" defTabSz="860837">
              <a:defRPr sz="1100"/>
            </a:lvl1pPr>
          </a:lstStyle>
          <a:p>
            <a:pPr>
              <a:defRPr/>
            </a:pPr>
            <a:fld id="{3ADEB2F4-DE57-4F85-AB9B-DEFA64BC3D3B}" type="slidenum">
              <a:rPr lang="en-US"/>
              <a:pPr>
                <a:defRPr/>
              </a:pPr>
              <a:t>‹#›</a:t>
            </a:fld>
            <a:endParaRPr lang="en-US"/>
          </a:p>
        </p:txBody>
      </p:sp>
    </p:spTree>
    <p:extLst>
      <p:ext uri="{BB962C8B-B14F-4D97-AF65-F5344CB8AC3E}">
        <p14:creationId xmlns:p14="http://schemas.microsoft.com/office/powerpoint/2010/main" val="1527276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57250" eaLnBrk="0" hangingPunct="0">
              <a:defRPr>
                <a:solidFill>
                  <a:schemeClr val="tx1"/>
                </a:solidFill>
                <a:latin typeface="Arial" charset="0"/>
                <a:cs typeface="Arial" charset="0"/>
              </a:defRPr>
            </a:lvl1pPr>
            <a:lvl2pPr marL="742950" indent="-285750" defTabSz="857250" eaLnBrk="0" hangingPunct="0">
              <a:defRPr>
                <a:solidFill>
                  <a:schemeClr val="tx1"/>
                </a:solidFill>
                <a:latin typeface="Arial" charset="0"/>
                <a:cs typeface="Arial" charset="0"/>
              </a:defRPr>
            </a:lvl2pPr>
            <a:lvl3pPr marL="1143000" indent="-228600" defTabSz="857250" eaLnBrk="0" hangingPunct="0">
              <a:defRPr>
                <a:solidFill>
                  <a:schemeClr val="tx1"/>
                </a:solidFill>
                <a:latin typeface="Arial" charset="0"/>
                <a:cs typeface="Arial" charset="0"/>
              </a:defRPr>
            </a:lvl3pPr>
            <a:lvl4pPr marL="1600200" indent="-228600" defTabSz="857250" eaLnBrk="0" hangingPunct="0">
              <a:defRPr>
                <a:solidFill>
                  <a:schemeClr val="tx1"/>
                </a:solidFill>
                <a:latin typeface="Arial" charset="0"/>
                <a:cs typeface="Arial" charset="0"/>
              </a:defRPr>
            </a:lvl4pPr>
            <a:lvl5pPr marL="2057400" indent="-228600" defTabSz="857250" eaLnBrk="0" hangingPunct="0">
              <a:defRPr>
                <a:solidFill>
                  <a:schemeClr val="tx1"/>
                </a:solidFill>
                <a:latin typeface="Arial" charset="0"/>
                <a:cs typeface="Arial" charset="0"/>
              </a:defRPr>
            </a:lvl5pPr>
            <a:lvl6pPr marL="2514600" indent="-228600" defTabSz="857250" eaLnBrk="0" fontAlgn="base" hangingPunct="0">
              <a:spcBef>
                <a:spcPct val="0"/>
              </a:spcBef>
              <a:spcAft>
                <a:spcPct val="0"/>
              </a:spcAft>
              <a:defRPr>
                <a:solidFill>
                  <a:schemeClr val="tx1"/>
                </a:solidFill>
                <a:latin typeface="Arial" charset="0"/>
                <a:cs typeface="Arial" charset="0"/>
              </a:defRPr>
            </a:lvl6pPr>
            <a:lvl7pPr marL="2971800" indent="-228600" defTabSz="857250" eaLnBrk="0" fontAlgn="base" hangingPunct="0">
              <a:spcBef>
                <a:spcPct val="0"/>
              </a:spcBef>
              <a:spcAft>
                <a:spcPct val="0"/>
              </a:spcAft>
              <a:defRPr>
                <a:solidFill>
                  <a:schemeClr val="tx1"/>
                </a:solidFill>
                <a:latin typeface="Arial" charset="0"/>
                <a:cs typeface="Arial" charset="0"/>
              </a:defRPr>
            </a:lvl7pPr>
            <a:lvl8pPr marL="3429000" indent="-228600" defTabSz="857250" eaLnBrk="0" fontAlgn="base" hangingPunct="0">
              <a:spcBef>
                <a:spcPct val="0"/>
              </a:spcBef>
              <a:spcAft>
                <a:spcPct val="0"/>
              </a:spcAft>
              <a:defRPr>
                <a:solidFill>
                  <a:schemeClr val="tx1"/>
                </a:solidFill>
                <a:latin typeface="Arial" charset="0"/>
                <a:cs typeface="Arial" charset="0"/>
              </a:defRPr>
            </a:lvl8pPr>
            <a:lvl9pPr marL="3886200" indent="-228600" defTabSz="857250" eaLnBrk="0" fontAlgn="base" hangingPunct="0">
              <a:spcBef>
                <a:spcPct val="0"/>
              </a:spcBef>
              <a:spcAft>
                <a:spcPct val="0"/>
              </a:spcAft>
              <a:defRPr>
                <a:solidFill>
                  <a:schemeClr val="tx1"/>
                </a:solidFill>
                <a:latin typeface="Arial" charset="0"/>
                <a:cs typeface="Arial" charset="0"/>
              </a:defRPr>
            </a:lvl9pPr>
          </a:lstStyle>
          <a:p>
            <a:pPr eaLnBrk="1" hangingPunct="1"/>
            <a:fld id="{30BA7A5F-D50A-4B32-AEFC-B7A607DADA7C}" type="slidenum">
              <a:rPr lang="en-US" smtClean="0"/>
              <a:pPr eaLnBrk="1" hangingPunct="1"/>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18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66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4</a:t>
            </a:r>
            <a:r>
              <a:rPr lang="en-US" altLang="zh-CN" b="0"/>
              <a:t> </a:t>
            </a:r>
            <a:endParaRPr lang="en-US" b="0"/>
          </a:p>
        </p:txBody>
      </p:sp>
    </p:spTree>
    <p:extLst>
      <p:ext uri="{BB962C8B-B14F-4D97-AF65-F5344CB8AC3E}">
        <p14:creationId xmlns:p14="http://schemas.microsoft.com/office/powerpoint/2010/main" val="235454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4</a:t>
            </a:r>
            <a:endParaRPr lang="en-US" b="0"/>
          </a:p>
        </p:txBody>
      </p:sp>
    </p:spTree>
    <p:extLst>
      <p:ext uri="{BB962C8B-B14F-4D97-AF65-F5344CB8AC3E}">
        <p14:creationId xmlns:p14="http://schemas.microsoft.com/office/powerpoint/2010/main" val="4125360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1</a:t>
            </a:r>
            <a:r>
              <a:rPr lang="en-US" altLang="zh-CN" b="0"/>
              <a:t> </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4</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Independence and impartiality </a:t>
            </a:r>
            <a:r>
              <a:rPr lang="en-US" altLang="zh-CN" sz="3600" dirty="0" smtClean="0">
                <a:solidFill>
                  <a:srgbClr val="006FB7"/>
                </a:solidFill>
                <a:ea typeface="宋体" pitchFamily="2" charset="-122"/>
              </a:rPr>
              <a:t>of</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judges</a:t>
            </a:r>
            <a:r>
              <a:rPr lang="en-US" altLang="zh-CN" sz="3600" dirty="0">
                <a:solidFill>
                  <a:srgbClr val="006FB7"/>
                </a:solidFill>
                <a:ea typeface="宋体" pitchFamily="2" charset="-122"/>
              </a:rPr>
              <a:t>, prosecutors and lawyers</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sz="2800" i="1" dirty="0" smtClean="0">
              <a:solidFill>
                <a:schemeClr val="tx1"/>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Facilitator’s Guide</a:t>
            </a:r>
            <a:endParaRPr lang="en-US" dirty="0" smtClean="0"/>
          </a:p>
        </p:txBody>
      </p:sp>
      <p:sp>
        <p:nvSpPr>
          <p:cNvPr id="1433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 4</a:t>
            </a:r>
            <a:r>
              <a:rPr lang="en-US" altLang="zh-CN" b="0" dirty="0" smtClean="0"/>
              <a:t> </a:t>
            </a:r>
            <a:endParaRPr lang="en-US" b="0" dirty="0" smtClean="0"/>
          </a:p>
        </p:txBody>
      </p:sp>
      <p:sp>
        <p:nvSpPr>
          <p:cNvPr id="143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II</a:t>
            </a:r>
            <a:endParaRPr lang="en-US" sz="3200" b="1">
              <a:solidFill>
                <a:srgbClr val="006FB7"/>
              </a:solidFill>
            </a:endParaRPr>
          </a:p>
        </p:txBody>
      </p:sp>
      <p:sp>
        <p:nvSpPr>
          <p:cNvPr id="14342"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500" dirty="0">
                <a:ea typeface="宋体" pitchFamily="2" charset="-122"/>
              </a:rPr>
              <a:t>African Charter on Human and Peoples’ Rights</a:t>
            </a:r>
            <a:r>
              <a:rPr lang="en-GB" altLang="zh-CN" sz="2500" dirty="0" smtClean="0">
                <a:ea typeface="宋体" pitchFamily="2" charset="-122"/>
              </a:rPr>
              <a:t>,</a:t>
            </a:r>
            <a:br>
              <a:rPr lang="en-GB" altLang="zh-CN" sz="2500" dirty="0" smtClean="0">
                <a:ea typeface="宋体" pitchFamily="2" charset="-122"/>
              </a:rPr>
            </a:br>
            <a:r>
              <a:rPr lang="en-GB" altLang="zh-CN" sz="2500" dirty="0" smtClean="0">
                <a:ea typeface="宋体" pitchFamily="2" charset="-122"/>
              </a:rPr>
              <a:t>article </a:t>
            </a:r>
            <a:r>
              <a:rPr lang="en-GB" altLang="zh-CN" sz="2500" dirty="0">
                <a:ea typeface="宋体" pitchFamily="2" charset="-122"/>
              </a:rPr>
              <a:t>7 (</a:t>
            </a:r>
            <a:r>
              <a:rPr lang="en-GB" altLang="zh-CN" sz="2500" dirty="0" smtClean="0">
                <a:ea typeface="宋体" pitchFamily="2" charset="-122"/>
              </a:rPr>
              <a:t>1):</a:t>
            </a:r>
            <a:endParaRPr lang="en-GB" altLang="zh-CN" sz="2500" dirty="0">
              <a:ea typeface="宋体" pitchFamily="2" charset="-122"/>
            </a:endParaRPr>
          </a:p>
          <a:p>
            <a:pPr eaLnBrk="1" hangingPunct="1">
              <a:spcBef>
                <a:spcPts val="1200"/>
              </a:spcBef>
              <a:buClr>
                <a:srgbClr val="006FB7"/>
              </a:buClr>
            </a:pPr>
            <a:r>
              <a:rPr lang="en-GB" altLang="zh-CN" sz="2500" dirty="0">
                <a:ea typeface="宋体" pitchFamily="2" charset="-122"/>
              </a:rPr>
              <a:t>Every individual shall have the right to have his cause heard. This comprises:</a:t>
            </a:r>
          </a:p>
          <a:p>
            <a:pPr eaLnBrk="1" hangingPunct="1">
              <a:spcBef>
                <a:spcPts val="600"/>
              </a:spcBef>
              <a:buClr>
                <a:srgbClr val="006FB7"/>
              </a:buClr>
            </a:pPr>
            <a:r>
              <a:rPr lang="en-GB" altLang="zh-CN" sz="2500" dirty="0">
                <a:ea typeface="宋体" pitchFamily="2" charset="-122"/>
              </a:rPr>
              <a:t>[ . . . ]</a:t>
            </a:r>
          </a:p>
          <a:p>
            <a:pPr defTabSz="534988" eaLnBrk="1" hangingPunct="1">
              <a:spcBef>
                <a:spcPts val="600"/>
              </a:spcBef>
              <a:buClr>
                <a:srgbClr val="006FB7"/>
              </a:buClr>
            </a:pPr>
            <a:r>
              <a:rPr lang="en-GB" altLang="zh-CN" sz="2500" dirty="0">
                <a:solidFill>
                  <a:srgbClr val="006FB7"/>
                </a:solidFill>
                <a:ea typeface="宋体" pitchFamily="2" charset="-122"/>
              </a:rPr>
              <a:t>(b)</a:t>
            </a:r>
            <a:r>
              <a:rPr lang="en-GB" altLang="zh-CN" sz="2500" dirty="0">
                <a:ea typeface="宋体" pitchFamily="2" charset="-122"/>
              </a:rPr>
              <a:t>	The right to be presumed innocent until proved</a:t>
            </a:r>
            <a:br>
              <a:rPr lang="en-GB" altLang="zh-CN" sz="2500" dirty="0">
                <a:ea typeface="宋体" pitchFamily="2" charset="-122"/>
              </a:rPr>
            </a:br>
            <a:r>
              <a:rPr lang="en-GB" altLang="zh-CN" sz="2500" dirty="0">
                <a:ea typeface="宋体" pitchFamily="2" charset="-122"/>
              </a:rPr>
              <a:t>	</a:t>
            </a:r>
            <a:r>
              <a:rPr lang="en-GB" altLang="zh-CN" sz="2500" dirty="0" smtClean="0">
                <a:ea typeface="宋体" pitchFamily="2" charset="-122"/>
              </a:rPr>
              <a:t>guilty </a:t>
            </a:r>
            <a:r>
              <a:rPr lang="en-GB" altLang="zh-CN" sz="2500" dirty="0">
                <a:ea typeface="宋体" pitchFamily="2" charset="-122"/>
              </a:rPr>
              <a:t>by a competent court or tribunal;</a:t>
            </a:r>
          </a:p>
          <a:p>
            <a:pPr eaLnBrk="1" hangingPunct="1">
              <a:spcBef>
                <a:spcPts val="600"/>
              </a:spcBef>
              <a:buClr>
                <a:srgbClr val="006FB7"/>
              </a:buClr>
            </a:pPr>
            <a:r>
              <a:rPr lang="en-GB" altLang="zh-CN" sz="2500" dirty="0">
                <a:ea typeface="宋体" pitchFamily="2" charset="-122"/>
              </a:rPr>
              <a:t>[ . . . ]</a:t>
            </a:r>
          </a:p>
          <a:p>
            <a:pPr defTabSz="534988" eaLnBrk="1" hangingPunct="1">
              <a:spcBef>
                <a:spcPts val="600"/>
              </a:spcBef>
              <a:buClr>
                <a:srgbClr val="006FB7"/>
              </a:buClr>
            </a:pPr>
            <a:r>
              <a:rPr lang="en-GB" altLang="zh-CN" sz="2500" dirty="0">
                <a:solidFill>
                  <a:srgbClr val="006FB7"/>
                </a:solidFill>
                <a:ea typeface="宋体" pitchFamily="2" charset="-122"/>
              </a:rPr>
              <a:t>(d)</a:t>
            </a:r>
            <a:r>
              <a:rPr lang="en-GB" altLang="zh-CN" sz="2500" dirty="0">
                <a:ea typeface="宋体" pitchFamily="2" charset="-122"/>
              </a:rPr>
              <a:t>	The right to be tried within a reasonable time by an</a:t>
            </a:r>
            <a:br>
              <a:rPr lang="en-GB" altLang="zh-CN" sz="2500" dirty="0">
                <a:ea typeface="宋体" pitchFamily="2" charset="-122"/>
              </a:rPr>
            </a:br>
            <a:r>
              <a:rPr lang="en-GB" altLang="zh-CN" sz="2500" dirty="0">
                <a:ea typeface="宋体" pitchFamily="2" charset="-122"/>
              </a:rPr>
              <a:t>	</a:t>
            </a:r>
            <a:r>
              <a:rPr lang="en-GB" altLang="zh-CN" sz="2500" dirty="0" smtClean="0">
                <a:ea typeface="宋体" pitchFamily="2" charset="-122"/>
              </a:rPr>
              <a:t>impartial </a:t>
            </a:r>
            <a:r>
              <a:rPr lang="en-GB" altLang="zh-CN" sz="2500" dirty="0">
                <a:ea typeface="宋体" pitchFamily="2" charset="-122"/>
              </a:rPr>
              <a:t>court or tribunal.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53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III</a:t>
            </a:r>
            <a:endParaRPr lang="en-US" sz="3200" b="1">
              <a:solidFill>
                <a:srgbClr val="006FB7"/>
              </a:solidFill>
            </a:endParaRPr>
          </a:p>
        </p:txBody>
      </p:sp>
      <p:sp>
        <p:nvSpPr>
          <p:cNvPr id="15366"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African Charter on Human and Peoples’ Rights, article 26:</a:t>
            </a:r>
          </a:p>
          <a:p>
            <a:pPr eaLnBrk="1" hangingPunct="1">
              <a:spcBef>
                <a:spcPts val="1200"/>
              </a:spcBef>
              <a:buClr>
                <a:srgbClr val="006FB7"/>
              </a:buClr>
            </a:pPr>
            <a:r>
              <a:rPr lang="en-GB" altLang="zh-CN" sz="2800">
                <a:ea typeface="宋体" pitchFamily="2" charset="-122"/>
              </a:rPr>
              <a:t>State parties to the present Charter shall have the duty to guarantee the independence of the Courts and shall allow the establishment and improvement of appropriate national institutions entrusted with the promotion and protection of the rights and freedoms guaranteed by the present Charter.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63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IV</a:t>
            </a:r>
            <a:endParaRPr lang="en-US" sz="3200" b="1">
              <a:solidFill>
                <a:srgbClr val="006FB7"/>
              </a:solidFill>
            </a:endParaRPr>
          </a:p>
        </p:txBody>
      </p:sp>
      <p:sp>
        <p:nvSpPr>
          <p:cNvPr id="16390" name="Rectangle 3"/>
          <p:cNvSpPr txBox="1">
            <a:spLocks noChangeArrowheads="1"/>
          </p:cNvSpPr>
          <p:nvPr/>
        </p:nvSpPr>
        <p:spPr bwMode="auto">
          <a:xfrm>
            <a:off x="395288" y="1557338"/>
            <a:ext cx="8229600" cy="4535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American Convention on Human Rights,</a:t>
            </a:r>
            <a:br>
              <a:rPr lang="en-GB" altLang="zh-CN" sz="2800">
                <a:ea typeface="宋体" pitchFamily="2" charset="-122"/>
              </a:rPr>
            </a:br>
            <a:r>
              <a:rPr lang="en-GB" altLang="zh-CN" sz="2800">
                <a:ea typeface="宋体" pitchFamily="2" charset="-122"/>
              </a:rPr>
              <a:t>article 8 (1):</a:t>
            </a:r>
          </a:p>
          <a:p>
            <a:pPr eaLnBrk="1" hangingPunct="1">
              <a:spcBef>
                <a:spcPts val="1200"/>
              </a:spcBef>
              <a:buClr>
                <a:srgbClr val="006FB7"/>
              </a:buClr>
            </a:pPr>
            <a:r>
              <a:rPr lang="en-GB" altLang="zh-CN" sz="2800">
                <a:ea typeface="宋体" pitchFamily="2" charset="-122"/>
              </a:rPr>
              <a:t>Every person has the right to a hearing, with due guarantees and within a reasonable time, by a competent, independent, and impartial tribunal, previously established by law, in the substantiation of any accusation of a criminal nature made against him or for the determination of his rights and obligations of a civil, labor, fiscal, or any other nature.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74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V</a:t>
            </a:r>
            <a:endParaRPr lang="en-US" sz="3200" b="1">
              <a:solidFill>
                <a:srgbClr val="006FB7"/>
              </a:solidFill>
            </a:endParaRPr>
          </a:p>
        </p:txBody>
      </p:sp>
      <p:sp>
        <p:nvSpPr>
          <p:cNvPr id="17414"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European Convention on Human Rights,</a:t>
            </a:r>
            <a:br>
              <a:rPr lang="en-GB" altLang="zh-CN" sz="2800">
                <a:ea typeface="宋体" pitchFamily="2" charset="-122"/>
              </a:rPr>
            </a:br>
            <a:r>
              <a:rPr lang="en-GB" altLang="zh-CN" sz="2800">
                <a:ea typeface="宋体" pitchFamily="2" charset="-122"/>
              </a:rPr>
              <a:t>article 6 (1): </a:t>
            </a:r>
          </a:p>
          <a:p>
            <a:pPr eaLnBrk="1" hangingPunct="1">
              <a:spcBef>
                <a:spcPts val="2400"/>
              </a:spcBef>
              <a:buClr>
                <a:srgbClr val="006FB7"/>
              </a:buClr>
            </a:pPr>
            <a:r>
              <a:rPr lang="en-GB" altLang="zh-CN" sz="2800">
                <a:ea typeface="宋体" pitchFamily="2" charset="-122"/>
              </a:rPr>
              <a:t>In the determination of his civil rights and obligations or of any criminal charge against him, everyone is entitled to a fair and public hearing within a reasonable time by an independent and impartial tribunal established by law. .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Facilitator’s Guide</a:t>
            </a:r>
            <a:endParaRPr lang="en-US" smtClean="0"/>
          </a:p>
        </p:txBody>
      </p:sp>
      <p:sp>
        <p:nvSpPr>
          <p:cNvPr id="1843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VI</a:t>
            </a:r>
            <a:endParaRPr lang="en-US" sz="3200" b="1">
              <a:solidFill>
                <a:srgbClr val="006FB7"/>
              </a:solidFill>
            </a:endParaRPr>
          </a:p>
        </p:txBody>
      </p:sp>
      <p:sp>
        <p:nvSpPr>
          <p:cNvPr id="7" name="Rectangle 3"/>
          <p:cNvSpPr txBox="1">
            <a:spLocks noChangeArrowheads="1"/>
          </p:cNvSpPr>
          <p:nvPr/>
        </p:nvSpPr>
        <p:spPr bwMode="auto">
          <a:xfrm>
            <a:off x="395288" y="1557338"/>
            <a:ext cx="8229600"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400" b="1" dirty="0" smtClean="0">
                <a:solidFill>
                  <a:srgbClr val="006FB7"/>
                </a:solidFill>
                <a:ea typeface="宋体" pitchFamily="2" charset="-122"/>
              </a:rPr>
              <a:t>Selected United Nations principles and guidelines</a:t>
            </a:r>
          </a:p>
          <a:p>
            <a:pPr marL="360000" indent="-360000" eaLnBrk="1" hangingPunct="1">
              <a:spcBef>
                <a:spcPts val="1200"/>
              </a:spcBef>
              <a:buClr>
                <a:srgbClr val="006FB7"/>
              </a:buClr>
              <a:buFont typeface="Arial" pitchFamily="34" charset="0"/>
              <a:buChar char="•"/>
              <a:defRPr/>
            </a:pPr>
            <a:r>
              <a:rPr lang="en-GB" altLang="zh-CN" sz="2200" dirty="0" smtClean="0">
                <a:ea typeface="宋体" pitchFamily="2" charset="-122"/>
              </a:rPr>
              <a:t>The Basic Principles on the Independence of the Judiciary, adopted by the Seventh United Nations Congress on the Prevention of Crime and the Treatment of Offenders, 1985; endorsed by General Assembly resolutions 40/32 and </a:t>
            </a:r>
            <a:r>
              <a:rPr lang="en-GB" altLang="zh-CN" sz="2200" dirty="0" smtClean="0">
                <a:ea typeface="宋体" pitchFamily="2" charset="-122"/>
              </a:rPr>
              <a:t>40/146</a:t>
            </a:r>
          </a:p>
          <a:p>
            <a:pPr marL="360000" indent="-360000" eaLnBrk="1" hangingPunct="1">
              <a:spcBef>
                <a:spcPts val="1200"/>
              </a:spcBef>
              <a:buClr>
                <a:srgbClr val="006FB7"/>
              </a:buClr>
              <a:buFont typeface="Arial" pitchFamily="34" charset="0"/>
              <a:buChar char="•"/>
              <a:defRPr/>
            </a:pPr>
            <a:r>
              <a:rPr lang="en-GB" altLang="zh-CN" sz="2200" dirty="0" smtClean="0">
                <a:ea typeface="宋体" pitchFamily="2" charset="-122"/>
              </a:rPr>
              <a:t>Guidelines on the Role of Prosecutors, adopted by the Eighth United Nations Congress on the Prevention of Crime and the Treatment of Offenders, 1990</a:t>
            </a:r>
          </a:p>
          <a:p>
            <a:pPr marL="360000" indent="-360000" eaLnBrk="1" hangingPunct="1">
              <a:spcBef>
                <a:spcPts val="1200"/>
              </a:spcBef>
              <a:buClr>
                <a:srgbClr val="006FB7"/>
              </a:buClr>
              <a:buFont typeface="Arial" pitchFamily="34" charset="0"/>
              <a:buChar char="•"/>
              <a:defRPr/>
            </a:pPr>
            <a:r>
              <a:rPr lang="en-GB" altLang="zh-CN" sz="2200" dirty="0" smtClean="0">
                <a:ea typeface="宋体" pitchFamily="2" charset="-122"/>
              </a:rPr>
              <a:t>Basic </a:t>
            </a:r>
            <a:r>
              <a:rPr lang="en-GB" altLang="zh-CN" sz="2200" dirty="0">
                <a:ea typeface="宋体" pitchFamily="2" charset="-122"/>
              </a:rPr>
              <a:t>Principles on the Role of Lawyers, adopted by the Eighth United Nations Congress on the Prevention of Crime and the Treatment of Offenders, 1990</a:t>
            </a:r>
          </a:p>
          <a:p>
            <a:pPr marL="457200" indent="-457200" eaLnBrk="1" hangingPunct="1">
              <a:spcBef>
                <a:spcPts val="1200"/>
              </a:spcBef>
              <a:buClr>
                <a:srgbClr val="006FB7"/>
              </a:buClr>
              <a:buFont typeface="Arial" pitchFamily="34" charset="0"/>
              <a:buChar char="•"/>
              <a:defRPr/>
            </a:pPr>
            <a:endParaRPr lang="en-GB" altLang="zh-CN" sz="2400" dirty="0" smtClean="0">
              <a:ea typeface="宋体" pitchFamily="2" charset="-122"/>
            </a:endParaRPr>
          </a:p>
        </p:txBody>
      </p:sp>
      <p:sp>
        <p:nvSpPr>
          <p:cNvPr id="1843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9461" name="Rectangle 2"/>
          <p:cNvSpPr txBox="1">
            <a:spLocks noChangeArrowheads="1"/>
          </p:cNvSpPr>
          <p:nvPr/>
        </p:nvSpPr>
        <p:spPr bwMode="auto">
          <a:xfrm>
            <a:off x="1187450" y="38735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VII </a:t>
            </a:r>
            <a:endParaRPr lang="en-US" sz="3200" b="1">
              <a:solidFill>
                <a:srgbClr val="006FB7"/>
              </a:solidFill>
            </a:endParaRPr>
          </a:p>
        </p:txBody>
      </p:sp>
      <p:sp>
        <p:nvSpPr>
          <p:cNvPr id="19462" name="Rectangle 3"/>
          <p:cNvSpPr txBox="1">
            <a:spLocks noChangeArrowheads="1"/>
          </p:cNvSpPr>
          <p:nvPr/>
        </p:nvSpPr>
        <p:spPr bwMode="auto">
          <a:xfrm>
            <a:off x="395288" y="1557338"/>
            <a:ext cx="8229600"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300" b="1">
                <a:solidFill>
                  <a:srgbClr val="006FB7"/>
                </a:solidFill>
                <a:ea typeface="宋体" pitchFamily="2" charset="-122"/>
              </a:rPr>
              <a:t>Basic Principles on the Independence of the Judiciary (1)</a:t>
            </a:r>
          </a:p>
          <a:p>
            <a:pPr eaLnBrk="1" hangingPunct="1">
              <a:spcBef>
                <a:spcPts val="1200"/>
              </a:spcBef>
              <a:buClr>
                <a:srgbClr val="006FB7"/>
              </a:buClr>
            </a:pPr>
            <a:r>
              <a:rPr lang="en-GB" altLang="zh-CN" sz="2300" b="1">
                <a:solidFill>
                  <a:srgbClr val="006FB7"/>
                </a:solidFill>
                <a:ea typeface="宋体" pitchFamily="2" charset="-122"/>
              </a:rPr>
              <a:t>Principle 1: </a:t>
            </a:r>
          </a:p>
          <a:p>
            <a:pPr eaLnBrk="1" hangingPunct="1">
              <a:spcBef>
                <a:spcPts val="1200"/>
              </a:spcBef>
              <a:buClr>
                <a:srgbClr val="006FB7"/>
              </a:buClr>
            </a:pPr>
            <a:r>
              <a:rPr lang="en-GB" altLang="zh-CN" sz="2300">
                <a:ea typeface="宋体" pitchFamily="2" charset="-122"/>
              </a:rPr>
              <a:t>The independence of the Judiciary shall be guaranteed by the State and enshrined in the Constitution or the law of the country. It is the duty of all governmental and other institutions to respect and observe the independence of the Judiciary.</a:t>
            </a:r>
          </a:p>
          <a:p>
            <a:pPr eaLnBrk="1" hangingPunct="1">
              <a:spcBef>
                <a:spcPts val="1200"/>
              </a:spcBef>
              <a:buClr>
                <a:srgbClr val="006FB7"/>
              </a:buClr>
            </a:pPr>
            <a:r>
              <a:rPr lang="en-GB" altLang="zh-CN" sz="2300" b="1">
                <a:solidFill>
                  <a:srgbClr val="006FB7"/>
                </a:solidFill>
                <a:ea typeface="宋体" pitchFamily="2" charset="-122"/>
              </a:rPr>
              <a:t>Principle 3:</a:t>
            </a:r>
          </a:p>
          <a:p>
            <a:pPr eaLnBrk="1" hangingPunct="1">
              <a:spcBef>
                <a:spcPts val="1200"/>
              </a:spcBef>
              <a:buClr>
                <a:srgbClr val="006FB7"/>
              </a:buClr>
            </a:pPr>
            <a:r>
              <a:rPr lang="en-GB" altLang="zh-CN" sz="2300">
                <a:ea typeface="宋体" pitchFamily="2" charset="-122"/>
              </a:rPr>
              <a:t>The Judiciary shall have jurisdiction over all issues of a judicial nature and shall have exclusive authority to decide whether an issue submitted for its decision is within its competence as defined by law.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Facilitator’s Guide</a:t>
            </a:r>
            <a:endParaRPr lang="en-US" smtClean="0"/>
          </a:p>
        </p:txBody>
      </p:sp>
      <p:sp>
        <p:nvSpPr>
          <p:cNvPr id="2048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Chapter 4 </a:t>
            </a:r>
            <a:endParaRPr lang="en-US" smtClean="0"/>
          </a:p>
        </p:txBody>
      </p:sp>
      <p:sp>
        <p:nvSpPr>
          <p:cNvPr id="204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VIII </a:t>
            </a:r>
            <a:endParaRPr lang="en-US" sz="3200" b="1">
              <a:solidFill>
                <a:srgbClr val="006FB7"/>
              </a:solidFill>
            </a:endParaRPr>
          </a:p>
        </p:txBody>
      </p:sp>
      <p:sp>
        <p:nvSpPr>
          <p:cNvPr id="20486" name="Rectangle 3"/>
          <p:cNvSpPr txBox="1">
            <a:spLocks noChangeArrowheads="1"/>
          </p:cNvSpPr>
          <p:nvPr/>
        </p:nvSpPr>
        <p:spPr bwMode="auto">
          <a:xfrm>
            <a:off x="395288" y="1484313"/>
            <a:ext cx="8497887"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300" b="1">
                <a:solidFill>
                  <a:srgbClr val="006FB7"/>
                </a:solidFill>
                <a:ea typeface="宋体" pitchFamily="2" charset="-122"/>
              </a:rPr>
              <a:t>Basic Principles on the Independence of the Judiciary (2)</a:t>
            </a:r>
          </a:p>
          <a:p>
            <a:pPr eaLnBrk="1" hangingPunct="1">
              <a:spcBef>
                <a:spcPts val="1200"/>
              </a:spcBef>
              <a:buClr>
                <a:srgbClr val="006FB7"/>
              </a:buClr>
            </a:pPr>
            <a:r>
              <a:rPr lang="en-GB" altLang="zh-CN" sz="2300" b="1">
                <a:solidFill>
                  <a:srgbClr val="006FB7"/>
                </a:solidFill>
                <a:ea typeface="宋体" pitchFamily="2" charset="-122"/>
              </a:rPr>
              <a:t>Principle 4: </a:t>
            </a:r>
          </a:p>
          <a:p>
            <a:pPr eaLnBrk="1" hangingPunct="1">
              <a:spcBef>
                <a:spcPts val="600"/>
              </a:spcBef>
              <a:buClr>
                <a:srgbClr val="006FB7"/>
              </a:buClr>
            </a:pPr>
            <a:r>
              <a:rPr lang="en-GB" altLang="zh-CN" sz="2300">
                <a:ea typeface="宋体" pitchFamily="2" charset="-122"/>
              </a:rPr>
              <a:t>There shall not be any inappropriate or unwarranted interference with the judicial process, nor shall judicial decisions by the courts be subject to revision. This principle is without prejudice to judicial review or to mitigation or commutation by competent authorities of sentences imposed by the Judiciary, in accordance with the law.</a:t>
            </a:r>
          </a:p>
          <a:p>
            <a:pPr eaLnBrk="1" hangingPunct="1">
              <a:spcBef>
                <a:spcPts val="1200"/>
              </a:spcBef>
              <a:buClr>
                <a:srgbClr val="006FB7"/>
              </a:buClr>
            </a:pPr>
            <a:r>
              <a:rPr lang="en-GB" altLang="zh-CN" sz="2300" b="1">
                <a:solidFill>
                  <a:srgbClr val="006FB7"/>
                </a:solidFill>
                <a:ea typeface="宋体" pitchFamily="2" charset="-122"/>
              </a:rPr>
              <a:t>Principle 7:</a:t>
            </a:r>
          </a:p>
          <a:p>
            <a:pPr eaLnBrk="1" hangingPunct="1">
              <a:spcBef>
                <a:spcPts val="600"/>
              </a:spcBef>
              <a:buClr>
                <a:srgbClr val="006FB7"/>
              </a:buClr>
            </a:pPr>
            <a:r>
              <a:rPr lang="en-GB" altLang="zh-CN" sz="2300">
                <a:ea typeface="宋体" pitchFamily="2" charset="-122"/>
              </a:rPr>
              <a:t>It is the duty of each Member State to provide adequate resources to enable the Judiciary to properly perform its functions.</a:t>
            </a:r>
          </a:p>
          <a:p>
            <a:pPr eaLnBrk="1" hangingPunct="1">
              <a:spcBef>
                <a:spcPts val="1200"/>
              </a:spcBef>
              <a:buClr>
                <a:srgbClr val="006FB7"/>
              </a:buClr>
            </a:pPr>
            <a:endParaRPr lang="en-GB" altLang="zh-CN" sz="2300">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15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notion of the independence of the Judiciary </a:t>
            </a:r>
            <a:endParaRPr lang="en-US" sz="3200" b="1">
              <a:solidFill>
                <a:srgbClr val="006FB7"/>
              </a:solidFill>
            </a:endParaRPr>
          </a:p>
        </p:txBody>
      </p:sp>
      <p:sp>
        <p:nvSpPr>
          <p:cNvPr id="21510"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7" name="Rectangle 3"/>
          <p:cNvSpPr txBox="1">
            <a:spLocks noChangeArrowheads="1"/>
          </p:cNvSpPr>
          <p:nvPr/>
        </p:nvSpPr>
        <p:spPr bwMode="auto">
          <a:xfrm>
            <a:off x="395288" y="1555750"/>
            <a:ext cx="8229600" cy="4681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000"/>
              </a:spcBef>
              <a:buClr>
                <a:srgbClr val="006FB7"/>
              </a:buClr>
              <a:defRPr/>
            </a:pPr>
            <a:r>
              <a:rPr lang="en-GB" altLang="zh-CN" sz="2500" b="1" dirty="0" smtClean="0">
                <a:solidFill>
                  <a:srgbClr val="006FB7"/>
                </a:solidFill>
                <a:ea typeface="宋体" pitchFamily="2" charset="-122"/>
              </a:rPr>
              <a:t>What it means I </a:t>
            </a:r>
          </a:p>
          <a:p>
            <a:pPr eaLnBrk="1" hangingPunct="1">
              <a:spcBef>
                <a:spcPts val="1000"/>
              </a:spcBef>
              <a:buClr>
                <a:srgbClr val="006FB7"/>
              </a:buClr>
              <a:defRPr/>
            </a:pPr>
            <a:r>
              <a:rPr lang="en-GB" altLang="zh-CN" sz="2500" dirty="0" smtClean="0">
                <a:ea typeface="宋体" pitchFamily="2" charset="-122"/>
              </a:rPr>
              <a:t>The notion of independence of the Judiciary means, in particular, that: </a:t>
            </a:r>
          </a:p>
          <a:p>
            <a:pPr marL="360000" indent="-360000" eaLnBrk="1" hangingPunct="1">
              <a:spcBef>
                <a:spcPts val="1000"/>
              </a:spcBef>
              <a:buClr>
                <a:srgbClr val="006FB7"/>
              </a:buClr>
              <a:buFont typeface="Arial" pitchFamily="34" charset="0"/>
              <a:buChar char="•"/>
              <a:defRPr/>
            </a:pPr>
            <a:r>
              <a:rPr lang="en-GB" altLang="zh-CN" sz="2500" dirty="0" smtClean="0">
                <a:ea typeface="宋体" pitchFamily="2" charset="-122"/>
              </a:rPr>
              <a:t>The Judiciary must enjoy </a:t>
            </a:r>
            <a:r>
              <a:rPr lang="en-GB" altLang="zh-CN" sz="2500" i="1" dirty="0" smtClean="0">
                <a:ea typeface="宋体" pitchFamily="2" charset="-122"/>
              </a:rPr>
              <a:t>institutional independence</a:t>
            </a:r>
            <a:r>
              <a:rPr lang="en-GB" altLang="zh-CN" sz="2500" dirty="0" smtClean="0">
                <a:ea typeface="宋体" pitchFamily="2" charset="-122"/>
              </a:rPr>
              <a:t>, that is, it must be independent from the other branches of government, namely the Executive and the Legislature</a:t>
            </a:r>
          </a:p>
          <a:p>
            <a:pPr marL="360000" indent="-360000" eaLnBrk="1" hangingPunct="1">
              <a:spcBef>
                <a:spcPts val="1000"/>
              </a:spcBef>
              <a:buClr>
                <a:srgbClr val="006FB7"/>
              </a:buClr>
              <a:buFont typeface="Arial" pitchFamily="34" charset="0"/>
              <a:buChar char="•"/>
              <a:defRPr/>
            </a:pPr>
            <a:r>
              <a:rPr lang="en-GB" altLang="zh-CN" sz="2500" dirty="0" smtClean="0">
                <a:ea typeface="宋体" pitchFamily="2" charset="-122"/>
              </a:rPr>
              <a:t>The Judiciary must be independent as to </a:t>
            </a:r>
            <a:r>
              <a:rPr lang="en-GB" altLang="zh-CN" sz="2500" i="1" dirty="0" smtClean="0">
                <a:ea typeface="宋体" pitchFamily="2" charset="-122"/>
              </a:rPr>
              <a:t>internal matters of judicial administration</a:t>
            </a:r>
            <a:r>
              <a:rPr lang="en-GB" altLang="zh-CN" sz="2500" dirty="0" smtClean="0">
                <a:ea typeface="宋体" pitchFamily="2" charset="-122"/>
              </a:rPr>
              <a:t>, including </a:t>
            </a:r>
            <a:r>
              <a:rPr lang="en-GB" altLang="zh-CN" sz="2500" i="1" dirty="0" smtClean="0">
                <a:ea typeface="宋体" pitchFamily="2" charset="-122"/>
              </a:rPr>
              <a:t>the assignment of cases to judges within the court to which they belong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225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notion of the independence of the Judiciary </a:t>
            </a:r>
            <a:endParaRPr lang="en-US" sz="3200" b="1">
              <a:solidFill>
                <a:srgbClr val="006FB7"/>
              </a:solidFill>
            </a:endParaRPr>
          </a:p>
        </p:txBody>
      </p:sp>
      <p:sp>
        <p:nvSpPr>
          <p:cNvPr id="9" name="Rectangle 3"/>
          <p:cNvSpPr txBox="1">
            <a:spLocks noChangeArrowheads="1"/>
          </p:cNvSpPr>
          <p:nvPr/>
        </p:nvSpPr>
        <p:spPr bwMode="auto">
          <a:xfrm>
            <a:off x="395288" y="1628775"/>
            <a:ext cx="8229600"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500" b="1" dirty="0" smtClean="0">
                <a:solidFill>
                  <a:srgbClr val="006FB7"/>
                </a:solidFill>
                <a:ea typeface="宋体" pitchFamily="2" charset="-122"/>
              </a:rPr>
              <a:t>What it means II </a:t>
            </a:r>
          </a:p>
          <a:p>
            <a:pPr eaLnBrk="1" hangingPunct="1">
              <a:spcBef>
                <a:spcPts val="1200"/>
              </a:spcBef>
              <a:buClr>
                <a:srgbClr val="006FB7"/>
              </a:buClr>
              <a:defRPr/>
            </a:pPr>
            <a:r>
              <a:rPr lang="en-GB" altLang="zh-CN" sz="2500" dirty="0" smtClean="0">
                <a:ea typeface="宋体" pitchFamily="2" charset="-122"/>
              </a:rPr>
              <a:t>The notion of independence of the Judiciary means, furthermore, that: </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Judiciary must have independence in </a:t>
            </a:r>
            <a:r>
              <a:rPr lang="en-GB" altLang="zh-CN" sz="2500" i="1" dirty="0" smtClean="0">
                <a:ea typeface="宋体" pitchFamily="2" charset="-122"/>
              </a:rPr>
              <a:t>financial matters</a:t>
            </a:r>
            <a:r>
              <a:rPr lang="en-GB" altLang="zh-CN" sz="2500" dirty="0" smtClean="0">
                <a:ea typeface="宋体" pitchFamily="2" charset="-122"/>
              </a:rPr>
              <a:t> and have sufficient funds to perform its functions efficiently</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Judiciary must be </a:t>
            </a:r>
            <a:r>
              <a:rPr lang="en-GB" altLang="zh-CN" sz="2500" i="1" dirty="0" smtClean="0">
                <a:ea typeface="宋体" pitchFamily="2" charset="-122"/>
              </a:rPr>
              <a:t>independent as to decision-making</a:t>
            </a:r>
            <a:r>
              <a:rPr lang="en-GB" altLang="zh-CN" sz="2500" dirty="0" smtClean="0">
                <a:ea typeface="宋体" pitchFamily="2" charset="-122"/>
              </a:rPr>
              <a:t>: both the Government as well as other institutions have the duty to respect and observe the decisions rendered by the Judiciary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3557" name="Rectangle 2"/>
          <p:cNvSpPr txBox="1">
            <a:spLocks noChangeArrowheads="1"/>
          </p:cNvSpPr>
          <p:nvPr/>
        </p:nvSpPr>
        <p:spPr bwMode="auto">
          <a:xfrm>
            <a:off x="1187450" y="39370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3558"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23559"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notion of the independence of the Judiciary </a:t>
            </a:r>
            <a:endParaRPr lang="en-US" sz="3200" b="1">
              <a:solidFill>
                <a:srgbClr val="006FB7"/>
              </a:solidFill>
            </a:endParaRPr>
          </a:p>
        </p:txBody>
      </p:sp>
      <p:sp>
        <p:nvSpPr>
          <p:cNvPr id="9" name="Rectangle 3"/>
          <p:cNvSpPr txBox="1">
            <a:spLocks noChangeArrowheads="1"/>
          </p:cNvSpPr>
          <p:nvPr/>
        </p:nvSpPr>
        <p:spPr bwMode="auto">
          <a:xfrm>
            <a:off x="395288" y="1773238"/>
            <a:ext cx="8229600" cy="388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500" b="1" dirty="0" smtClean="0">
                <a:solidFill>
                  <a:srgbClr val="006FB7"/>
                </a:solidFill>
                <a:ea typeface="宋体" pitchFamily="2" charset="-122"/>
              </a:rPr>
              <a:t>What it means III </a:t>
            </a:r>
          </a:p>
          <a:p>
            <a:pPr eaLnBrk="1" hangingPunct="1">
              <a:spcBef>
                <a:spcPts val="1200"/>
              </a:spcBef>
              <a:buClr>
                <a:srgbClr val="006FB7"/>
              </a:buClr>
              <a:defRPr/>
            </a:pPr>
            <a:r>
              <a:rPr lang="en-GB" altLang="zh-CN" sz="2500" dirty="0" smtClean="0">
                <a:ea typeface="宋体" pitchFamily="2" charset="-122"/>
              </a:rPr>
              <a:t>The notion of independence of the Judiciary also means that:</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Judiciary must have </a:t>
            </a:r>
            <a:r>
              <a:rPr lang="en-GB" altLang="zh-CN" sz="2500" i="1" dirty="0" smtClean="0">
                <a:ea typeface="宋体" pitchFamily="2" charset="-122"/>
              </a:rPr>
              <a:t>jurisdictional competence</a:t>
            </a:r>
            <a:r>
              <a:rPr lang="en-GB" altLang="zh-CN" sz="2500" dirty="0" smtClean="0">
                <a:ea typeface="宋体" pitchFamily="2" charset="-122"/>
              </a:rPr>
              <a:t>, which means that there must be judicial autonomy in the determination of questions of competence</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Judiciary has both the right and the duty to </a:t>
            </a:r>
            <a:r>
              <a:rPr lang="en-GB" altLang="zh-CN" sz="2500" i="1" dirty="0" smtClean="0">
                <a:ea typeface="宋体" pitchFamily="2" charset="-122"/>
              </a:rPr>
              <a:t>ensure fair court proceedings and issue reasoned decisions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6148" name="Rectangle 2"/>
          <p:cNvSpPr>
            <a:spLocks noGrp="1" noChangeArrowheads="1"/>
          </p:cNvSpPr>
          <p:nvPr>
            <p:ph type="title" idx="4294967295"/>
          </p:nvPr>
        </p:nvSpPr>
        <p:spPr bwMode="auto">
          <a:xfrm>
            <a:off x="1187450" y="404813"/>
            <a:ext cx="7499350" cy="1152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Learning objectives I</a:t>
            </a:r>
            <a:endParaRPr lang="en-US" smtClean="0"/>
          </a:p>
        </p:txBody>
      </p:sp>
      <p:sp>
        <p:nvSpPr>
          <p:cNvPr id="6149" name="Rectangle 3"/>
          <p:cNvSpPr>
            <a:spLocks noGrp="1" noChangeArrowheads="1"/>
          </p:cNvSpPr>
          <p:nvPr>
            <p:ph type="body" idx="4294967295"/>
          </p:nvPr>
        </p:nvSpPr>
        <p:spPr bwMode="auto">
          <a:xfrm>
            <a:off x="395288" y="2060575"/>
            <a:ext cx="8229600" cy="352901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eaLnBrk="1" hangingPunct="1">
              <a:spcBef>
                <a:spcPts val="2400"/>
              </a:spcBef>
            </a:pPr>
            <a:r>
              <a:rPr lang="en-GB" altLang="zh-CN" dirty="0" smtClean="0">
                <a:latin typeface="Arial" charset="0"/>
                <a:ea typeface="宋体" pitchFamily="2" charset="-122"/>
              </a:rPr>
              <a:t>To consolidate knowledge and understanding of the importance of an independent and impartial Judiciary, independent and impartial prosecutors as well as an independent legal profession to ensure the rule of law and an effective protection of the fundamental rights and freedoms of the human </a:t>
            </a:r>
            <a:r>
              <a:rPr lang="en-GB" altLang="zh-CN" dirty="0" smtClean="0">
                <a:latin typeface="Arial" charset="0"/>
                <a:ea typeface="宋体" pitchFamily="2" charset="-122"/>
              </a:rPr>
              <a:t>person</a:t>
            </a:r>
            <a:endParaRPr lang="en-US" dirty="0" smtClean="0">
              <a:latin typeface="Arial" charset="0"/>
            </a:endParaRP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45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4582"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notion of the independence of the Judiciary </a:t>
            </a:r>
            <a:endParaRPr lang="en-US" sz="3200" b="1">
              <a:solidFill>
                <a:srgbClr val="006FB7"/>
              </a:solidFill>
            </a:endParaRPr>
          </a:p>
        </p:txBody>
      </p:sp>
      <p:sp>
        <p:nvSpPr>
          <p:cNvPr id="9" name="Rectangle 3"/>
          <p:cNvSpPr txBox="1">
            <a:spLocks noChangeArrowheads="1"/>
          </p:cNvSpPr>
          <p:nvPr/>
        </p:nvSpPr>
        <p:spPr bwMode="auto">
          <a:xfrm>
            <a:off x="395288" y="1557338"/>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500" b="1" dirty="0" smtClean="0">
                <a:solidFill>
                  <a:srgbClr val="006FB7"/>
                </a:solidFill>
                <a:ea typeface="宋体" pitchFamily="2" charset="-122"/>
              </a:rPr>
              <a:t>What it means IV </a:t>
            </a:r>
          </a:p>
          <a:p>
            <a:pPr eaLnBrk="1" hangingPunct="1">
              <a:spcBef>
                <a:spcPts val="600"/>
              </a:spcBef>
              <a:buClr>
                <a:srgbClr val="006FB7"/>
              </a:buClr>
              <a:defRPr/>
            </a:pPr>
            <a:r>
              <a:rPr lang="en-GB" altLang="zh-CN" sz="2500" dirty="0" smtClean="0">
                <a:ea typeface="宋体" pitchFamily="2" charset="-122"/>
              </a:rPr>
              <a:t>The notion of independence of the Judiciary means, furthermore, that:</a:t>
            </a:r>
          </a:p>
          <a:p>
            <a:pPr marL="360000" indent="-360000" eaLnBrk="1" hangingPunct="1">
              <a:spcBef>
                <a:spcPts val="600"/>
              </a:spcBef>
              <a:buClr>
                <a:srgbClr val="006FB7"/>
              </a:buClr>
              <a:buFont typeface="Arial" pitchFamily="34" charset="0"/>
              <a:buChar char="•"/>
              <a:defRPr/>
            </a:pPr>
            <a:r>
              <a:rPr lang="en-GB" altLang="zh-CN" sz="2500" dirty="0" smtClean="0">
                <a:ea typeface="宋体" pitchFamily="2" charset="-122"/>
              </a:rPr>
              <a:t>Individual judges must enjoy independence in the carrying out of their professional duties; the individual judges have a right and a duty to decide cases before them according to law, free from outside </a:t>
            </a:r>
            <a:r>
              <a:rPr lang="en-GB" altLang="zh-CN" sz="2500" dirty="0" smtClean="0">
                <a:ea typeface="宋体" pitchFamily="2" charset="-122"/>
              </a:rPr>
              <a:t>interference, </a:t>
            </a:r>
            <a:r>
              <a:rPr lang="en-GB" altLang="zh-CN" sz="2500" dirty="0" smtClean="0">
                <a:ea typeface="宋体" pitchFamily="2" charset="-122"/>
              </a:rPr>
              <a:t>including the threat of reprisals and personal criticism</a:t>
            </a:r>
          </a:p>
          <a:p>
            <a:pPr marL="360000" indent="-360000" eaLnBrk="1" hangingPunct="1">
              <a:spcBef>
                <a:spcPts val="600"/>
              </a:spcBef>
              <a:buClr>
                <a:srgbClr val="006FB7"/>
              </a:buClr>
              <a:buFont typeface="Arial" pitchFamily="34" charset="0"/>
              <a:buChar char="•"/>
              <a:defRPr/>
            </a:pPr>
            <a:r>
              <a:rPr lang="en-GB" altLang="zh-CN" sz="2500" dirty="0" smtClean="0">
                <a:ea typeface="宋体" pitchFamily="2" charset="-122"/>
              </a:rPr>
              <a:t>Individual judges must be appointed or elected exclusively on the basis of their professional qualifications and personal integrity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5605"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notion of the independence of the Judiciary </a:t>
            </a:r>
            <a:endParaRPr lang="en-US" sz="3200" b="1">
              <a:solidFill>
                <a:srgbClr val="006FB7"/>
              </a:solidFill>
            </a:endParaRPr>
          </a:p>
        </p:txBody>
      </p:sp>
      <p:sp>
        <p:nvSpPr>
          <p:cNvPr id="8" name="Rectangle 3"/>
          <p:cNvSpPr txBox="1">
            <a:spLocks noChangeArrowheads="1"/>
          </p:cNvSpPr>
          <p:nvPr/>
        </p:nvSpPr>
        <p:spPr bwMode="auto">
          <a:xfrm>
            <a:off x="395288" y="1557338"/>
            <a:ext cx="836453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800"/>
              </a:spcBef>
              <a:buClr>
                <a:srgbClr val="006FB7"/>
              </a:buClr>
              <a:defRPr/>
            </a:pPr>
            <a:r>
              <a:rPr lang="en-GB" altLang="zh-CN" sz="2400" b="1" dirty="0" smtClean="0">
                <a:solidFill>
                  <a:srgbClr val="006FB7"/>
                </a:solidFill>
                <a:ea typeface="宋体" pitchFamily="2" charset="-122"/>
              </a:rPr>
              <a:t>What it means V </a:t>
            </a:r>
          </a:p>
          <a:p>
            <a:pPr eaLnBrk="1" hangingPunct="1">
              <a:spcBef>
                <a:spcPts val="800"/>
              </a:spcBef>
              <a:buClr>
                <a:srgbClr val="006FB7"/>
              </a:buClr>
              <a:defRPr/>
            </a:pPr>
            <a:r>
              <a:rPr lang="en-GB" altLang="zh-CN" sz="2400" dirty="0">
                <a:ea typeface="宋体" pitchFamily="2" charset="-122"/>
              </a:rPr>
              <a:t>Finally, </a:t>
            </a:r>
            <a:r>
              <a:rPr lang="en-GB" altLang="zh-CN" sz="2400" dirty="0" smtClean="0">
                <a:ea typeface="宋体" pitchFamily="2" charset="-122"/>
              </a:rPr>
              <a:t>the </a:t>
            </a:r>
            <a:r>
              <a:rPr lang="en-GB" altLang="zh-CN" sz="2400" dirty="0" smtClean="0">
                <a:ea typeface="宋体" pitchFamily="2" charset="-122"/>
              </a:rPr>
              <a:t>notion of independence of the Judiciary means </a:t>
            </a:r>
            <a:r>
              <a:rPr lang="en-GB" altLang="zh-CN" sz="2400" dirty="0" smtClean="0">
                <a:ea typeface="宋体" pitchFamily="2" charset="-122"/>
              </a:rPr>
              <a:t>that</a:t>
            </a:r>
            <a:r>
              <a:rPr lang="en-GB" altLang="zh-CN" sz="2400" dirty="0" smtClean="0">
                <a:ea typeface="宋体" pitchFamily="2" charset="-122"/>
              </a:rPr>
              <a:t>:</a:t>
            </a:r>
          </a:p>
          <a:p>
            <a:pPr marL="360000" indent="-360000" eaLnBrk="1" hangingPunct="1">
              <a:spcBef>
                <a:spcPts val="800"/>
              </a:spcBef>
              <a:buClr>
                <a:srgbClr val="006FB7"/>
              </a:buClr>
              <a:buFont typeface="Arial" pitchFamily="34" charset="0"/>
              <a:buChar char="•"/>
              <a:defRPr/>
            </a:pPr>
            <a:r>
              <a:rPr lang="en-GB" altLang="zh-CN" sz="2400" i="1" dirty="0" smtClean="0">
                <a:ea typeface="宋体" pitchFamily="2" charset="-122"/>
              </a:rPr>
              <a:t>Individual judges </a:t>
            </a:r>
            <a:r>
              <a:rPr lang="en-GB" altLang="zh-CN" sz="2400" dirty="0" smtClean="0">
                <a:ea typeface="宋体" pitchFamily="2" charset="-122"/>
              </a:rPr>
              <a:t>must enjoy long-term security of tenure </a:t>
            </a:r>
          </a:p>
          <a:p>
            <a:pPr marL="360000" indent="-360000" eaLnBrk="1" hangingPunct="1">
              <a:spcBef>
                <a:spcPts val="800"/>
              </a:spcBef>
              <a:buClr>
                <a:srgbClr val="006FB7"/>
              </a:buClr>
              <a:buFont typeface="Arial" pitchFamily="34" charset="0"/>
              <a:buChar char="•"/>
              <a:defRPr/>
            </a:pPr>
            <a:r>
              <a:rPr lang="en-GB" altLang="zh-CN" sz="2400" i="1" dirty="0" smtClean="0">
                <a:ea typeface="宋体" pitchFamily="2" charset="-122"/>
              </a:rPr>
              <a:t>Individual judges </a:t>
            </a:r>
            <a:r>
              <a:rPr lang="en-GB" altLang="zh-CN" sz="2400" dirty="0" smtClean="0">
                <a:ea typeface="宋体" pitchFamily="2" charset="-122"/>
              </a:rPr>
              <a:t>must have adequate remuneration</a:t>
            </a:r>
          </a:p>
          <a:p>
            <a:pPr marL="360000" indent="-360000" eaLnBrk="1" hangingPunct="1">
              <a:spcBef>
                <a:spcPts val="800"/>
              </a:spcBef>
              <a:buClr>
                <a:srgbClr val="006FB7"/>
              </a:buClr>
              <a:buFont typeface="Arial" pitchFamily="34" charset="0"/>
              <a:buChar char="•"/>
              <a:defRPr/>
            </a:pPr>
            <a:r>
              <a:rPr lang="en-GB" altLang="zh-CN" sz="2400" dirty="0" smtClean="0">
                <a:ea typeface="宋体" pitchFamily="2" charset="-122"/>
              </a:rPr>
              <a:t>The </a:t>
            </a:r>
            <a:r>
              <a:rPr lang="en-GB" altLang="zh-CN" sz="2400" i="1" dirty="0" smtClean="0">
                <a:ea typeface="宋体" pitchFamily="2" charset="-122"/>
              </a:rPr>
              <a:t>promotion of individual judges </a:t>
            </a:r>
            <a:r>
              <a:rPr lang="en-GB" altLang="zh-CN" sz="2400" dirty="0" smtClean="0">
                <a:ea typeface="宋体" pitchFamily="2" charset="-122"/>
              </a:rPr>
              <a:t>must be based on objective factors</a:t>
            </a:r>
          </a:p>
          <a:p>
            <a:pPr marL="360000" indent="-360000" eaLnBrk="1" hangingPunct="1">
              <a:spcBef>
                <a:spcPts val="800"/>
              </a:spcBef>
              <a:buClr>
                <a:srgbClr val="006FB7"/>
              </a:buClr>
              <a:buFont typeface="Arial" pitchFamily="34" charset="0"/>
              <a:buChar char="•"/>
              <a:defRPr/>
            </a:pPr>
            <a:r>
              <a:rPr lang="en-GB" altLang="zh-CN" sz="2400" dirty="0" smtClean="0">
                <a:ea typeface="宋体" pitchFamily="2" charset="-122"/>
              </a:rPr>
              <a:t>The question of the </a:t>
            </a:r>
            <a:r>
              <a:rPr lang="en-GB" altLang="zh-CN" sz="2400" i="1" dirty="0" smtClean="0">
                <a:ea typeface="宋体" pitchFamily="2" charset="-122"/>
              </a:rPr>
              <a:t>accountability of individual judges </a:t>
            </a:r>
            <a:r>
              <a:rPr lang="en-GB" altLang="zh-CN" sz="2400" dirty="0" smtClean="0">
                <a:ea typeface="宋体" pitchFamily="2" charset="-122"/>
              </a:rPr>
              <a:t>for unethical or unprofessional behaviour must be dealt with by a fully independent and impartial organ, ensuring due process guarantees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6629" name="Rectangle 3"/>
          <p:cNvSpPr txBox="1">
            <a:spLocks noChangeArrowheads="1"/>
          </p:cNvSpPr>
          <p:nvPr/>
        </p:nvSpPr>
        <p:spPr bwMode="auto">
          <a:xfrm>
            <a:off x="395288" y="1989138"/>
            <a:ext cx="8229600"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600">
                <a:ea typeface="宋体" pitchFamily="2" charset="-122"/>
              </a:rPr>
              <a:t>The notion of the </a:t>
            </a:r>
            <a:r>
              <a:rPr lang="en-GB" altLang="zh-CN" sz="2600" i="1">
                <a:ea typeface="宋体" pitchFamily="2" charset="-122"/>
              </a:rPr>
              <a:t>impartiality of the Judiciary </a:t>
            </a:r>
            <a:r>
              <a:rPr lang="en-GB" altLang="zh-CN" sz="2600">
                <a:ea typeface="宋体" pitchFamily="2" charset="-122"/>
              </a:rPr>
              <a:t>is an essential aspect of the right to a fair trial. It means that all the judges involved must act objectively and base their decisions on the relevant facts and applicable law, without personal bias or preconceived ideas on the matter and persons involved and without promoting the interests of one of the parties. It is not sufficient for the judge to be impartial: he or she must also be perceived to be impartial.</a:t>
            </a:r>
            <a:endParaRPr lang="en-US" sz="2600"/>
          </a:p>
        </p:txBody>
      </p:sp>
      <p:sp>
        <p:nvSpPr>
          <p:cNvPr id="26630"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notion of the </a:t>
            </a:r>
            <a:r>
              <a:rPr lang="en-GB" altLang="zh-CN" sz="3200" b="1" dirty="0">
                <a:solidFill>
                  <a:srgbClr val="006FB7"/>
                </a:solidFill>
                <a:ea typeface="宋体" pitchFamily="2" charset="-122"/>
              </a:rPr>
              <a:t>impartiality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Judiciary </a:t>
            </a:r>
            <a:endParaRPr lang="en-US" sz="3200" b="1" dirty="0">
              <a:solidFill>
                <a:srgbClr val="006F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276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Special courts and tribunals</a:t>
            </a:r>
            <a:endParaRPr lang="en-US" sz="3200" b="1">
              <a:solidFill>
                <a:srgbClr val="006FB7"/>
              </a:solidFill>
            </a:endParaRPr>
          </a:p>
        </p:txBody>
      </p:sp>
      <p:sp>
        <p:nvSpPr>
          <p:cNvPr id="27654" name="Rectangle 3"/>
          <p:cNvSpPr txBox="1">
            <a:spLocks noChangeArrowheads="1"/>
          </p:cNvSpPr>
          <p:nvPr/>
        </p:nvSpPr>
        <p:spPr bwMode="auto">
          <a:xfrm>
            <a:off x="395288" y="1773238"/>
            <a:ext cx="8229600"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400">
                <a:ea typeface="宋体" pitchFamily="2" charset="-122"/>
              </a:rPr>
              <a:t>According to Principle 5 of the Basic Principles on the Independence of the Judiciary:</a:t>
            </a:r>
          </a:p>
          <a:p>
            <a:pPr eaLnBrk="1" hangingPunct="1">
              <a:spcBef>
                <a:spcPts val="1200"/>
              </a:spcBef>
              <a:buClr>
                <a:srgbClr val="006FB7"/>
              </a:buClr>
            </a:pPr>
            <a:r>
              <a:rPr lang="en-GB" altLang="zh-CN" sz="2400">
                <a:ea typeface="宋体" pitchFamily="2" charset="-122"/>
              </a:rPr>
              <a:t>Everyone shall have the right to be tried by ordinary courts or tribunals using established legal procedures. Tribunals that do not use the duly established procedures of the legal process shall not be created to displace the jurisdiction belonging to the ordinary courts or judicial tribunals. </a:t>
            </a:r>
          </a:p>
          <a:p>
            <a:pPr eaLnBrk="1" hangingPunct="1">
              <a:spcBef>
                <a:spcPts val="1200"/>
              </a:spcBef>
              <a:buClr>
                <a:srgbClr val="006FB7"/>
              </a:buClr>
            </a:pPr>
            <a:r>
              <a:rPr lang="en-GB" altLang="zh-CN" sz="2400">
                <a:ea typeface="宋体" pitchFamily="2" charset="-122"/>
              </a:rPr>
              <a:t>Specialized jurisdictions or tribunals can be established if based on reasonable and objective criteria, such as for juvenile justice or indigenous justice.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86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Military tribunals I</a:t>
            </a:r>
            <a:endParaRPr lang="en-US" sz="3200" b="1">
              <a:solidFill>
                <a:srgbClr val="006FB7"/>
              </a:solidFill>
            </a:endParaRPr>
          </a:p>
        </p:txBody>
      </p:sp>
      <p:sp>
        <p:nvSpPr>
          <p:cNvPr id="28678" name="Rectangle 3"/>
          <p:cNvSpPr txBox="1">
            <a:spLocks noChangeArrowheads="1"/>
          </p:cNvSpPr>
          <p:nvPr/>
        </p:nvSpPr>
        <p:spPr bwMode="auto">
          <a:xfrm>
            <a:off x="395288" y="2132137"/>
            <a:ext cx="8229600" cy="27370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dirty="0">
                <a:ea typeface="宋体" pitchFamily="2" charset="-122"/>
              </a:rPr>
              <a:t>The Human Rights Committee has indicated that military </a:t>
            </a:r>
            <a:r>
              <a:rPr lang="en-GB" altLang="zh-CN" sz="2800" dirty="0">
                <a:ea typeface="宋体" pitchFamily="2" charset="-122"/>
              </a:rPr>
              <a:t>trials </a:t>
            </a:r>
            <a:r>
              <a:rPr lang="en-GB" altLang="zh-CN" sz="2800" dirty="0">
                <a:ea typeface="宋体" pitchFamily="2" charset="-122"/>
              </a:rPr>
              <a:t>must be in conformity with the international standards on fair </a:t>
            </a:r>
            <a:r>
              <a:rPr lang="en-GB" altLang="zh-CN" sz="2800" dirty="0" smtClean="0">
                <a:ea typeface="宋体" pitchFamily="2" charset="-122"/>
              </a:rPr>
              <a:t>trial</a:t>
            </a:r>
            <a:r>
              <a:rPr lang="en-US" altLang="zh-CN" sz="2800" dirty="0">
                <a:ea typeface="宋体" pitchFamily="2" charset="-122"/>
              </a:rPr>
              <a:t> and that the guarantees of article 14 of the Covenant </a:t>
            </a:r>
            <a:r>
              <a:rPr lang="en-US" altLang="zh-CN" sz="2800" dirty="0" smtClean="0">
                <a:ea typeface="宋体" pitchFamily="2" charset="-122"/>
              </a:rPr>
              <a:t>“cannot </a:t>
            </a:r>
            <a:r>
              <a:rPr lang="en-US" altLang="zh-CN" sz="2800" dirty="0">
                <a:ea typeface="宋体" pitchFamily="2" charset="-122"/>
              </a:rPr>
              <a:t>be limited or modified by the military or special character of the court concerned</a:t>
            </a:r>
            <a:r>
              <a:rPr lang="en-US" altLang="zh-CN" sz="2800" dirty="0" smtClean="0">
                <a:ea typeface="宋体" pitchFamily="2" charset="-122"/>
              </a:rPr>
              <a:t>.”</a:t>
            </a:r>
            <a:endParaRPr lang="en-US" altLang="zh-CN" sz="2800" dirty="0">
              <a:ea typeface="宋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297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Military tribunals II</a:t>
            </a:r>
            <a:endParaRPr lang="en-US" sz="3200" b="1">
              <a:solidFill>
                <a:srgbClr val="006FB7"/>
              </a:solidFill>
            </a:endParaRPr>
          </a:p>
        </p:txBody>
      </p:sp>
      <p:sp>
        <p:nvSpPr>
          <p:cNvPr id="29702"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300" dirty="0">
                <a:ea typeface="宋体" pitchFamily="2" charset="-122"/>
              </a:rPr>
              <a:t>The Human Rights Committee has determined that “trials of civilians by military or special courts should be exceptional, i.e., limited to cases where the State party can show that resorting to such trials is necessary and justified by objective and serious reasons, and where with regard to the specific class of individuals and offences at issue the regular civilian courts are unable to undertake the trials</a:t>
            </a:r>
            <a:r>
              <a:rPr lang="en-US" altLang="zh-CN" sz="2300" dirty="0" smtClean="0">
                <a:ea typeface="宋体" pitchFamily="2" charset="-122"/>
              </a:rPr>
              <a:t>.”</a:t>
            </a:r>
          </a:p>
          <a:p>
            <a:pPr eaLnBrk="1" hangingPunct="1">
              <a:spcBef>
                <a:spcPts val="2400"/>
              </a:spcBef>
              <a:buClr>
                <a:srgbClr val="006FB7"/>
              </a:buClr>
            </a:pPr>
            <a:r>
              <a:rPr lang="en-GB" altLang="zh-CN" sz="2300" dirty="0" smtClean="0">
                <a:ea typeface="宋体" pitchFamily="2" charset="-122"/>
              </a:rPr>
              <a:t>The </a:t>
            </a:r>
            <a:r>
              <a:rPr lang="en-GB" altLang="zh-CN" sz="2300" dirty="0">
                <a:ea typeface="宋体" pitchFamily="2" charset="-122"/>
              </a:rPr>
              <a:t>European Court of Human Rights has ruled that the presence of a military officer as a judge on a tribunal trying a civilian is a legitimate cause to doubt the independence and impartiality of the tribunal and is a breach of </a:t>
            </a:r>
            <a:r>
              <a:rPr lang="en-GB" altLang="zh-CN" sz="2300" dirty="0" smtClean="0">
                <a:ea typeface="宋体" pitchFamily="2" charset="-122"/>
              </a:rPr>
              <a:t>article </a:t>
            </a:r>
            <a:r>
              <a:rPr lang="en-GB" altLang="zh-CN" sz="2300" dirty="0">
                <a:ea typeface="宋体" pitchFamily="2" charset="-122"/>
              </a:rPr>
              <a:t>6 (1) of the European Convention on Human Rights.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07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5</a:t>
            </a:r>
          </a:p>
        </p:txBody>
      </p:sp>
      <p:sp>
        <p:nvSpPr>
          <p:cNvPr id="307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International law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independence of prosecutors I</a:t>
            </a:r>
            <a:endParaRPr lang="en-US" sz="3200" b="1" dirty="0">
              <a:solidFill>
                <a:srgbClr val="006FB7"/>
              </a:solidFill>
            </a:endParaRPr>
          </a:p>
        </p:txBody>
      </p:sp>
      <p:sp>
        <p:nvSpPr>
          <p:cNvPr id="6" name="Rectangle 3"/>
          <p:cNvSpPr txBox="1">
            <a:spLocks noChangeArrowheads="1"/>
          </p:cNvSpPr>
          <p:nvPr/>
        </p:nvSpPr>
        <p:spPr bwMode="auto">
          <a:xfrm>
            <a:off x="395288" y="1628775"/>
            <a:ext cx="8364537"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800"/>
              </a:lnSpc>
              <a:spcBef>
                <a:spcPts val="800"/>
              </a:spcBef>
              <a:buClr>
                <a:srgbClr val="006FB7"/>
              </a:buClr>
              <a:defRPr/>
            </a:pPr>
            <a:r>
              <a:rPr lang="en-GB" altLang="zh-CN" sz="2500" dirty="0" smtClean="0">
                <a:ea typeface="宋体" pitchFamily="2" charset="-122"/>
              </a:rPr>
              <a:t>Prosecutors fulfil an essential function in the administration of justice and must be strictly separated from the Judiciary and the Executive. Prosecutors must, in particular:</a:t>
            </a:r>
          </a:p>
          <a:p>
            <a:pPr marL="360000" indent="-360000" eaLnBrk="1" hangingPunct="1">
              <a:lnSpc>
                <a:spcPts val="2800"/>
              </a:lnSpc>
              <a:spcBef>
                <a:spcPts val="800"/>
              </a:spcBef>
              <a:buClr>
                <a:srgbClr val="006FB7"/>
              </a:buClr>
              <a:buFont typeface="Arial" pitchFamily="34" charset="0"/>
              <a:buChar char="•"/>
              <a:defRPr/>
            </a:pPr>
            <a:r>
              <a:rPr lang="en-GB" altLang="zh-CN" sz="2500" dirty="0" smtClean="0">
                <a:ea typeface="宋体" pitchFamily="2" charset="-122"/>
              </a:rPr>
              <a:t>Be able to perform their professional duties in criminal proceedings in safety, without hindrance or harassment</a:t>
            </a:r>
          </a:p>
          <a:p>
            <a:pPr marL="360000" indent="-360000" eaLnBrk="1" hangingPunct="1">
              <a:lnSpc>
                <a:spcPts val="2800"/>
              </a:lnSpc>
              <a:spcBef>
                <a:spcPts val="800"/>
              </a:spcBef>
              <a:buClr>
                <a:srgbClr val="006FB7"/>
              </a:buClr>
              <a:buFont typeface="Arial" pitchFamily="34" charset="0"/>
              <a:buChar char="•"/>
              <a:defRPr/>
            </a:pPr>
            <a:r>
              <a:rPr lang="en-GB" altLang="zh-CN" sz="2500" dirty="0" smtClean="0">
                <a:ea typeface="宋体" pitchFamily="2" charset="-122"/>
              </a:rPr>
              <a:t>Act objectively and impartially, and respect the principles of equality before the law and the presumption of innocence, as well as due process guarantees</a:t>
            </a:r>
          </a:p>
          <a:p>
            <a:pPr marL="360000" indent="-360000" eaLnBrk="1" hangingPunct="1">
              <a:lnSpc>
                <a:spcPts val="2800"/>
              </a:lnSpc>
              <a:spcBef>
                <a:spcPts val="800"/>
              </a:spcBef>
              <a:buClr>
                <a:srgbClr val="006FB7"/>
              </a:buClr>
              <a:buFont typeface="Arial" pitchFamily="34" charset="0"/>
              <a:buChar char="•"/>
              <a:defRPr/>
            </a:pPr>
            <a:r>
              <a:rPr lang="en-GB" altLang="zh-CN" sz="2500" dirty="0" smtClean="0">
                <a:ea typeface="宋体" pitchFamily="2" charset="-122"/>
              </a:rPr>
              <a:t>Act in a non-discriminatory </a:t>
            </a:r>
            <a:r>
              <a:rPr lang="en-GB" altLang="zh-CN" sz="2500" dirty="0" smtClean="0">
                <a:ea typeface="宋体" pitchFamily="2" charset="-122"/>
              </a:rPr>
              <a:t>manner</a:t>
            </a:r>
            <a:endParaRPr lang="en-GB" altLang="zh-CN" sz="2500" dirty="0" smtClean="0">
              <a:ea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17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6</a:t>
            </a:r>
          </a:p>
        </p:txBody>
      </p:sp>
      <p:sp>
        <p:nvSpPr>
          <p:cNvPr id="317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International law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independence of prosecutors II</a:t>
            </a:r>
            <a:endParaRPr lang="en-US" sz="3200" b="1" dirty="0">
              <a:solidFill>
                <a:srgbClr val="006FB7"/>
              </a:solidFill>
            </a:endParaRPr>
          </a:p>
        </p:txBody>
      </p:sp>
      <p:sp>
        <p:nvSpPr>
          <p:cNvPr id="6"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GB" altLang="zh-CN" sz="2500" dirty="0" smtClean="0">
                <a:ea typeface="宋体" pitchFamily="2" charset="-122"/>
              </a:rPr>
              <a:t>Furthermore, prosecutors must: </a:t>
            </a:r>
          </a:p>
          <a:p>
            <a:pPr marL="342900" indent="-342900" eaLnBrk="1" hangingPunct="1">
              <a:spcBef>
                <a:spcPts val="1200"/>
              </a:spcBef>
              <a:buClr>
                <a:srgbClr val="006FB7"/>
              </a:buClr>
              <a:buFont typeface="Arial" pitchFamily="34" charset="0"/>
              <a:buChar char="•"/>
              <a:defRPr/>
            </a:pPr>
            <a:r>
              <a:rPr lang="en-GB" altLang="zh-CN" sz="2500" dirty="0" smtClean="0">
                <a:ea typeface="宋体" pitchFamily="2" charset="-122"/>
              </a:rPr>
              <a:t>Give due attention to the prosecution of crimes committed by public officials, particularly corruption, abuse of power, grave violations of human rights and other crimes recognized by international law </a:t>
            </a:r>
          </a:p>
          <a:p>
            <a:pPr marL="342900" indent="-342900" eaLnBrk="1" hangingPunct="1">
              <a:spcBef>
                <a:spcPts val="1200"/>
              </a:spcBef>
              <a:buClr>
                <a:srgbClr val="006FB7"/>
              </a:buClr>
              <a:buFont typeface="Arial" pitchFamily="34" charset="0"/>
              <a:buChar char="•"/>
              <a:defRPr/>
            </a:pPr>
            <a:r>
              <a:rPr lang="en-GB" altLang="zh-CN" sz="2500" dirty="0" smtClean="0">
                <a:ea typeface="宋体" pitchFamily="2" charset="-122"/>
              </a:rPr>
              <a:t>Not use evidence obtained by unlawful methods which violate human rights (forced confessions through </a:t>
            </a:r>
            <a:r>
              <a:rPr lang="en-GB" altLang="zh-CN" sz="2500" dirty="0" smtClean="0">
                <a:ea typeface="宋体" pitchFamily="2" charset="-122"/>
              </a:rPr>
              <a:t>torture, </a:t>
            </a:r>
            <a:r>
              <a:rPr lang="en-GB" altLang="zh-CN" sz="2500" dirty="0" smtClean="0">
                <a:ea typeface="宋体" pitchFamily="2" charset="-122"/>
              </a:rPr>
              <a:t>etc.); and take all necessary steps to ensure that those responsible for using such methods are brought to justice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International law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independence of lawyers I</a:t>
            </a:r>
            <a:endParaRPr lang="en-US" sz="3200" b="1" dirty="0">
              <a:solidFill>
                <a:srgbClr val="006FB7"/>
              </a:solidFill>
            </a:endParaRPr>
          </a:p>
        </p:txBody>
      </p:sp>
      <p:sp>
        <p:nvSpPr>
          <p:cNvPr id="5" name="Rectangle 3"/>
          <p:cNvSpPr txBox="1">
            <a:spLocks noChangeArrowheads="1"/>
          </p:cNvSpPr>
          <p:nvPr/>
        </p:nvSpPr>
        <p:spPr bwMode="auto">
          <a:xfrm>
            <a:off x="395288" y="1773238"/>
            <a:ext cx="8229600" cy="388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600" dirty="0" smtClean="0">
                <a:ea typeface="宋体" pitchFamily="2" charset="-122"/>
              </a:rPr>
              <a:t>Lawyers constitute a fundamental pillar for maintaining the rule of law and ensuring effective protection of human rights. In order to be able to fulfil their professional duties, lawyers must, in particular:  </a:t>
            </a:r>
          </a:p>
          <a:p>
            <a:pPr marL="360000" indent="-360000" eaLnBrk="1" hangingPunct="1">
              <a:spcBef>
                <a:spcPts val="2400"/>
              </a:spcBef>
              <a:buClr>
                <a:srgbClr val="006FB7"/>
              </a:buClr>
              <a:buFont typeface="Arial" pitchFamily="34" charset="0"/>
              <a:buChar char="•"/>
              <a:defRPr/>
            </a:pPr>
            <a:r>
              <a:rPr lang="en-GB" altLang="zh-CN" sz="2600" dirty="0" smtClean="0">
                <a:ea typeface="宋体" pitchFamily="2" charset="-122"/>
              </a:rPr>
              <a:t>Be able to work in true independence, free from external political or other pressure, threats and harassment; for example, they shall not have to obtain permission from the Executive to exercise their professional duties</a:t>
            </a:r>
          </a:p>
        </p:txBody>
      </p:sp>
      <p:sp>
        <p:nvSpPr>
          <p:cNvPr id="3277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International law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independence of lawyers II</a:t>
            </a:r>
            <a:endParaRPr lang="en-US" sz="3200" b="1" dirty="0">
              <a:solidFill>
                <a:srgbClr val="006FB7"/>
              </a:solidFill>
            </a:endParaRPr>
          </a:p>
        </p:txBody>
      </p:sp>
      <p:sp>
        <p:nvSpPr>
          <p:cNvPr id="5" name="Rectangle 3"/>
          <p:cNvSpPr txBox="1">
            <a:spLocks noChangeArrowheads="1"/>
          </p:cNvSpPr>
          <p:nvPr/>
        </p:nvSpPr>
        <p:spPr bwMode="auto">
          <a:xfrm>
            <a:off x="395288" y="1628775"/>
            <a:ext cx="8364537"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GB" altLang="zh-CN" sz="2500" dirty="0" smtClean="0">
                <a:ea typeface="宋体" pitchFamily="2" charset="-122"/>
              </a:rPr>
              <a:t>Lawyers must furthermore:</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Be assured of due process guarantees, which include the legal right and duty to advise and assist their clients in every appropriate way to protect their interests</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Be able to act to uphold nationally and internationally recognized human rights</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Be allowed to answer for violations of rules of professional conduct before an independent disciplinary board which respects due process guarantees </a:t>
            </a:r>
          </a:p>
        </p:txBody>
      </p:sp>
      <p:sp>
        <p:nvSpPr>
          <p:cNvPr id="3379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71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4" name="Rectangle 3"/>
          <p:cNvSpPr txBox="1">
            <a:spLocks noChangeArrowheads="1"/>
          </p:cNvSpPr>
          <p:nvPr/>
        </p:nvSpPr>
        <p:spPr bwMode="auto">
          <a:xfrm>
            <a:off x="395288" y="2276476"/>
            <a:ext cx="8229600" cy="20427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dirty="0">
                <a:ea typeface="宋体" pitchFamily="2" charset="-122"/>
              </a:rPr>
              <a:t>To familiarize the participants with the existing international and regional legal rules and principles applicable to judges, prosecutors and lawyers, including relevant </a:t>
            </a:r>
            <a:r>
              <a:rPr lang="en-GB" altLang="zh-CN" sz="2800" dirty="0" smtClean="0">
                <a:ea typeface="宋体" pitchFamily="2" charset="-122"/>
              </a:rPr>
              <a:t>jurisprudence</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International law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independence of lawyers III</a:t>
            </a:r>
            <a:endParaRPr lang="en-US" sz="3200" b="1" dirty="0">
              <a:solidFill>
                <a:srgbClr val="006FB7"/>
              </a:solidFill>
            </a:endParaRPr>
          </a:p>
        </p:txBody>
      </p:sp>
      <p:sp>
        <p:nvSpPr>
          <p:cNvPr id="34821" name="Rectangle 3"/>
          <p:cNvSpPr txBox="1">
            <a:spLocks noChangeArrowheads="1"/>
          </p:cNvSpPr>
          <p:nvPr/>
        </p:nvSpPr>
        <p:spPr bwMode="auto">
          <a:xfrm>
            <a:off x="395288" y="2278063"/>
            <a:ext cx="8229600" cy="1655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Finally, lawyers must also, inter alia, be allowed to enjoy the fundamental freedoms of association, assembly and expression.</a:t>
            </a:r>
          </a:p>
        </p:txBody>
      </p:sp>
      <p:sp>
        <p:nvSpPr>
          <p:cNvPr id="3482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81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a:t>
            </a:r>
            <a:endParaRPr lang="en-US" sz="3200" b="1">
              <a:solidFill>
                <a:srgbClr val="006FB7"/>
              </a:solidFill>
            </a:endParaRPr>
          </a:p>
        </p:txBody>
      </p:sp>
      <p:sp>
        <p:nvSpPr>
          <p:cNvPr id="8198" name="Rectangle 3"/>
          <p:cNvSpPr txBox="1">
            <a:spLocks noChangeArrowheads="1"/>
          </p:cNvSpPr>
          <p:nvPr/>
        </p:nvSpPr>
        <p:spPr bwMode="auto">
          <a:xfrm>
            <a:off x="395288" y="1773238"/>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GB" altLang="zh-CN" sz="2800">
                <a:ea typeface="宋体" pitchFamily="2" charset="-122"/>
              </a:rPr>
              <a:t>How do you as judges, prosecutors and lawyers perceive the principle of the separation of powers?</a:t>
            </a:r>
          </a:p>
          <a:p>
            <a:pPr eaLnBrk="1" hangingPunct="1">
              <a:spcBef>
                <a:spcPts val="1800"/>
              </a:spcBef>
              <a:buClr>
                <a:srgbClr val="006FB7"/>
              </a:buClr>
              <a:buFontTx/>
              <a:buChar char="•"/>
            </a:pPr>
            <a:r>
              <a:rPr lang="en-GB" altLang="zh-CN" sz="2800">
                <a:ea typeface="宋体" pitchFamily="2" charset="-122"/>
              </a:rPr>
              <a:t>How is this principle ensured in your country?</a:t>
            </a:r>
          </a:p>
          <a:p>
            <a:pPr eaLnBrk="1" hangingPunct="1">
              <a:spcBef>
                <a:spcPts val="1800"/>
              </a:spcBef>
              <a:buClr>
                <a:srgbClr val="006FB7"/>
              </a:buClr>
              <a:buFontTx/>
              <a:buChar char="•"/>
            </a:pPr>
            <a:r>
              <a:rPr lang="en-GB" altLang="zh-CN" sz="2800">
                <a:ea typeface="宋体" pitchFamily="2" charset="-122"/>
              </a:rPr>
              <a:t>How is the independence and impartiality of the Judiciary and the independence of lawyers guaranteed in the country where you carry out your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92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a:t>
            </a:r>
            <a:endParaRPr lang="en-US" sz="3200" b="1">
              <a:solidFill>
                <a:srgbClr val="006FB7"/>
              </a:solidFill>
            </a:endParaRPr>
          </a:p>
        </p:txBody>
      </p:sp>
      <p:sp>
        <p:nvSpPr>
          <p:cNvPr id="9222" name="Rectangle 3"/>
          <p:cNvSpPr txBox="1">
            <a:spLocks noChangeArrowheads="1"/>
          </p:cNvSpPr>
          <p:nvPr/>
        </p:nvSpPr>
        <p:spPr bwMode="auto">
          <a:xfrm>
            <a:off x="395288" y="1773238"/>
            <a:ext cx="8364537"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GB" altLang="zh-CN" sz="2800">
                <a:ea typeface="宋体" pitchFamily="2" charset="-122"/>
              </a:rPr>
              <a:t>Have you ever experienced any difficulties in exercising your professional responsibilities in an independent and impartial manner? If so, what were these difficulties, and how did you deal with them?</a:t>
            </a:r>
          </a:p>
          <a:p>
            <a:pPr eaLnBrk="1" hangingPunct="1">
              <a:spcBef>
                <a:spcPts val="1800"/>
              </a:spcBef>
              <a:buClr>
                <a:srgbClr val="006FB7"/>
              </a:buClr>
              <a:buFontTx/>
              <a:buChar char="•"/>
            </a:pPr>
            <a:r>
              <a:rPr lang="en-GB" altLang="zh-CN" sz="2800">
                <a:ea typeface="宋体" pitchFamily="2" charset="-122"/>
              </a:rPr>
              <a:t>Have you, as judges, prosecutors and lawyers, ever been confronted with attempts to corrupt you? If so, how did you deal with this proposition?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02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III</a:t>
            </a:r>
            <a:endParaRPr lang="en-US" sz="3200" b="1">
              <a:solidFill>
                <a:srgbClr val="006FB7"/>
              </a:solidFill>
            </a:endParaRPr>
          </a:p>
        </p:txBody>
      </p:sp>
      <p:sp>
        <p:nvSpPr>
          <p:cNvPr id="10246" name="Rectangle 3"/>
          <p:cNvSpPr txBox="1">
            <a:spLocks noChangeArrowheads="1"/>
          </p:cNvSpPr>
          <p:nvPr/>
        </p:nvSpPr>
        <p:spPr bwMode="auto">
          <a:xfrm>
            <a:off x="395288" y="20605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For women jurists: have you experienced any specific problems or difficulties in your work that may be attributable to your gender?</a:t>
            </a:r>
          </a:p>
          <a:p>
            <a:pPr eaLnBrk="1" hangingPunct="1">
              <a:spcBef>
                <a:spcPts val="2400"/>
              </a:spcBef>
              <a:buClr>
                <a:srgbClr val="006FB7"/>
              </a:buClr>
              <a:buFontTx/>
              <a:buChar char="•"/>
            </a:pPr>
            <a:r>
              <a:rPr lang="en-GB" altLang="zh-CN" sz="2800">
                <a:ea typeface="宋体" pitchFamily="2" charset="-122"/>
              </a:rPr>
              <a:t>If so, how did you confront these problems?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6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12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IV</a:t>
            </a:r>
            <a:endParaRPr lang="en-US" sz="3200" b="1">
              <a:solidFill>
                <a:srgbClr val="006FB7"/>
              </a:solidFill>
            </a:endParaRPr>
          </a:p>
        </p:txBody>
      </p:sp>
      <p:sp>
        <p:nvSpPr>
          <p:cNvPr id="11270"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If you had to deal with any of the above situations, were you aware that there were international legal standards that might have been conducive to strengthening your position vis-à-vis the Executive or Legislature, or other groups or persons?</a:t>
            </a: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r>
              <a:rPr lang="en-US" altLang="zh-CN" b="0" smtClean="0"/>
              <a:t> </a:t>
            </a:r>
            <a:endParaRPr lang="en-US" b="0" smtClean="0"/>
          </a:p>
        </p:txBody>
      </p:sp>
      <p:sp>
        <p:nvSpPr>
          <p:cNvPr id="122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V</a:t>
            </a:r>
          </a:p>
        </p:txBody>
      </p:sp>
      <p:sp>
        <p:nvSpPr>
          <p:cNvPr id="12294" name="Rectangle 3"/>
          <p:cNvSpPr txBox="1">
            <a:spLocks noChangeArrowheads="1"/>
          </p:cNvSpPr>
          <p:nvPr/>
        </p:nvSpPr>
        <p:spPr bwMode="auto">
          <a:xfrm>
            <a:off x="395288" y="2205038"/>
            <a:ext cx="8229600" cy="352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In your country, would there be any room for you, as judges, to soften the effect of repressive laws by means of interpretation?</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133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Key legal texts I</a:t>
            </a:r>
            <a:endParaRPr lang="en-US" sz="3200" b="1">
              <a:solidFill>
                <a:srgbClr val="006FB7"/>
              </a:solidFill>
            </a:endParaRPr>
          </a:p>
        </p:txBody>
      </p:sp>
      <p:sp>
        <p:nvSpPr>
          <p:cNvPr id="13318" name="Rectangle 3"/>
          <p:cNvSpPr txBox="1">
            <a:spLocks noChangeArrowheads="1"/>
          </p:cNvSpPr>
          <p:nvPr/>
        </p:nvSpPr>
        <p:spPr bwMode="auto">
          <a:xfrm>
            <a:off x="395288" y="1773238"/>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International Covenant on Civil and Political Rights, article 14 (1):</a:t>
            </a:r>
          </a:p>
          <a:p>
            <a:pPr eaLnBrk="1" hangingPunct="1">
              <a:spcBef>
                <a:spcPts val="2400"/>
              </a:spcBef>
              <a:buClr>
                <a:srgbClr val="006FB7"/>
              </a:buClr>
            </a:pPr>
            <a:r>
              <a:rPr lang="en-GB" altLang="zh-CN" sz="2800">
                <a:ea typeface="宋体" pitchFamily="2" charset="-122"/>
              </a:rPr>
              <a:t>... In the determination of any criminal charge against him, or of his rights and obligations in a suit at law, everyone shall be entitled to a fair and public hearing by a competent, independent and impartial tribunal established by law. ...</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3BB22-2288-43F3-ADD0-684DDA620083}"/>
</file>

<file path=customXml/itemProps2.xml><?xml version="1.0" encoding="utf-8"?>
<ds:datastoreItem xmlns:ds="http://schemas.openxmlformats.org/officeDocument/2006/customXml" ds:itemID="{5C62231D-F2A9-4C62-91C8-867C594A5DD5}"/>
</file>

<file path=customXml/itemProps3.xml><?xml version="1.0" encoding="utf-8"?>
<ds:datastoreItem xmlns:ds="http://schemas.openxmlformats.org/officeDocument/2006/customXml" ds:itemID="{FE24AB8D-C768-4602-BD7C-940B2EC8C41D}"/>
</file>

<file path=docProps/app.xml><?xml version="1.0" encoding="utf-8"?>
<Properties xmlns="http://schemas.openxmlformats.org/officeDocument/2006/extended-properties" xmlns:vt="http://schemas.openxmlformats.org/officeDocument/2006/docPropsVTypes">
  <Template/>
  <TotalTime>1088</TotalTime>
  <Words>2100</Words>
  <Application>Microsoft Office PowerPoint</Application>
  <PresentationFormat>On-screen Show (4:3)</PresentationFormat>
  <Paragraphs>201</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bianca2</vt:lpstr>
      <vt:lpstr>Fronte</vt:lpstr>
      <vt:lpstr> Chapter 4  Independence and impartiality of  judges, prosecutors and lawyers  </vt:lpstr>
      <vt:lpstr>Learning objectives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160</cp:revision>
  <cp:lastPrinted>2011-11-25T10:58:00Z</cp:lastPrinted>
  <dcterms:created xsi:type="dcterms:W3CDTF">2011-10-11T09:08:06Z</dcterms:created>
  <dcterms:modified xsi:type="dcterms:W3CDTF">2012-01-06T16:07:35Z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992800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