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customXml/itemProps1.xml" ContentType="application/vnd.openxmlformats-officedocument.customXmlProperti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Default Extension="png" ContentType="image/png"/>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Lst>
  <p:notesMasterIdLst>
    <p:notesMasterId r:id="rId5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cx="9144000" cy="6858000" type="screen4x3"/>
  <p:notesSz cx="6383338" cy="86868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FB7"/>
    <a:srgbClr val="C0C0C0"/>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7440" autoAdjust="0"/>
    <p:restoredTop sz="94682" autoAdjust="0"/>
  </p:normalViewPr>
  <p:slideViewPr>
    <p:cSldViewPr>
      <p:cViewPr varScale="1">
        <p:scale>
          <a:sx n="114" d="100"/>
          <a:sy n="114" d="100"/>
        </p:scale>
        <p:origin x="-102" y="-17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54" d="100"/>
          <a:sy n="154" d="100"/>
        </p:scale>
        <p:origin x="-4536" y="-102"/>
      </p:cViewPr>
      <p:guideLst>
        <p:guide orient="horz" pos="2736"/>
        <p:guide pos="201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ustomXml" Target="../customXml/item2.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t" anchorCtr="0" compatLnSpc="1">
            <a:prstTxWarp prst="textNoShape">
              <a:avLst/>
            </a:prstTxWarp>
          </a:bodyPr>
          <a:lstStyle>
            <a:lvl1pPr defTabSz="860912">
              <a:defRPr sz="1100"/>
            </a:lvl1pPr>
          </a:lstStyle>
          <a:p>
            <a:pPr>
              <a:defRPr/>
            </a:pPr>
            <a:endParaRPr lang="en-US"/>
          </a:p>
        </p:txBody>
      </p:sp>
      <p:sp>
        <p:nvSpPr>
          <p:cNvPr id="62467" name="Rectangle 3"/>
          <p:cNvSpPr>
            <a:spLocks noGrp="1" noChangeArrowheads="1"/>
          </p:cNvSpPr>
          <p:nvPr>
            <p:ph type="dt" idx="1"/>
          </p:nvPr>
        </p:nvSpPr>
        <p:spPr bwMode="auto">
          <a:xfrm>
            <a:off x="3616325" y="0"/>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t" anchorCtr="0" compatLnSpc="1">
            <a:prstTxWarp prst="textNoShape">
              <a:avLst/>
            </a:prstTxWarp>
          </a:bodyPr>
          <a:lstStyle>
            <a:lvl1pPr algn="r" defTabSz="860912">
              <a:defRPr sz="1100"/>
            </a:lvl1pPr>
          </a:lstStyle>
          <a:p>
            <a:pPr>
              <a:defRPr/>
            </a:pPr>
            <a:endParaRPr lang="en-US"/>
          </a:p>
        </p:txBody>
      </p:sp>
      <p:sp>
        <p:nvSpPr>
          <p:cNvPr id="61444" name="Rectangle 4"/>
          <p:cNvSpPr>
            <a:spLocks noGrp="1" noRot="1" noChangeAspect="1" noChangeArrowheads="1" noTextEdit="1"/>
          </p:cNvSpPr>
          <p:nvPr>
            <p:ph type="sldImg" idx="2"/>
          </p:nvPr>
        </p:nvSpPr>
        <p:spPr bwMode="auto">
          <a:xfrm>
            <a:off x="1019175" y="650875"/>
            <a:ext cx="4344988"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p:cNvSpPr>
            <a:spLocks noGrp="1" noChangeArrowheads="1"/>
          </p:cNvSpPr>
          <p:nvPr>
            <p:ph type="body" sz="quarter" idx="3"/>
          </p:nvPr>
        </p:nvSpPr>
        <p:spPr bwMode="auto">
          <a:xfrm>
            <a:off x="638175" y="4125913"/>
            <a:ext cx="5106988" cy="391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b" anchorCtr="0" compatLnSpc="1">
            <a:prstTxWarp prst="textNoShape">
              <a:avLst/>
            </a:prstTxWarp>
          </a:bodyPr>
          <a:lstStyle>
            <a:lvl1pPr defTabSz="860912">
              <a:defRPr sz="1100"/>
            </a:lvl1pPr>
          </a:lstStyle>
          <a:p>
            <a:pPr>
              <a:defRPr/>
            </a:pPr>
            <a:endParaRPr lang="en-US"/>
          </a:p>
        </p:txBody>
      </p:sp>
      <p:sp>
        <p:nvSpPr>
          <p:cNvPr id="62471" name="Rectangle 7"/>
          <p:cNvSpPr>
            <a:spLocks noGrp="1" noChangeArrowheads="1"/>
          </p:cNvSpPr>
          <p:nvPr>
            <p:ph type="sldNum" sz="quarter" idx="5"/>
          </p:nvPr>
        </p:nvSpPr>
        <p:spPr bwMode="auto">
          <a:xfrm>
            <a:off x="3616325" y="8250238"/>
            <a:ext cx="27654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00" tIns="43050" rIns="86100" bIns="43050" numCol="1" anchor="b" anchorCtr="0" compatLnSpc="1">
            <a:prstTxWarp prst="textNoShape">
              <a:avLst/>
            </a:prstTxWarp>
          </a:bodyPr>
          <a:lstStyle>
            <a:lvl1pPr algn="r" defTabSz="860912">
              <a:defRPr sz="1100"/>
            </a:lvl1pPr>
          </a:lstStyle>
          <a:p>
            <a:pPr>
              <a:defRPr/>
            </a:pPr>
            <a:fld id="{9CC806FE-43C5-4E90-B06D-486C2F4A6DC2}" type="slidenum">
              <a:rPr lang="en-US"/>
              <a:pPr>
                <a:defRPr/>
              </a:pPr>
              <a:t>‹#›</a:t>
            </a:fld>
            <a:endParaRPr lang="en-US"/>
          </a:p>
        </p:txBody>
      </p:sp>
    </p:spTree>
    <p:extLst>
      <p:ext uri="{BB962C8B-B14F-4D97-AF65-F5344CB8AC3E}">
        <p14:creationId xmlns:p14="http://schemas.microsoft.com/office/powerpoint/2010/main" val="3558027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858838" eaLnBrk="0" hangingPunct="0">
              <a:defRPr>
                <a:solidFill>
                  <a:schemeClr val="tx1"/>
                </a:solidFill>
                <a:latin typeface="Arial" charset="0"/>
                <a:cs typeface="Arial" charset="0"/>
              </a:defRPr>
            </a:lvl1pPr>
            <a:lvl2pPr marL="742950" indent="-285750" defTabSz="858838" eaLnBrk="0" hangingPunct="0">
              <a:defRPr>
                <a:solidFill>
                  <a:schemeClr val="tx1"/>
                </a:solidFill>
                <a:latin typeface="Arial" charset="0"/>
                <a:cs typeface="Arial" charset="0"/>
              </a:defRPr>
            </a:lvl2pPr>
            <a:lvl3pPr marL="1143000" indent="-228600" defTabSz="858838" eaLnBrk="0" hangingPunct="0">
              <a:defRPr>
                <a:solidFill>
                  <a:schemeClr val="tx1"/>
                </a:solidFill>
                <a:latin typeface="Arial" charset="0"/>
                <a:cs typeface="Arial" charset="0"/>
              </a:defRPr>
            </a:lvl3pPr>
            <a:lvl4pPr marL="1600200" indent="-228600" defTabSz="858838" eaLnBrk="0" hangingPunct="0">
              <a:defRPr>
                <a:solidFill>
                  <a:schemeClr val="tx1"/>
                </a:solidFill>
                <a:latin typeface="Arial" charset="0"/>
                <a:cs typeface="Arial" charset="0"/>
              </a:defRPr>
            </a:lvl4pPr>
            <a:lvl5pPr marL="2057400" indent="-228600" defTabSz="858838" eaLnBrk="0" hangingPunct="0">
              <a:defRPr>
                <a:solidFill>
                  <a:schemeClr val="tx1"/>
                </a:solidFill>
                <a:latin typeface="Arial" charset="0"/>
                <a:cs typeface="Arial" charset="0"/>
              </a:defRPr>
            </a:lvl5pPr>
            <a:lvl6pPr marL="2514600" indent="-228600" defTabSz="858838" eaLnBrk="0" fontAlgn="base" hangingPunct="0">
              <a:spcBef>
                <a:spcPct val="0"/>
              </a:spcBef>
              <a:spcAft>
                <a:spcPct val="0"/>
              </a:spcAft>
              <a:defRPr>
                <a:solidFill>
                  <a:schemeClr val="tx1"/>
                </a:solidFill>
                <a:latin typeface="Arial" charset="0"/>
                <a:cs typeface="Arial" charset="0"/>
              </a:defRPr>
            </a:lvl6pPr>
            <a:lvl7pPr marL="2971800" indent="-228600" defTabSz="858838" eaLnBrk="0" fontAlgn="base" hangingPunct="0">
              <a:spcBef>
                <a:spcPct val="0"/>
              </a:spcBef>
              <a:spcAft>
                <a:spcPct val="0"/>
              </a:spcAft>
              <a:defRPr>
                <a:solidFill>
                  <a:schemeClr val="tx1"/>
                </a:solidFill>
                <a:latin typeface="Arial" charset="0"/>
                <a:cs typeface="Arial" charset="0"/>
              </a:defRPr>
            </a:lvl7pPr>
            <a:lvl8pPr marL="3429000" indent="-228600" defTabSz="858838" eaLnBrk="0" fontAlgn="base" hangingPunct="0">
              <a:spcBef>
                <a:spcPct val="0"/>
              </a:spcBef>
              <a:spcAft>
                <a:spcPct val="0"/>
              </a:spcAft>
              <a:defRPr>
                <a:solidFill>
                  <a:schemeClr val="tx1"/>
                </a:solidFill>
                <a:latin typeface="Arial" charset="0"/>
                <a:cs typeface="Arial" charset="0"/>
              </a:defRPr>
            </a:lvl8pPr>
            <a:lvl9pPr marL="3886200" indent="-228600" defTabSz="858838" eaLnBrk="0" fontAlgn="base" hangingPunct="0">
              <a:spcBef>
                <a:spcPct val="0"/>
              </a:spcBef>
              <a:spcAft>
                <a:spcPct val="0"/>
              </a:spcAft>
              <a:defRPr>
                <a:solidFill>
                  <a:schemeClr val="tx1"/>
                </a:solidFill>
                <a:latin typeface="Arial" charset="0"/>
                <a:cs typeface="Arial" charset="0"/>
              </a:defRPr>
            </a:lvl9pPr>
          </a:lstStyle>
          <a:p>
            <a:pPr eaLnBrk="1" hangingPunct="1"/>
            <a:fld id="{A738DF82-141C-45EA-AD5E-9A818C27FC65}" type="slidenum">
              <a:rPr lang="en-US" smtClean="0"/>
              <a:pPr eaLnBrk="1" hangingPunct="1"/>
              <a:t>1</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291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513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zh-CN"/>
              <a:t>Facilitator’s Guide</a:t>
            </a:r>
            <a:endParaRPr lang="en-US"/>
          </a:p>
        </p:txBody>
      </p:sp>
      <p:sp>
        <p:nvSpPr>
          <p:cNvPr id="3" name="Footer Placeholder 4"/>
          <p:cNvSpPr>
            <a:spLocks noGrp="1"/>
          </p:cNvSpPr>
          <p:nvPr>
            <p:ph type="ftr" sz="quarter" idx="11"/>
          </p:nvPr>
        </p:nvSpPr>
        <p:spPr/>
        <p:txBody>
          <a:bodyPr/>
          <a:lstStyle>
            <a:lvl1pPr>
              <a:defRPr/>
            </a:lvl1pPr>
          </a:lstStyle>
          <a:p>
            <a:pPr>
              <a:defRPr/>
            </a:pPr>
            <a:r>
              <a:rPr lang="en-US" altLang="zh-CN"/>
              <a:t>Chapter 6</a:t>
            </a:r>
            <a:endParaRPr lang="en-US" b="0"/>
          </a:p>
        </p:txBody>
      </p:sp>
    </p:spTree>
    <p:extLst>
      <p:ext uri="{BB962C8B-B14F-4D97-AF65-F5344CB8AC3E}">
        <p14:creationId xmlns:p14="http://schemas.microsoft.com/office/powerpoint/2010/main" val="117300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zh-CN"/>
              <a:t>Facilitator’s Guide</a:t>
            </a:r>
            <a:endParaRPr lang="en-US"/>
          </a:p>
        </p:txBody>
      </p:sp>
      <p:sp>
        <p:nvSpPr>
          <p:cNvPr id="3" name="Footer Placeholder 4"/>
          <p:cNvSpPr>
            <a:spLocks noGrp="1"/>
          </p:cNvSpPr>
          <p:nvPr>
            <p:ph type="ftr" sz="quarter" idx="11"/>
          </p:nvPr>
        </p:nvSpPr>
        <p:spPr/>
        <p:txBody>
          <a:bodyPr/>
          <a:lstStyle>
            <a:lvl1pPr>
              <a:defRPr/>
            </a:lvl1pPr>
          </a:lstStyle>
          <a:p>
            <a:pPr>
              <a:defRPr/>
            </a:pPr>
            <a:r>
              <a:rPr lang="en-US" altLang="zh-CN"/>
              <a:t>Chapter 6</a:t>
            </a:r>
            <a:endParaRPr lang="en-US" b="0"/>
          </a:p>
        </p:txBody>
      </p:sp>
    </p:spTree>
    <p:extLst>
      <p:ext uri="{BB962C8B-B14F-4D97-AF65-F5344CB8AC3E}">
        <p14:creationId xmlns:p14="http://schemas.microsoft.com/office/powerpoint/2010/main" val="884988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5938838" y="692150"/>
            <a:ext cx="1370012"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lang="en-US" sz="800"/>
              <a:t>in cooperation</a:t>
            </a:r>
            <a:br>
              <a:rPr lang="en-US" sz="800"/>
            </a:br>
            <a:r>
              <a:rPr lang="en-US" sz="800"/>
              <a:t>with the</a:t>
            </a:r>
            <a:endParaRPr lang="en-US" sz="800" i="1"/>
          </a:p>
        </p:txBody>
      </p:sp>
      <p:pic>
        <p:nvPicPr>
          <p:cNvPr id="1027" name="Picture 16" descr="Office_logo_EN_blue_LARGE_300dpi"/>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32138" y="115888"/>
            <a:ext cx="29527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1725" y="371475"/>
            <a:ext cx="12319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7" r:id="rId1"/>
    <p:sldLayoutId id="2147483748"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defRPr sz="1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cs typeface="+mn-cs"/>
        </a:defRPr>
      </a:lvl2pPr>
      <a:lvl3pPr marL="1143000" indent="-228600" algn="l" rtl="0" eaLnBrk="0" fontAlgn="base" hangingPunct="0">
        <a:spcBef>
          <a:spcPct val="20000"/>
        </a:spcBef>
        <a:spcAft>
          <a:spcPct val="0"/>
        </a:spcAft>
        <a:buChar char="•"/>
        <a:defRPr sz="2400">
          <a:solidFill>
            <a:schemeClr val="tx1"/>
          </a:solidFill>
          <a:latin typeface="+mj-lt"/>
          <a:cs typeface="+mn-cs"/>
        </a:defRPr>
      </a:lvl3pPr>
      <a:lvl4pPr marL="1600200" indent="-228600" algn="l" rtl="0" eaLnBrk="0" fontAlgn="base" hangingPunct="0">
        <a:spcBef>
          <a:spcPct val="20000"/>
        </a:spcBef>
        <a:spcAft>
          <a:spcPct val="0"/>
        </a:spcAft>
        <a:buChar char="–"/>
        <a:defRPr sz="2000">
          <a:solidFill>
            <a:schemeClr val="tx1"/>
          </a:solidFill>
          <a:latin typeface="+mj-lt"/>
          <a:cs typeface="+mn-cs"/>
        </a:defRPr>
      </a:lvl4pPr>
      <a:lvl5pPr marL="2057400" indent="-228600" algn="l" rtl="0" eaLnBrk="0" fontAlgn="base" hangingPunct="0">
        <a:spcBef>
          <a:spcPct val="20000"/>
        </a:spcBef>
        <a:spcAft>
          <a:spcPct val="0"/>
        </a:spcAft>
        <a:buChar char="»"/>
        <a:defRPr sz="2000">
          <a:solidFill>
            <a:schemeClr val="tx1"/>
          </a:solidFill>
          <a:latin typeface="+mj-lt"/>
          <a:cs typeface="+mn-cs"/>
        </a:defRPr>
      </a:lvl5pPr>
      <a:lvl6pPr marL="2514600" indent="-228600" algn="l" rtl="0" fontAlgn="base">
        <a:spcBef>
          <a:spcPct val="20000"/>
        </a:spcBef>
        <a:spcAft>
          <a:spcPct val="0"/>
        </a:spcAft>
        <a:buChar char="»"/>
        <a:defRPr sz="2000">
          <a:solidFill>
            <a:schemeClr val="tx1"/>
          </a:solidFill>
          <a:latin typeface="+mj-lt"/>
          <a:cs typeface="+mn-cs"/>
        </a:defRPr>
      </a:lvl6pPr>
      <a:lvl7pPr marL="2971800" indent="-228600" algn="l" rtl="0" fontAlgn="base">
        <a:spcBef>
          <a:spcPct val="20000"/>
        </a:spcBef>
        <a:spcAft>
          <a:spcPct val="0"/>
        </a:spcAft>
        <a:buChar char="»"/>
        <a:defRPr sz="2000">
          <a:solidFill>
            <a:schemeClr val="tx1"/>
          </a:solidFill>
          <a:latin typeface="+mj-lt"/>
          <a:cs typeface="+mn-cs"/>
        </a:defRPr>
      </a:lvl7pPr>
      <a:lvl8pPr marL="3429000" indent="-228600" algn="l" rtl="0" fontAlgn="base">
        <a:spcBef>
          <a:spcPct val="20000"/>
        </a:spcBef>
        <a:spcAft>
          <a:spcPct val="0"/>
        </a:spcAft>
        <a:buChar char="»"/>
        <a:defRPr sz="2000">
          <a:solidFill>
            <a:schemeClr val="tx1"/>
          </a:solidFill>
          <a:latin typeface="+mj-lt"/>
          <a:cs typeface="+mn-cs"/>
        </a:defRPr>
      </a:lvl8pPr>
      <a:lvl9pPr marL="3886200" indent="-228600" algn="l" rtl="0" fontAlgn="base">
        <a:spcBef>
          <a:spcPct val="20000"/>
        </a:spcBef>
        <a:spcAft>
          <a:spcPct val="0"/>
        </a:spcAft>
        <a:buChar char="»"/>
        <a:defRPr sz="2000">
          <a:solidFill>
            <a:schemeClr val="tx1"/>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395288" y="6308725"/>
            <a:ext cx="2462212"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1">
                <a:ea typeface="宋体" pitchFamily="2" charset="-122"/>
              </a:defRPr>
            </a:lvl1pPr>
          </a:lstStyle>
          <a:p>
            <a:pPr>
              <a:defRPr/>
            </a:pPr>
            <a:r>
              <a:rPr lang="en-US" altLang="zh-CN"/>
              <a:t>Facilitator’s Guide</a:t>
            </a:r>
            <a:endParaRPr lang="en-US">
              <a:ea typeface="+mn-ea"/>
            </a:endParaRPr>
          </a:p>
        </p:txBody>
      </p:sp>
      <p:sp>
        <p:nvSpPr>
          <p:cNvPr id="1029"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ea typeface="宋体" pitchFamily="2" charset="-122"/>
              </a:defRPr>
            </a:lvl1pPr>
          </a:lstStyle>
          <a:p>
            <a:pPr>
              <a:defRPr/>
            </a:pPr>
            <a:r>
              <a:rPr lang="en-US" altLang="zh-CN"/>
              <a:t>Chapter 6</a:t>
            </a:r>
            <a:endParaRPr lang="en-US" b="0">
              <a:ea typeface="+mn-ea"/>
            </a:endParaRPr>
          </a:p>
        </p:txBody>
      </p:sp>
      <p:sp>
        <p:nvSpPr>
          <p:cNvPr id="2052" name="Segnaposto numero diapositiva 5"/>
          <p:cNvSpPr>
            <a:spLocks/>
          </p:cNvSpPr>
          <p:nvPr/>
        </p:nvSpPr>
        <p:spPr bwMode="auto">
          <a:xfrm>
            <a:off x="6300788" y="4941888"/>
            <a:ext cx="21542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r"/>
            <a:endParaRPr lang="it-IT" sz="1400">
              <a:latin typeface="Garamond" pitchFamily="18" charset="0"/>
            </a:endParaRPr>
          </a:p>
        </p:txBody>
      </p:sp>
      <p:sp>
        <p:nvSpPr>
          <p:cNvPr id="2053" name="Rectangle 9"/>
          <p:cNvSpPr>
            <a:spLocks noChangeArrowheads="1"/>
          </p:cNvSpPr>
          <p:nvPr userDrawn="1"/>
        </p:nvSpPr>
        <p:spPr bwMode="auto">
          <a:xfrm>
            <a:off x="468313" y="260350"/>
            <a:ext cx="8207375" cy="144463"/>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4" name="Rectangle 10"/>
          <p:cNvSpPr>
            <a:spLocks noChangeArrowheads="1"/>
          </p:cNvSpPr>
          <p:nvPr userDrawn="1"/>
        </p:nvSpPr>
        <p:spPr bwMode="auto">
          <a:xfrm>
            <a:off x="468313" y="260350"/>
            <a:ext cx="719137" cy="1152525"/>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Lst>
  <p:timing>
    <p:tnLst>
      <p:par>
        <p:cTn id="1" dur="indefinite" restart="never" nodeType="tmRoot"/>
      </p:par>
    </p:tnLst>
  </p:timing>
  <p:hf sldNum="0" hdr="0"/>
  <p:txStyles>
    <p:titleStyle>
      <a:lvl1pPr algn="l" rtl="0" eaLnBrk="0" fontAlgn="base" hangingPunct="0">
        <a:spcBef>
          <a:spcPct val="0"/>
        </a:spcBef>
        <a:spcAft>
          <a:spcPct val="0"/>
        </a:spcAft>
        <a:defRPr sz="3200" b="1">
          <a:solidFill>
            <a:srgbClr val="006FB7"/>
          </a:solidFill>
          <a:latin typeface="+mj-lt"/>
          <a:ea typeface="+mj-ea"/>
          <a:cs typeface="+mj-cs"/>
        </a:defRPr>
      </a:lvl1pPr>
      <a:lvl2pPr algn="l" rtl="0" eaLnBrk="0" fontAlgn="base" hangingPunct="0">
        <a:spcBef>
          <a:spcPct val="0"/>
        </a:spcBef>
        <a:spcAft>
          <a:spcPct val="0"/>
        </a:spcAft>
        <a:defRPr sz="3200" b="1">
          <a:solidFill>
            <a:srgbClr val="006FB7"/>
          </a:solidFill>
          <a:latin typeface="Arial" charset="0"/>
          <a:cs typeface="Arial" charset="0"/>
        </a:defRPr>
      </a:lvl2pPr>
      <a:lvl3pPr algn="l" rtl="0" eaLnBrk="0" fontAlgn="base" hangingPunct="0">
        <a:spcBef>
          <a:spcPct val="0"/>
        </a:spcBef>
        <a:spcAft>
          <a:spcPct val="0"/>
        </a:spcAft>
        <a:defRPr sz="3200" b="1">
          <a:solidFill>
            <a:srgbClr val="006FB7"/>
          </a:solidFill>
          <a:latin typeface="Arial" charset="0"/>
          <a:cs typeface="Arial" charset="0"/>
        </a:defRPr>
      </a:lvl3pPr>
      <a:lvl4pPr algn="l" rtl="0" eaLnBrk="0" fontAlgn="base" hangingPunct="0">
        <a:spcBef>
          <a:spcPct val="0"/>
        </a:spcBef>
        <a:spcAft>
          <a:spcPct val="0"/>
        </a:spcAft>
        <a:defRPr sz="3200" b="1">
          <a:solidFill>
            <a:srgbClr val="006FB7"/>
          </a:solidFill>
          <a:latin typeface="Arial" charset="0"/>
          <a:cs typeface="Arial" charset="0"/>
        </a:defRPr>
      </a:lvl4pPr>
      <a:lvl5pPr algn="l" rtl="0" eaLnBrk="0" fontAlgn="base" hangingPunct="0">
        <a:spcBef>
          <a:spcPct val="0"/>
        </a:spcBef>
        <a:spcAft>
          <a:spcPct val="0"/>
        </a:spcAft>
        <a:defRPr sz="3200" b="1">
          <a:solidFill>
            <a:srgbClr val="006FB7"/>
          </a:solidFill>
          <a:latin typeface="Arial" charset="0"/>
          <a:cs typeface="Arial" charset="0"/>
        </a:defRPr>
      </a:lvl5pPr>
      <a:lvl6pPr marL="457200" algn="l" rtl="0" fontAlgn="base">
        <a:spcBef>
          <a:spcPct val="0"/>
        </a:spcBef>
        <a:spcAft>
          <a:spcPct val="0"/>
        </a:spcAft>
        <a:defRPr sz="3200" b="1">
          <a:solidFill>
            <a:srgbClr val="006FB7"/>
          </a:solidFill>
          <a:latin typeface="Arial" charset="0"/>
          <a:cs typeface="Arial" charset="0"/>
        </a:defRPr>
      </a:lvl6pPr>
      <a:lvl7pPr marL="914400" algn="l" rtl="0" fontAlgn="base">
        <a:spcBef>
          <a:spcPct val="0"/>
        </a:spcBef>
        <a:spcAft>
          <a:spcPct val="0"/>
        </a:spcAft>
        <a:defRPr sz="3200" b="1">
          <a:solidFill>
            <a:srgbClr val="006FB7"/>
          </a:solidFill>
          <a:latin typeface="Arial" charset="0"/>
          <a:cs typeface="Arial" charset="0"/>
        </a:defRPr>
      </a:lvl7pPr>
      <a:lvl8pPr marL="1371600" algn="l" rtl="0" fontAlgn="base">
        <a:spcBef>
          <a:spcPct val="0"/>
        </a:spcBef>
        <a:spcAft>
          <a:spcPct val="0"/>
        </a:spcAft>
        <a:defRPr sz="3200" b="1">
          <a:solidFill>
            <a:srgbClr val="006FB7"/>
          </a:solidFill>
          <a:latin typeface="Arial" charset="0"/>
          <a:cs typeface="Arial" charset="0"/>
        </a:defRPr>
      </a:lvl8pPr>
      <a:lvl9pPr marL="1828800" algn="l" rtl="0" fontAlgn="base">
        <a:spcBef>
          <a:spcPct val="0"/>
        </a:spcBef>
        <a:spcAft>
          <a:spcPct val="0"/>
        </a:spcAft>
        <a:defRPr sz="3200" b="1">
          <a:solidFill>
            <a:srgbClr val="006FB7"/>
          </a:solidFill>
          <a:latin typeface="Arial" charset="0"/>
          <a:cs typeface="Arial" charset="0"/>
        </a:defRPr>
      </a:lvl9pPr>
    </p:titleStyle>
    <p:bodyStyle>
      <a:lvl1pPr marL="533400" indent="-533400" algn="l" rtl="0" eaLnBrk="0" fontAlgn="base" hangingPunct="0">
        <a:spcBef>
          <a:spcPct val="20000"/>
        </a:spcBef>
        <a:spcAft>
          <a:spcPct val="0"/>
        </a:spcAft>
        <a:buClr>
          <a:srgbClr val="006FB7"/>
        </a:buClr>
        <a:buChar char="•"/>
        <a:defRPr sz="2800">
          <a:solidFill>
            <a:schemeClr val="tx1"/>
          </a:solidFill>
          <a:latin typeface="+mn-lt"/>
          <a:ea typeface="+mn-ea"/>
          <a:cs typeface="+mn-cs"/>
        </a:defRPr>
      </a:lvl1pPr>
      <a:lvl2pPr marL="1079500" indent="-277813" algn="l" rtl="0" eaLnBrk="0" fontAlgn="base" hangingPunct="0">
        <a:spcBef>
          <a:spcPct val="20000"/>
        </a:spcBef>
        <a:spcAft>
          <a:spcPct val="0"/>
        </a:spcAft>
        <a:buChar char="•"/>
        <a:defRPr sz="2000">
          <a:solidFill>
            <a:schemeClr val="tx1"/>
          </a:solidFill>
          <a:latin typeface="+mn-lt"/>
          <a:cs typeface="+mn-cs"/>
        </a:defRPr>
      </a:lvl2pPr>
      <a:lvl3pPr marL="1617663" indent="-358775" algn="l" rtl="0" eaLnBrk="0" fontAlgn="base" hangingPunct="0">
        <a:spcBef>
          <a:spcPct val="20000"/>
        </a:spcBef>
        <a:spcAft>
          <a:spcPct val="0"/>
        </a:spcAft>
        <a:buFont typeface="Garamond" pitchFamily="18" charset="0"/>
        <a:buChar char="−"/>
        <a:defRPr sz="2000">
          <a:solidFill>
            <a:schemeClr val="tx1"/>
          </a:solidFill>
          <a:latin typeface="+mn-lt"/>
          <a:cs typeface="+mn-cs"/>
        </a:defRPr>
      </a:lvl3pPr>
      <a:lvl4pPr marL="2025650" indent="-228600" algn="l" rtl="0" eaLnBrk="0" fontAlgn="base" hangingPunct="0">
        <a:spcBef>
          <a:spcPct val="20000"/>
        </a:spcBef>
        <a:spcAft>
          <a:spcPct val="0"/>
        </a:spcAft>
        <a:buChar char="–"/>
        <a:defRPr sz="2000">
          <a:solidFill>
            <a:schemeClr val="tx1"/>
          </a:solidFill>
          <a:latin typeface="Garamond" pitchFamily="18" charset="0"/>
          <a:cs typeface="+mn-cs"/>
        </a:defRPr>
      </a:lvl4pPr>
      <a:lvl5pPr marL="2433638" indent="-228600" algn="l" rtl="0" eaLnBrk="0" fontAlgn="base" hangingPunct="0">
        <a:spcBef>
          <a:spcPct val="20000"/>
        </a:spcBef>
        <a:spcAft>
          <a:spcPct val="0"/>
        </a:spcAft>
        <a:buChar char="»"/>
        <a:defRPr sz="2000">
          <a:solidFill>
            <a:schemeClr val="tx1"/>
          </a:solidFill>
          <a:latin typeface="Garamond" pitchFamily="18" charset="0"/>
          <a:cs typeface="+mn-cs"/>
        </a:defRPr>
      </a:lvl5pPr>
      <a:lvl6pPr marL="2890838" indent="-228600" algn="l" rtl="0" fontAlgn="base">
        <a:spcBef>
          <a:spcPct val="20000"/>
        </a:spcBef>
        <a:spcAft>
          <a:spcPct val="0"/>
        </a:spcAft>
        <a:buChar char="»"/>
        <a:defRPr sz="2000">
          <a:solidFill>
            <a:schemeClr val="tx1"/>
          </a:solidFill>
          <a:latin typeface="Garamond" pitchFamily="18" charset="0"/>
          <a:cs typeface="+mn-cs"/>
        </a:defRPr>
      </a:lvl6pPr>
      <a:lvl7pPr marL="3348038" indent="-228600" algn="l" rtl="0" fontAlgn="base">
        <a:spcBef>
          <a:spcPct val="20000"/>
        </a:spcBef>
        <a:spcAft>
          <a:spcPct val="0"/>
        </a:spcAft>
        <a:buChar char="»"/>
        <a:defRPr sz="2000">
          <a:solidFill>
            <a:schemeClr val="tx1"/>
          </a:solidFill>
          <a:latin typeface="Garamond" pitchFamily="18" charset="0"/>
          <a:cs typeface="+mn-cs"/>
        </a:defRPr>
      </a:lvl7pPr>
      <a:lvl8pPr marL="3805238" indent="-228600" algn="l" rtl="0" fontAlgn="base">
        <a:spcBef>
          <a:spcPct val="20000"/>
        </a:spcBef>
        <a:spcAft>
          <a:spcPct val="0"/>
        </a:spcAft>
        <a:buChar char="»"/>
        <a:defRPr sz="2000">
          <a:solidFill>
            <a:schemeClr val="tx1"/>
          </a:solidFill>
          <a:latin typeface="Garamond" pitchFamily="18" charset="0"/>
          <a:cs typeface="+mn-cs"/>
        </a:defRPr>
      </a:lvl8pPr>
      <a:lvl9pPr marL="4262438" indent="-228600" algn="l" rtl="0" fontAlgn="base">
        <a:spcBef>
          <a:spcPct val="20000"/>
        </a:spcBef>
        <a:spcAft>
          <a:spcPct val="0"/>
        </a:spcAft>
        <a:buChar char="»"/>
        <a:defRPr sz="2000">
          <a:solidFill>
            <a:schemeClr val="tx1"/>
          </a:solidFill>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0"/>
          <p:cNvSpPr>
            <a:spLocks noGrp="1" noChangeArrowheads="1"/>
          </p:cNvSpPr>
          <p:nvPr>
            <p:ph type="title" idx="4294967295"/>
          </p:nvPr>
        </p:nvSpPr>
        <p:spPr bwMode="auto">
          <a:xfrm>
            <a:off x="250825" y="2289175"/>
            <a:ext cx="8569325" cy="250825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l" defTabSz="1074738" eaLnBrk="1" hangingPunct="1"/>
            <a:r>
              <a:rPr lang="en-GB" altLang="zh-CN" b="1" dirty="0" smtClean="0">
                <a:solidFill>
                  <a:srgbClr val="808080"/>
                </a:solidFill>
                <a:ea typeface="宋体" pitchFamily="2" charset="-122"/>
              </a:rPr>
              <a:t>	</a:t>
            </a:r>
            <a:r>
              <a:rPr lang="en-GB" altLang="zh-CN" sz="3600" b="1" dirty="0" smtClean="0">
                <a:ea typeface="宋体" pitchFamily="2" charset="-122"/>
              </a:rPr>
              <a:t>Chapter 6</a:t>
            </a:r>
            <a:br>
              <a:rPr lang="en-GB" altLang="zh-CN" sz="3600" b="1" dirty="0" smtClean="0">
                <a:ea typeface="宋体" pitchFamily="2" charset="-122"/>
              </a:rPr>
            </a:br>
            <a:r>
              <a:rPr lang="en-GB" altLang="zh-CN" sz="3600" dirty="0" smtClean="0">
                <a:ea typeface="宋体" pitchFamily="2" charset="-122"/>
              </a:rPr>
              <a:t>	</a:t>
            </a:r>
            <a:r>
              <a:rPr lang="en-US" altLang="zh-CN" sz="3600" dirty="0">
                <a:solidFill>
                  <a:srgbClr val="006FB7"/>
                </a:solidFill>
                <a:ea typeface="宋体" pitchFamily="2" charset="-122"/>
              </a:rPr>
              <a:t>The right to a fair </a:t>
            </a:r>
            <a:r>
              <a:rPr lang="en-US" altLang="zh-CN" sz="3600" dirty="0" smtClean="0">
                <a:solidFill>
                  <a:srgbClr val="006FB7"/>
                </a:solidFill>
                <a:ea typeface="宋体" pitchFamily="2" charset="-122"/>
              </a:rPr>
              <a:t>trial</a:t>
            </a:r>
            <a:br>
              <a:rPr lang="en-US" altLang="zh-CN" sz="3600" dirty="0" smtClean="0">
                <a:solidFill>
                  <a:srgbClr val="006FB7"/>
                </a:solidFill>
                <a:ea typeface="宋体" pitchFamily="2" charset="-122"/>
              </a:rPr>
            </a:br>
            <a:r>
              <a:rPr lang="en-US" altLang="zh-CN" sz="3600" dirty="0" smtClean="0">
                <a:solidFill>
                  <a:srgbClr val="006FB7"/>
                </a:solidFill>
                <a:ea typeface="宋体" pitchFamily="2" charset="-122"/>
              </a:rPr>
              <a:t>	Part </a:t>
            </a:r>
            <a:r>
              <a:rPr lang="en-US" altLang="zh-CN" sz="3600" dirty="0">
                <a:solidFill>
                  <a:srgbClr val="006FB7"/>
                </a:solidFill>
                <a:ea typeface="宋体" pitchFamily="2" charset="-122"/>
              </a:rPr>
              <a:t>I: from </a:t>
            </a:r>
            <a:r>
              <a:rPr lang="en-US" altLang="zh-CN" sz="3600" dirty="0" smtClean="0">
                <a:solidFill>
                  <a:srgbClr val="006FB7"/>
                </a:solidFill>
                <a:ea typeface="宋体" pitchFamily="2" charset="-122"/>
              </a:rPr>
              <a:t>investigation </a:t>
            </a:r>
            <a:r>
              <a:rPr lang="en-US" altLang="zh-CN" sz="3600" dirty="0">
                <a:solidFill>
                  <a:srgbClr val="006FB7"/>
                </a:solidFill>
                <a:ea typeface="宋体" pitchFamily="2" charset="-122"/>
              </a:rPr>
              <a:t>to trial</a:t>
            </a:r>
            <a:br>
              <a:rPr lang="en-US" altLang="zh-CN" sz="3600" dirty="0">
                <a:solidFill>
                  <a:srgbClr val="006FB7"/>
                </a:solidFill>
                <a:ea typeface="宋体" pitchFamily="2" charset="-122"/>
              </a:rPr>
            </a:br>
            <a:endParaRPr lang="en-US" altLang="zh-CN" sz="3600" dirty="0">
              <a:solidFill>
                <a:srgbClr val="006FB7"/>
              </a:solidFill>
              <a:ea typeface="宋体" pitchFamily="2" charset="-122"/>
            </a:endParaRPr>
          </a:p>
        </p:txBody>
      </p:sp>
      <p:sp>
        <p:nvSpPr>
          <p:cNvPr id="5123" name="Rectangle 58"/>
          <p:cNvSpPr>
            <a:spLocks noChangeArrowheads="1"/>
          </p:cNvSpPr>
          <p:nvPr/>
        </p:nvSpPr>
        <p:spPr bwMode="auto">
          <a:xfrm>
            <a:off x="468313" y="6453188"/>
            <a:ext cx="8207375" cy="144462"/>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4" name="Rectangle 59"/>
          <p:cNvSpPr>
            <a:spLocks noChangeArrowheads="1"/>
          </p:cNvSpPr>
          <p:nvPr/>
        </p:nvSpPr>
        <p:spPr bwMode="auto">
          <a:xfrm>
            <a:off x="468313" y="5876925"/>
            <a:ext cx="719137" cy="647700"/>
          </a:xfrm>
          <a:prstGeom prst="rect">
            <a:avLst/>
          </a:prstGeom>
          <a:solidFill>
            <a:srgbClr val="006F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25" name="Text Box 66"/>
          <p:cNvSpPr txBox="1">
            <a:spLocks noChangeArrowheads="1"/>
          </p:cNvSpPr>
          <p:nvPr/>
        </p:nvSpPr>
        <p:spPr bwMode="auto">
          <a:xfrm>
            <a:off x="1331913" y="5734050"/>
            <a:ext cx="3035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800" i="1">
                <a:ea typeface="宋体" pitchFamily="2" charset="-122"/>
              </a:rPr>
              <a:t>Facilitator’s Guide</a:t>
            </a:r>
            <a:endParaRPr lang="en-US" sz="2800" i="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433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1434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9</a:t>
            </a:r>
          </a:p>
        </p:txBody>
      </p:sp>
      <p:sp>
        <p:nvSpPr>
          <p:cNvPr id="1434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equality before the law and in the law</a:t>
            </a:r>
            <a:endParaRPr lang="en-US" sz="3200" b="1">
              <a:solidFill>
                <a:srgbClr val="006FB7"/>
              </a:solidFill>
            </a:endParaRPr>
          </a:p>
        </p:txBody>
      </p:sp>
      <p:sp>
        <p:nvSpPr>
          <p:cNvPr id="14342" name="Rectangle 3"/>
          <p:cNvSpPr txBox="1">
            <a:spLocks noChangeArrowheads="1"/>
          </p:cNvSpPr>
          <p:nvPr/>
        </p:nvSpPr>
        <p:spPr bwMode="auto">
          <a:xfrm>
            <a:off x="395288" y="1917700"/>
            <a:ext cx="8229600" cy="3455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800" b="1">
                <a:solidFill>
                  <a:srgbClr val="006FB7"/>
                </a:solidFill>
                <a:ea typeface="宋体" pitchFamily="2" charset="-122"/>
              </a:rPr>
              <a:t>What it means I</a:t>
            </a:r>
          </a:p>
          <a:p>
            <a:pPr eaLnBrk="1" hangingPunct="1">
              <a:spcBef>
                <a:spcPts val="1200"/>
              </a:spcBef>
              <a:buClr>
                <a:srgbClr val="006FB7"/>
              </a:buClr>
            </a:pPr>
            <a:r>
              <a:rPr lang="en-US" altLang="zh-CN" sz="2800">
                <a:ea typeface="宋体" pitchFamily="2" charset="-122"/>
              </a:rPr>
              <a:t>The principle of equality must be guaranteed throughout the pretrial and trial stages in that every suspected or accused person has the right not to be discriminated against in the way the investigation or trial is conducted or in the way the law is applied to them.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536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1536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10</a:t>
            </a:r>
          </a:p>
        </p:txBody>
      </p:sp>
      <p:sp>
        <p:nvSpPr>
          <p:cNvPr id="1536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equality before the law and in the law</a:t>
            </a:r>
            <a:endParaRPr lang="en-US" sz="3200" b="1">
              <a:solidFill>
                <a:srgbClr val="006FB7"/>
              </a:solidFill>
            </a:endParaRPr>
          </a:p>
        </p:txBody>
      </p:sp>
      <p:sp>
        <p:nvSpPr>
          <p:cNvPr id="15366" name="Rectangle 3"/>
          <p:cNvSpPr txBox="1">
            <a:spLocks noChangeArrowheads="1"/>
          </p:cNvSpPr>
          <p:nvPr/>
        </p:nvSpPr>
        <p:spPr bwMode="auto">
          <a:xfrm>
            <a:off x="395288" y="1917700"/>
            <a:ext cx="8229600" cy="34559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800" b="1">
                <a:solidFill>
                  <a:srgbClr val="006FB7"/>
                </a:solidFill>
                <a:ea typeface="宋体" pitchFamily="2" charset="-122"/>
              </a:rPr>
              <a:t>What it means II</a:t>
            </a:r>
          </a:p>
          <a:p>
            <a:pPr eaLnBrk="1" hangingPunct="1">
              <a:spcBef>
                <a:spcPts val="1200"/>
              </a:spcBef>
              <a:buClr>
                <a:srgbClr val="006FB7"/>
              </a:buClr>
            </a:pPr>
            <a:r>
              <a:rPr lang="en-US" altLang="zh-CN" sz="2800">
                <a:ea typeface="宋体" pitchFamily="2" charset="-122"/>
              </a:rPr>
              <a:t>The principle of equality also means that every human being must have equal access to the courts in order to vindicate their rights (i.e., equal access to justice). In particular, women must have equal access as compared to men, in order to be able to vindicate their rights effectively.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638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1638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11</a:t>
            </a:r>
          </a:p>
        </p:txBody>
      </p:sp>
      <p:sp>
        <p:nvSpPr>
          <p:cNvPr id="1638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700"/>
              </a:lnSpc>
            </a:pPr>
            <a:r>
              <a:rPr lang="en-US" altLang="zh-CN" sz="2800" b="1">
                <a:solidFill>
                  <a:srgbClr val="006FB7"/>
                </a:solidFill>
                <a:ea typeface="宋体" pitchFamily="2" charset="-122"/>
              </a:rPr>
              <a:t>The right to be presumed innocent:</a:t>
            </a:r>
            <a:br>
              <a:rPr lang="en-US" altLang="zh-CN" sz="2800" b="1">
                <a:solidFill>
                  <a:srgbClr val="006FB7"/>
                </a:solidFill>
                <a:ea typeface="宋体" pitchFamily="2" charset="-122"/>
              </a:rPr>
            </a:br>
            <a:r>
              <a:rPr lang="en-US" altLang="zh-CN" sz="2800" b="1">
                <a:solidFill>
                  <a:srgbClr val="006FB7"/>
                </a:solidFill>
                <a:ea typeface="宋体" pitchFamily="2" charset="-122"/>
              </a:rPr>
              <a:t>The overall guarantee from suspicion to conviction or acquittal</a:t>
            </a:r>
            <a:endParaRPr lang="en-US" sz="2800" b="1">
              <a:solidFill>
                <a:srgbClr val="006FB7"/>
              </a:solidFill>
            </a:endParaRPr>
          </a:p>
        </p:txBody>
      </p:sp>
      <p:sp>
        <p:nvSpPr>
          <p:cNvPr id="16390" name="Rectangle 3"/>
          <p:cNvSpPr txBox="1">
            <a:spLocks noChangeArrowheads="1"/>
          </p:cNvSpPr>
          <p:nvPr/>
        </p:nvSpPr>
        <p:spPr bwMode="auto">
          <a:xfrm>
            <a:off x="395288" y="1773238"/>
            <a:ext cx="8364537" cy="4392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300" b="1">
                <a:solidFill>
                  <a:srgbClr val="006FB7"/>
                </a:solidFill>
                <a:ea typeface="宋体" pitchFamily="2" charset="-122"/>
              </a:rPr>
              <a:t>Key legal texts I</a:t>
            </a:r>
          </a:p>
          <a:p>
            <a:pPr eaLnBrk="1" hangingPunct="1">
              <a:spcBef>
                <a:spcPts val="1200"/>
              </a:spcBef>
              <a:buClr>
                <a:srgbClr val="006FB7"/>
              </a:buClr>
            </a:pPr>
            <a:r>
              <a:rPr lang="en-US" altLang="zh-CN" sz="2300">
                <a:ea typeface="宋体" pitchFamily="2" charset="-122"/>
              </a:rPr>
              <a:t>The International Covenant on Civil and Political Rights,</a:t>
            </a:r>
            <a:br>
              <a:rPr lang="en-US" altLang="zh-CN" sz="2300">
                <a:ea typeface="宋体" pitchFamily="2" charset="-122"/>
              </a:rPr>
            </a:br>
            <a:r>
              <a:rPr lang="en-US" altLang="zh-CN" sz="2300">
                <a:ea typeface="宋体" pitchFamily="2" charset="-122"/>
              </a:rPr>
              <a:t>article 14 (2):</a:t>
            </a:r>
          </a:p>
          <a:p>
            <a:pPr eaLnBrk="1" hangingPunct="1">
              <a:spcBef>
                <a:spcPts val="1200"/>
              </a:spcBef>
              <a:buClr>
                <a:srgbClr val="006FB7"/>
              </a:buClr>
            </a:pPr>
            <a:r>
              <a:rPr lang="en-US" altLang="zh-CN" sz="2300">
                <a:ea typeface="宋体" pitchFamily="2" charset="-122"/>
              </a:rPr>
              <a:t>Everyone charged with a criminal offence shall have the right to be presumed innocent until proved guilty according to law.</a:t>
            </a:r>
          </a:p>
          <a:p>
            <a:pPr eaLnBrk="1" hangingPunct="1">
              <a:spcBef>
                <a:spcPts val="1200"/>
              </a:spcBef>
              <a:buClr>
                <a:srgbClr val="006FB7"/>
              </a:buClr>
            </a:pPr>
            <a:r>
              <a:rPr lang="en-US" altLang="zh-CN" sz="2300">
                <a:ea typeface="宋体" pitchFamily="2" charset="-122"/>
              </a:rPr>
              <a:t>International Convention on the Protection of the Rights of All Migrant Workers and Members of Their Families, article 18 (2): </a:t>
            </a:r>
          </a:p>
          <a:p>
            <a:pPr eaLnBrk="1" hangingPunct="1">
              <a:spcBef>
                <a:spcPts val="1200"/>
              </a:spcBef>
              <a:buClr>
                <a:srgbClr val="006FB7"/>
              </a:buClr>
            </a:pPr>
            <a:r>
              <a:rPr lang="en-US" altLang="zh-CN" sz="2300">
                <a:ea typeface="宋体" pitchFamily="2" charset="-122"/>
              </a:rPr>
              <a:t>Migrant workers and members of their families who are charged with a criminal offence shall have the right to be presumed innocent until proven guilty according to law.</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741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1741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12</a:t>
            </a:r>
          </a:p>
        </p:txBody>
      </p:sp>
      <p:sp>
        <p:nvSpPr>
          <p:cNvPr id="1741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700"/>
              </a:lnSpc>
            </a:pPr>
            <a:r>
              <a:rPr lang="en-US" altLang="zh-CN" sz="2800" b="1">
                <a:solidFill>
                  <a:srgbClr val="006FB7"/>
                </a:solidFill>
                <a:ea typeface="宋体" pitchFamily="2" charset="-122"/>
              </a:rPr>
              <a:t>The right to be presumed innocent:</a:t>
            </a:r>
            <a:br>
              <a:rPr lang="en-US" altLang="zh-CN" sz="2800" b="1">
                <a:solidFill>
                  <a:srgbClr val="006FB7"/>
                </a:solidFill>
                <a:ea typeface="宋体" pitchFamily="2" charset="-122"/>
              </a:rPr>
            </a:br>
            <a:r>
              <a:rPr lang="en-US" altLang="zh-CN" sz="2800" b="1">
                <a:solidFill>
                  <a:srgbClr val="006FB7"/>
                </a:solidFill>
                <a:ea typeface="宋体" pitchFamily="2" charset="-122"/>
              </a:rPr>
              <a:t>The overall guarantee from suspicion to conviction or acquittal</a:t>
            </a:r>
            <a:endParaRPr lang="en-US" sz="2800" b="1">
              <a:solidFill>
                <a:srgbClr val="006FB7"/>
              </a:solidFill>
            </a:endParaRPr>
          </a:p>
        </p:txBody>
      </p:sp>
      <p:sp>
        <p:nvSpPr>
          <p:cNvPr id="8" name="Rectangle 3"/>
          <p:cNvSpPr txBox="1">
            <a:spLocks noChangeArrowheads="1"/>
          </p:cNvSpPr>
          <p:nvPr/>
        </p:nvSpPr>
        <p:spPr bwMode="auto">
          <a:xfrm>
            <a:off x="395288" y="1844675"/>
            <a:ext cx="8364537" cy="39608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defRPr/>
            </a:pPr>
            <a:r>
              <a:rPr lang="en-US" altLang="zh-CN" sz="2600" b="1" dirty="0" smtClean="0">
                <a:solidFill>
                  <a:srgbClr val="006FB7"/>
                </a:solidFill>
                <a:ea typeface="宋体" pitchFamily="2" charset="-122"/>
              </a:rPr>
              <a:t>Key legal texts II</a:t>
            </a:r>
          </a:p>
          <a:p>
            <a:pPr eaLnBrk="1" hangingPunct="1">
              <a:spcBef>
                <a:spcPts val="1200"/>
              </a:spcBef>
              <a:buClr>
                <a:srgbClr val="006FB7"/>
              </a:buClr>
              <a:defRPr/>
            </a:pPr>
            <a:r>
              <a:rPr lang="en-US" altLang="zh-CN" sz="2600" dirty="0" smtClean="0">
                <a:ea typeface="宋体" pitchFamily="2" charset="-122"/>
              </a:rPr>
              <a:t>The African Charter on Human and Peoples’ Rights,</a:t>
            </a:r>
            <a:br>
              <a:rPr lang="en-US" altLang="zh-CN" sz="2600" dirty="0" smtClean="0">
                <a:ea typeface="宋体" pitchFamily="2" charset="-122"/>
              </a:rPr>
            </a:br>
            <a:r>
              <a:rPr lang="en-US" altLang="zh-CN" sz="2600" dirty="0" smtClean="0">
                <a:ea typeface="宋体" pitchFamily="2" charset="-122"/>
              </a:rPr>
              <a:t>article 7:</a:t>
            </a:r>
          </a:p>
          <a:p>
            <a:pPr marL="360000" indent="-360000" eaLnBrk="1" hangingPunct="1">
              <a:spcBef>
                <a:spcPts val="1200"/>
              </a:spcBef>
              <a:buClr>
                <a:srgbClr val="006FB7"/>
              </a:buClr>
              <a:buFont typeface="+mj-lt"/>
              <a:buAutoNum type="arabicPeriod"/>
              <a:defRPr/>
            </a:pPr>
            <a:r>
              <a:rPr lang="en-US" altLang="zh-CN" sz="2600" dirty="0" smtClean="0">
                <a:ea typeface="宋体" pitchFamily="2" charset="-122"/>
              </a:rPr>
              <a:t>Every individual shall have the right to have his cause heard. This comprises:</a:t>
            </a:r>
          </a:p>
          <a:p>
            <a:pPr eaLnBrk="1" hangingPunct="1">
              <a:spcBef>
                <a:spcPts val="1200"/>
              </a:spcBef>
              <a:buClr>
                <a:srgbClr val="006FB7"/>
              </a:buClr>
              <a:tabLst>
                <a:tab pos="360000" algn="l"/>
              </a:tabLst>
              <a:defRPr/>
            </a:pPr>
            <a:r>
              <a:rPr lang="en-US" altLang="zh-CN" sz="2600" dirty="0" smtClean="0">
                <a:ea typeface="宋体" pitchFamily="2" charset="-122"/>
              </a:rPr>
              <a:t>	[ . . . ]</a:t>
            </a:r>
          </a:p>
          <a:p>
            <a:pPr eaLnBrk="1" hangingPunct="1">
              <a:spcBef>
                <a:spcPts val="1200"/>
              </a:spcBef>
              <a:buClr>
                <a:srgbClr val="006FB7"/>
              </a:buClr>
              <a:tabLst>
                <a:tab pos="360000" algn="l"/>
              </a:tabLst>
              <a:defRPr/>
            </a:pPr>
            <a:r>
              <a:rPr lang="en-US" altLang="zh-CN" sz="2600" dirty="0" smtClean="0">
                <a:ea typeface="宋体" pitchFamily="2" charset="-122"/>
              </a:rPr>
              <a:t>	</a:t>
            </a:r>
            <a:r>
              <a:rPr lang="en-US" altLang="zh-CN" sz="2600" dirty="0" smtClean="0">
                <a:solidFill>
                  <a:srgbClr val="006FB7"/>
                </a:solidFill>
                <a:ea typeface="宋体" pitchFamily="2" charset="-122"/>
              </a:rPr>
              <a:t>(b)</a:t>
            </a:r>
            <a:r>
              <a:rPr lang="en-US" altLang="zh-CN" sz="2600" dirty="0" smtClean="0">
                <a:ea typeface="宋体" pitchFamily="2" charset="-122"/>
              </a:rPr>
              <a:t>	The right to be presumed innocent until proved</a:t>
            </a:r>
            <a:br>
              <a:rPr lang="en-US" altLang="zh-CN" sz="2600" dirty="0" smtClean="0">
                <a:ea typeface="宋体" pitchFamily="2" charset="-122"/>
              </a:rPr>
            </a:br>
            <a:r>
              <a:rPr lang="en-US" altLang="zh-CN" sz="2600" dirty="0" smtClean="0">
                <a:ea typeface="宋体" pitchFamily="2" charset="-122"/>
              </a:rPr>
              <a:t>		guilty by a competent court or tribunal.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843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1843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13</a:t>
            </a:r>
          </a:p>
        </p:txBody>
      </p:sp>
      <p:sp>
        <p:nvSpPr>
          <p:cNvPr id="1843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700"/>
              </a:lnSpc>
            </a:pPr>
            <a:r>
              <a:rPr lang="en-US" altLang="zh-CN" sz="2800" b="1">
                <a:solidFill>
                  <a:srgbClr val="006FB7"/>
                </a:solidFill>
                <a:ea typeface="宋体" pitchFamily="2" charset="-122"/>
              </a:rPr>
              <a:t>The right to be presumed innocent:</a:t>
            </a:r>
            <a:br>
              <a:rPr lang="en-US" altLang="zh-CN" sz="2800" b="1">
                <a:solidFill>
                  <a:srgbClr val="006FB7"/>
                </a:solidFill>
                <a:ea typeface="宋体" pitchFamily="2" charset="-122"/>
              </a:rPr>
            </a:br>
            <a:r>
              <a:rPr lang="en-US" altLang="zh-CN" sz="2800" b="1">
                <a:solidFill>
                  <a:srgbClr val="006FB7"/>
                </a:solidFill>
                <a:ea typeface="宋体" pitchFamily="2" charset="-122"/>
              </a:rPr>
              <a:t>The overall guarantee from suspicion to conviction or acquittal</a:t>
            </a:r>
            <a:endParaRPr lang="en-US" sz="2800" b="1">
              <a:solidFill>
                <a:srgbClr val="006FB7"/>
              </a:solidFill>
            </a:endParaRPr>
          </a:p>
        </p:txBody>
      </p:sp>
      <p:sp>
        <p:nvSpPr>
          <p:cNvPr id="18438" name="Rectangle 3"/>
          <p:cNvSpPr txBox="1">
            <a:spLocks noChangeArrowheads="1"/>
          </p:cNvSpPr>
          <p:nvPr/>
        </p:nvSpPr>
        <p:spPr bwMode="auto">
          <a:xfrm>
            <a:off x="395288" y="2133600"/>
            <a:ext cx="8364537" cy="3167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800" b="1">
                <a:solidFill>
                  <a:srgbClr val="006FB7"/>
                </a:solidFill>
                <a:ea typeface="宋体" pitchFamily="2" charset="-122"/>
              </a:rPr>
              <a:t>Key legal texts III</a:t>
            </a:r>
          </a:p>
          <a:p>
            <a:pPr eaLnBrk="1" hangingPunct="1">
              <a:spcBef>
                <a:spcPts val="1200"/>
              </a:spcBef>
              <a:buClr>
                <a:srgbClr val="006FB7"/>
              </a:buClr>
            </a:pPr>
            <a:r>
              <a:rPr lang="en-US" altLang="zh-CN" sz="2800">
                <a:ea typeface="宋体" pitchFamily="2" charset="-122"/>
              </a:rPr>
              <a:t>The American Convention on Human Rights,</a:t>
            </a:r>
            <a:br>
              <a:rPr lang="en-US" altLang="zh-CN" sz="2800">
                <a:ea typeface="宋体" pitchFamily="2" charset="-122"/>
              </a:rPr>
            </a:br>
            <a:r>
              <a:rPr lang="en-US" altLang="zh-CN" sz="2800">
                <a:ea typeface="宋体" pitchFamily="2" charset="-122"/>
              </a:rPr>
              <a:t>article 8 (2):</a:t>
            </a:r>
          </a:p>
          <a:p>
            <a:pPr eaLnBrk="1" hangingPunct="1">
              <a:spcBef>
                <a:spcPts val="1200"/>
              </a:spcBef>
              <a:buClr>
                <a:srgbClr val="006FB7"/>
              </a:buClr>
            </a:pPr>
            <a:r>
              <a:rPr lang="en-US" altLang="zh-CN" sz="2800">
                <a:ea typeface="宋体" pitchFamily="2" charset="-122"/>
              </a:rPr>
              <a:t>Every person accused of a criminal offence has the right to be presumed innocent so long as his guilt has not been proven according to law.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945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1946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14</a:t>
            </a:r>
          </a:p>
        </p:txBody>
      </p:sp>
      <p:sp>
        <p:nvSpPr>
          <p:cNvPr id="1946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700"/>
              </a:lnSpc>
            </a:pPr>
            <a:r>
              <a:rPr lang="en-US" altLang="zh-CN" sz="2800" b="1">
                <a:solidFill>
                  <a:srgbClr val="006FB7"/>
                </a:solidFill>
                <a:ea typeface="宋体" pitchFamily="2" charset="-122"/>
              </a:rPr>
              <a:t>The right to be presumed innocent:</a:t>
            </a:r>
            <a:br>
              <a:rPr lang="en-US" altLang="zh-CN" sz="2800" b="1">
                <a:solidFill>
                  <a:srgbClr val="006FB7"/>
                </a:solidFill>
                <a:ea typeface="宋体" pitchFamily="2" charset="-122"/>
              </a:rPr>
            </a:br>
            <a:r>
              <a:rPr lang="en-US" altLang="zh-CN" sz="2800" b="1">
                <a:solidFill>
                  <a:srgbClr val="006FB7"/>
                </a:solidFill>
                <a:ea typeface="宋体" pitchFamily="2" charset="-122"/>
              </a:rPr>
              <a:t>The overall guarantee from suspicion to conviction or acquittal</a:t>
            </a:r>
            <a:endParaRPr lang="en-US" sz="2800" b="1">
              <a:solidFill>
                <a:srgbClr val="006FB7"/>
              </a:solidFill>
            </a:endParaRPr>
          </a:p>
        </p:txBody>
      </p:sp>
      <p:sp>
        <p:nvSpPr>
          <p:cNvPr id="19462" name="Rectangle 3"/>
          <p:cNvSpPr txBox="1">
            <a:spLocks noChangeArrowheads="1"/>
          </p:cNvSpPr>
          <p:nvPr/>
        </p:nvSpPr>
        <p:spPr bwMode="auto">
          <a:xfrm>
            <a:off x="395288" y="2132013"/>
            <a:ext cx="8364537" cy="3097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800" b="1">
                <a:solidFill>
                  <a:srgbClr val="006FB7"/>
                </a:solidFill>
                <a:ea typeface="宋体" pitchFamily="2" charset="-122"/>
              </a:rPr>
              <a:t>Key legal texts IV</a:t>
            </a:r>
          </a:p>
          <a:p>
            <a:pPr eaLnBrk="1" hangingPunct="1">
              <a:spcBef>
                <a:spcPts val="1200"/>
              </a:spcBef>
              <a:buClr>
                <a:srgbClr val="006FB7"/>
              </a:buClr>
            </a:pPr>
            <a:r>
              <a:rPr lang="en-US" altLang="zh-CN" sz="2800">
                <a:ea typeface="宋体" pitchFamily="2" charset="-122"/>
              </a:rPr>
              <a:t>The European Convention on Human Rights,</a:t>
            </a:r>
            <a:br>
              <a:rPr lang="en-US" altLang="zh-CN" sz="2800">
                <a:ea typeface="宋体" pitchFamily="2" charset="-122"/>
              </a:rPr>
            </a:br>
            <a:r>
              <a:rPr lang="en-US" altLang="zh-CN" sz="2800">
                <a:ea typeface="宋体" pitchFamily="2" charset="-122"/>
              </a:rPr>
              <a:t>article 6 (2):</a:t>
            </a:r>
          </a:p>
          <a:p>
            <a:pPr eaLnBrk="1" hangingPunct="1">
              <a:spcBef>
                <a:spcPts val="1200"/>
              </a:spcBef>
              <a:buClr>
                <a:srgbClr val="006FB7"/>
              </a:buClr>
            </a:pPr>
            <a:r>
              <a:rPr lang="en-US" altLang="zh-CN" sz="2800">
                <a:ea typeface="宋体" pitchFamily="2" charset="-122"/>
              </a:rPr>
              <a:t>Everyone charged with a criminal offence shall be presumed innocent until proved guilty according to law.</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048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2048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15</a:t>
            </a:r>
          </a:p>
        </p:txBody>
      </p:sp>
      <p:sp>
        <p:nvSpPr>
          <p:cNvPr id="2048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700"/>
              </a:lnSpc>
            </a:pPr>
            <a:r>
              <a:rPr lang="en-US" altLang="zh-CN" sz="2800" b="1">
                <a:solidFill>
                  <a:srgbClr val="006FB7"/>
                </a:solidFill>
                <a:ea typeface="宋体" pitchFamily="2" charset="-122"/>
              </a:rPr>
              <a:t>The right to be presumed innocent:</a:t>
            </a:r>
            <a:br>
              <a:rPr lang="en-US" altLang="zh-CN" sz="2800" b="1">
                <a:solidFill>
                  <a:srgbClr val="006FB7"/>
                </a:solidFill>
                <a:ea typeface="宋体" pitchFamily="2" charset="-122"/>
              </a:rPr>
            </a:br>
            <a:r>
              <a:rPr lang="en-US" altLang="zh-CN" sz="2800" b="1">
                <a:solidFill>
                  <a:srgbClr val="006FB7"/>
                </a:solidFill>
                <a:ea typeface="宋体" pitchFamily="2" charset="-122"/>
              </a:rPr>
              <a:t>The overall guarantee from suspicion to conviction or acquittal</a:t>
            </a:r>
            <a:endParaRPr lang="en-US" sz="2800" b="1">
              <a:solidFill>
                <a:srgbClr val="006FB7"/>
              </a:solidFill>
            </a:endParaRPr>
          </a:p>
        </p:txBody>
      </p:sp>
      <p:sp>
        <p:nvSpPr>
          <p:cNvPr id="20486" name="Rectangle 3"/>
          <p:cNvSpPr txBox="1">
            <a:spLocks noChangeArrowheads="1"/>
          </p:cNvSpPr>
          <p:nvPr/>
        </p:nvSpPr>
        <p:spPr bwMode="auto">
          <a:xfrm>
            <a:off x="395288" y="2133600"/>
            <a:ext cx="8364537" cy="3095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800" b="1">
                <a:solidFill>
                  <a:srgbClr val="006FB7"/>
                </a:solidFill>
                <a:ea typeface="宋体" pitchFamily="2" charset="-122"/>
              </a:rPr>
              <a:t>Key legal texts V</a:t>
            </a:r>
          </a:p>
          <a:p>
            <a:pPr eaLnBrk="1" hangingPunct="1">
              <a:spcBef>
                <a:spcPts val="1200"/>
              </a:spcBef>
              <a:buClr>
                <a:srgbClr val="006FB7"/>
              </a:buClr>
            </a:pPr>
            <a:r>
              <a:rPr lang="en-US" altLang="zh-CN" sz="2800">
                <a:ea typeface="宋体" pitchFamily="2" charset="-122"/>
              </a:rPr>
              <a:t>The Statute of the International Criminal Court, article 66 (1):</a:t>
            </a:r>
          </a:p>
          <a:p>
            <a:pPr eaLnBrk="1" hangingPunct="1">
              <a:spcBef>
                <a:spcPts val="1200"/>
              </a:spcBef>
              <a:buClr>
                <a:srgbClr val="006FB7"/>
              </a:buClr>
            </a:pPr>
            <a:r>
              <a:rPr lang="en-US" altLang="zh-CN" sz="2800">
                <a:ea typeface="宋体" pitchFamily="2" charset="-122"/>
              </a:rPr>
              <a:t>Everyone shall be presumed innocent until proved guilty before the Court in accordance with the applicable law.</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150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2150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16</a:t>
            </a:r>
          </a:p>
        </p:txBody>
      </p:sp>
      <p:sp>
        <p:nvSpPr>
          <p:cNvPr id="21509" name="Rectangle 3"/>
          <p:cNvSpPr txBox="1">
            <a:spLocks noChangeArrowheads="1"/>
          </p:cNvSpPr>
          <p:nvPr/>
        </p:nvSpPr>
        <p:spPr bwMode="auto">
          <a:xfrm>
            <a:off x="395288" y="1628775"/>
            <a:ext cx="8229600" cy="4392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400" b="1">
                <a:solidFill>
                  <a:srgbClr val="006FB7"/>
                </a:solidFill>
                <a:ea typeface="宋体" pitchFamily="2" charset="-122"/>
              </a:rPr>
              <a:t>What it means</a:t>
            </a:r>
          </a:p>
          <a:p>
            <a:pPr eaLnBrk="1" hangingPunct="1">
              <a:spcBef>
                <a:spcPts val="1200"/>
              </a:spcBef>
              <a:buClr>
                <a:srgbClr val="006FB7"/>
              </a:buClr>
            </a:pPr>
            <a:r>
              <a:rPr lang="en-US" altLang="zh-CN" sz="2400">
                <a:ea typeface="宋体" pitchFamily="2" charset="-122"/>
              </a:rPr>
              <a:t>The right to be presumed innocent until proved guilty conditions both the stage of criminal investigations and the trial proceedings. It is for the prosecuting authorities to prove beyond reasonable doubt that an accused person is guilty of the offence. Adverse public statements by officials may compromise the presumption of innocence.</a:t>
            </a:r>
          </a:p>
          <a:p>
            <a:pPr eaLnBrk="1" hangingPunct="1">
              <a:spcBef>
                <a:spcPts val="1200"/>
              </a:spcBef>
              <a:buClr>
                <a:srgbClr val="006FB7"/>
              </a:buClr>
            </a:pPr>
            <a:r>
              <a:rPr lang="en-US" altLang="zh-CN" sz="2400">
                <a:ea typeface="宋体" pitchFamily="2" charset="-122"/>
              </a:rPr>
              <a:t>No guilt can be presumed until the charge has been proved beyond reasonable doubt. Further, the presumption of innocence implies a right to be treated in accordance with this principle.</a:t>
            </a:r>
          </a:p>
        </p:txBody>
      </p:sp>
      <p:sp>
        <p:nvSpPr>
          <p:cNvPr id="2151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700"/>
              </a:lnSpc>
            </a:pPr>
            <a:r>
              <a:rPr lang="en-US" altLang="zh-CN" sz="2800" b="1">
                <a:solidFill>
                  <a:srgbClr val="006FB7"/>
                </a:solidFill>
                <a:ea typeface="宋体" pitchFamily="2" charset="-122"/>
              </a:rPr>
              <a:t>The right to be presumed innocent:</a:t>
            </a:r>
            <a:br>
              <a:rPr lang="en-US" altLang="zh-CN" sz="2800" b="1">
                <a:solidFill>
                  <a:srgbClr val="006FB7"/>
                </a:solidFill>
                <a:ea typeface="宋体" pitchFamily="2" charset="-122"/>
              </a:rPr>
            </a:br>
            <a:r>
              <a:rPr lang="en-US" altLang="zh-CN" sz="2800" b="1">
                <a:solidFill>
                  <a:srgbClr val="006FB7"/>
                </a:solidFill>
                <a:ea typeface="宋体" pitchFamily="2" charset="-122"/>
              </a:rPr>
              <a:t>The overall guarantee from suspicion to conviction or acquittal</a:t>
            </a:r>
            <a:endParaRPr lang="en-US" sz="2800" b="1">
              <a:solidFill>
                <a:srgbClr val="006FB7"/>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253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2253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17</a:t>
            </a:r>
          </a:p>
        </p:txBody>
      </p:sp>
      <p:sp>
        <p:nvSpPr>
          <p:cNvPr id="2253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respect for one’s privacy, home and correspondence</a:t>
            </a:r>
            <a:endParaRPr lang="en-US" sz="3200" b="1">
              <a:solidFill>
                <a:srgbClr val="006FB7"/>
              </a:solidFill>
            </a:endParaRPr>
          </a:p>
        </p:txBody>
      </p:sp>
      <p:sp>
        <p:nvSpPr>
          <p:cNvPr id="6" name="Rectangle 3"/>
          <p:cNvSpPr txBox="1">
            <a:spLocks noChangeArrowheads="1"/>
          </p:cNvSpPr>
          <p:nvPr/>
        </p:nvSpPr>
        <p:spPr bwMode="auto">
          <a:xfrm>
            <a:off x="395288" y="1628775"/>
            <a:ext cx="8229600" cy="4392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US" altLang="zh-CN" sz="2800" b="1" dirty="0" smtClean="0">
                <a:solidFill>
                  <a:srgbClr val="006FB7"/>
                </a:solidFill>
                <a:ea typeface="宋体" pitchFamily="2" charset="-122"/>
              </a:rPr>
              <a:t>Key legal texts I</a:t>
            </a:r>
          </a:p>
          <a:p>
            <a:pPr marL="0" indent="0" eaLnBrk="1" hangingPunct="1">
              <a:spcBef>
                <a:spcPts val="1200"/>
              </a:spcBef>
              <a:buClr>
                <a:srgbClr val="006FB7"/>
              </a:buClr>
              <a:defRPr/>
            </a:pPr>
            <a:r>
              <a:rPr lang="en-US" altLang="zh-CN" sz="2800" dirty="0" smtClean="0">
                <a:ea typeface="宋体" pitchFamily="2" charset="-122"/>
              </a:rPr>
              <a:t>The International Covenant on Civil and Political Rights, article 17:</a:t>
            </a:r>
          </a:p>
          <a:p>
            <a:pPr marL="360000" indent="-360000" eaLnBrk="1" hangingPunct="1">
              <a:spcBef>
                <a:spcPts val="1200"/>
              </a:spcBef>
              <a:buClr>
                <a:srgbClr val="006FB7"/>
              </a:buClr>
              <a:buFont typeface="+mj-lt"/>
              <a:buAutoNum type="arabicPeriod"/>
              <a:defRPr/>
            </a:pPr>
            <a:r>
              <a:rPr lang="en-US" altLang="zh-CN" sz="2800" dirty="0" smtClean="0">
                <a:ea typeface="宋体" pitchFamily="2" charset="-122"/>
              </a:rPr>
              <a:t>No one shall be subjected to arbitrary or unlawful interference with his privacy, family, home or correspondence, nor to unlawful attacks on his </a:t>
            </a:r>
            <a:r>
              <a:rPr lang="en-US" altLang="zh-CN" sz="2800" dirty="0" err="1" smtClean="0">
                <a:ea typeface="宋体" pitchFamily="2" charset="-122"/>
              </a:rPr>
              <a:t>honour</a:t>
            </a:r>
            <a:r>
              <a:rPr lang="en-US" altLang="zh-CN" sz="2800" dirty="0" smtClean="0">
                <a:ea typeface="宋体" pitchFamily="2" charset="-122"/>
              </a:rPr>
              <a:t> and reputation.</a:t>
            </a:r>
          </a:p>
          <a:p>
            <a:pPr marL="360000" indent="-360000" eaLnBrk="1" hangingPunct="1">
              <a:spcBef>
                <a:spcPts val="1200"/>
              </a:spcBef>
              <a:buClr>
                <a:srgbClr val="006FB7"/>
              </a:buClr>
              <a:buFont typeface="+mj-lt"/>
              <a:buAutoNum type="arabicPeriod"/>
              <a:defRPr/>
            </a:pPr>
            <a:r>
              <a:rPr lang="en-US" altLang="zh-CN" sz="2800" dirty="0" smtClean="0">
                <a:ea typeface="宋体" pitchFamily="2" charset="-122"/>
              </a:rPr>
              <a:t>Everyone has the right to the protection of the law against such interference or attacks.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355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2355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18</a:t>
            </a:r>
          </a:p>
        </p:txBody>
      </p:sp>
      <p:sp>
        <p:nvSpPr>
          <p:cNvPr id="2355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respect for one’s privacy, home and correspondence</a:t>
            </a:r>
            <a:endParaRPr lang="en-US" sz="3200" b="1">
              <a:solidFill>
                <a:srgbClr val="006FB7"/>
              </a:solidFill>
            </a:endParaRPr>
          </a:p>
        </p:txBody>
      </p:sp>
      <p:sp>
        <p:nvSpPr>
          <p:cNvPr id="23558" name="Rectangle 3"/>
          <p:cNvSpPr txBox="1">
            <a:spLocks noChangeArrowheads="1"/>
          </p:cNvSpPr>
          <p:nvPr/>
        </p:nvSpPr>
        <p:spPr bwMode="auto">
          <a:xfrm>
            <a:off x="395288" y="1773238"/>
            <a:ext cx="8229600" cy="4392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800" b="1">
                <a:solidFill>
                  <a:srgbClr val="006FB7"/>
                </a:solidFill>
                <a:ea typeface="宋体" pitchFamily="2" charset="-122"/>
              </a:rPr>
              <a:t>Key legal texts II</a:t>
            </a:r>
          </a:p>
          <a:p>
            <a:pPr eaLnBrk="1" hangingPunct="1">
              <a:spcBef>
                <a:spcPts val="1200"/>
              </a:spcBef>
              <a:buClr>
                <a:srgbClr val="006FB7"/>
              </a:buClr>
            </a:pPr>
            <a:r>
              <a:rPr lang="en-US" altLang="zh-CN" sz="2800">
                <a:ea typeface="宋体" pitchFamily="2" charset="-122"/>
              </a:rPr>
              <a:t>Universal Declaration of Human Rights,</a:t>
            </a:r>
            <a:br>
              <a:rPr lang="en-US" altLang="zh-CN" sz="2800">
                <a:ea typeface="宋体" pitchFamily="2" charset="-122"/>
              </a:rPr>
            </a:br>
            <a:r>
              <a:rPr lang="en-US" altLang="zh-CN" sz="2800">
                <a:ea typeface="宋体" pitchFamily="2" charset="-122"/>
              </a:rPr>
              <a:t>article 12:</a:t>
            </a:r>
          </a:p>
          <a:p>
            <a:pPr eaLnBrk="1" hangingPunct="1">
              <a:spcBef>
                <a:spcPts val="1200"/>
              </a:spcBef>
              <a:buClr>
                <a:srgbClr val="006FB7"/>
              </a:buClr>
            </a:pPr>
            <a:r>
              <a:rPr lang="en-US" altLang="zh-CN" sz="2800">
                <a:ea typeface="宋体" pitchFamily="2" charset="-122"/>
              </a:rPr>
              <a:t>No one shall be subjected to arbitrary interference with his privacy, family, home or correspondence, nor to attacks upon his honour and reputation. Everyone has the right to the protection of the law against such interference or attacks.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1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614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a:t>
            </a:r>
          </a:p>
        </p:txBody>
      </p:sp>
      <p:sp>
        <p:nvSpPr>
          <p:cNvPr id="614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Learning objectives I</a:t>
            </a:r>
            <a:endParaRPr lang="en-US" sz="3200" b="1">
              <a:solidFill>
                <a:srgbClr val="006FB7"/>
              </a:solidFill>
            </a:endParaRPr>
          </a:p>
        </p:txBody>
      </p:sp>
      <p:sp>
        <p:nvSpPr>
          <p:cNvPr id="6150" name="Rectangle 3"/>
          <p:cNvSpPr txBox="1">
            <a:spLocks noChangeArrowheads="1"/>
          </p:cNvSpPr>
          <p:nvPr/>
        </p:nvSpPr>
        <p:spPr bwMode="auto">
          <a:xfrm>
            <a:off x="395288" y="1557338"/>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800">
                <a:ea typeface="宋体" pitchFamily="2" charset="-122"/>
              </a:rPr>
              <a:t>To familiarize course participants with some of the principal international legal standards that exist concerning individual rights that must be secured during criminal investigations and the application of these standards by the international monitoring organs </a:t>
            </a:r>
          </a:p>
          <a:p>
            <a:pPr eaLnBrk="1" hangingPunct="1">
              <a:spcBef>
                <a:spcPts val="1200"/>
              </a:spcBef>
              <a:buClr>
                <a:srgbClr val="006FB7"/>
              </a:buClr>
              <a:buFontTx/>
              <a:buChar char="•"/>
            </a:pPr>
            <a:r>
              <a:rPr lang="en-US" altLang="zh-CN" sz="2800">
                <a:ea typeface="宋体" pitchFamily="2" charset="-122"/>
              </a:rPr>
              <a:t>To make the participants aware of the importance of applying these legal standards in order to protect a wide number of human rights in a society based on the rule of law</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457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2458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19</a:t>
            </a:r>
          </a:p>
        </p:txBody>
      </p:sp>
      <p:sp>
        <p:nvSpPr>
          <p:cNvPr id="2458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respect for one’s privacy, home and correspondence</a:t>
            </a:r>
            <a:endParaRPr lang="en-US" sz="3200" b="1">
              <a:solidFill>
                <a:srgbClr val="006FB7"/>
              </a:solidFill>
            </a:endParaRPr>
          </a:p>
        </p:txBody>
      </p:sp>
      <p:sp>
        <p:nvSpPr>
          <p:cNvPr id="8" name="Rectangle 3"/>
          <p:cNvSpPr txBox="1">
            <a:spLocks noChangeArrowheads="1"/>
          </p:cNvSpPr>
          <p:nvPr/>
        </p:nvSpPr>
        <p:spPr bwMode="auto">
          <a:xfrm>
            <a:off x="395288" y="1557338"/>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800"/>
              </a:spcBef>
              <a:buClr>
                <a:srgbClr val="006FB7"/>
              </a:buClr>
              <a:defRPr/>
            </a:pPr>
            <a:r>
              <a:rPr lang="en-US" altLang="zh-CN" sz="2600" b="1" dirty="0" smtClean="0">
                <a:solidFill>
                  <a:srgbClr val="006FB7"/>
                </a:solidFill>
                <a:ea typeface="宋体" pitchFamily="2" charset="-122"/>
              </a:rPr>
              <a:t>Key legal texts III</a:t>
            </a:r>
          </a:p>
          <a:p>
            <a:pPr marL="0" indent="0" eaLnBrk="1" hangingPunct="1">
              <a:spcBef>
                <a:spcPts val="800"/>
              </a:spcBef>
              <a:buClr>
                <a:srgbClr val="006FB7"/>
              </a:buClr>
              <a:defRPr/>
            </a:pPr>
            <a:r>
              <a:rPr lang="en-US" altLang="zh-CN" sz="2600" dirty="0" smtClean="0">
                <a:ea typeface="宋体" pitchFamily="2" charset="-122"/>
              </a:rPr>
              <a:t>The American Convention on Human Rights, article 11:</a:t>
            </a:r>
          </a:p>
          <a:p>
            <a:pPr marL="360000" indent="-360000" eaLnBrk="1" hangingPunct="1">
              <a:spcBef>
                <a:spcPts val="800"/>
              </a:spcBef>
              <a:buClr>
                <a:srgbClr val="006FB7"/>
              </a:buClr>
              <a:buFont typeface="+mj-lt"/>
              <a:buAutoNum type="arabicPeriod"/>
              <a:defRPr/>
            </a:pPr>
            <a:r>
              <a:rPr lang="en-US" altLang="zh-CN" sz="2600" dirty="0" smtClean="0">
                <a:ea typeface="宋体" pitchFamily="2" charset="-122"/>
              </a:rPr>
              <a:t>Everyone has the right to have his honor respected and his dignity recognized.</a:t>
            </a:r>
          </a:p>
          <a:p>
            <a:pPr marL="360000" indent="-360000" eaLnBrk="1" hangingPunct="1">
              <a:spcBef>
                <a:spcPts val="800"/>
              </a:spcBef>
              <a:buClr>
                <a:srgbClr val="006FB7"/>
              </a:buClr>
              <a:buFont typeface="+mj-lt"/>
              <a:buAutoNum type="arabicPeriod"/>
              <a:defRPr/>
            </a:pPr>
            <a:r>
              <a:rPr lang="en-US" altLang="zh-CN" sz="2600" dirty="0" smtClean="0">
                <a:ea typeface="宋体" pitchFamily="2" charset="-122"/>
              </a:rPr>
              <a:t>No one may be the object of arbitrary or abusive interference with his private life, his family, his home, or his correspondence, or of unlawful attacks on his honor or reputation.</a:t>
            </a:r>
          </a:p>
          <a:p>
            <a:pPr marL="360000" indent="-360000" eaLnBrk="1" hangingPunct="1">
              <a:spcBef>
                <a:spcPts val="800"/>
              </a:spcBef>
              <a:buClr>
                <a:srgbClr val="006FB7"/>
              </a:buClr>
              <a:buFont typeface="+mj-lt"/>
              <a:buAutoNum type="arabicPeriod"/>
              <a:defRPr/>
            </a:pPr>
            <a:r>
              <a:rPr lang="en-US" altLang="zh-CN" sz="2600" dirty="0" smtClean="0">
                <a:ea typeface="宋体" pitchFamily="2" charset="-122"/>
              </a:rPr>
              <a:t>Everyone has the right to the protection of the law against such interference or attacks.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560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2560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20</a:t>
            </a:r>
          </a:p>
        </p:txBody>
      </p:sp>
      <p:sp>
        <p:nvSpPr>
          <p:cNvPr id="2560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respect for one’s privacy, home and correspondence</a:t>
            </a:r>
            <a:endParaRPr lang="en-US" sz="3200" b="1">
              <a:solidFill>
                <a:srgbClr val="006FB7"/>
              </a:solidFill>
            </a:endParaRPr>
          </a:p>
        </p:txBody>
      </p:sp>
      <p:sp>
        <p:nvSpPr>
          <p:cNvPr id="8" name="Rectangle 3"/>
          <p:cNvSpPr txBox="1">
            <a:spLocks noChangeArrowheads="1"/>
          </p:cNvSpPr>
          <p:nvPr/>
        </p:nvSpPr>
        <p:spPr bwMode="auto">
          <a:xfrm>
            <a:off x="395288" y="1557338"/>
            <a:ext cx="8229600" cy="4608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800"/>
              </a:lnSpc>
              <a:spcBef>
                <a:spcPts val="600"/>
              </a:spcBef>
              <a:buClr>
                <a:srgbClr val="006FB7"/>
              </a:buClr>
              <a:defRPr/>
            </a:pPr>
            <a:r>
              <a:rPr lang="en-US" altLang="zh-CN" sz="2600" b="1" dirty="0" smtClean="0">
                <a:solidFill>
                  <a:srgbClr val="006FB7"/>
                </a:solidFill>
                <a:ea typeface="宋体" pitchFamily="2" charset="-122"/>
              </a:rPr>
              <a:t>Key legal texts IV</a:t>
            </a:r>
          </a:p>
          <a:p>
            <a:pPr marL="0" indent="0" eaLnBrk="1" hangingPunct="1">
              <a:lnSpc>
                <a:spcPts val="2800"/>
              </a:lnSpc>
              <a:spcBef>
                <a:spcPts val="600"/>
              </a:spcBef>
              <a:buClr>
                <a:srgbClr val="006FB7"/>
              </a:buClr>
              <a:defRPr/>
            </a:pPr>
            <a:r>
              <a:rPr lang="en-US" altLang="zh-CN" sz="2600" dirty="0" smtClean="0">
                <a:ea typeface="宋体" pitchFamily="2" charset="-122"/>
              </a:rPr>
              <a:t>The European Convention on Human Rights, article 8:</a:t>
            </a:r>
          </a:p>
          <a:p>
            <a:pPr marL="360000" indent="-360000" eaLnBrk="1" hangingPunct="1">
              <a:lnSpc>
                <a:spcPts val="2800"/>
              </a:lnSpc>
              <a:spcBef>
                <a:spcPts val="600"/>
              </a:spcBef>
              <a:buClr>
                <a:srgbClr val="006FB7"/>
              </a:buClr>
              <a:buFont typeface="+mj-lt"/>
              <a:buAutoNum type="arabicPeriod"/>
              <a:defRPr/>
            </a:pPr>
            <a:r>
              <a:rPr lang="en-US" altLang="zh-CN" sz="2600" dirty="0" smtClean="0">
                <a:ea typeface="宋体" pitchFamily="2" charset="-122"/>
              </a:rPr>
              <a:t>Everyone has the right to respect for his private and family life, his home and his correspondence.</a:t>
            </a:r>
          </a:p>
          <a:p>
            <a:pPr marL="360000" indent="-360000" eaLnBrk="1" hangingPunct="1">
              <a:lnSpc>
                <a:spcPts val="2800"/>
              </a:lnSpc>
              <a:spcBef>
                <a:spcPts val="600"/>
              </a:spcBef>
              <a:buClr>
                <a:srgbClr val="006FB7"/>
              </a:buClr>
              <a:buFont typeface="+mj-lt"/>
              <a:buAutoNum type="arabicPeriod"/>
              <a:defRPr/>
            </a:pPr>
            <a:r>
              <a:rPr lang="en-US" altLang="zh-CN" sz="2600" dirty="0" smtClean="0">
                <a:ea typeface="宋体" pitchFamily="2" charset="-122"/>
              </a:rPr>
              <a:t>There shall be no interference by a public authority with the exercise of this right except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662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2662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21</a:t>
            </a:r>
          </a:p>
        </p:txBody>
      </p:sp>
      <p:sp>
        <p:nvSpPr>
          <p:cNvPr id="2662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right to respect for one’s privacy, home and </a:t>
            </a:r>
            <a:r>
              <a:rPr lang="en-US" altLang="zh-CN" sz="3200" b="1" dirty="0" smtClean="0">
                <a:solidFill>
                  <a:srgbClr val="006FB7"/>
                </a:solidFill>
                <a:ea typeface="宋体" pitchFamily="2" charset="-122"/>
              </a:rPr>
              <a:t>correspondence</a:t>
            </a:r>
            <a:endParaRPr lang="en-US" sz="3200" b="1" dirty="0">
              <a:solidFill>
                <a:srgbClr val="006FB7"/>
              </a:solidFill>
            </a:endParaRPr>
          </a:p>
        </p:txBody>
      </p:sp>
      <p:sp>
        <p:nvSpPr>
          <p:cNvPr id="26630" name="Rectangle 3"/>
          <p:cNvSpPr txBox="1">
            <a:spLocks noChangeArrowheads="1"/>
          </p:cNvSpPr>
          <p:nvPr/>
        </p:nvSpPr>
        <p:spPr bwMode="auto">
          <a:xfrm>
            <a:off x="395288" y="1989138"/>
            <a:ext cx="8229600" cy="3671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800" b="1">
                <a:solidFill>
                  <a:srgbClr val="006FB7"/>
                </a:solidFill>
                <a:ea typeface="宋体" pitchFamily="2" charset="-122"/>
              </a:rPr>
              <a:t>As to the use of wiretapping, searches and control of correspondence</a:t>
            </a:r>
          </a:p>
          <a:p>
            <a:pPr eaLnBrk="1" hangingPunct="1">
              <a:spcBef>
                <a:spcPts val="1200"/>
              </a:spcBef>
              <a:buClr>
                <a:srgbClr val="006FB7"/>
              </a:buClr>
            </a:pPr>
            <a:r>
              <a:rPr lang="en-US" altLang="zh-CN" sz="2800">
                <a:ea typeface="宋体" pitchFamily="2" charset="-122"/>
              </a:rPr>
              <a:t>Under international human rights law, interference with a person’s right to privacy in the course of criminal investigations must be lawful and serve a legitimate purpose in relation to which the measure concerned must be proportionate.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765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2765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22</a:t>
            </a:r>
          </a:p>
        </p:txBody>
      </p:sp>
      <p:sp>
        <p:nvSpPr>
          <p:cNvPr id="2765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respect for one’s physical and psychological integrity</a:t>
            </a:r>
            <a:endParaRPr lang="en-US" sz="3200" b="1">
              <a:solidFill>
                <a:srgbClr val="006FB7"/>
              </a:solidFill>
            </a:endParaRPr>
          </a:p>
        </p:txBody>
      </p:sp>
      <p:sp>
        <p:nvSpPr>
          <p:cNvPr id="27654" name="Rectangle 3"/>
          <p:cNvSpPr txBox="1">
            <a:spLocks noChangeArrowheads="1"/>
          </p:cNvSpPr>
          <p:nvPr/>
        </p:nvSpPr>
        <p:spPr bwMode="auto">
          <a:xfrm>
            <a:off x="395288" y="1916113"/>
            <a:ext cx="8229600" cy="396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800" b="1">
                <a:solidFill>
                  <a:srgbClr val="006FB7"/>
                </a:solidFill>
                <a:ea typeface="宋体" pitchFamily="2" charset="-122"/>
              </a:rPr>
              <a:t>Key legal texts I</a:t>
            </a:r>
          </a:p>
          <a:p>
            <a:pPr eaLnBrk="1" hangingPunct="1">
              <a:spcBef>
                <a:spcPts val="1200"/>
              </a:spcBef>
              <a:buClr>
                <a:srgbClr val="006FB7"/>
              </a:buClr>
            </a:pPr>
            <a:r>
              <a:rPr lang="en-US" altLang="zh-CN" sz="2800">
                <a:ea typeface="宋体" pitchFamily="2" charset="-122"/>
              </a:rPr>
              <a:t>The International Covenant on Civil and Political Rights, article 7:</a:t>
            </a:r>
          </a:p>
          <a:p>
            <a:pPr eaLnBrk="1" hangingPunct="1">
              <a:spcBef>
                <a:spcPts val="1200"/>
              </a:spcBef>
              <a:buClr>
                <a:srgbClr val="006FB7"/>
              </a:buClr>
            </a:pPr>
            <a:r>
              <a:rPr lang="en-US" altLang="zh-CN" sz="2800">
                <a:ea typeface="宋体" pitchFamily="2" charset="-122"/>
              </a:rPr>
              <a:t>No one shall be subjected to torture or to cruel, inhuman or degrading treatment or punishment.</a:t>
            </a:r>
            <a:br>
              <a:rPr lang="en-US" altLang="zh-CN" sz="2800">
                <a:ea typeface="宋体" pitchFamily="2" charset="-122"/>
              </a:rPr>
            </a:br>
            <a:r>
              <a:rPr lang="en-US" altLang="zh-CN" sz="2800">
                <a:ea typeface="宋体" pitchFamily="2" charset="-122"/>
              </a:rPr>
              <a:t>In particular, no one shall be subjected without his free consent to medical or scientific experimentation.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867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2867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23</a:t>
            </a:r>
          </a:p>
        </p:txBody>
      </p:sp>
      <p:sp>
        <p:nvSpPr>
          <p:cNvPr id="2867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respect for one’s physical and psychological integrity</a:t>
            </a:r>
            <a:endParaRPr lang="en-US" sz="3200" b="1">
              <a:solidFill>
                <a:srgbClr val="006FB7"/>
              </a:solidFill>
            </a:endParaRPr>
          </a:p>
        </p:txBody>
      </p:sp>
      <p:sp>
        <p:nvSpPr>
          <p:cNvPr id="28678" name="Rectangle 3"/>
          <p:cNvSpPr txBox="1">
            <a:spLocks noChangeArrowheads="1"/>
          </p:cNvSpPr>
          <p:nvPr/>
        </p:nvSpPr>
        <p:spPr bwMode="auto">
          <a:xfrm>
            <a:off x="395288" y="1628775"/>
            <a:ext cx="8364537" cy="4392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700" b="1" dirty="0">
                <a:solidFill>
                  <a:srgbClr val="006FB7"/>
                </a:solidFill>
                <a:ea typeface="宋体" pitchFamily="2" charset="-122"/>
              </a:rPr>
              <a:t>Key legal texts II</a:t>
            </a:r>
          </a:p>
          <a:p>
            <a:pPr eaLnBrk="1" hangingPunct="1">
              <a:spcBef>
                <a:spcPts val="1200"/>
              </a:spcBef>
              <a:buClr>
                <a:srgbClr val="006FB7"/>
              </a:buClr>
            </a:pPr>
            <a:r>
              <a:rPr lang="en-US" altLang="zh-CN" sz="2700" dirty="0">
                <a:ea typeface="宋体" pitchFamily="2" charset="-122"/>
              </a:rPr>
              <a:t>The International Covenant on Civil and Political Rights, article 10 (1):</a:t>
            </a:r>
          </a:p>
          <a:p>
            <a:pPr eaLnBrk="1" hangingPunct="1">
              <a:spcBef>
                <a:spcPts val="1200"/>
              </a:spcBef>
              <a:buClr>
                <a:srgbClr val="006FB7"/>
              </a:buClr>
            </a:pPr>
            <a:r>
              <a:rPr lang="en-US" altLang="zh-CN" sz="2700" dirty="0">
                <a:ea typeface="宋体" pitchFamily="2" charset="-122"/>
              </a:rPr>
              <a:t>All persons deprived of their liberty shall be treated with humanity and with respect for the inherent dignity of the human person.</a:t>
            </a:r>
          </a:p>
          <a:p>
            <a:pPr eaLnBrk="1" hangingPunct="1">
              <a:spcBef>
                <a:spcPts val="1200"/>
              </a:spcBef>
              <a:buClr>
                <a:srgbClr val="006FB7"/>
              </a:buClr>
            </a:pPr>
            <a:r>
              <a:rPr lang="en-US" altLang="zh-CN" sz="2700" dirty="0">
                <a:ea typeface="宋体" pitchFamily="2" charset="-122"/>
              </a:rPr>
              <a:t>The Universal Declaration of Human </a:t>
            </a:r>
            <a:r>
              <a:rPr lang="en-US" altLang="zh-CN" sz="2700" dirty="0" smtClean="0">
                <a:ea typeface="宋体" pitchFamily="2" charset="-122"/>
              </a:rPr>
              <a:t>Rights, </a:t>
            </a:r>
            <a:r>
              <a:rPr lang="en-US" altLang="zh-CN" sz="2700" dirty="0">
                <a:ea typeface="宋体" pitchFamily="2" charset="-122"/>
              </a:rPr>
              <a:t>article 5:</a:t>
            </a:r>
          </a:p>
          <a:p>
            <a:pPr eaLnBrk="1" hangingPunct="1">
              <a:spcBef>
                <a:spcPts val="1200"/>
              </a:spcBef>
              <a:buClr>
                <a:srgbClr val="006FB7"/>
              </a:buClr>
            </a:pPr>
            <a:r>
              <a:rPr lang="en-US" altLang="zh-CN" sz="2700" dirty="0">
                <a:ea typeface="宋体" pitchFamily="2" charset="-122"/>
              </a:rPr>
              <a:t>No one shall be subjected to torture or cruel, inhuman or degrading treatment or punishment.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2969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2970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24</a:t>
            </a:r>
          </a:p>
        </p:txBody>
      </p:sp>
      <p:sp>
        <p:nvSpPr>
          <p:cNvPr id="2970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respect for one’s physical and psychological integrity</a:t>
            </a:r>
            <a:endParaRPr lang="en-US" sz="3200" b="1">
              <a:solidFill>
                <a:srgbClr val="006FB7"/>
              </a:solidFill>
            </a:endParaRPr>
          </a:p>
        </p:txBody>
      </p:sp>
      <p:sp>
        <p:nvSpPr>
          <p:cNvPr id="29702" name="Rectangle 3"/>
          <p:cNvSpPr txBox="1">
            <a:spLocks noChangeArrowheads="1"/>
          </p:cNvSpPr>
          <p:nvPr/>
        </p:nvSpPr>
        <p:spPr bwMode="auto">
          <a:xfrm>
            <a:off x="395288" y="1700213"/>
            <a:ext cx="8364537" cy="4392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700" b="1">
                <a:solidFill>
                  <a:srgbClr val="006FB7"/>
                </a:solidFill>
                <a:ea typeface="宋体" pitchFamily="2" charset="-122"/>
              </a:rPr>
              <a:t>Key legal texts III</a:t>
            </a:r>
          </a:p>
          <a:p>
            <a:pPr eaLnBrk="1" hangingPunct="1">
              <a:spcBef>
                <a:spcPts val="1200"/>
              </a:spcBef>
              <a:buClr>
                <a:srgbClr val="006FB7"/>
              </a:buClr>
            </a:pPr>
            <a:r>
              <a:rPr lang="en-US" altLang="zh-CN" sz="2700">
                <a:ea typeface="宋体" pitchFamily="2" charset="-122"/>
              </a:rPr>
              <a:t>The African Charter on Human and Peoples’ Rights, article 5:</a:t>
            </a:r>
          </a:p>
          <a:p>
            <a:pPr eaLnBrk="1" hangingPunct="1">
              <a:spcBef>
                <a:spcPts val="1200"/>
              </a:spcBef>
              <a:buClr>
                <a:srgbClr val="006FB7"/>
              </a:buClr>
            </a:pPr>
            <a:r>
              <a:rPr lang="en-US" altLang="zh-CN" sz="2700">
                <a:ea typeface="宋体" pitchFamily="2" charset="-122"/>
              </a:rPr>
              <a:t>Every individual shall have the right to respect of the dignity inherent in a human being and to the recognition of his legal status. All forms of exploitation and degradation of man particularly slavery, slave trade, torture, cruel, inhuman or degrading punishment and treatment shall be prohibited.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072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3072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25</a:t>
            </a:r>
          </a:p>
        </p:txBody>
      </p:sp>
      <p:sp>
        <p:nvSpPr>
          <p:cNvPr id="3072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respect for one’s physical and psychological integrity</a:t>
            </a:r>
            <a:endParaRPr lang="en-US" sz="3200" b="1">
              <a:solidFill>
                <a:srgbClr val="006FB7"/>
              </a:solidFill>
            </a:endParaRPr>
          </a:p>
        </p:txBody>
      </p:sp>
      <p:sp>
        <p:nvSpPr>
          <p:cNvPr id="8" name="Rectangle 3"/>
          <p:cNvSpPr txBox="1">
            <a:spLocks noChangeArrowheads="1"/>
          </p:cNvSpPr>
          <p:nvPr/>
        </p:nvSpPr>
        <p:spPr bwMode="auto">
          <a:xfrm>
            <a:off x="395288" y="1773362"/>
            <a:ext cx="8364537" cy="43919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US" altLang="zh-CN" sz="2700" b="1" dirty="0" smtClean="0">
                <a:solidFill>
                  <a:srgbClr val="006FB7"/>
                </a:solidFill>
                <a:ea typeface="宋体" pitchFamily="2" charset="-122"/>
              </a:rPr>
              <a:t>Key legal texts IV</a:t>
            </a:r>
          </a:p>
          <a:p>
            <a:pPr marL="0" indent="0" eaLnBrk="1" hangingPunct="1">
              <a:spcBef>
                <a:spcPts val="1200"/>
              </a:spcBef>
              <a:buClr>
                <a:srgbClr val="006FB7"/>
              </a:buClr>
              <a:defRPr/>
            </a:pPr>
            <a:r>
              <a:rPr lang="en-US" altLang="zh-CN" sz="2700" dirty="0" smtClean="0">
                <a:ea typeface="宋体" pitchFamily="2" charset="-122"/>
              </a:rPr>
              <a:t>The American Convention on Human Rights, article 5:</a:t>
            </a:r>
          </a:p>
          <a:p>
            <a:pPr marL="360000" indent="-360000" eaLnBrk="1" hangingPunct="1">
              <a:spcBef>
                <a:spcPts val="1200"/>
              </a:spcBef>
              <a:buClr>
                <a:srgbClr val="006FB7"/>
              </a:buClr>
              <a:buFont typeface="+mj-lt"/>
              <a:buAutoNum type="arabicPeriod"/>
              <a:defRPr/>
            </a:pPr>
            <a:r>
              <a:rPr lang="en-US" altLang="zh-CN" sz="2700" dirty="0" smtClean="0">
                <a:ea typeface="宋体" pitchFamily="2" charset="-122"/>
              </a:rPr>
              <a:t>Every person has the right to have his physical, mental, and moral integrity respected.</a:t>
            </a:r>
          </a:p>
          <a:p>
            <a:pPr marL="360000" indent="-360000" eaLnBrk="1" hangingPunct="1">
              <a:spcBef>
                <a:spcPts val="1200"/>
              </a:spcBef>
              <a:buClr>
                <a:srgbClr val="006FB7"/>
              </a:buClr>
              <a:buFont typeface="+mj-lt"/>
              <a:buAutoNum type="arabicPeriod"/>
              <a:defRPr/>
            </a:pPr>
            <a:r>
              <a:rPr lang="en-US" altLang="zh-CN" sz="2700" dirty="0" smtClean="0">
                <a:ea typeface="宋体" pitchFamily="2" charset="-122"/>
              </a:rPr>
              <a:t>No one shall be subjected to torture or to cruel, inhuman, or degrading punishment or treatment.</a:t>
            </a:r>
            <a:br>
              <a:rPr lang="en-US" altLang="zh-CN" sz="2700" dirty="0" smtClean="0">
                <a:ea typeface="宋体" pitchFamily="2" charset="-122"/>
              </a:rPr>
            </a:br>
            <a:r>
              <a:rPr lang="en-US" altLang="zh-CN" sz="2700" dirty="0" smtClean="0">
                <a:ea typeface="宋体" pitchFamily="2" charset="-122"/>
              </a:rPr>
              <a:t>All persons deprived of their liberty shall be treated with respect for the inherent dignity of the human person.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17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3174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26</a:t>
            </a:r>
          </a:p>
        </p:txBody>
      </p:sp>
      <p:sp>
        <p:nvSpPr>
          <p:cNvPr id="3174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respect for one’s physical and psychological integrity</a:t>
            </a:r>
            <a:endParaRPr lang="en-US" sz="3200" b="1">
              <a:solidFill>
                <a:srgbClr val="006FB7"/>
              </a:solidFill>
            </a:endParaRPr>
          </a:p>
        </p:txBody>
      </p:sp>
      <p:sp>
        <p:nvSpPr>
          <p:cNvPr id="31750" name="Rectangle 3"/>
          <p:cNvSpPr txBox="1">
            <a:spLocks noChangeArrowheads="1"/>
          </p:cNvSpPr>
          <p:nvPr/>
        </p:nvSpPr>
        <p:spPr bwMode="auto">
          <a:xfrm>
            <a:off x="395288" y="2350071"/>
            <a:ext cx="8229600" cy="2735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800" b="1" dirty="0">
                <a:solidFill>
                  <a:srgbClr val="006FB7"/>
                </a:solidFill>
                <a:ea typeface="宋体" pitchFamily="2" charset="-122"/>
              </a:rPr>
              <a:t>Key legal texts </a:t>
            </a:r>
            <a:r>
              <a:rPr lang="en-US" altLang="zh-CN" sz="2800" b="1" dirty="0" smtClean="0">
                <a:solidFill>
                  <a:srgbClr val="006FB7"/>
                </a:solidFill>
                <a:ea typeface="宋体" pitchFamily="2" charset="-122"/>
              </a:rPr>
              <a:t>V</a:t>
            </a:r>
            <a:endParaRPr lang="en-US" altLang="zh-CN" sz="2800" dirty="0" smtClean="0">
              <a:ea typeface="宋体" pitchFamily="2" charset="-122"/>
            </a:endParaRPr>
          </a:p>
          <a:p>
            <a:pPr eaLnBrk="1" hangingPunct="1">
              <a:spcBef>
                <a:spcPts val="1200"/>
              </a:spcBef>
              <a:buClr>
                <a:srgbClr val="006FB7"/>
              </a:buClr>
            </a:pPr>
            <a:r>
              <a:rPr lang="en-US" altLang="zh-CN" sz="2800" dirty="0" smtClean="0">
                <a:ea typeface="宋体" pitchFamily="2" charset="-122"/>
              </a:rPr>
              <a:t>The </a:t>
            </a:r>
            <a:r>
              <a:rPr lang="en-US" altLang="zh-CN" sz="2800" dirty="0">
                <a:ea typeface="宋体" pitchFamily="2" charset="-122"/>
              </a:rPr>
              <a:t>European Convention on Human </a:t>
            </a:r>
            <a:r>
              <a:rPr lang="en-US" altLang="zh-CN" sz="2800" dirty="0" smtClean="0">
                <a:ea typeface="宋体" pitchFamily="2" charset="-122"/>
              </a:rPr>
              <a:t>Rights, article </a:t>
            </a:r>
            <a:r>
              <a:rPr lang="en-US" altLang="zh-CN" sz="2800" dirty="0">
                <a:ea typeface="宋体" pitchFamily="2" charset="-122"/>
              </a:rPr>
              <a:t>3:</a:t>
            </a:r>
          </a:p>
          <a:p>
            <a:pPr eaLnBrk="1" hangingPunct="1">
              <a:spcBef>
                <a:spcPts val="1200"/>
              </a:spcBef>
              <a:buClr>
                <a:srgbClr val="006FB7"/>
              </a:buClr>
            </a:pPr>
            <a:r>
              <a:rPr lang="en-US" altLang="zh-CN" sz="2800" dirty="0">
                <a:ea typeface="宋体" pitchFamily="2" charset="-122"/>
              </a:rPr>
              <a:t>No one shall be subjected to torture or to inhuman or degrading treatment or punishment.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277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3277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27</a:t>
            </a:r>
          </a:p>
        </p:txBody>
      </p:sp>
      <p:sp>
        <p:nvSpPr>
          <p:cNvPr id="32773" name="Rectangle 3"/>
          <p:cNvSpPr txBox="1">
            <a:spLocks noChangeArrowheads="1"/>
          </p:cNvSpPr>
          <p:nvPr/>
        </p:nvSpPr>
        <p:spPr bwMode="auto">
          <a:xfrm>
            <a:off x="395288" y="1700213"/>
            <a:ext cx="8229600" cy="4392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800" b="1" dirty="0">
                <a:solidFill>
                  <a:srgbClr val="006FB7"/>
                </a:solidFill>
                <a:ea typeface="宋体" pitchFamily="2" charset="-122"/>
              </a:rPr>
              <a:t>What it means</a:t>
            </a:r>
          </a:p>
          <a:p>
            <a:pPr eaLnBrk="1" hangingPunct="1">
              <a:spcBef>
                <a:spcPts val="1200"/>
              </a:spcBef>
              <a:buClr>
                <a:srgbClr val="006FB7"/>
              </a:buClr>
            </a:pPr>
            <a:r>
              <a:rPr lang="en-US" altLang="zh-CN" sz="2800" dirty="0">
                <a:ea typeface="宋体" pitchFamily="2" charset="-122"/>
              </a:rPr>
              <a:t>Torture and other kinds of maltreatment are prohibited </a:t>
            </a:r>
            <a:r>
              <a:rPr lang="en-US" altLang="zh-CN" sz="2800" i="1" dirty="0">
                <a:ea typeface="宋体" pitchFamily="2" charset="-122"/>
              </a:rPr>
              <a:t>at all times</a:t>
            </a:r>
            <a:r>
              <a:rPr lang="en-US" altLang="zh-CN" sz="2800" dirty="0">
                <a:ea typeface="宋体" pitchFamily="2" charset="-122"/>
              </a:rPr>
              <a:t>, including during criminal investigations: they can never be justified; these are acts that must be prevented, investigated and punished.</a:t>
            </a:r>
          </a:p>
          <a:p>
            <a:pPr eaLnBrk="1" hangingPunct="1">
              <a:spcBef>
                <a:spcPts val="1200"/>
              </a:spcBef>
              <a:buClr>
                <a:srgbClr val="006FB7"/>
              </a:buClr>
            </a:pPr>
            <a:r>
              <a:rPr lang="en-US" altLang="zh-CN" sz="2800" dirty="0">
                <a:ea typeface="宋体" pitchFamily="2" charset="-122"/>
              </a:rPr>
              <a:t>Judges, prosecutors and lawyers must be particularly alert for any sign of torture or</a:t>
            </a:r>
            <a:br>
              <a:rPr lang="en-US" altLang="zh-CN" sz="2800" dirty="0">
                <a:ea typeface="宋体" pitchFamily="2" charset="-122"/>
              </a:rPr>
            </a:br>
            <a:r>
              <a:rPr lang="en-US" altLang="zh-CN" sz="2800" dirty="0">
                <a:ea typeface="宋体" pitchFamily="2" charset="-122"/>
              </a:rPr>
              <a:t>ill-treatment of women and children in custody.</a:t>
            </a:r>
          </a:p>
        </p:txBody>
      </p:sp>
      <p:sp>
        <p:nvSpPr>
          <p:cNvPr id="32774"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respect for one’s physical and psychological integrity</a:t>
            </a:r>
            <a:endParaRPr lang="en-US" sz="3200" b="1">
              <a:solidFill>
                <a:srgbClr val="006FB7"/>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379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3379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28</a:t>
            </a:r>
          </a:p>
        </p:txBody>
      </p:sp>
      <p:sp>
        <p:nvSpPr>
          <p:cNvPr id="3379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900" b="1" dirty="0">
                <a:solidFill>
                  <a:srgbClr val="006FB7"/>
                </a:solidFill>
                <a:ea typeface="宋体" pitchFamily="2" charset="-122"/>
              </a:rPr>
              <a:t>The right to be notified about the charges in a language one understands</a:t>
            </a:r>
            <a:endParaRPr lang="en-US" sz="2900" b="1" dirty="0">
              <a:solidFill>
                <a:srgbClr val="006FB7"/>
              </a:solidFill>
            </a:endParaRPr>
          </a:p>
        </p:txBody>
      </p:sp>
      <p:sp>
        <p:nvSpPr>
          <p:cNvPr id="6" name="Rectangle 3"/>
          <p:cNvSpPr txBox="1">
            <a:spLocks noChangeArrowheads="1"/>
          </p:cNvSpPr>
          <p:nvPr/>
        </p:nvSpPr>
        <p:spPr bwMode="auto">
          <a:xfrm>
            <a:off x="395288" y="1484313"/>
            <a:ext cx="8364537" cy="4679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defRPr/>
            </a:pPr>
            <a:r>
              <a:rPr lang="en-US" altLang="zh-CN" sz="2000" b="1" dirty="0" smtClean="0">
                <a:solidFill>
                  <a:srgbClr val="006FB7"/>
                </a:solidFill>
                <a:ea typeface="宋体" pitchFamily="2" charset="-122"/>
              </a:rPr>
              <a:t>Key legal texts I</a:t>
            </a:r>
          </a:p>
          <a:p>
            <a:pPr marL="0" indent="0" eaLnBrk="1" hangingPunct="1">
              <a:spcBef>
                <a:spcPts val="600"/>
              </a:spcBef>
              <a:buClr>
                <a:srgbClr val="006FB7"/>
              </a:buClr>
              <a:defRPr/>
            </a:pPr>
            <a:r>
              <a:rPr lang="en-US" altLang="zh-CN" sz="2000" dirty="0" smtClean="0">
                <a:ea typeface="宋体" pitchFamily="2" charset="-122"/>
              </a:rPr>
              <a:t>The International Covenant on Civil and Political Rights,</a:t>
            </a:r>
            <a:br>
              <a:rPr lang="en-US" altLang="zh-CN" sz="2000" dirty="0" smtClean="0">
                <a:ea typeface="宋体" pitchFamily="2" charset="-122"/>
              </a:rPr>
            </a:br>
            <a:r>
              <a:rPr lang="en-US" altLang="zh-CN" sz="2000" dirty="0" smtClean="0">
                <a:ea typeface="宋体" pitchFamily="2" charset="-122"/>
              </a:rPr>
              <a:t>article 14:</a:t>
            </a:r>
          </a:p>
          <a:p>
            <a:pPr marL="360000" indent="-360000" eaLnBrk="1" hangingPunct="1">
              <a:spcBef>
                <a:spcPts val="1200"/>
              </a:spcBef>
              <a:buClr>
                <a:srgbClr val="006FB7"/>
              </a:buClr>
              <a:buFont typeface="+mj-lt"/>
              <a:buAutoNum type="arabicPeriod" startAt="3"/>
              <a:defRPr/>
            </a:pPr>
            <a:r>
              <a:rPr lang="en-US" altLang="zh-CN" sz="2000" dirty="0" smtClean="0">
                <a:ea typeface="宋体" pitchFamily="2" charset="-122"/>
              </a:rPr>
              <a:t>In the determination of any criminal charge against him, everyone</a:t>
            </a:r>
            <a:br>
              <a:rPr lang="en-US" altLang="zh-CN" sz="2000" dirty="0" smtClean="0">
                <a:ea typeface="宋体" pitchFamily="2" charset="-122"/>
              </a:rPr>
            </a:br>
            <a:r>
              <a:rPr lang="en-US" altLang="zh-CN" sz="2000" dirty="0" smtClean="0">
                <a:ea typeface="宋体" pitchFamily="2" charset="-122"/>
              </a:rPr>
              <a:t>shall be entitled to the following minimum guarantees, in full equality:</a:t>
            </a:r>
          </a:p>
          <a:p>
            <a:pPr marL="0" indent="0" eaLnBrk="1" hangingPunct="1">
              <a:spcBef>
                <a:spcPts val="600"/>
              </a:spcBef>
              <a:buClr>
                <a:srgbClr val="006FB7"/>
              </a:buClr>
              <a:tabLst>
                <a:tab pos="360000" algn="l"/>
              </a:tabLst>
              <a:defRPr/>
            </a:pPr>
            <a:r>
              <a:rPr lang="en-US" altLang="zh-CN" sz="2000" dirty="0" smtClean="0">
                <a:ea typeface="宋体" pitchFamily="2" charset="-122"/>
              </a:rPr>
              <a:t>	</a:t>
            </a:r>
            <a:r>
              <a:rPr lang="en-US" altLang="zh-CN" sz="2000" dirty="0" smtClean="0">
                <a:solidFill>
                  <a:srgbClr val="006FB7"/>
                </a:solidFill>
                <a:ea typeface="宋体" pitchFamily="2" charset="-122"/>
              </a:rPr>
              <a:t>(a)</a:t>
            </a:r>
            <a:r>
              <a:rPr lang="en-US" altLang="zh-CN" sz="2000" dirty="0" smtClean="0">
                <a:ea typeface="宋体" pitchFamily="2" charset="-122"/>
              </a:rPr>
              <a:t>	To be informed promptly and in detail in a language which he</a:t>
            </a:r>
            <a:br>
              <a:rPr lang="en-US" altLang="zh-CN" sz="2000" dirty="0" smtClean="0">
                <a:ea typeface="宋体" pitchFamily="2" charset="-122"/>
              </a:rPr>
            </a:br>
            <a:r>
              <a:rPr lang="en-US" altLang="zh-CN" sz="2000" dirty="0" smtClean="0">
                <a:ea typeface="宋体" pitchFamily="2" charset="-122"/>
              </a:rPr>
              <a:t>		understands of the nature and cause of the charge against him.</a:t>
            </a:r>
          </a:p>
          <a:p>
            <a:pPr marL="0" indent="0" eaLnBrk="1" hangingPunct="1">
              <a:spcBef>
                <a:spcPts val="1200"/>
              </a:spcBef>
              <a:buClr>
                <a:srgbClr val="006FB7"/>
              </a:buClr>
              <a:tabLst>
                <a:tab pos="360000" algn="l"/>
              </a:tabLst>
              <a:defRPr/>
            </a:pPr>
            <a:r>
              <a:rPr lang="en-US" altLang="zh-CN" sz="2000" dirty="0" smtClean="0">
                <a:ea typeface="宋体" pitchFamily="2" charset="-122"/>
              </a:rPr>
              <a:t>The International Convention on the Protection of the Rights of All</a:t>
            </a:r>
            <a:br>
              <a:rPr lang="en-US" altLang="zh-CN" sz="2000" dirty="0" smtClean="0">
                <a:ea typeface="宋体" pitchFamily="2" charset="-122"/>
              </a:rPr>
            </a:br>
            <a:r>
              <a:rPr lang="en-US" altLang="zh-CN" sz="2000" dirty="0" smtClean="0">
                <a:ea typeface="宋体" pitchFamily="2" charset="-122"/>
              </a:rPr>
              <a:t>Migrant Workers and Members of Their Families, article 18:</a:t>
            </a:r>
          </a:p>
          <a:p>
            <a:pPr marL="360000" indent="-360000" eaLnBrk="1" hangingPunct="1">
              <a:spcBef>
                <a:spcPts val="1200"/>
              </a:spcBef>
              <a:buClr>
                <a:srgbClr val="006FB7"/>
              </a:buClr>
              <a:buFont typeface="+mj-lt"/>
              <a:buAutoNum type="arabicPeriod" startAt="3"/>
              <a:defRPr/>
            </a:pPr>
            <a:r>
              <a:rPr lang="en-US" altLang="zh-CN" sz="2000" dirty="0" smtClean="0">
                <a:ea typeface="宋体" pitchFamily="2" charset="-122"/>
              </a:rPr>
              <a:t>In the determination of any criminal charge against them, migrant workers and members of their families shall be entitled … </a:t>
            </a:r>
          </a:p>
          <a:p>
            <a:pPr marL="0" indent="0" eaLnBrk="1" hangingPunct="1">
              <a:spcBef>
                <a:spcPts val="600"/>
              </a:spcBef>
              <a:buClr>
                <a:srgbClr val="006FB7"/>
              </a:buClr>
              <a:tabLst>
                <a:tab pos="360000" algn="l"/>
              </a:tabLst>
              <a:defRPr/>
            </a:pPr>
            <a:r>
              <a:rPr lang="en-US" altLang="zh-CN" sz="2000" dirty="0" smtClean="0">
                <a:ea typeface="宋体" pitchFamily="2" charset="-122"/>
              </a:rPr>
              <a:t>	</a:t>
            </a:r>
            <a:r>
              <a:rPr lang="en-US" altLang="zh-CN" sz="2000" dirty="0" smtClean="0">
                <a:solidFill>
                  <a:srgbClr val="006FB7"/>
                </a:solidFill>
                <a:ea typeface="宋体" pitchFamily="2" charset="-122"/>
              </a:rPr>
              <a:t>(a)</a:t>
            </a:r>
            <a:r>
              <a:rPr lang="en-US" altLang="zh-CN" sz="2000" dirty="0" smtClean="0">
                <a:ea typeface="宋体" pitchFamily="2" charset="-122"/>
              </a:rPr>
              <a:t>	To be informed promptly and in detail in a language they </a:t>
            </a:r>
            <a:br>
              <a:rPr lang="en-US" altLang="zh-CN" sz="2000" dirty="0" smtClean="0">
                <a:ea typeface="宋体" pitchFamily="2" charset="-122"/>
              </a:rPr>
            </a:br>
            <a:r>
              <a:rPr lang="en-US" altLang="zh-CN" sz="2000" dirty="0" smtClean="0">
                <a:ea typeface="宋体" pitchFamily="2" charset="-122"/>
              </a:rPr>
              <a:t>		understand of the nature and cause of the charge against them.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717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717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a:t>
            </a:r>
          </a:p>
        </p:txBody>
      </p:sp>
      <p:sp>
        <p:nvSpPr>
          <p:cNvPr id="717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Learning objectives II</a:t>
            </a:r>
            <a:endParaRPr lang="en-US" sz="3200" b="1">
              <a:solidFill>
                <a:srgbClr val="006FB7"/>
              </a:solidFill>
            </a:endParaRPr>
          </a:p>
        </p:txBody>
      </p:sp>
      <p:sp>
        <p:nvSpPr>
          <p:cNvPr id="7174" name="Rectangle 3"/>
          <p:cNvSpPr txBox="1">
            <a:spLocks noChangeArrowheads="1"/>
          </p:cNvSpPr>
          <p:nvPr/>
        </p:nvSpPr>
        <p:spPr bwMode="auto">
          <a:xfrm>
            <a:off x="395288" y="1557338"/>
            <a:ext cx="8229600" cy="4679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600" dirty="0">
                <a:ea typeface="宋体" pitchFamily="2" charset="-122"/>
              </a:rPr>
              <a:t>To create awareness among the participating judges, prosecutors and lawyers of their essential role as pillars of the enforcement of the rule of law, including individual rights during criminal investigations</a:t>
            </a:r>
          </a:p>
          <a:p>
            <a:pPr eaLnBrk="1" hangingPunct="1">
              <a:spcBef>
                <a:spcPts val="1200"/>
              </a:spcBef>
              <a:buClr>
                <a:srgbClr val="006FB7"/>
              </a:buClr>
              <a:buFontTx/>
              <a:buChar char="•"/>
            </a:pPr>
            <a:r>
              <a:rPr lang="en-US" altLang="zh-CN" sz="2600" dirty="0">
                <a:ea typeface="宋体" pitchFamily="2" charset="-122"/>
              </a:rPr>
              <a:t>To create awareness of the fact that enforcement of fair trial standards is </a:t>
            </a:r>
            <a:r>
              <a:rPr lang="en-US" altLang="zh-CN" sz="2600" dirty="0" smtClean="0">
                <a:ea typeface="宋体" pitchFamily="2" charset="-122"/>
              </a:rPr>
              <a:t>conducive </a:t>
            </a:r>
            <a:r>
              <a:rPr lang="en-US" altLang="zh-CN" sz="2600" dirty="0">
                <a:ea typeface="宋体" pitchFamily="2" charset="-122"/>
              </a:rPr>
              <a:t>not only to enhancing the protection of human rights </a:t>
            </a:r>
            <a:r>
              <a:rPr lang="en-US" altLang="zh-CN" sz="2600" dirty="0" err="1">
                <a:ea typeface="宋体" pitchFamily="2" charset="-122"/>
              </a:rPr>
              <a:t>sensu</a:t>
            </a:r>
            <a:r>
              <a:rPr lang="en-US" altLang="zh-CN" sz="2600" dirty="0">
                <a:ea typeface="宋体" pitchFamily="2" charset="-122"/>
              </a:rPr>
              <a:t> </a:t>
            </a:r>
            <a:r>
              <a:rPr lang="en-US" altLang="zh-CN" sz="2600" dirty="0" err="1">
                <a:ea typeface="宋体" pitchFamily="2" charset="-122"/>
              </a:rPr>
              <a:t>lato</a:t>
            </a:r>
            <a:r>
              <a:rPr lang="en-US" altLang="zh-CN" sz="2600" dirty="0">
                <a:ea typeface="宋体" pitchFamily="2" charset="-122"/>
              </a:rPr>
              <a:t> but also </a:t>
            </a:r>
            <a:r>
              <a:rPr lang="en-US" altLang="zh-CN" sz="2600" dirty="0" smtClean="0">
                <a:ea typeface="宋体" pitchFamily="2" charset="-122"/>
              </a:rPr>
              <a:t>to </a:t>
            </a:r>
            <a:r>
              <a:rPr lang="en-US" altLang="zh-CN" sz="2600" dirty="0">
                <a:ea typeface="宋体" pitchFamily="2" charset="-122"/>
              </a:rPr>
              <a:t>encouraging economic investment and promoting national and international peace and security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481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3482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29</a:t>
            </a:r>
          </a:p>
        </p:txBody>
      </p:sp>
      <p:sp>
        <p:nvSpPr>
          <p:cNvPr id="3482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900" b="1" dirty="0">
                <a:solidFill>
                  <a:srgbClr val="006FB7"/>
                </a:solidFill>
                <a:ea typeface="宋体" pitchFamily="2" charset="-122"/>
              </a:rPr>
              <a:t>The right to be notified about the charges in a language one understands</a:t>
            </a:r>
            <a:endParaRPr lang="en-US" sz="2900" b="1" dirty="0">
              <a:solidFill>
                <a:srgbClr val="006FB7"/>
              </a:solidFill>
            </a:endParaRPr>
          </a:p>
        </p:txBody>
      </p:sp>
      <p:sp>
        <p:nvSpPr>
          <p:cNvPr id="8" name="Rectangle 3"/>
          <p:cNvSpPr txBox="1">
            <a:spLocks noChangeArrowheads="1"/>
          </p:cNvSpPr>
          <p:nvPr/>
        </p:nvSpPr>
        <p:spPr bwMode="auto">
          <a:xfrm>
            <a:off x="395288" y="2097212"/>
            <a:ext cx="8291512" cy="3348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defRPr/>
            </a:pPr>
            <a:r>
              <a:rPr lang="en-US" altLang="zh-CN" sz="2600" b="1" dirty="0" smtClean="0">
                <a:solidFill>
                  <a:srgbClr val="006FB7"/>
                </a:solidFill>
                <a:ea typeface="宋体" pitchFamily="2" charset="-122"/>
              </a:rPr>
              <a:t>Key legal texts II</a:t>
            </a:r>
          </a:p>
          <a:p>
            <a:pPr marL="0" indent="0" eaLnBrk="1" hangingPunct="1">
              <a:spcBef>
                <a:spcPts val="600"/>
              </a:spcBef>
              <a:buClr>
                <a:srgbClr val="006FB7"/>
              </a:buClr>
              <a:defRPr/>
            </a:pPr>
            <a:r>
              <a:rPr lang="en-US" altLang="zh-CN" sz="2600" dirty="0" smtClean="0">
                <a:ea typeface="宋体" pitchFamily="2" charset="-122"/>
              </a:rPr>
              <a:t>The American Convention on Human Rights, article 8:</a:t>
            </a:r>
          </a:p>
          <a:p>
            <a:pPr marL="360000" indent="-360000" eaLnBrk="1" hangingPunct="1">
              <a:spcBef>
                <a:spcPts val="1200"/>
              </a:spcBef>
              <a:buClr>
                <a:srgbClr val="006FB7"/>
              </a:buClr>
              <a:buFont typeface="+mj-lt"/>
              <a:buAutoNum type="arabicPeriod" startAt="2"/>
              <a:defRPr/>
            </a:pPr>
            <a:r>
              <a:rPr lang="en-US" altLang="zh-CN" sz="2600" dirty="0" smtClean="0">
                <a:ea typeface="宋体" pitchFamily="2" charset="-122"/>
              </a:rPr>
              <a:t>... During the proceedings, every person is entitled, with full equality, to the following minimum guarantees:</a:t>
            </a:r>
          </a:p>
          <a:p>
            <a:pPr marL="0" indent="0" eaLnBrk="1" hangingPunct="1">
              <a:spcBef>
                <a:spcPts val="600"/>
              </a:spcBef>
              <a:buClr>
                <a:srgbClr val="006FB7"/>
              </a:buClr>
              <a:tabLst>
                <a:tab pos="360000" algn="l"/>
              </a:tabLst>
              <a:defRPr/>
            </a:pPr>
            <a:r>
              <a:rPr lang="en-US" altLang="zh-CN" sz="2600" dirty="0" smtClean="0">
                <a:ea typeface="宋体" pitchFamily="2" charset="-122"/>
              </a:rPr>
              <a:t>	</a:t>
            </a:r>
            <a:r>
              <a:rPr lang="en-US" altLang="zh-CN" sz="2600" dirty="0" smtClean="0">
                <a:solidFill>
                  <a:srgbClr val="006FB7"/>
                </a:solidFill>
                <a:ea typeface="宋体" pitchFamily="2" charset="-122"/>
              </a:rPr>
              <a:t>(b)</a:t>
            </a:r>
            <a:r>
              <a:rPr lang="en-US" altLang="zh-CN" sz="2600" dirty="0" smtClean="0">
                <a:ea typeface="宋体" pitchFamily="2" charset="-122"/>
              </a:rPr>
              <a:t>	Prior notification in detail to the accused of the</a:t>
            </a:r>
            <a:br>
              <a:rPr lang="en-US" altLang="zh-CN" sz="2600" dirty="0" smtClean="0">
                <a:ea typeface="宋体" pitchFamily="2" charset="-122"/>
              </a:rPr>
            </a:br>
            <a:r>
              <a:rPr lang="en-US" altLang="zh-CN" sz="2600" dirty="0" smtClean="0">
                <a:ea typeface="宋体" pitchFamily="2" charset="-122"/>
              </a:rPr>
              <a:t>		charges against him.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584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3584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30</a:t>
            </a:r>
          </a:p>
        </p:txBody>
      </p:sp>
      <p:sp>
        <p:nvSpPr>
          <p:cNvPr id="3584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900" b="1" dirty="0">
                <a:solidFill>
                  <a:srgbClr val="006FB7"/>
                </a:solidFill>
                <a:ea typeface="宋体" pitchFamily="2" charset="-122"/>
              </a:rPr>
              <a:t>The right to be notified about the charges in a language one understands</a:t>
            </a:r>
            <a:endParaRPr lang="en-US" sz="2900" b="1" dirty="0">
              <a:solidFill>
                <a:srgbClr val="006FB7"/>
              </a:solidFill>
            </a:endParaRPr>
          </a:p>
        </p:txBody>
      </p:sp>
      <p:sp>
        <p:nvSpPr>
          <p:cNvPr id="8" name="Rectangle 3"/>
          <p:cNvSpPr txBox="1">
            <a:spLocks noChangeArrowheads="1"/>
          </p:cNvSpPr>
          <p:nvPr/>
        </p:nvSpPr>
        <p:spPr bwMode="auto">
          <a:xfrm>
            <a:off x="395288" y="1844675"/>
            <a:ext cx="8208962" cy="37449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defRPr/>
            </a:pPr>
            <a:r>
              <a:rPr lang="en-US" altLang="zh-CN" sz="2600" b="1" dirty="0" smtClean="0">
                <a:solidFill>
                  <a:srgbClr val="006FB7"/>
                </a:solidFill>
                <a:ea typeface="宋体" pitchFamily="2" charset="-122"/>
              </a:rPr>
              <a:t>Key legal texts III</a:t>
            </a:r>
          </a:p>
          <a:p>
            <a:pPr marL="0" indent="0" eaLnBrk="1" hangingPunct="1">
              <a:spcBef>
                <a:spcPts val="600"/>
              </a:spcBef>
              <a:buClr>
                <a:srgbClr val="006FB7"/>
              </a:buClr>
              <a:defRPr/>
            </a:pPr>
            <a:r>
              <a:rPr lang="en-US" altLang="zh-CN" sz="2600" dirty="0" smtClean="0">
                <a:ea typeface="宋体" pitchFamily="2" charset="-122"/>
              </a:rPr>
              <a:t>The European Convention on Human Rights,</a:t>
            </a:r>
            <a:br>
              <a:rPr lang="en-US" altLang="zh-CN" sz="2600" dirty="0" smtClean="0">
                <a:ea typeface="宋体" pitchFamily="2" charset="-122"/>
              </a:rPr>
            </a:br>
            <a:r>
              <a:rPr lang="en-US" altLang="zh-CN" sz="2600" dirty="0" smtClean="0">
                <a:ea typeface="宋体" pitchFamily="2" charset="-122"/>
              </a:rPr>
              <a:t>article 6:</a:t>
            </a:r>
          </a:p>
          <a:p>
            <a:pPr marL="360000" indent="-360000" eaLnBrk="1" hangingPunct="1">
              <a:spcBef>
                <a:spcPts val="1200"/>
              </a:spcBef>
              <a:buClr>
                <a:srgbClr val="006FB7"/>
              </a:buClr>
              <a:buFont typeface="+mj-lt"/>
              <a:buAutoNum type="arabicPeriod" startAt="3"/>
              <a:defRPr/>
            </a:pPr>
            <a:r>
              <a:rPr lang="en-US" altLang="zh-CN" sz="2600" dirty="0" smtClean="0">
                <a:ea typeface="宋体" pitchFamily="2" charset="-122"/>
              </a:rPr>
              <a:t>Everyone charged with a criminal offence has the following minimum rights:</a:t>
            </a:r>
          </a:p>
          <a:p>
            <a:pPr marL="0" indent="0" eaLnBrk="1" hangingPunct="1">
              <a:spcBef>
                <a:spcPts val="600"/>
              </a:spcBef>
              <a:buClr>
                <a:srgbClr val="006FB7"/>
              </a:buClr>
              <a:tabLst>
                <a:tab pos="360000" algn="l"/>
              </a:tabLst>
              <a:defRPr/>
            </a:pPr>
            <a:r>
              <a:rPr lang="en-US" altLang="zh-CN" sz="2600" dirty="0" smtClean="0">
                <a:ea typeface="宋体" pitchFamily="2" charset="-122"/>
              </a:rPr>
              <a:t>	</a:t>
            </a:r>
            <a:r>
              <a:rPr lang="en-US" altLang="zh-CN" sz="2600" dirty="0" smtClean="0">
                <a:solidFill>
                  <a:srgbClr val="006FB7"/>
                </a:solidFill>
                <a:ea typeface="宋体" pitchFamily="2" charset="-122"/>
              </a:rPr>
              <a:t>(a)</a:t>
            </a:r>
            <a:r>
              <a:rPr lang="en-US" altLang="zh-CN" sz="2600" dirty="0" smtClean="0">
                <a:ea typeface="宋体" pitchFamily="2" charset="-122"/>
              </a:rPr>
              <a:t>	To be informed promptly, in a language which he</a:t>
            </a:r>
            <a:br>
              <a:rPr lang="en-US" altLang="zh-CN" sz="2600" dirty="0" smtClean="0">
                <a:ea typeface="宋体" pitchFamily="2" charset="-122"/>
              </a:rPr>
            </a:br>
            <a:r>
              <a:rPr lang="en-US" altLang="zh-CN" sz="2600" dirty="0" smtClean="0">
                <a:ea typeface="宋体" pitchFamily="2" charset="-122"/>
              </a:rPr>
              <a:t>		understands and in detail, of the nature and</a:t>
            </a:r>
            <a:br>
              <a:rPr lang="en-US" altLang="zh-CN" sz="2600" dirty="0" smtClean="0">
                <a:ea typeface="宋体" pitchFamily="2" charset="-122"/>
              </a:rPr>
            </a:br>
            <a:r>
              <a:rPr lang="en-US" altLang="zh-CN" sz="2600" dirty="0" smtClean="0">
                <a:ea typeface="宋体" pitchFamily="2" charset="-122"/>
              </a:rPr>
              <a:t>		cause of the accusation against him.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686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3686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31</a:t>
            </a:r>
          </a:p>
        </p:txBody>
      </p:sp>
      <p:sp>
        <p:nvSpPr>
          <p:cNvPr id="3686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900" b="1" dirty="0">
                <a:solidFill>
                  <a:srgbClr val="006FB7"/>
                </a:solidFill>
                <a:ea typeface="宋体" pitchFamily="2" charset="-122"/>
              </a:rPr>
              <a:t>The right to be notified about the charges in a language one understands</a:t>
            </a:r>
            <a:endParaRPr lang="en-US" sz="2900" b="1" dirty="0">
              <a:solidFill>
                <a:srgbClr val="006FB7"/>
              </a:solidFill>
            </a:endParaRPr>
          </a:p>
        </p:txBody>
      </p:sp>
      <p:sp>
        <p:nvSpPr>
          <p:cNvPr id="8" name="Rectangle 3"/>
          <p:cNvSpPr txBox="1">
            <a:spLocks noChangeArrowheads="1"/>
          </p:cNvSpPr>
          <p:nvPr/>
        </p:nvSpPr>
        <p:spPr bwMode="auto">
          <a:xfrm>
            <a:off x="395288" y="1844675"/>
            <a:ext cx="8291512" cy="410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defRPr/>
            </a:pPr>
            <a:r>
              <a:rPr lang="en-US" altLang="zh-CN" sz="2600" b="1" dirty="0" smtClean="0">
                <a:solidFill>
                  <a:srgbClr val="006FB7"/>
                </a:solidFill>
                <a:ea typeface="宋体" pitchFamily="2" charset="-122"/>
              </a:rPr>
              <a:t>Key legal texts IV</a:t>
            </a:r>
          </a:p>
          <a:p>
            <a:pPr marL="0" indent="0" eaLnBrk="1" hangingPunct="1">
              <a:spcBef>
                <a:spcPts val="600"/>
              </a:spcBef>
              <a:buClr>
                <a:srgbClr val="006FB7"/>
              </a:buClr>
              <a:defRPr/>
            </a:pPr>
            <a:r>
              <a:rPr lang="en-US" altLang="zh-CN" sz="2600" dirty="0" smtClean="0">
                <a:ea typeface="宋体" pitchFamily="2" charset="-122"/>
              </a:rPr>
              <a:t>The Statute of the International Criminal Court,</a:t>
            </a:r>
            <a:br>
              <a:rPr lang="en-US" altLang="zh-CN" sz="2600" dirty="0" smtClean="0">
                <a:ea typeface="宋体" pitchFamily="2" charset="-122"/>
              </a:rPr>
            </a:br>
            <a:r>
              <a:rPr lang="en-US" altLang="zh-CN" sz="2600" dirty="0" smtClean="0">
                <a:ea typeface="宋体" pitchFamily="2" charset="-122"/>
              </a:rPr>
              <a:t>article 67:</a:t>
            </a:r>
          </a:p>
          <a:p>
            <a:pPr marL="360000" indent="-360000" eaLnBrk="1" hangingPunct="1">
              <a:spcBef>
                <a:spcPts val="1200"/>
              </a:spcBef>
              <a:buClr>
                <a:srgbClr val="006FB7"/>
              </a:buClr>
              <a:buFont typeface="+mj-lt"/>
              <a:buAutoNum type="arabicPeriod"/>
              <a:defRPr/>
            </a:pPr>
            <a:r>
              <a:rPr lang="en-US" altLang="zh-CN" sz="2600" dirty="0" smtClean="0">
                <a:ea typeface="宋体" pitchFamily="2" charset="-122"/>
              </a:rPr>
              <a:t>In the determination of any charge, the accused shall be entitled …</a:t>
            </a:r>
          </a:p>
          <a:p>
            <a:pPr marL="0" indent="0" eaLnBrk="1" hangingPunct="1">
              <a:spcBef>
                <a:spcPts val="600"/>
              </a:spcBef>
              <a:buClr>
                <a:srgbClr val="006FB7"/>
              </a:buClr>
              <a:tabLst>
                <a:tab pos="360000" algn="l"/>
              </a:tabLst>
              <a:defRPr/>
            </a:pPr>
            <a:r>
              <a:rPr lang="en-US" altLang="zh-CN" sz="2600" dirty="0" smtClean="0">
                <a:ea typeface="宋体" pitchFamily="2" charset="-122"/>
              </a:rPr>
              <a:t>	</a:t>
            </a:r>
            <a:r>
              <a:rPr lang="en-US" altLang="zh-CN" sz="2600" dirty="0" smtClean="0">
                <a:solidFill>
                  <a:srgbClr val="006FB7"/>
                </a:solidFill>
                <a:ea typeface="宋体" pitchFamily="2" charset="-122"/>
              </a:rPr>
              <a:t>(a)</a:t>
            </a:r>
            <a:r>
              <a:rPr lang="en-US" altLang="zh-CN" sz="2600" dirty="0" smtClean="0">
                <a:ea typeface="宋体" pitchFamily="2" charset="-122"/>
              </a:rPr>
              <a:t>	To be informed promptly and in detail of the</a:t>
            </a:r>
            <a:br>
              <a:rPr lang="en-US" altLang="zh-CN" sz="2600" dirty="0" smtClean="0">
                <a:ea typeface="宋体" pitchFamily="2" charset="-122"/>
              </a:rPr>
            </a:br>
            <a:r>
              <a:rPr lang="en-US" altLang="zh-CN" sz="2600" dirty="0" smtClean="0">
                <a:ea typeface="宋体" pitchFamily="2" charset="-122"/>
              </a:rPr>
              <a:t>		nature, cause and content of the charge, in a</a:t>
            </a:r>
            <a:br>
              <a:rPr lang="en-US" altLang="zh-CN" sz="2600" dirty="0" smtClean="0">
                <a:ea typeface="宋体" pitchFamily="2" charset="-122"/>
              </a:rPr>
            </a:br>
            <a:r>
              <a:rPr lang="en-US" altLang="zh-CN" sz="2600" dirty="0" smtClean="0">
                <a:ea typeface="宋体" pitchFamily="2" charset="-122"/>
              </a:rPr>
              <a:t>		language which the accused fully understands</a:t>
            </a:r>
            <a:br>
              <a:rPr lang="en-US" altLang="zh-CN" sz="2600" dirty="0" smtClean="0">
                <a:ea typeface="宋体" pitchFamily="2" charset="-122"/>
              </a:rPr>
            </a:br>
            <a:r>
              <a:rPr lang="en-US" altLang="zh-CN" sz="2600" dirty="0" smtClean="0">
                <a:ea typeface="宋体" pitchFamily="2" charset="-122"/>
              </a:rPr>
              <a:t>		and speaks.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789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3789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32</a:t>
            </a:r>
          </a:p>
        </p:txBody>
      </p:sp>
      <p:sp>
        <p:nvSpPr>
          <p:cNvPr id="3789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2900" b="1" dirty="0">
                <a:solidFill>
                  <a:srgbClr val="006FB7"/>
                </a:solidFill>
                <a:ea typeface="宋体" pitchFamily="2" charset="-122"/>
              </a:rPr>
              <a:t>The right to be notified about the charges in a language one understands</a:t>
            </a:r>
            <a:endParaRPr lang="en-US" sz="2900" b="1" dirty="0">
              <a:solidFill>
                <a:srgbClr val="006FB7"/>
              </a:solidFill>
            </a:endParaRPr>
          </a:p>
        </p:txBody>
      </p:sp>
      <p:sp>
        <p:nvSpPr>
          <p:cNvPr id="37894" name="Rectangle 3"/>
          <p:cNvSpPr txBox="1">
            <a:spLocks noChangeArrowheads="1"/>
          </p:cNvSpPr>
          <p:nvPr/>
        </p:nvSpPr>
        <p:spPr bwMode="auto">
          <a:xfrm>
            <a:off x="395288" y="1773238"/>
            <a:ext cx="8229600" cy="4392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800" b="1">
                <a:solidFill>
                  <a:srgbClr val="006FB7"/>
                </a:solidFill>
                <a:ea typeface="宋体" pitchFamily="2" charset="-122"/>
              </a:rPr>
              <a:t>What it means</a:t>
            </a:r>
          </a:p>
          <a:p>
            <a:pPr eaLnBrk="1" hangingPunct="1">
              <a:spcBef>
                <a:spcPts val="1200"/>
              </a:spcBef>
              <a:buClr>
                <a:srgbClr val="006FB7"/>
              </a:buClr>
            </a:pPr>
            <a:r>
              <a:rPr lang="en-US" altLang="zh-CN" sz="2800">
                <a:ea typeface="宋体" pitchFamily="2" charset="-122"/>
              </a:rPr>
              <a:t>Every person charged with a criminal offence must be informed promptly in a language which he understands of the charges against him with details being given as to the facts and the law on which the charge is based. The right to be informed of the charge promptly requires that information is given as soon as the charge is made by a competent authority.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891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3891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33</a:t>
            </a:r>
          </a:p>
        </p:txBody>
      </p:sp>
      <p:sp>
        <p:nvSpPr>
          <p:cNvPr id="3891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legal assistance</a:t>
            </a:r>
          </a:p>
        </p:txBody>
      </p:sp>
      <p:sp>
        <p:nvSpPr>
          <p:cNvPr id="7" name="Rectangle 3"/>
          <p:cNvSpPr txBox="1">
            <a:spLocks noChangeArrowheads="1"/>
          </p:cNvSpPr>
          <p:nvPr/>
        </p:nvSpPr>
        <p:spPr bwMode="auto">
          <a:xfrm>
            <a:off x="395288" y="1484313"/>
            <a:ext cx="8497887" cy="4751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spcBef>
                <a:spcPts val="600"/>
              </a:spcBef>
              <a:buClr>
                <a:srgbClr val="006FB7"/>
              </a:buClr>
              <a:defRPr/>
            </a:pPr>
            <a:r>
              <a:rPr lang="en-US" altLang="zh-CN" sz="2100" b="1" dirty="0" smtClean="0">
                <a:solidFill>
                  <a:srgbClr val="006FB7"/>
                </a:solidFill>
                <a:ea typeface="宋体" pitchFamily="2" charset="-122"/>
              </a:rPr>
              <a:t>Key legal texts I</a:t>
            </a:r>
          </a:p>
          <a:p>
            <a:pPr eaLnBrk="1" hangingPunct="1">
              <a:lnSpc>
                <a:spcPts val="2600"/>
              </a:lnSpc>
              <a:spcBef>
                <a:spcPts val="600"/>
              </a:spcBef>
              <a:buClr>
                <a:srgbClr val="006FB7"/>
              </a:buClr>
              <a:defRPr/>
            </a:pPr>
            <a:r>
              <a:rPr lang="en-US" altLang="zh-CN" sz="2100" dirty="0" smtClean="0">
                <a:ea typeface="宋体" pitchFamily="2" charset="-122"/>
              </a:rPr>
              <a:t>The International Covenant on Civil and Political Rights,</a:t>
            </a:r>
            <a:br>
              <a:rPr lang="en-US" altLang="zh-CN" sz="2100" dirty="0" smtClean="0">
                <a:ea typeface="宋体" pitchFamily="2" charset="-122"/>
              </a:rPr>
            </a:br>
            <a:r>
              <a:rPr lang="en-US" altLang="zh-CN" sz="2100" dirty="0" smtClean="0">
                <a:ea typeface="宋体" pitchFamily="2" charset="-122"/>
              </a:rPr>
              <a:t>article 14:</a:t>
            </a:r>
          </a:p>
          <a:p>
            <a:pPr marL="360000" indent="-360000" eaLnBrk="1" hangingPunct="1">
              <a:lnSpc>
                <a:spcPts val="2600"/>
              </a:lnSpc>
              <a:spcBef>
                <a:spcPts val="600"/>
              </a:spcBef>
              <a:buClr>
                <a:srgbClr val="006FB7"/>
              </a:buClr>
              <a:buFont typeface="+mj-lt"/>
              <a:buAutoNum type="arabicPeriod" startAt="3"/>
              <a:defRPr/>
            </a:pPr>
            <a:r>
              <a:rPr lang="en-US" altLang="zh-CN" sz="2100" dirty="0" smtClean="0">
                <a:ea typeface="宋体" pitchFamily="2" charset="-122"/>
              </a:rPr>
              <a:t>In the determination of any criminal charge against him, everyone shall be entitled to the following minimum rights, in full equality:</a:t>
            </a:r>
          </a:p>
          <a:p>
            <a:pPr eaLnBrk="1" hangingPunct="1">
              <a:lnSpc>
                <a:spcPts val="2600"/>
              </a:lnSpc>
              <a:spcBef>
                <a:spcPts val="600"/>
              </a:spcBef>
              <a:buClr>
                <a:srgbClr val="006FB7"/>
              </a:buClr>
              <a:tabLst>
                <a:tab pos="360000" algn="l"/>
              </a:tabLst>
              <a:defRPr/>
            </a:pPr>
            <a:r>
              <a:rPr lang="en-US" altLang="zh-CN" sz="2100" dirty="0" smtClean="0">
                <a:ea typeface="宋体" pitchFamily="2" charset="-122"/>
              </a:rPr>
              <a:t>	[ . . . ]</a:t>
            </a:r>
          </a:p>
          <a:p>
            <a:pPr eaLnBrk="1" hangingPunct="1">
              <a:lnSpc>
                <a:spcPts val="2600"/>
              </a:lnSpc>
              <a:spcBef>
                <a:spcPts val="600"/>
              </a:spcBef>
              <a:buClr>
                <a:srgbClr val="006FB7"/>
              </a:buClr>
              <a:tabLst>
                <a:tab pos="360000" algn="l"/>
              </a:tabLst>
              <a:defRPr/>
            </a:pPr>
            <a:r>
              <a:rPr lang="en-US" altLang="zh-CN" sz="2100" dirty="0" smtClean="0">
                <a:ea typeface="宋体" pitchFamily="2" charset="-122"/>
              </a:rPr>
              <a:t>	</a:t>
            </a:r>
            <a:r>
              <a:rPr lang="en-US" altLang="zh-CN" sz="2100" dirty="0" smtClean="0">
                <a:solidFill>
                  <a:srgbClr val="006FB7"/>
                </a:solidFill>
                <a:ea typeface="宋体" pitchFamily="2" charset="-122"/>
              </a:rPr>
              <a:t>(d)</a:t>
            </a:r>
            <a:r>
              <a:rPr lang="en-US" altLang="zh-CN" sz="2100" dirty="0" smtClean="0">
                <a:ea typeface="宋体" pitchFamily="2" charset="-122"/>
              </a:rPr>
              <a:t>	To be tried in his presence, and to defend himself in person</a:t>
            </a:r>
            <a:br>
              <a:rPr lang="en-US" altLang="zh-CN" sz="2100" dirty="0" smtClean="0">
                <a:ea typeface="宋体" pitchFamily="2" charset="-122"/>
              </a:rPr>
            </a:br>
            <a:r>
              <a:rPr lang="en-US" altLang="zh-CN" sz="2100" dirty="0" smtClean="0">
                <a:ea typeface="宋体" pitchFamily="2" charset="-122"/>
              </a:rPr>
              <a:t>		or through legal assistance of his own choosing; to be</a:t>
            </a:r>
            <a:br>
              <a:rPr lang="en-US" altLang="zh-CN" sz="2100" dirty="0" smtClean="0">
                <a:ea typeface="宋体" pitchFamily="2" charset="-122"/>
              </a:rPr>
            </a:br>
            <a:r>
              <a:rPr lang="en-US" altLang="zh-CN" sz="2100" dirty="0" smtClean="0">
                <a:ea typeface="宋体" pitchFamily="2" charset="-122"/>
              </a:rPr>
              <a:t>		informed, if he does not have legal assistance, of this right; </a:t>
            </a:r>
            <a:br>
              <a:rPr lang="en-US" altLang="zh-CN" sz="2100" dirty="0" smtClean="0">
                <a:ea typeface="宋体" pitchFamily="2" charset="-122"/>
              </a:rPr>
            </a:br>
            <a:r>
              <a:rPr lang="en-US" altLang="zh-CN" sz="2100" dirty="0" smtClean="0">
                <a:ea typeface="宋体" pitchFamily="2" charset="-122"/>
              </a:rPr>
              <a:t>		and to have legal assistance assigned to him, in any case</a:t>
            </a:r>
            <a:br>
              <a:rPr lang="en-US" altLang="zh-CN" sz="2100" dirty="0" smtClean="0">
                <a:ea typeface="宋体" pitchFamily="2" charset="-122"/>
              </a:rPr>
            </a:br>
            <a:r>
              <a:rPr lang="en-US" altLang="zh-CN" sz="2100" dirty="0" smtClean="0">
                <a:ea typeface="宋体" pitchFamily="2" charset="-122"/>
              </a:rPr>
              <a:t>		where the interests of justice so require, and without</a:t>
            </a:r>
            <a:br>
              <a:rPr lang="en-US" altLang="zh-CN" sz="2100" dirty="0" smtClean="0">
                <a:ea typeface="宋体" pitchFamily="2" charset="-122"/>
              </a:rPr>
            </a:br>
            <a:r>
              <a:rPr lang="en-US" altLang="zh-CN" sz="2100" dirty="0" smtClean="0">
                <a:ea typeface="宋体" pitchFamily="2" charset="-122"/>
              </a:rPr>
              <a:t>		payment by him in any such case if he does not have</a:t>
            </a:r>
            <a:br>
              <a:rPr lang="en-US" altLang="zh-CN" sz="2100" dirty="0" smtClean="0">
                <a:ea typeface="宋体" pitchFamily="2" charset="-122"/>
              </a:rPr>
            </a:br>
            <a:r>
              <a:rPr lang="en-US" altLang="zh-CN" sz="2100" dirty="0" smtClean="0">
                <a:ea typeface="宋体" pitchFamily="2" charset="-122"/>
              </a:rPr>
              <a:t>		sufficient means to pay for it.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3993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3994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34</a:t>
            </a:r>
          </a:p>
        </p:txBody>
      </p:sp>
      <p:sp>
        <p:nvSpPr>
          <p:cNvPr id="3994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legal assistance</a:t>
            </a:r>
          </a:p>
        </p:txBody>
      </p:sp>
      <p:sp>
        <p:nvSpPr>
          <p:cNvPr id="8" name="Rectangle 3"/>
          <p:cNvSpPr txBox="1">
            <a:spLocks noChangeArrowheads="1"/>
          </p:cNvSpPr>
          <p:nvPr/>
        </p:nvSpPr>
        <p:spPr bwMode="auto">
          <a:xfrm>
            <a:off x="395288" y="1484313"/>
            <a:ext cx="8364537" cy="47513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600"/>
              </a:lnSpc>
              <a:spcBef>
                <a:spcPts val="800"/>
              </a:spcBef>
              <a:buClr>
                <a:srgbClr val="006FB7"/>
              </a:buClr>
              <a:defRPr/>
            </a:pPr>
            <a:r>
              <a:rPr lang="en-US" altLang="zh-CN" sz="2100" b="1" dirty="0" smtClean="0">
                <a:solidFill>
                  <a:srgbClr val="006FB7"/>
                </a:solidFill>
                <a:ea typeface="宋体" pitchFamily="2" charset="-122"/>
              </a:rPr>
              <a:t>Key legal texts II</a:t>
            </a:r>
          </a:p>
          <a:p>
            <a:pPr eaLnBrk="1" hangingPunct="1">
              <a:lnSpc>
                <a:spcPts val="2600"/>
              </a:lnSpc>
              <a:spcBef>
                <a:spcPts val="800"/>
              </a:spcBef>
              <a:buClr>
                <a:srgbClr val="006FB7"/>
              </a:buClr>
              <a:defRPr/>
            </a:pPr>
            <a:r>
              <a:rPr lang="en-US" altLang="zh-CN" sz="2100" dirty="0" smtClean="0">
                <a:ea typeface="宋体" pitchFamily="2" charset="-122"/>
              </a:rPr>
              <a:t>The International Convention on the Protection of the Rights of All Migrant Workers and Members of Their Families, article 18:</a:t>
            </a:r>
          </a:p>
          <a:p>
            <a:pPr marL="360000" indent="-360000" eaLnBrk="1" hangingPunct="1">
              <a:lnSpc>
                <a:spcPts val="2600"/>
              </a:lnSpc>
              <a:spcBef>
                <a:spcPts val="800"/>
              </a:spcBef>
              <a:buClr>
                <a:srgbClr val="006FB7"/>
              </a:buClr>
              <a:buFont typeface="+mj-lt"/>
              <a:buAutoNum type="arabicPeriod" startAt="3"/>
              <a:defRPr/>
            </a:pPr>
            <a:r>
              <a:rPr lang="en-US" altLang="zh-CN" sz="2100" dirty="0" smtClean="0">
                <a:ea typeface="宋体" pitchFamily="2" charset="-122"/>
              </a:rPr>
              <a:t>In the determination of any criminal charge against them, migrant workers and members of their families shall be entitled</a:t>
            </a:r>
          </a:p>
          <a:p>
            <a:pPr eaLnBrk="1" hangingPunct="1">
              <a:lnSpc>
                <a:spcPts val="2600"/>
              </a:lnSpc>
              <a:spcBef>
                <a:spcPts val="800"/>
              </a:spcBef>
              <a:buClr>
                <a:srgbClr val="006FB7"/>
              </a:buClr>
              <a:tabLst>
                <a:tab pos="360000" algn="l"/>
              </a:tabLst>
              <a:defRPr/>
            </a:pPr>
            <a:r>
              <a:rPr lang="en-US" altLang="zh-CN" sz="2100" dirty="0" smtClean="0">
                <a:ea typeface="宋体" pitchFamily="2" charset="-122"/>
              </a:rPr>
              <a:t>	[ . . . ]</a:t>
            </a:r>
          </a:p>
          <a:p>
            <a:pPr eaLnBrk="1" hangingPunct="1">
              <a:lnSpc>
                <a:spcPts val="2600"/>
              </a:lnSpc>
              <a:spcBef>
                <a:spcPts val="800"/>
              </a:spcBef>
              <a:buClr>
                <a:srgbClr val="006FB7"/>
              </a:buClr>
              <a:tabLst>
                <a:tab pos="360000" algn="l"/>
              </a:tabLst>
              <a:defRPr/>
            </a:pPr>
            <a:r>
              <a:rPr lang="en-US" altLang="zh-CN" sz="2100" dirty="0" smtClean="0">
                <a:ea typeface="宋体" pitchFamily="2" charset="-122"/>
              </a:rPr>
              <a:t>	</a:t>
            </a:r>
            <a:r>
              <a:rPr lang="en-US" altLang="zh-CN" sz="2100" dirty="0" smtClean="0">
                <a:solidFill>
                  <a:srgbClr val="006FB7"/>
                </a:solidFill>
                <a:ea typeface="宋体" pitchFamily="2" charset="-122"/>
              </a:rPr>
              <a:t>(d)</a:t>
            </a:r>
            <a:r>
              <a:rPr lang="en-US" altLang="zh-CN" sz="2100" dirty="0" smtClean="0">
                <a:ea typeface="宋体" pitchFamily="2" charset="-122"/>
              </a:rPr>
              <a:t>	To be tried in their presence and to defend themselves in</a:t>
            </a:r>
            <a:br>
              <a:rPr lang="en-US" altLang="zh-CN" sz="2100" dirty="0" smtClean="0">
                <a:ea typeface="宋体" pitchFamily="2" charset="-122"/>
              </a:rPr>
            </a:br>
            <a:r>
              <a:rPr lang="en-US" altLang="zh-CN" sz="2100" dirty="0" smtClean="0">
                <a:ea typeface="宋体" pitchFamily="2" charset="-122"/>
              </a:rPr>
              <a:t>		person or through legal assistance of their own choosing;</a:t>
            </a:r>
            <a:br>
              <a:rPr lang="en-US" altLang="zh-CN" sz="2100" dirty="0" smtClean="0">
                <a:ea typeface="宋体" pitchFamily="2" charset="-122"/>
              </a:rPr>
            </a:br>
            <a:r>
              <a:rPr lang="en-US" altLang="zh-CN" sz="2100" dirty="0" smtClean="0">
                <a:ea typeface="宋体" pitchFamily="2" charset="-122"/>
              </a:rPr>
              <a:t>		to be informed, if they do not have legal assistance, of this</a:t>
            </a:r>
            <a:br>
              <a:rPr lang="en-US" altLang="zh-CN" sz="2100" dirty="0" smtClean="0">
                <a:ea typeface="宋体" pitchFamily="2" charset="-122"/>
              </a:rPr>
            </a:br>
            <a:r>
              <a:rPr lang="en-US" altLang="zh-CN" sz="2100" dirty="0" smtClean="0">
                <a:ea typeface="宋体" pitchFamily="2" charset="-122"/>
              </a:rPr>
              <a:t>		right; and to have legal assistance assigned to them, in any</a:t>
            </a:r>
            <a:br>
              <a:rPr lang="en-US" altLang="zh-CN" sz="2100" dirty="0" smtClean="0">
                <a:ea typeface="宋体" pitchFamily="2" charset="-122"/>
              </a:rPr>
            </a:br>
            <a:r>
              <a:rPr lang="en-US" altLang="zh-CN" sz="2100" dirty="0" smtClean="0">
                <a:ea typeface="宋体" pitchFamily="2" charset="-122"/>
              </a:rPr>
              <a:t>		case where the interests of justice so require and without</a:t>
            </a:r>
            <a:br>
              <a:rPr lang="en-US" altLang="zh-CN" sz="2100" dirty="0" smtClean="0">
                <a:ea typeface="宋体" pitchFamily="2" charset="-122"/>
              </a:rPr>
            </a:br>
            <a:r>
              <a:rPr lang="en-US" altLang="zh-CN" sz="2100" dirty="0" smtClean="0">
                <a:ea typeface="宋体" pitchFamily="2" charset="-122"/>
              </a:rPr>
              <a:t>		payment by them in any such case if they do not have</a:t>
            </a:r>
            <a:br>
              <a:rPr lang="en-US" altLang="zh-CN" sz="2100" dirty="0" smtClean="0">
                <a:ea typeface="宋体" pitchFamily="2" charset="-122"/>
              </a:rPr>
            </a:br>
            <a:r>
              <a:rPr lang="en-US" altLang="zh-CN" sz="2100" dirty="0" smtClean="0">
                <a:ea typeface="宋体" pitchFamily="2" charset="-122"/>
              </a:rPr>
              <a:t>		sufficient means to pay.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096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4096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35</a:t>
            </a:r>
          </a:p>
        </p:txBody>
      </p:sp>
      <p:sp>
        <p:nvSpPr>
          <p:cNvPr id="4096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legal assistance</a:t>
            </a:r>
          </a:p>
        </p:txBody>
      </p:sp>
      <p:sp>
        <p:nvSpPr>
          <p:cNvPr id="8" name="Rectangle 3"/>
          <p:cNvSpPr txBox="1">
            <a:spLocks noChangeArrowheads="1"/>
          </p:cNvSpPr>
          <p:nvPr/>
        </p:nvSpPr>
        <p:spPr bwMode="auto">
          <a:xfrm>
            <a:off x="395288" y="1484313"/>
            <a:ext cx="8364537" cy="47529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buClr>
                <a:srgbClr val="006FB7"/>
              </a:buClr>
              <a:defRPr/>
            </a:pPr>
            <a:r>
              <a:rPr lang="en-US" altLang="zh-CN" sz="2100" b="1" dirty="0" smtClean="0">
                <a:solidFill>
                  <a:srgbClr val="006FB7"/>
                </a:solidFill>
                <a:ea typeface="宋体" pitchFamily="2" charset="-122"/>
              </a:rPr>
              <a:t>Key legal texts III</a:t>
            </a:r>
          </a:p>
          <a:p>
            <a:pPr eaLnBrk="1" hangingPunct="1">
              <a:spcBef>
                <a:spcPts val="600"/>
              </a:spcBef>
              <a:buClr>
                <a:srgbClr val="006FB7"/>
              </a:buClr>
              <a:defRPr/>
            </a:pPr>
            <a:r>
              <a:rPr lang="en-US" altLang="zh-CN" sz="1900" dirty="0" smtClean="0">
                <a:ea typeface="宋体" pitchFamily="2" charset="-122"/>
              </a:rPr>
              <a:t>The African Charter on Human and Peoples’ Rights, article 7:</a:t>
            </a:r>
          </a:p>
          <a:p>
            <a:pPr marL="360000" indent="-360000" eaLnBrk="1" hangingPunct="1">
              <a:spcBef>
                <a:spcPts val="600"/>
              </a:spcBef>
              <a:buClr>
                <a:srgbClr val="006FB7"/>
              </a:buClr>
              <a:buFont typeface="+mj-lt"/>
              <a:buAutoNum type="arabicPeriod"/>
              <a:defRPr/>
            </a:pPr>
            <a:r>
              <a:rPr lang="en-US" altLang="zh-CN" sz="1900" dirty="0" smtClean="0">
                <a:ea typeface="宋体" pitchFamily="2" charset="-122"/>
              </a:rPr>
              <a:t>Every individual shall have the right to have his cause heard.</a:t>
            </a:r>
            <a:br>
              <a:rPr lang="en-US" altLang="zh-CN" sz="1900" dirty="0" smtClean="0">
                <a:ea typeface="宋体" pitchFamily="2" charset="-122"/>
              </a:rPr>
            </a:br>
            <a:r>
              <a:rPr lang="en-US" altLang="zh-CN" sz="1900" dirty="0" smtClean="0">
                <a:ea typeface="宋体" pitchFamily="2" charset="-122"/>
              </a:rPr>
              <a:t>This comprises:</a:t>
            </a:r>
          </a:p>
          <a:p>
            <a:pPr eaLnBrk="1" hangingPunct="1">
              <a:spcBef>
                <a:spcPts val="600"/>
              </a:spcBef>
              <a:buClr>
                <a:srgbClr val="006FB7"/>
              </a:buClr>
              <a:tabLst>
                <a:tab pos="360000" algn="l"/>
              </a:tabLst>
              <a:defRPr/>
            </a:pPr>
            <a:r>
              <a:rPr lang="en-US" altLang="zh-CN" sz="1900" dirty="0" smtClean="0">
                <a:ea typeface="宋体" pitchFamily="2" charset="-122"/>
              </a:rPr>
              <a:t>	[ . . . ]</a:t>
            </a:r>
          </a:p>
          <a:p>
            <a:pPr eaLnBrk="1" hangingPunct="1">
              <a:spcBef>
                <a:spcPts val="600"/>
              </a:spcBef>
              <a:buClr>
                <a:srgbClr val="006FB7"/>
              </a:buClr>
              <a:tabLst>
                <a:tab pos="360000" algn="l"/>
              </a:tabLst>
              <a:defRPr/>
            </a:pPr>
            <a:r>
              <a:rPr lang="en-US" altLang="zh-CN" sz="1900" dirty="0" smtClean="0">
                <a:ea typeface="宋体" pitchFamily="2" charset="-122"/>
              </a:rPr>
              <a:t>	</a:t>
            </a:r>
            <a:r>
              <a:rPr lang="en-US" altLang="zh-CN" sz="1900" dirty="0" smtClean="0">
                <a:solidFill>
                  <a:srgbClr val="006FB7"/>
                </a:solidFill>
                <a:ea typeface="宋体" pitchFamily="2" charset="-122"/>
              </a:rPr>
              <a:t>(c)</a:t>
            </a:r>
            <a:r>
              <a:rPr lang="en-US" altLang="zh-CN" sz="1900" dirty="0" smtClean="0">
                <a:ea typeface="宋体" pitchFamily="2" charset="-122"/>
              </a:rPr>
              <a:t>	The right to </a:t>
            </a:r>
            <a:r>
              <a:rPr lang="en-US" altLang="zh-CN" sz="1900" dirty="0" err="1" smtClean="0">
                <a:ea typeface="宋体" pitchFamily="2" charset="-122"/>
              </a:rPr>
              <a:t>defence</a:t>
            </a:r>
            <a:r>
              <a:rPr lang="en-US" altLang="zh-CN" sz="1900" dirty="0" smtClean="0">
                <a:ea typeface="宋体" pitchFamily="2" charset="-122"/>
              </a:rPr>
              <a:t>, including the right to be defended by</a:t>
            </a:r>
            <a:br>
              <a:rPr lang="en-US" altLang="zh-CN" sz="1900" dirty="0" smtClean="0">
                <a:ea typeface="宋体" pitchFamily="2" charset="-122"/>
              </a:rPr>
            </a:br>
            <a:r>
              <a:rPr lang="en-US" altLang="zh-CN" sz="1900" dirty="0" smtClean="0">
                <a:ea typeface="宋体" pitchFamily="2" charset="-122"/>
              </a:rPr>
              <a:t>		counsel of his choice.</a:t>
            </a:r>
          </a:p>
          <a:p>
            <a:pPr eaLnBrk="1" hangingPunct="1">
              <a:spcBef>
                <a:spcPts val="600"/>
              </a:spcBef>
              <a:buClr>
                <a:srgbClr val="006FB7"/>
              </a:buClr>
              <a:defRPr/>
            </a:pPr>
            <a:r>
              <a:rPr lang="en-US" altLang="zh-CN" sz="1900" dirty="0" smtClean="0">
                <a:ea typeface="宋体" pitchFamily="2" charset="-122"/>
              </a:rPr>
              <a:t>The American Convention on Human Rights, article 8:</a:t>
            </a:r>
          </a:p>
          <a:p>
            <a:pPr marL="360000" indent="-360000" eaLnBrk="1" hangingPunct="1">
              <a:spcBef>
                <a:spcPts val="600"/>
              </a:spcBef>
              <a:buClr>
                <a:srgbClr val="006FB7"/>
              </a:buClr>
              <a:buFont typeface="+mj-lt"/>
              <a:buAutoNum type="arabicPeriod" startAt="2"/>
              <a:defRPr/>
            </a:pPr>
            <a:r>
              <a:rPr lang="en-US" altLang="zh-CN" sz="1900" dirty="0" smtClean="0">
                <a:ea typeface="宋体" pitchFamily="2" charset="-122"/>
              </a:rPr>
              <a:t>. . . During the proceedings, every person is entitled, with full equality, to the following minimum guarantees:</a:t>
            </a:r>
          </a:p>
          <a:p>
            <a:pPr eaLnBrk="1" hangingPunct="1">
              <a:spcBef>
                <a:spcPts val="600"/>
              </a:spcBef>
              <a:buClr>
                <a:srgbClr val="006FB7"/>
              </a:buClr>
              <a:tabLst>
                <a:tab pos="360000" algn="l"/>
              </a:tabLst>
              <a:defRPr/>
            </a:pPr>
            <a:r>
              <a:rPr lang="en-US" altLang="zh-CN" sz="1900" dirty="0" smtClean="0">
                <a:ea typeface="宋体" pitchFamily="2" charset="-122"/>
              </a:rPr>
              <a:t>	[ . . . ]</a:t>
            </a:r>
          </a:p>
          <a:p>
            <a:pPr eaLnBrk="1" hangingPunct="1">
              <a:spcBef>
                <a:spcPts val="600"/>
              </a:spcBef>
              <a:buClr>
                <a:srgbClr val="006FB7"/>
              </a:buClr>
              <a:tabLst>
                <a:tab pos="360000" algn="l"/>
              </a:tabLst>
              <a:defRPr/>
            </a:pPr>
            <a:r>
              <a:rPr lang="en-US" altLang="zh-CN" sz="1900" dirty="0" smtClean="0">
                <a:ea typeface="宋体" pitchFamily="2" charset="-122"/>
              </a:rPr>
              <a:t>	</a:t>
            </a:r>
            <a:r>
              <a:rPr lang="en-US" altLang="zh-CN" sz="1900" dirty="0" smtClean="0">
                <a:solidFill>
                  <a:srgbClr val="006FB7"/>
                </a:solidFill>
                <a:ea typeface="宋体" pitchFamily="2" charset="-122"/>
              </a:rPr>
              <a:t>(d)</a:t>
            </a:r>
            <a:r>
              <a:rPr lang="en-US" altLang="zh-CN" sz="1900" dirty="0" smtClean="0">
                <a:ea typeface="宋体" pitchFamily="2" charset="-122"/>
              </a:rPr>
              <a:t>	The right of the accused to defend himself personally or to be</a:t>
            </a:r>
            <a:br>
              <a:rPr lang="en-US" altLang="zh-CN" sz="1900" dirty="0" smtClean="0">
                <a:ea typeface="宋体" pitchFamily="2" charset="-122"/>
              </a:rPr>
            </a:br>
            <a:r>
              <a:rPr lang="en-US" altLang="zh-CN" sz="1900" dirty="0" smtClean="0">
                <a:ea typeface="宋体" pitchFamily="2" charset="-122"/>
              </a:rPr>
              <a:t>		assisted by legal counsel of his own choosing, and to communicate</a:t>
            </a:r>
            <a:br>
              <a:rPr lang="en-US" altLang="zh-CN" sz="1900" dirty="0" smtClean="0">
                <a:ea typeface="宋体" pitchFamily="2" charset="-122"/>
              </a:rPr>
            </a:br>
            <a:r>
              <a:rPr lang="en-US" altLang="zh-CN" sz="1900" dirty="0" smtClean="0">
                <a:ea typeface="宋体" pitchFamily="2" charset="-122"/>
              </a:rPr>
              <a:t>		freely and privately with his counsel.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198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4198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36</a:t>
            </a:r>
          </a:p>
        </p:txBody>
      </p:sp>
      <p:sp>
        <p:nvSpPr>
          <p:cNvPr id="4198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legal assistance</a:t>
            </a:r>
          </a:p>
        </p:txBody>
      </p:sp>
      <p:sp>
        <p:nvSpPr>
          <p:cNvPr id="8" name="Rectangle 3"/>
          <p:cNvSpPr txBox="1">
            <a:spLocks noChangeArrowheads="1"/>
          </p:cNvSpPr>
          <p:nvPr/>
        </p:nvSpPr>
        <p:spPr bwMode="auto">
          <a:xfrm>
            <a:off x="395288" y="1772791"/>
            <a:ext cx="8364537" cy="40324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800"/>
              </a:spcBef>
              <a:buClr>
                <a:srgbClr val="006FB7"/>
              </a:buClr>
              <a:defRPr/>
            </a:pPr>
            <a:r>
              <a:rPr lang="en-US" altLang="zh-CN" sz="2500" b="1" dirty="0" smtClean="0">
                <a:solidFill>
                  <a:srgbClr val="006FB7"/>
                </a:solidFill>
                <a:ea typeface="宋体" pitchFamily="2" charset="-122"/>
              </a:rPr>
              <a:t>Key legal texts IV</a:t>
            </a:r>
          </a:p>
          <a:p>
            <a:pPr eaLnBrk="1" hangingPunct="1">
              <a:spcBef>
                <a:spcPts val="800"/>
              </a:spcBef>
              <a:buClr>
                <a:srgbClr val="006FB7"/>
              </a:buClr>
              <a:defRPr/>
            </a:pPr>
            <a:r>
              <a:rPr lang="en-US" altLang="zh-CN" sz="2500" dirty="0" smtClean="0">
                <a:ea typeface="宋体" pitchFamily="2" charset="-122"/>
              </a:rPr>
              <a:t>The European Convention on Human Rights, article 6:</a:t>
            </a:r>
          </a:p>
          <a:p>
            <a:pPr marL="360000" indent="-360000" eaLnBrk="1" hangingPunct="1">
              <a:spcBef>
                <a:spcPts val="800"/>
              </a:spcBef>
              <a:buClr>
                <a:srgbClr val="006FB7"/>
              </a:buClr>
              <a:buFont typeface="+mj-lt"/>
              <a:buAutoNum type="arabicPeriod" startAt="3"/>
              <a:defRPr/>
            </a:pPr>
            <a:r>
              <a:rPr lang="en-US" altLang="zh-CN" sz="2500" dirty="0" smtClean="0">
                <a:ea typeface="宋体" pitchFamily="2" charset="-122"/>
              </a:rPr>
              <a:t>Everyone charged with a criminal offence has the following minimum rights:</a:t>
            </a:r>
          </a:p>
          <a:p>
            <a:pPr eaLnBrk="1" hangingPunct="1">
              <a:spcBef>
                <a:spcPts val="800"/>
              </a:spcBef>
              <a:buClr>
                <a:srgbClr val="006FB7"/>
              </a:buClr>
              <a:tabLst>
                <a:tab pos="360000" algn="l"/>
              </a:tabLst>
              <a:defRPr/>
            </a:pPr>
            <a:r>
              <a:rPr lang="en-US" altLang="zh-CN" sz="2500" dirty="0" smtClean="0">
                <a:ea typeface="宋体" pitchFamily="2" charset="-122"/>
              </a:rPr>
              <a:t>	[ . . . ]</a:t>
            </a:r>
          </a:p>
          <a:p>
            <a:pPr eaLnBrk="1" hangingPunct="1">
              <a:spcBef>
                <a:spcPts val="800"/>
              </a:spcBef>
              <a:buClr>
                <a:srgbClr val="006FB7"/>
              </a:buClr>
              <a:tabLst>
                <a:tab pos="360000" algn="l"/>
              </a:tabLst>
              <a:defRPr/>
            </a:pPr>
            <a:r>
              <a:rPr lang="en-US" altLang="zh-CN" sz="2500" dirty="0" smtClean="0">
                <a:ea typeface="宋体" pitchFamily="2" charset="-122"/>
              </a:rPr>
              <a:t>	</a:t>
            </a:r>
            <a:r>
              <a:rPr lang="en-US" altLang="zh-CN" sz="2500" dirty="0" smtClean="0">
                <a:solidFill>
                  <a:srgbClr val="006FB7"/>
                </a:solidFill>
                <a:ea typeface="宋体" pitchFamily="2" charset="-122"/>
              </a:rPr>
              <a:t>(c)</a:t>
            </a:r>
            <a:r>
              <a:rPr lang="en-US" altLang="zh-CN" sz="2500" dirty="0" smtClean="0">
                <a:ea typeface="宋体" pitchFamily="2" charset="-122"/>
              </a:rPr>
              <a:t>	To defend himself in person or through legal</a:t>
            </a:r>
            <a:br>
              <a:rPr lang="en-US" altLang="zh-CN" sz="2500" dirty="0" smtClean="0">
                <a:ea typeface="宋体" pitchFamily="2" charset="-122"/>
              </a:rPr>
            </a:br>
            <a:r>
              <a:rPr lang="en-US" altLang="zh-CN" sz="2500" dirty="0" smtClean="0">
                <a:ea typeface="宋体" pitchFamily="2" charset="-122"/>
              </a:rPr>
              <a:t>		assistance of his own choosing or, if he has not</a:t>
            </a:r>
            <a:br>
              <a:rPr lang="en-US" altLang="zh-CN" sz="2500" dirty="0" smtClean="0">
                <a:ea typeface="宋体" pitchFamily="2" charset="-122"/>
              </a:rPr>
            </a:br>
            <a:r>
              <a:rPr lang="en-US" altLang="zh-CN" sz="2500" dirty="0" smtClean="0">
                <a:ea typeface="宋体" pitchFamily="2" charset="-122"/>
              </a:rPr>
              <a:t>		sufficient means to pay for legal assistance, to be</a:t>
            </a:r>
            <a:br>
              <a:rPr lang="en-US" altLang="zh-CN" sz="2500" dirty="0" smtClean="0">
                <a:ea typeface="宋体" pitchFamily="2" charset="-122"/>
              </a:rPr>
            </a:br>
            <a:r>
              <a:rPr lang="en-US" altLang="zh-CN" sz="2500" dirty="0" smtClean="0">
                <a:ea typeface="宋体" pitchFamily="2" charset="-122"/>
              </a:rPr>
              <a:t>		given it free when the interests of justice so require.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301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4301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37</a:t>
            </a:r>
          </a:p>
        </p:txBody>
      </p:sp>
      <p:sp>
        <p:nvSpPr>
          <p:cNvPr id="4301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legal assistance</a:t>
            </a:r>
          </a:p>
        </p:txBody>
      </p:sp>
      <p:sp>
        <p:nvSpPr>
          <p:cNvPr id="8" name="Rectangle 3"/>
          <p:cNvSpPr txBox="1">
            <a:spLocks noChangeArrowheads="1"/>
          </p:cNvSpPr>
          <p:nvPr/>
        </p:nvSpPr>
        <p:spPr bwMode="auto">
          <a:xfrm>
            <a:off x="395288" y="1485900"/>
            <a:ext cx="8364537" cy="47513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400"/>
              </a:lnSpc>
              <a:spcBef>
                <a:spcPts val="800"/>
              </a:spcBef>
              <a:buClr>
                <a:srgbClr val="006FB7"/>
              </a:buClr>
              <a:defRPr/>
            </a:pPr>
            <a:r>
              <a:rPr lang="en-US" altLang="zh-CN" sz="1900" b="1" dirty="0" smtClean="0">
                <a:solidFill>
                  <a:srgbClr val="006FB7"/>
                </a:solidFill>
                <a:ea typeface="宋体" pitchFamily="2" charset="-122"/>
              </a:rPr>
              <a:t>Key legal texts V</a:t>
            </a:r>
          </a:p>
          <a:p>
            <a:pPr eaLnBrk="1" hangingPunct="1">
              <a:lnSpc>
                <a:spcPts val="2400"/>
              </a:lnSpc>
              <a:spcBef>
                <a:spcPts val="800"/>
              </a:spcBef>
              <a:buClr>
                <a:srgbClr val="006FB7"/>
              </a:buClr>
              <a:defRPr/>
            </a:pPr>
            <a:r>
              <a:rPr lang="en-US" altLang="zh-CN" sz="1900" dirty="0" smtClean="0">
                <a:ea typeface="宋体" pitchFamily="2" charset="-122"/>
              </a:rPr>
              <a:t>The Statute of the International Criminal Court, article 67:</a:t>
            </a:r>
          </a:p>
          <a:p>
            <a:pPr marL="360000" indent="-360000" eaLnBrk="1" hangingPunct="1">
              <a:lnSpc>
                <a:spcPts val="2400"/>
              </a:lnSpc>
              <a:spcBef>
                <a:spcPts val="800"/>
              </a:spcBef>
              <a:buClr>
                <a:srgbClr val="006FB7"/>
              </a:buClr>
              <a:buFont typeface="+mj-lt"/>
              <a:buAutoNum type="arabicPeriod"/>
              <a:defRPr/>
            </a:pPr>
            <a:r>
              <a:rPr lang="en-US" altLang="zh-CN" sz="1900" dirty="0" smtClean="0">
                <a:ea typeface="宋体" pitchFamily="2" charset="-122"/>
              </a:rPr>
              <a:t>In the determination of any charge, the accused shall be entitled to a public hearing, having regard to the provisions of this Statute, to a fair hearing conducted impartially, and to the following minimum guarantees, in full equality:</a:t>
            </a:r>
          </a:p>
          <a:p>
            <a:pPr eaLnBrk="1" hangingPunct="1">
              <a:lnSpc>
                <a:spcPts val="2400"/>
              </a:lnSpc>
              <a:spcBef>
                <a:spcPts val="800"/>
              </a:spcBef>
              <a:buClr>
                <a:srgbClr val="006FB7"/>
              </a:buClr>
              <a:tabLst>
                <a:tab pos="360000" algn="l"/>
              </a:tabLst>
              <a:defRPr/>
            </a:pPr>
            <a:r>
              <a:rPr lang="en-US" altLang="zh-CN" sz="1900" dirty="0" smtClean="0">
                <a:ea typeface="宋体" pitchFamily="2" charset="-122"/>
              </a:rPr>
              <a:t>	[ . . . ]</a:t>
            </a:r>
          </a:p>
          <a:p>
            <a:pPr eaLnBrk="1" hangingPunct="1">
              <a:lnSpc>
                <a:spcPts val="2400"/>
              </a:lnSpc>
              <a:spcBef>
                <a:spcPts val="800"/>
              </a:spcBef>
              <a:buClr>
                <a:srgbClr val="006FB7"/>
              </a:buClr>
              <a:tabLst>
                <a:tab pos="360000" algn="l"/>
              </a:tabLst>
              <a:defRPr/>
            </a:pPr>
            <a:r>
              <a:rPr lang="en-US" altLang="zh-CN" sz="1900" dirty="0" smtClean="0">
                <a:ea typeface="宋体" pitchFamily="2" charset="-122"/>
              </a:rPr>
              <a:t>	</a:t>
            </a:r>
            <a:r>
              <a:rPr lang="en-US" altLang="zh-CN" sz="1900" dirty="0" smtClean="0">
                <a:solidFill>
                  <a:srgbClr val="006FB7"/>
                </a:solidFill>
                <a:ea typeface="宋体" pitchFamily="2" charset="-122"/>
              </a:rPr>
              <a:t>(d)</a:t>
            </a:r>
            <a:r>
              <a:rPr lang="en-US" altLang="zh-CN" sz="1900" dirty="0" smtClean="0">
                <a:ea typeface="宋体" pitchFamily="2" charset="-122"/>
              </a:rPr>
              <a:t>	Subject to article 63, paragraph 2, to be present at the trial, to</a:t>
            </a:r>
            <a:br>
              <a:rPr lang="en-US" altLang="zh-CN" sz="1900" dirty="0" smtClean="0">
                <a:ea typeface="宋体" pitchFamily="2" charset="-122"/>
              </a:rPr>
            </a:br>
            <a:r>
              <a:rPr lang="en-US" altLang="zh-CN" sz="1900" dirty="0" smtClean="0">
                <a:ea typeface="宋体" pitchFamily="2" charset="-122"/>
              </a:rPr>
              <a:t>		conduct the </a:t>
            </a:r>
            <a:r>
              <a:rPr lang="en-US" altLang="zh-CN" sz="1900" dirty="0" err="1" smtClean="0">
                <a:ea typeface="宋体" pitchFamily="2" charset="-122"/>
              </a:rPr>
              <a:t>defence</a:t>
            </a:r>
            <a:r>
              <a:rPr lang="en-US" altLang="zh-CN" sz="1900" dirty="0" smtClean="0">
                <a:ea typeface="宋体" pitchFamily="2" charset="-122"/>
              </a:rPr>
              <a:t> in person or through legal assistance of </a:t>
            </a:r>
            <a:br>
              <a:rPr lang="en-US" altLang="zh-CN" sz="1900" dirty="0" smtClean="0">
                <a:ea typeface="宋体" pitchFamily="2" charset="-122"/>
              </a:rPr>
            </a:br>
            <a:r>
              <a:rPr lang="en-US" altLang="zh-CN" sz="1900" dirty="0" smtClean="0">
                <a:ea typeface="宋体" pitchFamily="2" charset="-122"/>
              </a:rPr>
              <a:t>		the accused’s choosing, to be informed, if the accused does</a:t>
            </a:r>
            <a:br>
              <a:rPr lang="en-US" altLang="zh-CN" sz="1900" dirty="0" smtClean="0">
                <a:ea typeface="宋体" pitchFamily="2" charset="-122"/>
              </a:rPr>
            </a:br>
            <a:r>
              <a:rPr lang="en-US" altLang="zh-CN" sz="1900" dirty="0" smtClean="0">
                <a:ea typeface="宋体" pitchFamily="2" charset="-122"/>
              </a:rPr>
              <a:t>		not have legal assistance, of this right and to have legal </a:t>
            </a:r>
            <a:br>
              <a:rPr lang="en-US" altLang="zh-CN" sz="1900" dirty="0" smtClean="0">
                <a:ea typeface="宋体" pitchFamily="2" charset="-122"/>
              </a:rPr>
            </a:br>
            <a:r>
              <a:rPr lang="en-US" altLang="zh-CN" sz="1900" dirty="0" smtClean="0">
                <a:ea typeface="宋体" pitchFamily="2" charset="-122"/>
              </a:rPr>
              <a:t>		assistance assigned by the Court in any case where the</a:t>
            </a:r>
            <a:br>
              <a:rPr lang="en-US" altLang="zh-CN" sz="1900" dirty="0" smtClean="0">
                <a:ea typeface="宋体" pitchFamily="2" charset="-122"/>
              </a:rPr>
            </a:br>
            <a:r>
              <a:rPr lang="en-US" altLang="zh-CN" sz="1900" dirty="0" smtClean="0">
                <a:ea typeface="宋体" pitchFamily="2" charset="-122"/>
              </a:rPr>
              <a:t>		interests of justice so require, and without payment if the</a:t>
            </a:r>
            <a:br>
              <a:rPr lang="en-US" altLang="zh-CN" sz="1900" dirty="0" smtClean="0">
                <a:ea typeface="宋体" pitchFamily="2" charset="-122"/>
              </a:rPr>
            </a:br>
            <a:r>
              <a:rPr lang="en-US" altLang="zh-CN" sz="1900" dirty="0" smtClean="0">
                <a:ea typeface="宋体" pitchFamily="2" charset="-122"/>
              </a:rPr>
              <a:t>		accused lacks sufficient means to pay for it.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403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4403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38</a:t>
            </a:r>
          </a:p>
        </p:txBody>
      </p:sp>
      <p:sp>
        <p:nvSpPr>
          <p:cNvPr id="4403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legal assistance</a:t>
            </a:r>
          </a:p>
        </p:txBody>
      </p:sp>
      <p:sp>
        <p:nvSpPr>
          <p:cNvPr id="44038" name="Rectangle 3"/>
          <p:cNvSpPr txBox="1">
            <a:spLocks noChangeArrowheads="1"/>
          </p:cNvSpPr>
          <p:nvPr/>
        </p:nvSpPr>
        <p:spPr bwMode="auto">
          <a:xfrm>
            <a:off x="395288" y="1701800"/>
            <a:ext cx="8364537" cy="4248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300" b="1">
                <a:solidFill>
                  <a:srgbClr val="006FB7"/>
                </a:solidFill>
                <a:ea typeface="宋体" pitchFamily="2" charset="-122"/>
              </a:rPr>
              <a:t>Key legal texts VI</a:t>
            </a:r>
          </a:p>
          <a:p>
            <a:pPr eaLnBrk="1" hangingPunct="1">
              <a:spcBef>
                <a:spcPts val="1200"/>
              </a:spcBef>
              <a:buClr>
                <a:srgbClr val="006FB7"/>
              </a:buClr>
            </a:pPr>
            <a:r>
              <a:rPr lang="en-US" altLang="zh-CN" sz="2300">
                <a:ea typeface="宋体" pitchFamily="2" charset="-122"/>
              </a:rPr>
              <a:t>The United Nations Standards Minimum Rules for the Treatment of Prisoners, Rule 93:</a:t>
            </a:r>
          </a:p>
          <a:p>
            <a:pPr eaLnBrk="1" hangingPunct="1">
              <a:spcBef>
                <a:spcPts val="1200"/>
              </a:spcBef>
              <a:buClr>
                <a:srgbClr val="006FB7"/>
              </a:buClr>
            </a:pPr>
            <a:r>
              <a:rPr lang="en-US" altLang="zh-CN" sz="2300">
                <a:ea typeface="宋体" pitchFamily="2" charset="-122"/>
              </a:rPr>
              <a:t>For the purposes of his defence, an untried prisoner shall be allowed to apply for free legal aid where such aid is available, and to receive visits from his legal adviser with a view to his defence and to prepare and hand to him confidential instructions. For these purposes, he shall if he so desires be supplied with writing material. Interviews between the prisoner and his legal adviser may be within sight but not within the hearing of a police or institution official.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819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819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a:t>
            </a:r>
          </a:p>
        </p:txBody>
      </p:sp>
      <p:sp>
        <p:nvSpPr>
          <p:cNvPr id="819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Questions I</a:t>
            </a:r>
            <a:endParaRPr lang="en-US" sz="3200" b="1">
              <a:solidFill>
                <a:srgbClr val="006FB7"/>
              </a:solidFill>
            </a:endParaRPr>
          </a:p>
        </p:txBody>
      </p:sp>
      <p:sp>
        <p:nvSpPr>
          <p:cNvPr id="8198" name="Rectangle 3"/>
          <p:cNvSpPr txBox="1">
            <a:spLocks noChangeArrowheads="1"/>
          </p:cNvSpPr>
          <p:nvPr/>
        </p:nvSpPr>
        <p:spPr bwMode="auto">
          <a:xfrm>
            <a:off x="395288" y="1989138"/>
            <a:ext cx="8229600" cy="36718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800">
                <a:ea typeface="宋体" pitchFamily="2" charset="-122"/>
              </a:rPr>
              <a:t>Are you already conversant with the international legal standards and jurisprudence relating to criminal investigations?</a:t>
            </a:r>
          </a:p>
          <a:p>
            <a:pPr eaLnBrk="1" hangingPunct="1">
              <a:spcBef>
                <a:spcPts val="1200"/>
              </a:spcBef>
              <a:buClr>
                <a:srgbClr val="006FB7"/>
              </a:buClr>
              <a:buFontTx/>
              <a:buChar char="•"/>
            </a:pPr>
            <a:r>
              <a:rPr lang="en-US" altLang="zh-CN" sz="2800">
                <a:ea typeface="宋体" pitchFamily="2" charset="-122"/>
              </a:rPr>
              <a:t>Do they form part of the national legal system in which you work?</a:t>
            </a:r>
          </a:p>
          <a:p>
            <a:pPr eaLnBrk="1" hangingPunct="1">
              <a:spcBef>
                <a:spcPts val="1200"/>
              </a:spcBef>
              <a:buClr>
                <a:srgbClr val="006FB7"/>
              </a:buClr>
              <a:buFontTx/>
              <a:buChar char="•"/>
            </a:pPr>
            <a:r>
              <a:rPr lang="en-US" altLang="zh-CN" sz="2800">
                <a:ea typeface="宋体" pitchFamily="2" charset="-122"/>
              </a:rPr>
              <a:t>If so, what is their legal status and have you ever been able to apply them?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505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4506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39</a:t>
            </a:r>
          </a:p>
        </p:txBody>
      </p:sp>
      <p:sp>
        <p:nvSpPr>
          <p:cNvPr id="4506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legal assistance</a:t>
            </a:r>
          </a:p>
        </p:txBody>
      </p:sp>
      <p:sp>
        <p:nvSpPr>
          <p:cNvPr id="8" name="Rectangle 3"/>
          <p:cNvSpPr txBox="1">
            <a:spLocks noChangeArrowheads="1"/>
          </p:cNvSpPr>
          <p:nvPr/>
        </p:nvSpPr>
        <p:spPr bwMode="auto">
          <a:xfrm>
            <a:off x="395288" y="1484313"/>
            <a:ext cx="8364537" cy="4681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400"/>
              </a:lnSpc>
              <a:spcBef>
                <a:spcPts val="800"/>
              </a:spcBef>
              <a:buClr>
                <a:srgbClr val="006FB7"/>
              </a:buClr>
              <a:defRPr/>
            </a:pPr>
            <a:r>
              <a:rPr lang="en-US" altLang="zh-CN" sz="2100" b="1" dirty="0" smtClean="0">
                <a:solidFill>
                  <a:srgbClr val="006FB7"/>
                </a:solidFill>
                <a:ea typeface="宋体" pitchFamily="2" charset="-122"/>
              </a:rPr>
              <a:t>Key legal texts VII</a:t>
            </a:r>
          </a:p>
          <a:p>
            <a:pPr marL="0" indent="0" eaLnBrk="1" hangingPunct="1">
              <a:lnSpc>
                <a:spcPts val="2400"/>
              </a:lnSpc>
              <a:spcBef>
                <a:spcPts val="800"/>
              </a:spcBef>
              <a:buClr>
                <a:srgbClr val="006FB7"/>
              </a:buClr>
              <a:defRPr/>
            </a:pPr>
            <a:r>
              <a:rPr lang="en-US" altLang="zh-CN" sz="2100" dirty="0" smtClean="0">
                <a:ea typeface="宋体" pitchFamily="2" charset="-122"/>
              </a:rPr>
              <a:t>The Body of Principles for the Protection of All Persons under Any Form of Detention or Imprisonment, Principle 18 (1)–(3):</a:t>
            </a:r>
          </a:p>
          <a:p>
            <a:pPr marL="360000" indent="-360000" eaLnBrk="1" hangingPunct="1">
              <a:lnSpc>
                <a:spcPts val="2400"/>
              </a:lnSpc>
              <a:spcBef>
                <a:spcPts val="800"/>
              </a:spcBef>
              <a:buClr>
                <a:srgbClr val="006FB7"/>
              </a:buClr>
              <a:buFont typeface="+mj-lt"/>
              <a:buAutoNum type="arabicPeriod"/>
              <a:defRPr/>
            </a:pPr>
            <a:r>
              <a:rPr lang="en-US" altLang="zh-CN" sz="2100" dirty="0" smtClean="0">
                <a:ea typeface="宋体" pitchFamily="2" charset="-122"/>
              </a:rPr>
              <a:t>A detained or imprisoned person shall be entitled to communicate and consult with his legal counsel.</a:t>
            </a:r>
          </a:p>
          <a:p>
            <a:pPr marL="360000" indent="-360000" eaLnBrk="1" hangingPunct="1">
              <a:lnSpc>
                <a:spcPts val="2400"/>
              </a:lnSpc>
              <a:spcBef>
                <a:spcPts val="800"/>
              </a:spcBef>
              <a:buClr>
                <a:srgbClr val="006FB7"/>
              </a:buClr>
              <a:buFont typeface="+mj-lt"/>
              <a:buAutoNum type="arabicPeriod"/>
              <a:defRPr/>
            </a:pPr>
            <a:r>
              <a:rPr lang="en-US" altLang="zh-CN" sz="2100" dirty="0" smtClean="0">
                <a:ea typeface="宋体" pitchFamily="2" charset="-122"/>
              </a:rPr>
              <a:t>A detained or imprisoned person shall be allowed adequate time and facilities for consultation with his legal counsel.</a:t>
            </a:r>
          </a:p>
          <a:p>
            <a:pPr marL="360000" indent="-360000" eaLnBrk="1" hangingPunct="1">
              <a:lnSpc>
                <a:spcPts val="2400"/>
              </a:lnSpc>
              <a:spcBef>
                <a:spcPts val="800"/>
              </a:spcBef>
              <a:buClr>
                <a:srgbClr val="006FB7"/>
              </a:buClr>
              <a:buFont typeface="+mj-lt"/>
              <a:buAutoNum type="arabicPeriod"/>
              <a:defRPr/>
            </a:pPr>
            <a:r>
              <a:rPr lang="en-US" altLang="zh-CN" sz="2100" dirty="0" smtClean="0">
                <a:ea typeface="宋体" pitchFamily="2" charset="-122"/>
              </a:rPr>
              <a:t>The right of a detained or imprisoned person to be visited by and to consult and communicate, without delay or censorship and in full confidentiality, with his legal counsel may not be suspended or restricted save in exceptional circumstances, to be specified by law or lawful regulations, when it is considered indispensable by a judicial or other authority in order to maintain security and good order.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608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4608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40</a:t>
            </a:r>
          </a:p>
        </p:txBody>
      </p:sp>
      <p:sp>
        <p:nvSpPr>
          <p:cNvPr id="4608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legal assistance</a:t>
            </a:r>
          </a:p>
        </p:txBody>
      </p:sp>
      <p:sp>
        <p:nvSpPr>
          <p:cNvPr id="8" name="Rectangle 3"/>
          <p:cNvSpPr txBox="1">
            <a:spLocks noChangeArrowheads="1"/>
          </p:cNvSpPr>
          <p:nvPr/>
        </p:nvSpPr>
        <p:spPr bwMode="auto">
          <a:xfrm>
            <a:off x="395288" y="1700213"/>
            <a:ext cx="8364537" cy="396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lnSpc>
                <a:spcPts val="2400"/>
              </a:lnSpc>
              <a:spcBef>
                <a:spcPts val="800"/>
              </a:spcBef>
              <a:buClr>
                <a:srgbClr val="006FB7"/>
              </a:buClr>
              <a:defRPr/>
            </a:pPr>
            <a:r>
              <a:rPr lang="en-US" altLang="zh-CN" sz="2100" b="1" dirty="0" smtClean="0">
                <a:solidFill>
                  <a:srgbClr val="006FB7"/>
                </a:solidFill>
                <a:ea typeface="宋体" pitchFamily="2" charset="-122"/>
              </a:rPr>
              <a:t>Key legal texts VIII</a:t>
            </a:r>
          </a:p>
          <a:p>
            <a:pPr marL="0" indent="0" eaLnBrk="1" hangingPunct="1">
              <a:lnSpc>
                <a:spcPts val="2400"/>
              </a:lnSpc>
              <a:spcBef>
                <a:spcPts val="800"/>
              </a:spcBef>
              <a:buClr>
                <a:srgbClr val="006FB7"/>
              </a:buClr>
              <a:defRPr/>
            </a:pPr>
            <a:r>
              <a:rPr lang="en-US" altLang="zh-CN" sz="2100" dirty="0" smtClean="0">
                <a:ea typeface="宋体" pitchFamily="2" charset="-122"/>
              </a:rPr>
              <a:t>The Body of Principles for the Protection of All Persons under Any Form of Detention or Imprisonment, Principle 18 (4) and (5):</a:t>
            </a:r>
          </a:p>
          <a:p>
            <a:pPr marL="457200" indent="-457200" eaLnBrk="1" hangingPunct="1">
              <a:lnSpc>
                <a:spcPts val="2400"/>
              </a:lnSpc>
              <a:spcBef>
                <a:spcPts val="800"/>
              </a:spcBef>
              <a:buClr>
                <a:srgbClr val="006FB7"/>
              </a:buClr>
              <a:buFont typeface="+mj-lt"/>
              <a:buAutoNum type="arabicPeriod" startAt="4"/>
              <a:defRPr/>
            </a:pPr>
            <a:r>
              <a:rPr lang="en-US" altLang="zh-CN" sz="2100" dirty="0" smtClean="0">
                <a:ea typeface="宋体" pitchFamily="2" charset="-122"/>
              </a:rPr>
              <a:t>Interviews between a detained or imprisoned person and his legal counsel may be within sight, but not within the hearing, of a law enforcement official.</a:t>
            </a:r>
          </a:p>
          <a:p>
            <a:pPr marL="457200" indent="-457200" eaLnBrk="1" hangingPunct="1">
              <a:lnSpc>
                <a:spcPts val="2400"/>
              </a:lnSpc>
              <a:spcBef>
                <a:spcPts val="800"/>
              </a:spcBef>
              <a:buClr>
                <a:srgbClr val="006FB7"/>
              </a:buClr>
              <a:buFont typeface="+mj-lt"/>
              <a:buAutoNum type="arabicPeriod" startAt="4"/>
              <a:defRPr/>
            </a:pPr>
            <a:r>
              <a:rPr lang="en-US" altLang="zh-CN" sz="2100" dirty="0" smtClean="0">
                <a:ea typeface="宋体" pitchFamily="2" charset="-122"/>
              </a:rPr>
              <a:t>Communications between a detained or imprisoned person and his legal counsel mentioned in the present principle shall be inadmissible as evidence against the detained or imprisoned person unless they are connected with a continuing or contemplated crime.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710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4710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41</a:t>
            </a:r>
          </a:p>
        </p:txBody>
      </p:sp>
      <p:sp>
        <p:nvSpPr>
          <p:cNvPr id="47109" name="Rectangle 3"/>
          <p:cNvSpPr txBox="1">
            <a:spLocks noChangeArrowheads="1"/>
          </p:cNvSpPr>
          <p:nvPr/>
        </p:nvSpPr>
        <p:spPr bwMode="auto">
          <a:xfrm>
            <a:off x="395288" y="1773238"/>
            <a:ext cx="8229600" cy="4392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800" b="1">
                <a:solidFill>
                  <a:srgbClr val="006FB7"/>
                </a:solidFill>
                <a:ea typeface="宋体" pitchFamily="2" charset="-122"/>
              </a:rPr>
              <a:t>What it means</a:t>
            </a:r>
          </a:p>
          <a:p>
            <a:pPr eaLnBrk="1" hangingPunct="1">
              <a:spcBef>
                <a:spcPts val="1200"/>
              </a:spcBef>
              <a:buClr>
                <a:srgbClr val="006FB7"/>
              </a:buClr>
            </a:pPr>
            <a:r>
              <a:rPr lang="en-US" altLang="zh-CN" sz="2800">
                <a:ea typeface="宋体" pitchFamily="2" charset="-122"/>
              </a:rPr>
              <a:t>On his or her deprivation of liberty a person has the right of access to legal counsel without delay and to be able to confer with counsel in private.</a:t>
            </a:r>
          </a:p>
          <a:p>
            <a:pPr eaLnBrk="1" hangingPunct="1">
              <a:spcBef>
                <a:spcPts val="1200"/>
              </a:spcBef>
              <a:buClr>
                <a:srgbClr val="006FB7"/>
              </a:buClr>
            </a:pPr>
            <a:r>
              <a:rPr lang="en-US" altLang="zh-CN" sz="2800">
                <a:ea typeface="宋体" pitchFamily="2" charset="-122"/>
              </a:rPr>
              <a:t>To have prompt access to a lawyer at an early stage of police investigations may be essential in order to avoid lasting prejudice with regard to the rights of the defence. </a:t>
            </a:r>
          </a:p>
        </p:txBody>
      </p:sp>
      <p:sp>
        <p:nvSpPr>
          <p:cNvPr id="4711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legal assistance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813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4813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42</a:t>
            </a:r>
          </a:p>
        </p:txBody>
      </p:sp>
      <p:sp>
        <p:nvSpPr>
          <p:cNvPr id="4813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prohibition on self-incrimination</a:t>
            </a:r>
          </a:p>
          <a:p>
            <a:pPr eaLnBrk="1" hangingPunct="1"/>
            <a:r>
              <a:rPr lang="en-US" altLang="zh-CN" sz="3200" b="1" dirty="0" smtClean="0">
                <a:solidFill>
                  <a:srgbClr val="006FB7"/>
                </a:solidFill>
                <a:ea typeface="宋体" pitchFamily="2" charset="-122"/>
              </a:rPr>
              <a:t>and the </a:t>
            </a:r>
            <a:r>
              <a:rPr lang="en-US" altLang="zh-CN" sz="3200" b="1" dirty="0">
                <a:solidFill>
                  <a:srgbClr val="006FB7"/>
                </a:solidFill>
                <a:ea typeface="宋体" pitchFamily="2" charset="-122"/>
              </a:rPr>
              <a:t>right to remain silent</a:t>
            </a:r>
          </a:p>
        </p:txBody>
      </p:sp>
      <p:sp>
        <p:nvSpPr>
          <p:cNvPr id="7" name="Rectangle 3"/>
          <p:cNvSpPr txBox="1">
            <a:spLocks noChangeArrowheads="1"/>
          </p:cNvSpPr>
          <p:nvPr/>
        </p:nvSpPr>
        <p:spPr bwMode="auto">
          <a:xfrm>
            <a:off x="395288" y="1557338"/>
            <a:ext cx="8569325" cy="46799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defRPr/>
            </a:pPr>
            <a:r>
              <a:rPr lang="en-US" altLang="zh-CN" sz="2100" b="1" dirty="0" smtClean="0">
                <a:solidFill>
                  <a:srgbClr val="006FB7"/>
                </a:solidFill>
                <a:ea typeface="宋体" pitchFamily="2" charset="-122"/>
              </a:rPr>
              <a:t>Key legal texts I</a:t>
            </a:r>
          </a:p>
          <a:p>
            <a:pPr marL="0" indent="0" eaLnBrk="1" hangingPunct="1">
              <a:spcBef>
                <a:spcPts val="600"/>
              </a:spcBef>
              <a:buClr>
                <a:srgbClr val="006FB7"/>
              </a:buClr>
              <a:defRPr/>
            </a:pPr>
            <a:r>
              <a:rPr lang="en-US" altLang="zh-CN" sz="2000" dirty="0" smtClean="0">
                <a:ea typeface="宋体" pitchFamily="2" charset="-122"/>
              </a:rPr>
              <a:t>The International Covenant on Civil and Political Rights, article 14:</a:t>
            </a:r>
          </a:p>
          <a:p>
            <a:pPr marL="360000" indent="-360000" eaLnBrk="1" hangingPunct="1">
              <a:spcBef>
                <a:spcPts val="600"/>
              </a:spcBef>
              <a:buClr>
                <a:srgbClr val="006FB7"/>
              </a:buClr>
              <a:buFont typeface="+mj-lt"/>
              <a:buAutoNum type="arabicPeriod" startAt="3"/>
              <a:defRPr/>
            </a:pPr>
            <a:r>
              <a:rPr lang="en-US" altLang="zh-CN" sz="2000" dirty="0" smtClean="0">
                <a:ea typeface="宋体" pitchFamily="2" charset="-122"/>
              </a:rPr>
              <a:t>In the determination of any criminal charge against him, everyone shall be entitled to the following minimum guarantees, in full equality:</a:t>
            </a:r>
          </a:p>
          <a:p>
            <a:pPr marL="0" indent="0" eaLnBrk="1" hangingPunct="1">
              <a:spcBef>
                <a:spcPts val="600"/>
              </a:spcBef>
              <a:buClr>
                <a:srgbClr val="006FB7"/>
              </a:buClr>
              <a:tabLst>
                <a:tab pos="360000" algn="l"/>
              </a:tabLst>
              <a:defRPr/>
            </a:pPr>
            <a:r>
              <a:rPr lang="en-US" altLang="zh-CN" sz="2000" dirty="0" smtClean="0">
                <a:ea typeface="宋体" pitchFamily="2" charset="-122"/>
              </a:rPr>
              <a:t>	[ . . .]</a:t>
            </a:r>
          </a:p>
          <a:p>
            <a:pPr marL="0" indent="0" eaLnBrk="1" hangingPunct="1">
              <a:spcBef>
                <a:spcPts val="600"/>
              </a:spcBef>
              <a:buClr>
                <a:srgbClr val="006FB7"/>
              </a:buClr>
              <a:tabLst>
                <a:tab pos="360000" algn="l"/>
              </a:tabLst>
              <a:defRPr/>
            </a:pPr>
            <a:r>
              <a:rPr lang="en-US" altLang="zh-CN" sz="2000" dirty="0" smtClean="0">
                <a:solidFill>
                  <a:srgbClr val="006FB7"/>
                </a:solidFill>
                <a:ea typeface="宋体" pitchFamily="2" charset="-122"/>
              </a:rPr>
              <a:t>	(g)</a:t>
            </a:r>
            <a:r>
              <a:rPr lang="en-US" altLang="zh-CN" sz="2000" dirty="0" smtClean="0">
                <a:ea typeface="宋体" pitchFamily="2" charset="-122"/>
              </a:rPr>
              <a:t>	Not to be compelled to testify against himself or to confess guilt.</a:t>
            </a:r>
          </a:p>
          <a:p>
            <a:pPr marL="0" indent="0" eaLnBrk="1" hangingPunct="1">
              <a:spcBef>
                <a:spcPts val="600"/>
              </a:spcBef>
              <a:buClr>
                <a:srgbClr val="006FB7"/>
              </a:buClr>
              <a:tabLst>
                <a:tab pos="360000" algn="l"/>
              </a:tabLst>
              <a:defRPr/>
            </a:pPr>
            <a:r>
              <a:rPr lang="en-US" altLang="zh-CN" sz="2000" dirty="0" smtClean="0">
                <a:ea typeface="宋体" pitchFamily="2" charset="-122"/>
              </a:rPr>
              <a:t>The International Convention on the Protection of the Rights of All Migrant Workers and Members of Their Families, article 18: </a:t>
            </a:r>
          </a:p>
          <a:p>
            <a:pPr marL="360000" indent="-360000" eaLnBrk="1" hangingPunct="1">
              <a:spcBef>
                <a:spcPts val="600"/>
              </a:spcBef>
              <a:buClr>
                <a:srgbClr val="006FB7"/>
              </a:buClr>
              <a:buFont typeface="+mj-lt"/>
              <a:buAutoNum type="arabicPeriod" startAt="3"/>
              <a:defRPr/>
            </a:pPr>
            <a:r>
              <a:rPr lang="en-US" altLang="zh-CN" sz="2000" dirty="0" smtClean="0">
                <a:ea typeface="宋体" pitchFamily="2" charset="-122"/>
              </a:rPr>
              <a:t>In the determination of any criminal charge against them, migrant workers and members of their families shall be entitled . . . :</a:t>
            </a:r>
          </a:p>
          <a:p>
            <a:pPr marL="0" indent="0" eaLnBrk="1" hangingPunct="1">
              <a:spcBef>
                <a:spcPts val="600"/>
              </a:spcBef>
              <a:buClr>
                <a:srgbClr val="006FB7"/>
              </a:buClr>
              <a:tabLst>
                <a:tab pos="360000" algn="l"/>
              </a:tabLst>
              <a:defRPr/>
            </a:pPr>
            <a:r>
              <a:rPr lang="en-US" altLang="zh-CN" sz="2000" dirty="0" smtClean="0">
                <a:ea typeface="宋体" pitchFamily="2" charset="-122"/>
              </a:rPr>
              <a:t>	[ . . .]</a:t>
            </a:r>
          </a:p>
          <a:p>
            <a:pPr marL="0" indent="0" eaLnBrk="1" hangingPunct="1">
              <a:spcBef>
                <a:spcPts val="600"/>
              </a:spcBef>
              <a:buClr>
                <a:srgbClr val="006FB7"/>
              </a:buClr>
              <a:tabLst>
                <a:tab pos="360000" algn="l"/>
              </a:tabLst>
              <a:defRPr/>
            </a:pPr>
            <a:r>
              <a:rPr lang="en-US" altLang="zh-CN" sz="2000" dirty="0" smtClean="0">
                <a:solidFill>
                  <a:srgbClr val="006FB7"/>
                </a:solidFill>
                <a:ea typeface="宋体" pitchFamily="2" charset="-122"/>
              </a:rPr>
              <a:t>	(g)</a:t>
            </a:r>
            <a:r>
              <a:rPr lang="en-US" altLang="zh-CN" sz="2000" dirty="0" smtClean="0">
                <a:ea typeface="宋体" pitchFamily="2" charset="-122"/>
              </a:rPr>
              <a:t>	Not to be compelled to testify against themselves or to confess</a:t>
            </a:r>
            <a:br>
              <a:rPr lang="en-US" altLang="zh-CN" sz="2000" dirty="0" smtClean="0">
                <a:ea typeface="宋体" pitchFamily="2" charset="-122"/>
              </a:rPr>
            </a:br>
            <a:r>
              <a:rPr lang="en-US" altLang="zh-CN" sz="2000" dirty="0" smtClean="0">
                <a:ea typeface="宋体" pitchFamily="2" charset="-122"/>
              </a:rPr>
              <a:t>		guilt.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4915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4915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43</a:t>
            </a:r>
          </a:p>
        </p:txBody>
      </p:sp>
      <p:sp>
        <p:nvSpPr>
          <p:cNvPr id="4915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prohibition on self-incrimination</a:t>
            </a:r>
          </a:p>
          <a:p>
            <a:pPr eaLnBrk="1" hangingPunct="1"/>
            <a:r>
              <a:rPr lang="en-US" altLang="zh-CN" sz="3200" b="1" dirty="0">
                <a:solidFill>
                  <a:srgbClr val="006FB7"/>
                </a:solidFill>
                <a:ea typeface="宋体" pitchFamily="2" charset="-122"/>
              </a:rPr>
              <a:t>and the </a:t>
            </a:r>
            <a:r>
              <a:rPr lang="en-US" altLang="zh-CN" sz="3200" b="1" dirty="0" smtClean="0">
                <a:solidFill>
                  <a:srgbClr val="006FB7"/>
                </a:solidFill>
                <a:ea typeface="宋体" pitchFamily="2" charset="-122"/>
              </a:rPr>
              <a:t>right </a:t>
            </a:r>
            <a:r>
              <a:rPr lang="en-US" altLang="zh-CN" sz="3200" b="1" dirty="0">
                <a:solidFill>
                  <a:srgbClr val="006FB7"/>
                </a:solidFill>
                <a:ea typeface="宋体" pitchFamily="2" charset="-122"/>
              </a:rPr>
              <a:t>to remain silent</a:t>
            </a:r>
          </a:p>
        </p:txBody>
      </p:sp>
      <p:sp>
        <p:nvSpPr>
          <p:cNvPr id="8" name="Rectangle 3"/>
          <p:cNvSpPr txBox="1">
            <a:spLocks noChangeArrowheads="1"/>
          </p:cNvSpPr>
          <p:nvPr/>
        </p:nvSpPr>
        <p:spPr bwMode="auto">
          <a:xfrm>
            <a:off x="395288" y="1773238"/>
            <a:ext cx="8208962" cy="4248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defRPr/>
            </a:pPr>
            <a:r>
              <a:rPr lang="en-US" altLang="zh-CN" sz="2400" b="1" dirty="0" smtClean="0">
                <a:solidFill>
                  <a:srgbClr val="006FB7"/>
                </a:solidFill>
                <a:ea typeface="宋体" pitchFamily="2" charset="-122"/>
              </a:rPr>
              <a:t>Key legal texts II</a:t>
            </a:r>
          </a:p>
          <a:p>
            <a:pPr marL="0" indent="0" eaLnBrk="1" hangingPunct="1">
              <a:spcBef>
                <a:spcPts val="600"/>
              </a:spcBef>
              <a:buClr>
                <a:srgbClr val="006FB7"/>
              </a:buClr>
              <a:defRPr/>
            </a:pPr>
            <a:r>
              <a:rPr lang="en-US" altLang="zh-CN" sz="2400" dirty="0" smtClean="0">
                <a:ea typeface="宋体" pitchFamily="2" charset="-122"/>
              </a:rPr>
              <a:t>The American Convention on Human Rights, article 8:</a:t>
            </a:r>
          </a:p>
          <a:p>
            <a:pPr marL="360000" indent="-360000" eaLnBrk="1" hangingPunct="1">
              <a:spcBef>
                <a:spcPts val="600"/>
              </a:spcBef>
              <a:buClr>
                <a:srgbClr val="006FB7"/>
              </a:buClr>
              <a:buFont typeface="+mj-lt"/>
              <a:buAutoNum type="arabicPeriod" startAt="2"/>
              <a:defRPr/>
            </a:pPr>
            <a:r>
              <a:rPr lang="en-US" altLang="zh-CN" sz="2400" dirty="0" smtClean="0">
                <a:ea typeface="宋体" pitchFamily="2" charset="-122"/>
              </a:rPr>
              <a:t>... During the proceedings, every person is entitled, with full equality, to the following minimum guarantees:</a:t>
            </a:r>
          </a:p>
          <a:p>
            <a:pPr marL="0" indent="0" eaLnBrk="1" hangingPunct="1">
              <a:spcBef>
                <a:spcPts val="600"/>
              </a:spcBef>
              <a:buClr>
                <a:srgbClr val="006FB7"/>
              </a:buClr>
              <a:tabLst>
                <a:tab pos="360000" algn="l"/>
              </a:tabLst>
              <a:defRPr/>
            </a:pPr>
            <a:r>
              <a:rPr lang="en-US" altLang="zh-CN" sz="2400" dirty="0" smtClean="0">
                <a:ea typeface="宋体" pitchFamily="2" charset="-122"/>
              </a:rPr>
              <a:t>	[ . . .]</a:t>
            </a:r>
          </a:p>
          <a:p>
            <a:pPr marL="0" indent="0" eaLnBrk="1" hangingPunct="1">
              <a:spcBef>
                <a:spcPts val="600"/>
              </a:spcBef>
              <a:buClr>
                <a:srgbClr val="006FB7"/>
              </a:buClr>
              <a:tabLst>
                <a:tab pos="360000" algn="l"/>
              </a:tabLst>
              <a:defRPr/>
            </a:pPr>
            <a:r>
              <a:rPr lang="en-US" altLang="zh-CN" sz="2400" dirty="0" smtClean="0">
                <a:solidFill>
                  <a:srgbClr val="006FB7"/>
                </a:solidFill>
                <a:ea typeface="宋体" pitchFamily="2" charset="-122"/>
              </a:rPr>
              <a:t>	(g)</a:t>
            </a:r>
            <a:r>
              <a:rPr lang="en-US" altLang="zh-CN" sz="2400" dirty="0" smtClean="0">
                <a:ea typeface="宋体" pitchFamily="2" charset="-122"/>
              </a:rPr>
              <a:t>	The right not to be compelled to be a witness</a:t>
            </a:r>
            <a:br>
              <a:rPr lang="en-US" altLang="zh-CN" sz="2400" dirty="0" smtClean="0">
                <a:ea typeface="宋体" pitchFamily="2" charset="-122"/>
              </a:rPr>
            </a:br>
            <a:r>
              <a:rPr lang="en-US" altLang="zh-CN" sz="2400" dirty="0" smtClean="0">
                <a:ea typeface="宋体" pitchFamily="2" charset="-122"/>
              </a:rPr>
              <a:t>		against himself or to plead guilty . . .</a:t>
            </a:r>
          </a:p>
          <a:p>
            <a:pPr marL="360000" indent="-360000" eaLnBrk="1" hangingPunct="1">
              <a:spcBef>
                <a:spcPts val="600"/>
              </a:spcBef>
              <a:buClr>
                <a:srgbClr val="006FB7"/>
              </a:buClr>
              <a:buFont typeface="+mj-lt"/>
              <a:buAutoNum type="arabicPeriod" startAt="3"/>
              <a:defRPr/>
            </a:pPr>
            <a:r>
              <a:rPr lang="en-US" altLang="zh-CN" sz="2400" dirty="0" smtClean="0">
                <a:ea typeface="宋体" pitchFamily="2" charset="-122"/>
              </a:rPr>
              <a:t>A confession of guilt by the accused shall be valid only if it is made without coercion of any kind.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017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5018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44</a:t>
            </a:r>
          </a:p>
        </p:txBody>
      </p:sp>
      <p:sp>
        <p:nvSpPr>
          <p:cNvPr id="5018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prohibition on self-incrimination</a:t>
            </a:r>
          </a:p>
          <a:p>
            <a:pPr eaLnBrk="1" hangingPunct="1"/>
            <a:r>
              <a:rPr lang="en-US" altLang="zh-CN" sz="3200" b="1" dirty="0">
                <a:solidFill>
                  <a:srgbClr val="006FB7"/>
                </a:solidFill>
                <a:ea typeface="宋体" pitchFamily="2" charset="-122"/>
              </a:rPr>
              <a:t>and the right to remain silent</a:t>
            </a:r>
          </a:p>
        </p:txBody>
      </p:sp>
      <p:sp>
        <p:nvSpPr>
          <p:cNvPr id="8" name="Rectangle 3"/>
          <p:cNvSpPr txBox="1">
            <a:spLocks noChangeArrowheads="1"/>
          </p:cNvSpPr>
          <p:nvPr/>
        </p:nvSpPr>
        <p:spPr bwMode="auto">
          <a:xfrm>
            <a:off x="395288" y="1844229"/>
            <a:ext cx="8364537" cy="40330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600"/>
              </a:spcBef>
              <a:buClr>
                <a:srgbClr val="006FB7"/>
              </a:buClr>
              <a:defRPr/>
            </a:pPr>
            <a:r>
              <a:rPr lang="en-US" altLang="zh-CN" sz="2300" b="1" dirty="0" smtClean="0">
                <a:solidFill>
                  <a:srgbClr val="006FB7"/>
                </a:solidFill>
                <a:ea typeface="宋体" pitchFamily="2" charset="-122"/>
              </a:rPr>
              <a:t>Key legal texts III</a:t>
            </a:r>
          </a:p>
          <a:p>
            <a:pPr marL="0" indent="0" eaLnBrk="1" hangingPunct="1">
              <a:spcBef>
                <a:spcPts val="600"/>
              </a:spcBef>
              <a:buClr>
                <a:srgbClr val="006FB7"/>
              </a:buClr>
              <a:defRPr/>
            </a:pPr>
            <a:r>
              <a:rPr lang="en-US" altLang="zh-CN" sz="2300" dirty="0" smtClean="0">
                <a:ea typeface="宋体" pitchFamily="2" charset="-122"/>
              </a:rPr>
              <a:t>The Statute of the International Criminal Court, article 67:</a:t>
            </a:r>
          </a:p>
          <a:p>
            <a:pPr marL="360000" indent="-360000" eaLnBrk="1" hangingPunct="1">
              <a:spcBef>
                <a:spcPts val="600"/>
              </a:spcBef>
              <a:buClr>
                <a:srgbClr val="006FB7"/>
              </a:buClr>
              <a:buFont typeface="+mj-lt"/>
              <a:buAutoNum type="arabicPeriod"/>
              <a:defRPr/>
            </a:pPr>
            <a:r>
              <a:rPr lang="en-US" altLang="zh-CN" sz="2300" dirty="0" smtClean="0">
                <a:ea typeface="宋体" pitchFamily="2" charset="-122"/>
              </a:rPr>
              <a:t>In the determination of any charge, the accused shall be entitled to a public hearing, having regard to the provisions of this Statute, to a fair hearing conducted impartially, and to the following minimum guarantees, in full equality:</a:t>
            </a:r>
          </a:p>
          <a:p>
            <a:pPr marL="0" indent="0" eaLnBrk="1" hangingPunct="1">
              <a:spcBef>
                <a:spcPts val="600"/>
              </a:spcBef>
              <a:buClr>
                <a:srgbClr val="006FB7"/>
              </a:buClr>
              <a:tabLst>
                <a:tab pos="360000" algn="l"/>
              </a:tabLst>
              <a:defRPr/>
            </a:pPr>
            <a:r>
              <a:rPr lang="en-US" altLang="zh-CN" sz="2300" dirty="0" smtClean="0">
                <a:ea typeface="宋体" pitchFamily="2" charset="-122"/>
              </a:rPr>
              <a:t>	[ . . .]</a:t>
            </a:r>
          </a:p>
          <a:p>
            <a:pPr marL="0" indent="0" eaLnBrk="1" hangingPunct="1">
              <a:spcBef>
                <a:spcPts val="600"/>
              </a:spcBef>
              <a:buClr>
                <a:srgbClr val="006FB7"/>
              </a:buClr>
              <a:tabLst>
                <a:tab pos="360000" algn="l"/>
              </a:tabLst>
              <a:defRPr/>
            </a:pPr>
            <a:r>
              <a:rPr lang="en-US" altLang="zh-CN" sz="2300" dirty="0" smtClean="0">
                <a:solidFill>
                  <a:srgbClr val="006FB7"/>
                </a:solidFill>
                <a:ea typeface="宋体" pitchFamily="2" charset="-122"/>
              </a:rPr>
              <a:t>	(g)</a:t>
            </a:r>
            <a:r>
              <a:rPr lang="en-US" altLang="zh-CN" sz="2300" dirty="0" smtClean="0">
                <a:ea typeface="宋体" pitchFamily="2" charset="-122"/>
              </a:rPr>
              <a:t>	Not to be compelled to testify or to confess guilt and</a:t>
            </a:r>
            <a:br>
              <a:rPr lang="en-US" altLang="zh-CN" sz="2300" dirty="0" smtClean="0">
                <a:ea typeface="宋体" pitchFamily="2" charset="-122"/>
              </a:rPr>
            </a:br>
            <a:r>
              <a:rPr lang="en-US" altLang="zh-CN" sz="2300" dirty="0" smtClean="0">
                <a:ea typeface="宋体" pitchFamily="2" charset="-122"/>
              </a:rPr>
              <a:t>		to remain silent, without such silence being a </a:t>
            </a:r>
            <a:br>
              <a:rPr lang="en-US" altLang="zh-CN" sz="2300" dirty="0" smtClean="0">
                <a:ea typeface="宋体" pitchFamily="2" charset="-122"/>
              </a:rPr>
            </a:br>
            <a:r>
              <a:rPr lang="en-US" altLang="zh-CN" sz="2300" dirty="0" smtClean="0">
                <a:ea typeface="宋体" pitchFamily="2" charset="-122"/>
              </a:rPr>
              <a:t>		consideration in the determination of guilt or innocence.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120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5120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45</a:t>
            </a:r>
          </a:p>
        </p:txBody>
      </p:sp>
      <p:sp>
        <p:nvSpPr>
          <p:cNvPr id="5120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prohibition on self-incrimination</a:t>
            </a:r>
          </a:p>
          <a:p>
            <a:pPr eaLnBrk="1" hangingPunct="1"/>
            <a:r>
              <a:rPr lang="en-US" altLang="zh-CN" sz="3200" b="1" dirty="0">
                <a:solidFill>
                  <a:srgbClr val="006FB7"/>
                </a:solidFill>
                <a:ea typeface="宋体" pitchFamily="2" charset="-122"/>
              </a:rPr>
              <a:t>and the right to remain silent</a:t>
            </a:r>
          </a:p>
        </p:txBody>
      </p:sp>
      <p:sp>
        <p:nvSpPr>
          <p:cNvPr id="51206" name="Rectangle 3"/>
          <p:cNvSpPr txBox="1">
            <a:spLocks noChangeArrowheads="1"/>
          </p:cNvSpPr>
          <p:nvPr/>
        </p:nvSpPr>
        <p:spPr bwMode="auto">
          <a:xfrm>
            <a:off x="395288" y="1700213"/>
            <a:ext cx="8208962" cy="4537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200" b="1">
                <a:solidFill>
                  <a:srgbClr val="006FB7"/>
                </a:solidFill>
                <a:ea typeface="宋体" pitchFamily="2" charset="-122"/>
              </a:rPr>
              <a:t>Key legal texts IV</a:t>
            </a:r>
          </a:p>
          <a:p>
            <a:pPr eaLnBrk="1" hangingPunct="1">
              <a:spcBef>
                <a:spcPts val="1200"/>
              </a:spcBef>
              <a:buClr>
                <a:srgbClr val="006FB7"/>
              </a:buClr>
            </a:pPr>
            <a:r>
              <a:rPr lang="en-US" altLang="zh-CN" sz="2200">
                <a:ea typeface="宋体" pitchFamily="2" charset="-122"/>
              </a:rPr>
              <a:t>Guidelines on the Role of Prosecutors, Guideline 16:</a:t>
            </a:r>
          </a:p>
          <a:p>
            <a:pPr eaLnBrk="1" hangingPunct="1">
              <a:spcBef>
                <a:spcPts val="1200"/>
              </a:spcBef>
              <a:buClr>
                <a:srgbClr val="006FB7"/>
              </a:buClr>
            </a:pPr>
            <a:r>
              <a:rPr lang="en-US" altLang="zh-CN" sz="2200">
                <a:ea typeface="宋体" pitchFamily="2" charset="-122"/>
              </a:rPr>
              <a:t>When prosecutors come into possession of evidence against suspects that they know or believe on reasonable grounds was obtained through recourse to unlawful methods, which constitute a grave violation of the suspect’s human rights, especially involving torture or cruel, inhuman or degrading treatment or punishment, or other abuses of human rights, they shall refuse to use such evidence against anyone other than those who used such methods, or inform the Court accordingly, and shall take all necessary steps to ensure that those responsible for using such methods are brought to justice.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222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5222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46</a:t>
            </a:r>
          </a:p>
        </p:txBody>
      </p:sp>
      <p:sp>
        <p:nvSpPr>
          <p:cNvPr id="52229" name="Rectangle 3"/>
          <p:cNvSpPr txBox="1">
            <a:spLocks noChangeArrowheads="1"/>
          </p:cNvSpPr>
          <p:nvPr/>
        </p:nvSpPr>
        <p:spPr bwMode="auto">
          <a:xfrm>
            <a:off x="395288" y="2060575"/>
            <a:ext cx="8229600" cy="2447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800" b="1">
                <a:solidFill>
                  <a:srgbClr val="006FB7"/>
                </a:solidFill>
                <a:ea typeface="宋体" pitchFamily="2" charset="-122"/>
              </a:rPr>
              <a:t>What it means</a:t>
            </a:r>
          </a:p>
          <a:p>
            <a:pPr eaLnBrk="1" hangingPunct="1">
              <a:spcBef>
                <a:spcPts val="1200"/>
              </a:spcBef>
              <a:buClr>
                <a:srgbClr val="006FB7"/>
              </a:buClr>
            </a:pPr>
            <a:r>
              <a:rPr lang="en-US" altLang="zh-CN" sz="2800">
                <a:ea typeface="宋体" pitchFamily="2" charset="-122"/>
              </a:rPr>
              <a:t>A suspect must at no time, and in no circumstances, be compelled to incriminate himself or herself or to confess guilt; a suspect has the right to remain silent at all times.</a:t>
            </a:r>
          </a:p>
        </p:txBody>
      </p:sp>
      <p:sp>
        <p:nvSpPr>
          <p:cNvPr id="52230"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dirty="0">
                <a:solidFill>
                  <a:srgbClr val="006FB7"/>
                </a:solidFill>
                <a:ea typeface="宋体" pitchFamily="2" charset="-122"/>
              </a:rPr>
              <a:t>The prohibition on self-incrimination</a:t>
            </a:r>
          </a:p>
          <a:p>
            <a:pPr eaLnBrk="1" hangingPunct="1"/>
            <a:r>
              <a:rPr lang="en-US" altLang="zh-CN" sz="3200" b="1" dirty="0">
                <a:solidFill>
                  <a:srgbClr val="006FB7"/>
                </a:solidFill>
                <a:ea typeface="宋体" pitchFamily="2" charset="-122"/>
              </a:rPr>
              <a:t>and the right to remain silent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325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5325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47</a:t>
            </a:r>
          </a:p>
        </p:txBody>
      </p:sp>
      <p:sp>
        <p:nvSpPr>
          <p:cNvPr id="5325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duty to keep records of interrogation I</a:t>
            </a:r>
            <a:endParaRPr lang="en-US" sz="3200" b="1">
              <a:solidFill>
                <a:srgbClr val="006FB7"/>
              </a:solidFill>
            </a:endParaRPr>
          </a:p>
        </p:txBody>
      </p:sp>
      <p:sp>
        <p:nvSpPr>
          <p:cNvPr id="6" name="Rectangle 3"/>
          <p:cNvSpPr txBox="1">
            <a:spLocks noChangeArrowheads="1"/>
          </p:cNvSpPr>
          <p:nvPr/>
        </p:nvSpPr>
        <p:spPr bwMode="auto">
          <a:xfrm>
            <a:off x="395288" y="2060848"/>
            <a:ext cx="8229600" cy="35999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2400"/>
              </a:spcBef>
              <a:buClr>
                <a:srgbClr val="006FB7"/>
              </a:buClr>
              <a:defRPr/>
            </a:pPr>
            <a:r>
              <a:rPr lang="en-US" altLang="zh-CN" sz="2800" dirty="0" smtClean="0">
                <a:ea typeface="宋体" pitchFamily="2" charset="-122"/>
              </a:rPr>
              <a:t>General comment No. 20 </a:t>
            </a:r>
            <a:r>
              <a:rPr lang="en-US" altLang="zh-CN" sz="2800" dirty="0">
                <a:ea typeface="宋体" pitchFamily="2" charset="-122"/>
              </a:rPr>
              <a:t>(1992) of </a:t>
            </a:r>
            <a:r>
              <a:rPr lang="en-US" altLang="zh-CN" sz="2800" dirty="0" smtClean="0">
                <a:ea typeface="宋体" pitchFamily="2" charset="-122"/>
              </a:rPr>
              <a:t>the Human Rights Committee:</a:t>
            </a:r>
          </a:p>
          <a:p>
            <a:pPr marL="534988" indent="-534988" eaLnBrk="1" hangingPunct="1">
              <a:spcBef>
                <a:spcPts val="2400"/>
              </a:spcBef>
              <a:buClr>
                <a:srgbClr val="006FB7"/>
              </a:buClr>
              <a:buFont typeface="+mj-lt"/>
              <a:buAutoNum type="arabicPeriod" startAt="11"/>
              <a:defRPr/>
            </a:pPr>
            <a:r>
              <a:rPr lang="en-US" altLang="zh-CN" sz="2800" dirty="0" smtClean="0">
                <a:ea typeface="宋体" pitchFamily="2" charset="-122"/>
              </a:rPr>
              <a:t>The time and place of all interrogations should be recorded, together with the names of all those present and this information should also be available for purposes of judicial and administrative proceedings.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427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5427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48</a:t>
            </a:r>
          </a:p>
        </p:txBody>
      </p:sp>
      <p:sp>
        <p:nvSpPr>
          <p:cNvPr id="5427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duty to keep records of interrogation II</a:t>
            </a:r>
            <a:endParaRPr lang="en-US" sz="3200" b="1">
              <a:solidFill>
                <a:srgbClr val="006FB7"/>
              </a:solidFill>
            </a:endParaRPr>
          </a:p>
        </p:txBody>
      </p:sp>
      <p:sp>
        <p:nvSpPr>
          <p:cNvPr id="6" name="Rectangle 3"/>
          <p:cNvSpPr txBox="1">
            <a:spLocks noChangeArrowheads="1"/>
          </p:cNvSpPr>
          <p:nvPr/>
        </p:nvSpPr>
        <p:spPr bwMode="auto">
          <a:xfrm>
            <a:off x="395288" y="1628775"/>
            <a:ext cx="8229600" cy="4392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US" altLang="zh-CN" sz="2400" dirty="0" smtClean="0">
                <a:ea typeface="宋体" pitchFamily="2" charset="-122"/>
              </a:rPr>
              <a:t>The Body of Principles for the Protection of All Persons under Any Form of Detention or Imprisonment, Principle 23:</a:t>
            </a:r>
          </a:p>
          <a:p>
            <a:pPr marL="360000" indent="-360000" eaLnBrk="1" hangingPunct="1">
              <a:spcBef>
                <a:spcPts val="1200"/>
              </a:spcBef>
              <a:buClr>
                <a:srgbClr val="006FB7"/>
              </a:buClr>
              <a:buFont typeface="+mj-lt"/>
              <a:buAutoNum type="arabicPeriod"/>
              <a:defRPr/>
            </a:pPr>
            <a:r>
              <a:rPr lang="en-US" altLang="zh-CN" sz="2400" dirty="0" smtClean="0">
                <a:ea typeface="宋体" pitchFamily="2" charset="-122"/>
              </a:rPr>
              <a:t>The duration of any interrogation of a detained or imprisoned person and of the intervals between interrogations as well as the identity of the officials who conducted the interrogations and other persons present shall be recorded and certified in such form as may be prescribed by law.</a:t>
            </a:r>
          </a:p>
          <a:p>
            <a:pPr marL="360000" indent="-360000" eaLnBrk="1" hangingPunct="1">
              <a:spcBef>
                <a:spcPts val="1200"/>
              </a:spcBef>
              <a:buClr>
                <a:srgbClr val="006FB7"/>
              </a:buClr>
              <a:buFont typeface="+mj-lt"/>
              <a:buAutoNum type="arabicPeriod"/>
              <a:defRPr/>
            </a:pPr>
            <a:r>
              <a:rPr lang="en-US" altLang="zh-CN" sz="2400" dirty="0" smtClean="0">
                <a:ea typeface="宋体" pitchFamily="2" charset="-122"/>
              </a:rPr>
              <a:t>A detained or imprisoned person, or his counsel when provided by law, shall have access to the information described in paragraph 1 of the present principle.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921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922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a:t>
            </a:r>
          </a:p>
        </p:txBody>
      </p:sp>
      <p:sp>
        <p:nvSpPr>
          <p:cNvPr id="922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zh-CN" sz="3200" b="1">
                <a:solidFill>
                  <a:srgbClr val="006FB7"/>
                </a:solidFill>
                <a:ea typeface="宋体" pitchFamily="2" charset="-122"/>
              </a:rPr>
              <a:t>Questions II</a:t>
            </a:r>
            <a:endParaRPr lang="en-US" sz="3200" b="1">
              <a:solidFill>
                <a:srgbClr val="006FB7"/>
              </a:solidFill>
            </a:endParaRPr>
          </a:p>
        </p:txBody>
      </p:sp>
      <p:sp>
        <p:nvSpPr>
          <p:cNvPr id="9222" name="Rectangle 3"/>
          <p:cNvSpPr txBox="1">
            <a:spLocks noChangeArrowheads="1"/>
          </p:cNvSpPr>
          <p:nvPr/>
        </p:nvSpPr>
        <p:spPr bwMode="auto">
          <a:xfrm>
            <a:off x="395288" y="1700213"/>
            <a:ext cx="8229600" cy="43926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buFontTx/>
              <a:buChar char="•"/>
            </a:pPr>
            <a:r>
              <a:rPr lang="en-US" altLang="zh-CN" sz="2800">
                <a:ea typeface="宋体" pitchFamily="2" charset="-122"/>
              </a:rPr>
              <a:t>In the light of your experience, do you have any particular concerns – or have you experienced any specific problems – when ensuring a person’s human rights at the pretrial stage?</a:t>
            </a:r>
          </a:p>
          <a:p>
            <a:pPr eaLnBrk="1" hangingPunct="1">
              <a:spcBef>
                <a:spcPts val="1200"/>
              </a:spcBef>
              <a:buClr>
                <a:srgbClr val="006FB7"/>
              </a:buClr>
              <a:buFontTx/>
              <a:buChar char="•"/>
            </a:pPr>
            <a:r>
              <a:rPr lang="en-US" altLang="zh-CN" sz="2800">
                <a:ea typeface="宋体" pitchFamily="2" charset="-122"/>
              </a:rPr>
              <a:t>If so, what were these concerns or problems and how did you address them, given the legal framework in which you are working?</a:t>
            </a:r>
          </a:p>
          <a:p>
            <a:pPr eaLnBrk="1" hangingPunct="1">
              <a:spcBef>
                <a:spcPts val="1200"/>
              </a:spcBef>
              <a:buClr>
                <a:srgbClr val="006FB7"/>
              </a:buClr>
              <a:buFontTx/>
              <a:buChar char="•"/>
            </a:pPr>
            <a:r>
              <a:rPr lang="en-US" altLang="zh-CN" sz="2800">
                <a:ea typeface="宋体" pitchFamily="2" charset="-122"/>
              </a:rPr>
              <a:t>Which issues would you like to have specifically addressed by the facilitators during this course?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529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5530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49</a:t>
            </a:r>
          </a:p>
        </p:txBody>
      </p:sp>
      <p:sp>
        <p:nvSpPr>
          <p:cNvPr id="55301"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duty to keep records of interrogation III</a:t>
            </a:r>
            <a:endParaRPr lang="en-US" sz="3200" b="1">
              <a:solidFill>
                <a:srgbClr val="006FB7"/>
              </a:solidFill>
            </a:endParaRPr>
          </a:p>
        </p:txBody>
      </p:sp>
      <p:sp>
        <p:nvSpPr>
          <p:cNvPr id="55302" name="Rectangle 3"/>
          <p:cNvSpPr txBox="1">
            <a:spLocks noChangeArrowheads="1"/>
          </p:cNvSpPr>
          <p:nvPr/>
        </p:nvSpPr>
        <p:spPr bwMode="auto">
          <a:xfrm>
            <a:off x="395288" y="2060575"/>
            <a:ext cx="8229600" cy="2663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2400"/>
              </a:spcBef>
              <a:buClr>
                <a:srgbClr val="006FB7"/>
              </a:buClr>
            </a:pPr>
            <a:r>
              <a:rPr lang="en-US" altLang="zh-CN" sz="2800" b="1">
                <a:solidFill>
                  <a:srgbClr val="006FB7"/>
                </a:solidFill>
                <a:ea typeface="宋体" pitchFamily="2" charset="-122"/>
              </a:rPr>
              <a:t>What it means</a:t>
            </a:r>
          </a:p>
          <a:p>
            <a:pPr eaLnBrk="1" hangingPunct="1">
              <a:spcBef>
                <a:spcPts val="2400"/>
              </a:spcBef>
              <a:buClr>
                <a:srgbClr val="006FB7"/>
              </a:buClr>
            </a:pPr>
            <a:r>
              <a:rPr lang="en-US" altLang="zh-CN" sz="2800">
                <a:ea typeface="宋体" pitchFamily="2" charset="-122"/>
              </a:rPr>
              <a:t>Detailed records of interrogations must be kept at all times and must be made available to the suspect and his or her legal counsel for purposes such as judicial or administrative proceedings.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632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5632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50</a:t>
            </a:r>
          </a:p>
        </p:txBody>
      </p:sp>
      <p:sp>
        <p:nvSpPr>
          <p:cNvPr id="5632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have adequate time and facilities to prepare one’s defence</a:t>
            </a:r>
            <a:endParaRPr lang="en-US" sz="3200" b="1">
              <a:solidFill>
                <a:srgbClr val="006FB7"/>
              </a:solidFill>
            </a:endParaRPr>
          </a:p>
        </p:txBody>
      </p:sp>
      <p:sp>
        <p:nvSpPr>
          <p:cNvPr id="56326" name="Rectangle 3"/>
          <p:cNvSpPr txBox="1">
            <a:spLocks noChangeArrowheads="1"/>
          </p:cNvSpPr>
          <p:nvPr/>
        </p:nvSpPr>
        <p:spPr bwMode="auto">
          <a:xfrm>
            <a:off x="395288" y="1628775"/>
            <a:ext cx="8229600" cy="4608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000"/>
              </a:lnSpc>
              <a:spcBef>
                <a:spcPts val="600"/>
              </a:spcBef>
              <a:buClr>
                <a:srgbClr val="006FB7"/>
              </a:buClr>
            </a:pPr>
            <a:r>
              <a:rPr lang="en-US" altLang="zh-CN" sz="1900" b="1" dirty="0">
                <a:solidFill>
                  <a:srgbClr val="006FB7"/>
                </a:solidFill>
                <a:ea typeface="宋体" pitchFamily="2" charset="-122"/>
              </a:rPr>
              <a:t>Key legal texts I</a:t>
            </a:r>
          </a:p>
          <a:p>
            <a:pPr eaLnBrk="1" hangingPunct="1">
              <a:lnSpc>
                <a:spcPts val="2000"/>
              </a:lnSpc>
              <a:spcBef>
                <a:spcPts val="1200"/>
              </a:spcBef>
              <a:buClr>
                <a:srgbClr val="006FB7"/>
              </a:buClr>
            </a:pPr>
            <a:r>
              <a:rPr lang="en-US" altLang="zh-CN" sz="1900" dirty="0">
                <a:ea typeface="宋体" pitchFamily="2" charset="-122"/>
              </a:rPr>
              <a:t>The International Covenant on Civil and Political Rights, article </a:t>
            </a:r>
            <a:r>
              <a:rPr lang="en-US" altLang="zh-CN" sz="1900" dirty="0" smtClean="0">
                <a:ea typeface="宋体" pitchFamily="2" charset="-122"/>
              </a:rPr>
              <a:t>14:</a:t>
            </a:r>
            <a:endParaRPr lang="en-US" altLang="zh-CN" sz="1900" dirty="0">
              <a:ea typeface="宋体" pitchFamily="2" charset="-122"/>
            </a:endParaRPr>
          </a:p>
          <a:p>
            <a:pPr marL="357188" indent="-357188" eaLnBrk="1" hangingPunct="1">
              <a:lnSpc>
                <a:spcPts val="2000"/>
              </a:lnSpc>
              <a:spcBef>
                <a:spcPts val="1200"/>
              </a:spcBef>
              <a:buClr>
                <a:srgbClr val="006FB7"/>
              </a:buClr>
              <a:buFont typeface="+mj-lt"/>
              <a:buAutoNum type="arabicPeriod" startAt="3"/>
            </a:pPr>
            <a:r>
              <a:rPr lang="en-US" altLang="zh-CN" sz="1900" dirty="0">
                <a:ea typeface="宋体" pitchFamily="2" charset="-122"/>
              </a:rPr>
              <a:t>In the determination of any criminal charge against him, everyone shall be entitled to the following minimum guarantees, in full equality:</a:t>
            </a:r>
          </a:p>
          <a:p>
            <a:pPr marL="357188" eaLnBrk="1" hangingPunct="1">
              <a:lnSpc>
                <a:spcPts val="2000"/>
              </a:lnSpc>
              <a:spcBef>
                <a:spcPts val="600"/>
              </a:spcBef>
              <a:buClr>
                <a:srgbClr val="006FB7"/>
              </a:buClr>
            </a:pPr>
            <a:r>
              <a:rPr lang="en-US" altLang="zh-CN" sz="1900" dirty="0">
                <a:ea typeface="宋体" pitchFamily="2" charset="-122"/>
              </a:rPr>
              <a:t>[ . . .]</a:t>
            </a:r>
          </a:p>
          <a:p>
            <a:pPr marL="357188" defTabSz="803275" eaLnBrk="1" hangingPunct="1">
              <a:lnSpc>
                <a:spcPts val="2000"/>
              </a:lnSpc>
              <a:spcBef>
                <a:spcPts val="600"/>
              </a:spcBef>
              <a:buClr>
                <a:srgbClr val="006FB7"/>
              </a:buClr>
            </a:pPr>
            <a:r>
              <a:rPr lang="en-US" altLang="zh-CN" sz="1900" dirty="0">
                <a:solidFill>
                  <a:srgbClr val="006FB7"/>
                </a:solidFill>
                <a:ea typeface="宋体" pitchFamily="2" charset="-122"/>
              </a:rPr>
              <a:t>(b)</a:t>
            </a:r>
            <a:r>
              <a:rPr lang="en-US" altLang="zh-CN" sz="1900" dirty="0">
                <a:ea typeface="宋体" pitchFamily="2" charset="-122"/>
              </a:rPr>
              <a:t>	To have adequate time and facilities for the preparation of his</a:t>
            </a:r>
            <a:br>
              <a:rPr lang="en-US" altLang="zh-CN" sz="1900" dirty="0">
                <a:ea typeface="宋体" pitchFamily="2" charset="-122"/>
              </a:rPr>
            </a:br>
            <a:r>
              <a:rPr lang="en-US" altLang="zh-CN" sz="1900" dirty="0">
                <a:ea typeface="宋体" pitchFamily="2" charset="-122"/>
              </a:rPr>
              <a:t>	</a:t>
            </a:r>
            <a:r>
              <a:rPr lang="en-US" altLang="zh-CN" sz="1900" dirty="0" err="1">
                <a:ea typeface="宋体" pitchFamily="2" charset="-122"/>
              </a:rPr>
              <a:t>defence</a:t>
            </a:r>
            <a:r>
              <a:rPr lang="en-US" altLang="zh-CN" sz="1900" dirty="0">
                <a:ea typeface="宋体" pitchFamily="2" charset="-122"/>
              </a:rPr>
              <a:t> and to communicate with counsel of his own choosing.</a:t>
            </a:r>
          </a:p>
          <a:p>
            <a:pPr eaLnBrk="1" hangingPunct="1">
              <a:lnSpc>
                <a:spcPts val="2000"/>
              </a:lnSpc>
              <a:spcBef>
                <a:spcPts val="1200"/>
              </a:spcBef>
              <a:buClr>
                <a:srgbClr val="006FB7"/>
              </a:buClr>
            </a:pPr>
            <a:r>
              <a:rPr lang="en-US" altLang="zh-CN" sz="1900" dirty="0">
                <a:ea typeface="宋体" pitchFamily="2" charset="-122"/>
              </a:rPr>
              <a:t>The International Convention on the Protection of the Rights of All Migrant Workers and Members of Their Families, article </a:t>
            </a:r>
            <a:r>
              <a:rPr lang="en-US" altLang="zh-CN" sz="1900" dirty="0" smtClean="0">
                <a:ea typeface="宋体" pitchFamily="2" charset="-122"/>
              </a:rPr>
              <a:t>18:</a:t>
            </a:r>
            <a:endParaRPr lang="en-US" altLang="zh-CN" sz="1900" dirty="0">
              <a:ea typeface="宋体" pitchFamily="2" charset="-122"/>
            </a:endParaRPr>
          </a:p>
          <a:p>
            <a:pPr marL="357188" indent="-357188" eaLnBrk="1" hangingPunct="1">
              <a:lnSpc>
                <a:spcPts val="2000"/>
              </a:lnSpc>
              <a:spcBef>
                <a:spcPts val="1200"/>
              </a:spcBef>
              <a:buClr>
                <a:srgbClr val="006FB7"/>
              </a:buClr>
              <a:buFont typeface="+mj-lt"/>
              <a:buAutoNum type="arabicPeriod" startAt="3"/>
            </a:pPr>
            <a:r>
              <a:rPr lang="en-US" altLang="zh-CN" sz="1900" dirty="0">
                <a:ea typeface="宋体" pitchFamily="2" charset="-122"/>
              </a:rPr>
              <a:t>In the determination of any criminal charge against them, migrant workers and members of their families shall be entitled . . . :</a:t>
            </a:r>
          </a:p>
          <a:p>
            <a:pPr marL="357188" eaLnBrk="1" hangingPunct="1">
              <a:lnSpc>
                <a:spcPts val="2000"/>
              </a:lnSpc>
              <a:spcBef>
                <a:spcPts val="600"/>
              </a:spcBef>
              <a:buClr>
                <a:srgbClr val="006FB7"/>
              </a:buClr>
            </a:pPr>
            <a:r>
              <a:rPr lang="en-US" altLang="zh-CN" sz="1900" dirty="0">
                <a:ea typeface="宋体" pitchFamily="2" charset="-122"/>
              </a:rPr>
              <a:t>[ . . .]</a:t>
            </a:r>
          </a:p>
          <a:p>
            <a:pPr marL="357188" defTabSz="803275" eaLnBrk="1" hangingPunct="1">
              <a:lnSpc>
                <a:spcPts val="2000"/>
              </a:lnSpc>
              <a:spcBef>
                <a:spcPts val="600"/>
              </a:spcBef>
              <a:buClr>
                <a:srgbClr val="006FB7"/>
              </a:buClr>
            </a:pPr>
            <a:r>
              <a:rPr lang="en-US" altLang="zh-CN" sz="1900" dirty="0">
                <a:solidFill>
                  <a:srgbClr val="006FB7"/>
                </a:solidFill>
                <a:ea typeface="宋体" pitchFamily="2" charset="-122"/>
              </a:rPr>
              <a:t>(b)</a:t>
            </a:r>
            <a:r>
              <a:rPr lang="en-US" altLang="zh-CN" sz="1900" dirty="0">
                <a:ea typeface="宋体" pitchFamily="2" charset="-122"/>
              </a:rPr>
              <a:t>	To have adequate time and facilities for the preparation of their</a:t>
            </a:r>
            <a:br>
              <a:rPr lang="en-US" altLang="zh-CN" sz="1900" dirty="0">
                <a:ea typeface="宋体" pitchFamily="2" charset="-122"/>
              </a:rPr>
            </a:br>
            <a:r>
              <a:rPr lang="en-US" altLang="zh-CN" sz="1900" dirty="0">
                <a:ea typeface="宋体" pitchFamily="2" charset="-122"/>
              </a:rPr>
              <a:t>	</a:t>
            </a:r>
            <a:r>
              <a:rPr lang="en-US" altLang="zh-CN" sz="1900" dirty="0" err="1">
                <a:ea typeface="宋体" pitchFamily="2" charset="-122"/>
              </a:rPr>
              <a:t>defence</a:t>
            </a:r>
            <a:r>
              <a:rPr lang="en-US" altLang="zh-CN" sz="1900" dirty="0">
                <a:ea typeface="宋体" pitchFamily="2" charset="-122"/>
              </a:rPr>
              <a:t> and to communicate with counsel of their own choosing.</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734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5734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51</a:t>
            </a:r>
          </a:p>
        </p:txBody>
      </p:sp>
      <p:sp>
        <p:nvSpPr>
          <p:cNvPr id="5734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have adequate time and facilities to prepare one’s defence</a:t>
            </a:r>
            <a:endParaRPr lang="en-US" sz="3200" b="1">
              <a:solidFill>
                <a:srgbClr val="006FB7"/>
              </a:solidFill>
            </a:endParaRPr>
          </a:p>
        </p:txBody>
      </p:sp>
      <p:sp>
        <p:nvSpPr>
          <p:cNvPr id="8" name="Rectangle 3"/>
          <p:cNvSpPr txBox="1">
            <a:spLocks noChangeArrowheads="1"/>
          </p:cNvSpPr>
          <p:nvPr/>
        </p:nvSpPr>
        <p:spPr bwMode="auto">
          <a:xfrm>
            <a:off x="395288" y="2060699"/>
            <a:ext cx="8229600" cy="3384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US" altLang="zh-CN" sz="2400" b="1" dirty="0" smtClean="0">
                <a:solidFill>
                  <a:srgbClr val="006FB7"/>
                </a:solidFill>
                <a:ea typeface="宋体" pitchFamily="2" charset="-122"/>
              </a:rPr>
              <a:t>Key legal texts II</a:t>
            </a:r>
          </a:p>
          <a:p>
            <a:pPr marL="0" indent="0" eaLnBrk="1" hangingPunct="1">
              <a:spcBef>
                <a:spcPts val="1200"/>
              </a:spcBef>
              <a:buClr>
                <a:srgbClr val="006FB7"/>
              </a:buClr>
              <a:defRPr/>
            </a:pPr>
            <a:r>
              <a:rPr lang="en-US" altLang="zh-CN" sz="2400" dirty="0" smtClean="0">
                <a:ea typeface="宋体" pitchFamily="2" charset="-122"/>
              </a:rPr>
              <a:t>The American Convention on Human Rights, article 8:</a:t>
            </a:r>
          </a:p>
          <a:p>
            <a:pPr marL="360000" indent="-360000" eaLnBrk="1" hangingPunct="1">
              <a:spcBef>
                <a:spcPts val="1200"/>
              </a:spcBef>
              <a:buClr>
                <a:srgbClr val="006FB7"/>
              </a:buClr>
              <a:buFont typeface="+mj-lt"/>
              <a:buAutoNum type="arabicPeriod" startAt="2"/>
              <a:defRPr/>
            </a:pPr>
            <a:r>
              <a:rPr lang="en-US" altLang="zh-CN" sz="2400" dirty="0" smtClean="0">
                <a:ea typeface="宋体" pitchFamily="2" charset="-122"/>
              </a:rPr>
              <a:t>… During the proceedings, every person is entitled, with full equality, to the following minimum guarantees:</a:t>
            </a:r>
          </a:p>
          <a:p>
            <a:pPr marL="0" indent="0" eaLnBrk="1" hangingPunct="1">
              <a:spcBef>
                <a:spcPts val="1200"/>
              </a:spcBef>
              <a:buClr>
                <a:srgbClr val="006FB7"/>
              </a:buClr>
              <a:tabLst>
                <a:tab pos="360000" algn="l"/>
              </a:tabLst>
              <a:defRPr/>
            </a:pPr>
            <a:r>
              <a:rPr lang="en-US" altLang="zh-CN" sz="2400" dirty="0" smtClean="0">
                <a:ea typeface="宋体" pitchFamily="2" charset="-122"/>
              </a:rPr>
              <a:t>	[ . . . ]</a:t>
            </a:r>
          </a:p>
          <a:p>
            <a:pPr marL="0" indent="0" eaLnBrk="1" hangingPunct="1">
              <a:spcBef>
                <a:spcPts val="1200"/>
              </a:spcBef>
              <a:buClr>
                <a:srgbClr val="006FB7"/>
              </a:buClr>
              <a:tabLst>
                <a:tab pos="360000" algn="l"/>
              </a:tabLst>
              <a:defRPr/>
            </a:pPr>
            <a:r>
              <a:rPr lang="en-US" altLang="zh-CN" sz="2400" dirty="0" smtClean="0">
                <a:solidFill>
                  <a:srgbClr val="006FB7"/>
                </a:solidFill>
                <a:ea typeface="宋体" pitchFamily="2" charset="-122"/>
              </a:rPr>
              <a:t>	(c)</a:t>
            </a:r>
            <a:r>
              <a:rPr lang="en-US" altLang="zh-CN" sz="2400" dirty="0" smtClean="0">
                <a:ea typeface="宋体" pitchFamily="2" charset="-122"/>
              </a:rPr>
              <a:t>	Adequate time and means for the preparation of his</a:t>
            </a:r>
            <a:br>
              <a:rPr lang="en-US" altLang="zh-CN" sz="2400" dirty="0" smtClean="0">
                <a:ea typeface="宋体" pitchFamily="2" charset="-122"/>
              </a:rPr>
            </a:br>
            <a:r>
              <a:rPr lang="en-US" altLang="zh-CN" sz="2400" dirty="0" smtClean="0">
                <a:ea typeface="宋体" pitchFamily="2" charset="-122"/>
              </a:rPr>
              <a:t>		defense.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dirty="0" smtClean="0"/>
              <a:t>Facilitator’s Guide</a:t>
            </a:r>
            <a:endParaRPr lang="en-US" dirty="0" smtClean="0"/>
          </a:p>
        </p:txBody>
      </p:sp>
      <p:sp>
        <p:nvSpPr>
          <p:cNvPr id="5837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5837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52</a:t>
            </a:r>
          </a:p>
        </p:txBody>
      </p:sp>
      <p:sp>
        <p:nvSpPr>
          <p:cNvPr id="5837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have adequate time and facilities to prepare one’s defence</a:t>
            </a:r>
            <a:endParaRPr lang="en-US" sz="3200" b="1">
              <a:solidFill>
                <a:srgbClr val="006FB7"/>
              </a:solidFill>
            </a:endParaRPr>
          </a:p>
        </p:txBody>
      </p:sp>
      <p:sp>
        <p:nvSpPr>
          <p:cNvPr id="8" name="Rectangle 3"/>
          <p:cNvSpPr txBox="1">
            <a:spLocks noChangeArrowheads="1"/>
          </p:cNvSpPr>
          <p:nvPr/>
        </p:nvSpPr>
        <p:spPr bwMode="auto">
          <a:xfrm>
            <a:off x="395288" y="1844675"/>
            <a:ext cx="8229600" cy="4176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US" altLang="zh-CN" sz="2400" b="1" dirty="0" smtClean="0">
                <a:solidFill>
                  <a:srgbClr val="006FB7"/>
                </a:solidFill>
                <a:ea typeface="宋体" pitchFamily="2" charset="-122"/>
              </a:rPr>
              <a:t>Key legal texts III</a:t>
            </a:r>
          </a:p>
          <a:p>
            <a:pPr marL="0" indent="0" eaLnBrk="1" hangingPunct="1">
              <a:spcBef>
                <a:spcPts val="1200"/>
              </a:spcBef>
              <a:buClr>
                <a:srgbClr val="006FB7"/>
              </a:buClr>
              <a:defRPr/>
            </a:pPr>
            <a:r>
              <a:rPr lang="en-US" altLang="zh-CN" sz="2400" dirty="0" smtClean="0">
                <a:ea typeface="宋体" pitchFamily="2" charset="-122"/>
              </a:rPr>
              <a:t>The European Convention on Human Rights, article 6:</a:t>
            </a:r>
          </a:p>
          <a:p>
            <a:pPr marL="360000" indent="-360000" eaLnBrk="1" hangingPunct="1">
              <a:spcBef>
                <a:spcPts val="1200"/>
              </a:spcBef>
              <a:buClr>
                <a:srgbClr val="006FB7"/>
              </a:buClr>
              <a:buFont typeface="+mj-lt"/>
              <a:buAutoNum type="arabicPeriod" startAt="3"/>
              <a:defRPr/>
            </a:pPr>
            <a:r>
              <a:rPr lang="en-US" altLang="zh-CN" sz="2400" dirty="0" smtClean="0">
                <a:ea typeface="宋体" pitchFamily="2" charset="-122"/>
              </a:rPr>
              <a:t>Everyone charged with a criminal offence has the following minimum rights:</a:t>
            </a:r>
          </a:p>
          <a:p>
            <a:pPr marL="0" indent="0" eaLnBrk="1" hangingPunct="1">
              <a:spcBef>
                <a:spcPts val="1200"/>
              </a:spcBef>
              <a:buClr>
                <a:srgbClr val="006FB7"/>
              </a:buClr>
              <a:tabLst>
                <a:tab pos="360000" algn="l"/>
              </a:tabLst>
              <a:defRPr/>
            </a:pPr>
            <a:r>
              <a:rPr lang="en-US" altLang="zh-CN" sz="2400" dirty="0" smtClean="0">
                <a:ea typeface="宋体" pitchFamily="2" charset="-122"/>
              </a:rPr>
              <a:t>	[ . . . ]</a:t>
            </a:r>
          </a:p>
          <a:p>
            <a:pPr marL="0" indent="0" eaLnBrk="1" hangingPunct="1">
              <a:spcBef>
                <a:spcPts val="1200"/>
              </a:spcBef>
              <a:buClr>
                <a:srgbClr val="006FB7"/>
              </a:buClr>
              <a:tabLst>
                <a:tab pos="360000" algn="l"/>
              </a:tabLst>
              <a:defRPr/>
            </a:pPr>
            <a:r>
              <a:rPr lang="en-US" altLang="zh-CN" sz="2400" dirty="0" smtClean="0">
                <a:solidFill>
                  <a:srgbClr val="006FB7"/>
                </a:solidFill>
                <a:ea typeface="宋体" pitchFamily="2" charset="-122"/>
              </a:rPr>
              <a:t>	(b)</a:t>
            </a:r>
            <a:r>
              <a:rPr lang="en-US" altLang="zh-CN" sz="2400" dirty="0" smtClean="0">
                <a:ea typeface="宋体" pitchFamily="2" charset="-122"/>
              </a:rPr>
              <a:t>	To have adequate time and facilities for the</a:t>
            </a:r>
            <a:br>
              <a:rPr lang="en-US" altLang="zh-CN" sz="2400" dirty="0" smtClean="0">
                <a:ea typeface="宋体" pitchFamily="2" charset="-122"/>
              </a:rPr>
            </a:br>
            <a:r>
              <a:rPr lang="en-US" altLang="zh-CN" sz="2400" dirty="0" smtClean="0">
                <a:ea typeface="宋体" pitchFamily="2" charset="-122"/>
              </a:rPr>
              <a:t>		preparation of his </a:t>
            </a:r>
            <a:r>
              <a:rPr lang="en-US" altLang="zh-CN" sz="2400" dirty="0" err="1" smtClean="0">
                <a:ea typeface="宋体" pitchFamily="2" charset="-122"/>
              </a:rPr>
              <a:t>defence</a:t>
            </a:r>
            <a:r>
              <a:rPr lang="en-US" altLang="zh-CN" sz="2400" dirty="0" smtClean="0">
                <a:ea typeface="宋体" pitchFamily="2" charset="-122"/>
              </a:rPr>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5939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5939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53</a:t>
            </a:r>
          </a:p>
        </p:txBody>
      </p:sp>
      <p:sp>
        <p:nvSpPr>
          <p:cNvPr id="5939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have adequate time and facilities to prepare one’s defence</a:t>
            </a:r>
            <a:endParaRPr lang="en-US" sz="3200" b="1">
              <a:solidFill>
                <a:srgbClr val="006FB7"/>
              </a:solidFill>
            </a:endParaRPr>
          </a:p>
        </p:txBody>
      </p:sp>
      <p:sp>
        <p:nvSpPr>
          <p:cNvPr id="8" name="Rectangle 3"/>
          <p:cNvSpPr txBox="1">
            <a:spLocks noChangeArrowheads="1"/>
          </p:cNvSpPr>
          <p:nvPr/>
        </p:nvSpPr>
        <p:spPr bwMode="auto">
          <a:xfrm>
            <a:off x="395288" y="1701354"/>
            <a:ext cx="8229600" cy="41039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US" altLang="zh-CN" sz="2200" b="1" dirty="0" smtClean="0">
                <a:solidFill>
                  <a:srgbClr val="006FB7"/>
                </a:solidFill>
                <a:ea typeface="宋体" pitchFamily="2" charset="-122"/>
              </a:rPr>
              <a:t>Key legal texts IV</a:t>
            </a:r>
          </a:p>
          <a:p>
            <a:pPr marL="0" indent="0" eaLnBrk="1" hangingPunct="1">
              <a:spcBef>
                <a:spcPts val="1200"/>
              </a:spcBef>
              <a:buClr>
                <a:srgbClr val="006FB7"/>
              </a:buClr>
              <a:defRPr/>
            </a:pPr>
            <a:r>
              <a:rPr lang="en-US" altLang="zh-CN" sz="2200" dirty="0" smtClean="0">
                <a:ea typeface="宋体" pitchFamily="2" charset="-122"/>
              </a:rPr>
              <a:t>The Statute of the International Criminal Court, article 67:</a:t>
            </a:r>
          </a:p>
          <a:p>
            <a:pPr marL="360000" indent="-360000" eaLnBrk="1" hangingPunct="1">
              <a:spcBef>
                <a:spcPts val="1200"/>
              </a:spcBef>
              <a:buClr>
                <a:srgbClr val="006FB7"/>
              </a:buClr>
              <a:buFont typeface="+mj-lt"/>
              <a:buAutoNum type="arabicPeriod"/>
              <a:defRPr/>
            </a:pPr>
            <a:r>
              <a:rPr lang="en-US" altLang="zh-CN" sz="2200" dirty="0" smtClean="0">
                <a:ea typeface="宋体" pitchFamily="2" charset="-122"/>
              </a:rPr>
              <a:t>In the determination of any charge, the accused shall be entitled to a public hearing, having regard to the provisions of this Statute, to a fair hearing conducted impartially, and to the following minimum guarantees, in full equality:</a:t>
            </a:r>
          </a:p>
          <a:p>
            <a:pPr marL="0" indent="0" eaLnBrk="1" hangingPunct="1">
              <a:spcBef>
                <a:spcPts val="1200"/>
              </a:spcBef>
              <a:buClr>
                <a:srgbClr val="006FB7"/>
              </a:buClr>
              <a:tabLst>
                <a:tab pos="360000" algn="l"/>
              </a:tabLst>
              <a:defRPr/>
            </a:pPr>
            <a:r>
              <a:rPr lang="en-US" altLang="zh-CN" sz="2200" dirty="0" smtClean="0">
                <a:ea typeface="宋体" pitchFamily="2" charset="-122"/>
              </a:rPr>
              <a:t>	[ . . . ]</a:t>
            </a:r>
          </a:p>
          <a:p>
            <a:pPr marL="0" indent="0" eaLnBrk="1" hangingPunct="1">
              <a:spcBef>
                <a:spcPts val="1200"/>
              </a:spcBef>
              <a:buClr>
                <a:srgbClr val="006FB7"/>
              </a:buClr>
              <a:tabLst>
                <a:tab pos="360000" algn="l"/>
              </a:tabLst>
              <a:defRPr/>
            </a:pPr>
            <a:r>
              <a:rPr lang="en-US" altLang="zh-CN" sz="2200" dirty="0" smtClean="0">
                <a:solidFill>
                  <a:srgbClr val="006FB7"/>
                </a:solidFill>
                <a:ea typeface="宋体" pitchFamily="2" charset="-122"/>
              </a:rPr>
              <a:t>	(b)</a:t>
            </a:r>
            <a:r>
              <a:rPr lang="en-US" altLang="zh-CN" sz="2200" dirty="0" smtClean="0">
                <a:ea typeface="宋体" pitchFamily="2" charset="-122"/>
              </a:rPr>
              <a:t>	To have adequate time and facilities for the preparation of</a:t>
            </a:r>
            <a:br>
              <a:rPr lang="en-US" altLang="zh-CN" sz="2200" dirty="0" smtClean="0">
                <a:ea typeface="宋体" pitchFamily="2" charset="-122"/>
              </a:rPr>
            </a:br>
            <a:r>
              <a:rPr lang="en-US" altLang="zh-CN" sz="2200" dirty="0" smtClean="0">
                <a:ea typeface="宋体" pitchFamily="2" charset="-122"/>
              </a:rPr>
              <a:t>		the </a:t>
            </a:r>
            <a:r>
              <a:rPr lang="en-US" altLang="zh-CN" sz="2200" dirty="0" err="1" smtClean="0">
                <a:ea typeface="宋体" pitchFamily="2" charset="-122"/>
              </a:rPr>
              <a:t>defence</a:t>
            </a:r>
            <a:r>
              <a:rPr lang="en-US" altLang="zh-CN" sz="2200" dirty="0" smtClean="0">
                <a:ea typeface="宋体" pitchFamily="2" charset="-122"/>
              </a:rPr>
              <a:t> and to communicate freely with counsel of</a:t>
            </a:r>
            <a:br>
              <a:rPr lang="en-US" altLang="zh-CN" sz="2200" dirty="0" smtClean="0">
                <a:ea typeface="宋体" pitchFamily="2" charset="-122"/>
              </a:rPr>
            </a:br>
            <a:r>
              <a:rPr lang="en-US" altLang="zh-CN" sz="2200" dirty="0" smtClean="0">
                <a:ea typeface="宋体" pitchFamily="2" charset="-122"/>
              </a:rPr>
              <a:t>		the accused’s choosing in confidence.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60419"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60420"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54</a:t>
            </a:r>
          </a:p>
        </p:txBody>
      </p:sp>
      <p:sp>
        <p:nvSpPr>
          <p:cNvPr id="60421" name="Rectangle 3"/>
          <p:cNvSpPr txBox="1">
            <a:spLocks noChangeArrowheads="1"/>
          </p:cNvSpPr>
          <p:nvPr/>
        </p:nvSpPr>
        <p:spPr bwMode="auto">
          <a:xfrm>
            <a:off x="395288" y="1989138"/>
            <a:ext cx="8229600" cy="3455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800" b="1">
                <a:solidFill>
                  <a:srgbClr val="006FB7"/>
                </a:solidFill>
                <a:ea typeface="宋体" pitchFamily="2" charset="-122"/>
              </a:rPr>
              <a:t>What it means</a:t>
            </a:r>
          </a:p>
          <a:p>
            <a:pPr eaLnBrk="1" hangingPunct="1">
              <a:spcBef>
                <a:spcPts val="1200"/>
              </a:spcBef>
              <a:buClr>
                <a:srgbClr val="006FB7"/>
              </a:buClr>
            </a:pPr>
            <a:r>
              <a:rPr lang="en-US" altLang="zh-CN" sz="2800">
                <a:ea typeface="宋体" pitchFamily="2" charset="-122"/>
              </a:rPr>
              <a:t>An accused person must always have adequate time and facilities to prepare his or her defence, including effective access to documents and other evidence which are essential for his or her defence, as well as the opportunity to engage and communicate with counsel.</a:t>
            </a:r>
          </a:p>
        </p:txBody>
      </p:sp>
      <p:sp>
        <p:nvSpPr>
          <p:cNvPr id="60422"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have adequate time and facilities to prepare one’s defence</a:t>
            </a:r>
            <a:endParaRPr lang="en-US" sz="3200" b="1">
              <a:solidFill>
                <a:srgbClr val="006FB7"/>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0243"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10244"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5</a:t>
            </a:r>
          </a:p>
        </p:txBody>
      </p:sp>
      <p:sp>
        <p:nvSpPr>
          <p:cNvPr id="10245"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equality before the law and in the law</a:t>
            </a:r>
            <a:endParaRPr lang="en-US" sz="3200" b="1">
              <a:solidFill>
                <a:srgbClr val="006FB7"/>
              </a:solidFill>
            </a:endParaRPr>
          </a:p>
        </p:txBody>
      </p:sp>
      <p:sp>
        <p:nvSpPr>
          <p:cNvPr id="10246" name="Rectangle 3"/>
          <p:cNvSpPr txBox="1">
            <a:spLocks noChangeArrowheads="1"/>
          </p:cNvSpPr>
          <p:nvPr/>
        </p:nvSpPr>
        <p:spPr bwMode="auto">
          <a:xfrm>
            <a:off x="395288" y="1628775"/>
            <a:ext cx="8229600" cy="4464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2900"/>
              </a:lnSpc>
              <a:spcBef>
                <a:spcPts val="1200"/>
              </a:spcBef>
              <a:buClr>
                <a:srgbClr val="006FB7"/>
              </a:buClr>
            </a:pPr>
            <a:r>
              <a:rPr lang="en-US" altLang="zh-CN" sz="2600" b="1">
                <a:solidFill>
                  <a:srgbClr val="006FB7"/>
                </a:solidFill>
                <a:ea typeface="宋体" pitchFamily="2" charset="-122"/>
              </a:rPr>
              <a:t>Key legal texts I</a:t>
            </a:r>
          </a:p>
          <a:p>
            <a:pPr eaLnBrk="1" hangingPunct="1">
              <a:lnSpc>
                <a:spcPts val="2900"/>
              </a:lnSpc>
              <a:spcBef>
                <a:spcPts val="1200"/>
              </a:spcBef>
              <a:buClr>
                <a:srgbClr val="006FB7"/>
              </a:buClr>
            </a:pPr>
            <a:r>
              <a:rPr lang="en-US" altLang="zh-CN" sz="2600">
                <a:ea typeface="宋体" pitchFamily="2" charset="-122"/>
              </a:rPr>
              <a:t>The International Covenant on Civil and Political Rights, article 26:</a:t>
            </a:r>
          </a:p>
          <a:p>
            <a:pPr eaLnBrk="1" hangingPunct="1">
              <a:lnSpc>
                <a:spcPts val="2900"/>
              </a:lnSpc>
              <a:spcBef>
                <a:spcPts val="1200"/>
              </a:spcBef>
              <a:buClr>
                <a:srgbClr val="006FB7"/>
              </a:buClr>
            </a:pPr>
            <a:r>
              <a:rPr lang="en-US" altLang="zh-CN" sz="2600">
                <a:ea typeface="宋体" pitchFamily="2" charset="-122"/>
              </a:rPr>
              <a:t>All persons are equal before the law and are entitled without any discrimination to the equal protection of the law. In this respect, the law shall prohibit any discrimination and guarantee to all persons equal and effective protection against discrimination on any ground such as race, colour, sex, language, religion, political or other opinion, national or social origin, property, birth of other status.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1267"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11268"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6</a:t>
            </a:r>
          </a:p>
        </p:txBody>
      </p:sp>
      <p:sp>
        <p:nvSpPr>
          <p:cNvPr id="11269"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equality before the law and in the law</a:t>
            </a:r>
            <a:endParaRPr lang="en-US" sz="3200" b="1">
              <a:solidFill>
                <a:srgbClr val="006FB7"/>
              </a:solidFill>
            </a:endParaRPr>
          </a:p>
        </p:txBody>
      </p:sp>
      <p:sp>
        <p:nvSpPr>
          <p:cNvPr id="11270" name="Rectangle 3"/>
          <p:cNvSpPr txBox="1">
            <a:spLocks noChangeArrowheads="1"/>
          </p:cNvSpPr>
          <p:nvPr/>
        </p:nvSpPr>
        <p:spPr bwMode="auto">
          <a:xfrm>
            <a:off x="395288" y="1989138"/>
            <a:ext cx="8229600" cy="28082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800" b="1">
                <a:solidFill>
                  <a:srgbClr val="006FB7"/>
                </a:solidFill>
                <a:ea typeface="宋体" pitchFamily="2" charset="-122"/>
              </a:rPr>
              <a:t>Key legal texts II</a:t>
            </a:r>
          </a:p>
          <a:p>
            <a:pPr eaLnBrk="1" hangingPunct="1">
              <a:spcBef>
                <a:spcPts val="1200"/>
              </a:spcBef>
              <a:buClr>
                <a:srgbClr val="006FB7"/>
              </a:buClr>
            </a:pPr>
            <a:r>
              <a:rPr lang="en-US" altLang="zh-CN" sz="2800">
                <a:ea typeface="宋体" pitchFamily="2" charset="-122"/>
              </a:rPr>
              <a:t>The International Covenant on Civil and Political Rights, article 14 (1):</a:t>
            </a:r>
          </a:p>
          <a:p>
            <a:pPr eaLnBrk="1" hangingPunct="1">
              <a:spcBef>
                <a:spcPts val="1200"/>
              </a:spcBef>
              <a:buClr>
                <a:srgbClr val="006FB7"/>
              </a:buClr>
            </a:pPr>
            <a:r>
              <a:rPr lang="en-US" altLang="zh-CN" sz="2800">
                <a:ea typeface="宋体" pitchFamily="2" charset="-122"/>
              </a:rPr>
              <a:t>All persons shall be equal before the courts and tribunals.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2291"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12292"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7</a:t>
            </a:r>
          </a:p>
        </p:txBody>
      </p:sp>
      <p:sp>
        <p:nvSpPr>
          <p:cNvPr id="12293"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equality before the law and in the law</a:t>
            </a:r>
            <a:endParaRPr lang="en-US" sz="3200" b="1">
              <a:solidFill>
                <a:srgbClr val="006FB7"/>
              </a:solidFill>
            </a:endParaRPr>
          </a:p>
        </p:txBody>
      </p:sp>
      <p:sp>
        <p:nvSpPr>
          <p:cNvPr id="9" name="Rectangle 3"/>
          <p:cNvSpPr txBox="1">
            <a:spLocks noChangeArrowheads="1"/>
          </p:cNvSpPr>
          <p:nvPr/>
        </p:nvSpPr>
        <p:spPr bwMode="auto">
          <a:xfrm>
            <a:off x="395288" y="1917700"/>
            <a:ext cx="8229600" cy="3240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spcBef>
                <a:spcPts val="1200"/>
              </a:spcBef>
              <a:buClr>
                <a:srgbClr val="006FB7"/>
              </a:buClr>
              <a:defRPr/>
            </a:pPr>
            <a:r>
              <a:rPr lang="en-US" altLang="zh-CN" sz="2800" b="1" dirty="0" smtClean="0">
                <a:solidFill>
                  <a:srgbClr val="006FB7"/>
                </a:solidFill>
                <a:ea typeface="宋体" pitchFamily="2" charset="-122"/>
              </a:rPr>
              <a:t>Key legal texts III</a:t>
            </a:r>
          </a:p>
          <a:p>
            <a:pPr marL="0" indent="0" eaLnBrk="1" hangingPunct="1">
              <a:spcBef>
                <a:spcPts val="1200"/>
              </a:spcBef>
              <a:buClr>
                <a:srgbClr val="006FB7"/>
              </a:buClr>
              <a:defRPr/>
            </a:pPr>
            <a:r>
              <a:rPr lang="en-US" altLang="zh-CN" sz="2800" dirty="0" smtClean="0">
                <a:ea typeface="宋体" pitchFamily="2" charset="-122"/>
              </a:rPr>
              <a:t>The African Charter on Human and Peoples’ Rights, article 3:</a:t>
            </a:r>
          </a:p>
          <a:p>
            <a:pPr marL="360000" indent="-360000" eaLnBrk="1" hangingPunct="1">
              <a:spcBef>
                <a:spcPts val="1200"/>
              </a:spcBef>
              <a:buClr>
                <a:srgbClr val="006FB7"/>
              </a:buClr>
              <a:buFont typeface="+mj-lt"/>
              <a:buAutoNum type="arabicPeriod"/>
              <a:defRPr/>
            </a:pPr>
            <a:r>
              <a:rPr lang="en-US" altLang="zh-CN" sz="2800" dirty="0" smtClean="0">
                <a:ea typeface="宋体" pitchFamily="2" charset="-122"/>
              </a:rPr>
              <a:t>Every individual shall be equal before the law.</a:t>
            </a:r>
          </a:p>
          <a:p>
            <a:pPr marL="360000" indent="-360000" eaLnBrk="1" hangingPunct="1">
              <a:spcBef>
                <a:spcPts val="1200"/>
              </a:spcBef>
              <a:buClr>
                <a:srgbClr val="006FB7"/>
              </a:buClr>
              <a:buFont typeface="+mj-lt"/>
              <a:buAutoNum type="arabicPeriod"/>
              <a:defRPr/>
            </a:pPr>
            <a:r>
              <a:rPr lang="en-US" altLang="zh-CN" sz="2800" dirty="0" smtClean="0">
                <a:ea typeface="宋体" pitchFamily="2" charset="-122"/>
              </a:rPr>
              <a:t>Every individual shall be entitled to equal protection of the law.</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Facilitator’s Guide</a:t>
            </a:r>
            <a:endParaRPr lang="en-US" smtClean="0"/>
          </a:p>
        </p:txBody>
      </p:sp>
      <p:sp>
        <p:nvSpPr>
          <p:cNvPr id="13315" name="Footer Placeholder 2"/>
          <p:cNvSpPr>
            <a:spLocks noGrp="1"/>
          </p:cNvSpPr>
          <p:nvPr>
            <p:ph type="ftr" sz="quarter" idx="11"/>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mtClean="0"/>
              <a:t>Chapter 6</a:t>
            </a:r>
            <a:endParaRPr lang="en-US" b="0" smtClean="0"/>
          </a:p>
        </p:txBody>
      </p:sp>
      <p:sp>
        <p:nvSpPr>
          <p:cNvPr id="13316" name="Rectangle 5"/>
          <p:cNvSpPr>
            <a:spLocks noChangeArrowheads="1"/>
          </p:cNvSpPr>
          <p:nvPr/>
        </p:nvSpPr>
        <p:spPr bwMode="auto">
          <a:xfrm>
            <a:off x="6434138" y="6308725"/>
            <a:ext cx="232568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GB" altLang="zh-CN" sz="1200">
                <a:ea typeface="宋体" pitchFamily="2" charset="-122"/>
              </a:rPr>
              <a:t>Computer slide No. </a:t>
            </a:r>
            <a:r>
              <a:rPr lang="it-IT" sz="1200" b="1"/>
              <a:t>8</a:t>
            </a:r>
          </a:p>
        </p:txBody>
      </p:sp>
      <p:sp>
        <p:nvSpPr>
          <p:cNvPr id="13317" name="Rectangle 2"/>
          <p:cNvSpPr txBox="1">
            <a:spLocks noChangeArrowheads="1"/>
          </p:cNvSpPr>
          <p:nvPr/>
        </p:nvSpPr>
        <p:spPr bwMode="auto">
          <a:xfrm>
            <a:off x="1187450" y="404813"/>
            <a:ext cx="7499350" cy="1152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zh-CN" sz="3200" b="1">
                <a:solidFill>
                  <a:srgbClr val="006FB7"/>
                </a:solidFill>
                <a:ea typeface="宋体" pitchFamily="2" charset="-122"/>
              </a:rPr>
              <a:t>The right to equality before the law and in the law</a:t>
            </a:r>
            <a:endParaRPr lang="en-US" sz="3200" b="1">
              <a:solidFill>
                <a:srgbClr val="006FB7"/>
              </a:solidFill>
            </a:endParaRPr>
          </a:p>
        </p:txBody>
      </p:sp>
      <p:sp>
        <p:nvSpPr>
          <p:cNvPr id="13318" name="Rectangle 3"/>
          <p:cNvSpPr txBox="1">
            <a:spLocks noChangeArrowheads="1"/>
          </p:cNvSpPr>
          <p:nvPr/>
        </p:nvSpPr>
        <p:spPr bwMode="auto">
          <a:xfrm>
            <a:off x="395288" y="1989138"/>
            <a:ext cx="8229600" cy="3240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1200"/>
              </a:spcBef>
              <a:buClr>
                <a:srgbClr val="006FB7"/>
              </a:buClr>
            </a:pPr>
            <a:r>
              <a:rPr lang="en-US" altLang="zh-CN" sz="2800" b="1">
                <a:solidFill>
                  <a:srgbClr val="006FB7"/>
                </a:solidFill>
                <a:ea typeface="宋体" pitchFamily="2" charset="-122"/>
              </a:rPr>
              <a:t>Key legal texts IV</a:t>
            </a:r>
          </a:p>
          <a:p>
            <a:pPr eaLnBrk="1" hangingPunct="1">
              <a:spcBef>
                <a:spcPts val="1200"/>
              </a:spcBef>
              <a:buClr>
                <a:srgbClr val="006FB7"/>
              </a:buClr>
            </a:pPr>
            <a:r>
              <a:rPr lang="en-US" altLang="zh-CN" sz="2800">
                <a:ea typeface="宋体" pitchFamily="2" charset="-122"/>
              </a:rPr>
              <a:t>The American Convention on Human Rights, article 24:</a:t>
            </a:r>
          </a:p>
          <a:p>
            <a:pPr eaLnBrk="1" hangingPunct="1">
              <a:spcBef>
                <a:spcPts val="1200"/>
              </a:spcBef>
              <a:buClr>
                <a:srgbClr val="006FB7"/>
              </a:buClr>
            </a:pPr>
            <a:r>
              <a:rPr lang="en-US" altLang="zh-CN" sz="2800">
                <a:ea typeface="宋体" pitchFamily="2" charset="-122"/>
              </a:rPr>
              <a:t>All persons are equal before the law. Consequently, they are entitled, without discrimination, to equal protection of the law.</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ianca2">
  <a:themeElements>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anca2">
      <a:majorFont>
        <a:latin typeface="Arial"/>
        <a:ea typeface=""/>
        <a:cs typeface="Arial"/>
      </a:majorFont>
      <a:minorFont>
        <a:latin typeface="Albertus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anc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anca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anca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anca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anca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anca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anca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anca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anca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anca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anca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anca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ronte">
  <a:themeElements>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ronte">
      <a:majorFont>
        <a:latin typeface="Arial"/>
        <a:ea typeface=""/>
        <a:cs typeface="Arial"/>
      </a:majorFont>
      <a:minorFont>
        <a:latin typeface="Futura Boo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ron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ron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ron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ron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ron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ron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ron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ron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ron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ron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ron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ron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9E7BC3-B739-4F1F-83F8-86C2428E9261}"/>
</file>

<file path=customXml/itemProps2.xml><?xml version="1.0" encoding="utf-8"?>
<ds:datastoreItem xmlns:ds="http://schemas.openxmlformats.org/officeDocument/2006/customXml" ds:itemID="{D6D660DB-A55C-4BF1-AEAE-68B17987F489}"/>
</file>

<file path=customXml/itemProps3.xml><?xml version="1.0" encoding="utf-8"?>
<ds:datastoreItem xmlns:ds="http://schemas.openxmlformats.org/officeDocument/2006/customXml" ds:itemID="{1C8AC30E-130D-4388-A4ED-A05BCF1B4F91}"/>
</file>

<file path=docProps/app.xml><?xml version="1.0" encoding="utf-8"?>
<Properties xmlns="http://schemas.openxmlformats.org/officeDocument/2006/extended-properties" xmlns:vt="http://schemas.openxmlformats.org/officeDocument/2006/docPropsVTypes">
  <Template/>
  <TotalTime>1202</TotalTime>
  <Words>3723</Words>
  <Application>Microsoft Office PowerPoint</Application>
  <PresentationFormat>On-screen Show (4:3)</PresentationFormat>
  <Paragraphs>435</Paragraphs>
  <Slides>55</Slides>
  <Notes>1</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bianca2</vt:lpstr>
      <vt:lpstr>Fronte</vt:lpstr>
      <vt:lpstr> Chapter 6  The right to a fair trial  Part I: from investigation to trial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ITC of the ILO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Annex CHAPTER 1</dc:title>
  <dc:creator>bissaca</dc:creator>
  <cp:lastModifiedBy>Paola Bissaca</cp:lastModifiedBy>
  <cp:revision>187</cp:revision>
  <cp:lastPrinted>2011-11-28T10:57:06Z</cp:lastPrinted>
  <dcterms:created xsi:type="dcterms:W3CDTF">2011-10-11T09:08:06Z</dcterms:created>
  <dcterms:modified xsi:type="dcterms:W3CDTF">2012-01-18T08:25:06Z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y fmtid="{D5CDD505-2E9C-101B-9397-08002B2CF9AE}" pid="3" name="Order">
    <vt:r8>993200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