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6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7"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t" anchorCtr="0" compatLnSpc="1">
            <a:prstTxWarp prst="textNoShape">
              <a:avLst/>
            </a:prstTxWarp>
          </a:bodyPr>
          <a:lstStyle>
            <a:lvl1pPr defTabSz="860837">
              <a:defRPr sz="1100"/>
            </a:lvl1pPr>
          </a:lstStyle>
          <a:p>
            <a:pPr>
              <a:defRPr/>
            </a:pPr>
            <a:endParaRPr lang="en-US"/>
          </a:p>
        </p:txBody>
      </p:sp>
      <p:sp>
        <p:nvSpPr>
          <p:cNvPr id="62467" name="Rectangle 3"/>
          <p:cNvSpPr>
            <a:spLocks noGrp="1" noChangeArrowheads="1"/>
          </p:cNvSpPr>
          <p:nvPr>
            <p:ph type="dt" idx="1"/>
          </p:nvPr>
        </p:nvSpPr>
        <p:spPr bwMode="auto">
          <a:xfrm>
            <a:off x="3616325"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t" anchorCtr="0" compatLnSpc="1">
            <a:prstTxWarp prst="textNoShape">
              <a:avLst/>
            </a:prstTxWarp>
          </a:bodyPr>
          <a:lstStyle>
            <a:lvl1pPr algn="r" defTabSz="860837">
              <a:defRPr sz="11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6988"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b" anchorCtr="0" compatLnSpc="1">
            <a:prstTxWarp prst="textNoShape">
              <a:avLst/>
            </a:prstTxWarp>
          </a:bodyPr>
          <a:lstStyle>
            <a:lvl1pPr defTabSz="860837">
              <a:defRPr sz="1100"/>
            </a:lvl1pPr>
          </a:lstStyle>
          <a:p>
            <a:pPr>
              <a:defRPr/>
            </a:pPr>
            <a:endParaRPr lang="en-US"/>
          </a:p>
        </p:txBody>
      </p:sp>
      <p:sp>
        <p:nvSpPr>
          <p:cNvPr id="62471" name="Rectangle 7"/>
          <p:cNvSpPr>
            <a:spLocks noGrp="1" noChangeArrowheads="1"/>
          </p:cNvSpPr>
          <p:nvPr>
            <p:ph type="sldNum" sz="quarter" idx="5"/>
          </p:nvPr>
        </p:nvSpPr>
        <p:spPr bwMode="auto">
          <a:xfrm>
            <a:off x="3616325"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2" tIns="43047" rIns="86092" bIns="43047" numCol="1" anchor="b" anchorCtr="0" compatLnSpc="1">
            <a:prstTxWarp prst="textNoShape">
              <a:avLst/>
            </a:prstTxWarp>
          </a:bodyPr>
          <a:lstStyle>
            <a:lvl1pPr algn="r" defTabSz="860837">
              <a:defRPr sz="1100"/>
            </a:lvl1pPr>
          </a:lstStyle>
          <a:p>
            <a:pPr>
              <a:defRPr/>
            </a:pPr>
            <a:fld id="{984C2486-C24F-4799-9E9B-5ADDB12D3C58}" type="slidenum">
              <a:rPr lang="en-US"/>
              <a:pPr>
                <a:defRPr/>
              </a:pPr>
              <a:t>‹#›</a:t>
            </a:fld>
            <a:endParaRPr lang="en-US"/>
          </a:p>
        </p:txBody>
      </p:sp>
    </p:spTree>
    <p:extLst>
      <p:ext uri="{BB962C8B-B14F-4D97-AF65-F5344CB8AC3E}">
        <p14:creationId xmlns:p14="http://schemas.microsoft.com/office/powerpoint/2010/main" val="3249896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857250" eaLnBrk="0" hangingPunct="0">
              <a:defRPr>
                <a:solidFill>
                  <a:schemeClr val="tx1"/>
                </a:solidFill>
                <a:latin typeface="Arial" charset="0"/>
                <a:cs typeface="Arial" charset="0"/>
              </a:defRPr>
            </a:lvl1pPr>
            <a:lvl2pPr marL="742950" indent="-285750" defTabSz="857250" eaLnBrk="0" hangingPunct="0">
              <a:defRPr>
                <a:solidFill>
                  <a:schemeClr val="tx1"/>
                </a:solidFill>
                <a:latin typeface="Arial" charset="0"/>
                <a:cs typeface="Arial" charset="0"/>
              </a:defRPr>
            </a:lvl2pPr>
            <a:lvl3pPr marL="1143000" indent="-228600" defTabSz="857250" eaLnBrk="0" hangingPunct="0">
              <a:defRPr>
                <a:solidFill>
                  <a:schemeClr val="tx1"/>
                </a:solidFill>
                <a:latin typeface="Arial" charset="0"/>
                <a:cs typeface="Arial" charset="0"/>
              </a:defRPr>
            </a:lvl3pPr>
            <a:lvl4pPr marL="1600200" indent="-228600" defTabSz="857250" eaLnBrk="0" hangingPunct="0">
              <a:defRPr>
                <a:solidFill>
                  <a:schemeClr val="tx1"/>
                </a:solidFill>
                <a:latin typeface="Arial" charset="0"/>
                <a:cs typeface="Arial" charset="0"/>
              </a:defRPr>
            </a:lvl4pPr>
            <a:lvl5pPr marL="2057400" indent="-228600" defTabSz="857250" eaLnBrk="0" hangingPunct="0">
              <a:defRPr>
                <a:solidFill>
                  <a:schemeClr val="tx1"/>
                </a:solidFill>
                <a:latin typeface="Arial" charset="0"/>
                <a:cs typeface="Arial" charset="0"/>
              </a:defRPr>
            </a:lvl5pPr>
            <a:lvl6pPr marL="2514600" indent="-228600" defTabSz="857250" eaLnBrk="0" fontAlgn="base" hangingPunct="0">
              <a:spcBef>
                <a:spcPct val="0"/>
              </a:spcBef>
              <a:spcAft>
                <a:spcPct val="0"/>
              </a:spcAft>
              <a:defRPr>
                <a:solidFill>
                  <a:schemeClr val="tx1"/>
                </a:solidFill>
                <a:latin typeface="Arial" charset="0"/>
                <a:cs typeface="Arial" charset="0"/>
              </a:defRPr>
            </a:lvl6pPr>
            <a:lvl7pPr marL="2971800" indent="-228600" defTabSz="857250" eaLnBrk="0" fontAlgn="base" hangingPunct="0">
              <a:spcBef>
                <a:spcPct val="0"/>
              </a:spcBef>
              <a:spcAft>
                <a:spcPct val="0"/>
              </a:spcAft>
              <a:defRPr>
                <a:solidFill>
                  <a:schemeClr val="tx1"/>
                </a:solidFill>
                <a:latin typeface="Arial" charset="0"/>
                <a:cs typeface="Arial" charset="0"/>
              </a:defRPr>
            </a:lvl7pPr>
            <a:lvl8pPr marL="3429000" indent="-228600" defTabSz="857250" eaLnBrk="0" fontAlgn="base" hangingPunct="0">
              <a:spcBef>
                <a:spcPct val="0"/>
              </a:spcBef>
              <a:spcAft>
                <a:spcPct val="0"/>
              </a:spcAft>
              <a:defRPr>
                <a:solidFill>
                  <a:schemeClr val="tx1"/>
                </a:solidFill>
                <a:latin typeface="Arial" charset="0"/>
                <a:cs typeface="Arial" charset="0"/>
              </a:defRPr>
            </a:lvl8pPr>
            <a:lvl9pPr marL="3886200" indent="-228600" defTabSz="857250" eaLnBrk="0" fontAlgn="base" hangingPunct="0">
              <a:spcBef>
                <a:spcPct val="0"/>
              </a:spcBef>
              <a:spcAft>
                <a:spcPct val="0"/>
              </a:spcAft>
              <a:defRPr>
                <a:solidFill>
                  <a:schemeClr val="tx1"/>
                </a:solidFill>
                <a:latin typeface="Arial" charset="0"/>
                <a:cs typeface="Arial" charset="0"/>
              </a:defRPr>
            </a:lvl9pPr>
          </a:lstStyle>
          <a:p>
            <a:pPr eaLnBrk="1" hangingPunct="1"/>
            <a:fld id="{B1F760B5-0F89-463E-982A-FEB41A962266}" type="slidenum">
              <a:rPr lang="en-US" smtClean="0"/>
              <a:pPr eaLnBrk="1" hangingPunct="1"/>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0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51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4</a:t>
            </a:r>
            <a:r>
              <a:rPr lang="en-US" altLang="zh-CN" b="0"/>
              <a:t> </a:t>
            </a:r>
            <a:endParaRPr lang="en-US" b="0"/>
          </a:p>
        </p:txBody>
      </p:sp>
    </p:spTree>
    <p:extLst>
      <p:ext uri="{BB962C8B-B14F-4D97-AF65-F5344CB8AC3E}">
        <p14:creationId xmlns:p14="http://schemas.microsoft.com/office/powerpoint/2010/main" val="429347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7</a:t>
            </a:r>
            <a:endParaRPr lang="en-US" b="0"/>
          </a:p>
        </p:txBody>
      </p:sp>
    </p:spTree>
    <p:extLst>
      <p:ext uri="{BB962C8B-B14F-4D97-AF65-F5344CB8AC3E}">
        <p14:creationId xmlns:p14="http://schemas.microsoft.com/office/powerpoint/2010/main" val="838614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a:t>Chapter 1</a:t>
            </a:r>
            <a:r>
              <a:rPr lang="en-US" altLang="zh-CN" b="0"/>
              <a:t> </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7</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right to a fair </a:t>
            </a:r>
            <a:r>
              <a:rPr lang="en-US" altLang="zh-CN" sz="3600" dirty="0" smtClean="0">
                <a:solidFill>
                  <a:srgbClr val="006FB7"/>
                </a:solidFill>
                <a:ea typeface="宋体" pitchFamily="2" charset="-122"/>
              </a:rPr>
              <a:t>trial</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Part II</a:t>
            </a:r>
            <a:r>
              <a:rPr lang="en-US" altLang="zh-CN" sz="3600" dirty="0">
                <a:solidFill>
                  <a:srgbClr val="006FB7"/>
                </a:solidFill>
                <a:ea typeface="宋体" pitchFamily="2" charset="-122"/>
              </a:rPr>
              <a:t>: </a:t>
            </a:r>
            <a:r>
              <a:rPr lang="en-US" altLang="zh-CN" sz="3600" dirty="0">
                <a:solidFill>
                  <a:srgbClr val="006FB7"/>
                </a:solidFill>
                <a:ea typeface="宋体" pitchFamily="2" charset="-122"/>
              </a:rPr>
              <a:t>from trial to final </a:t>
            </a:r>
            <a:r>
              <a:rPr lang="en-US" altLang="zh-CN" sz="3600" dirty="0" err="1" smtClean="0">
                <a:solidFill>
                  <a:srgbClr val="006FB7"/>
                </a:solidFill>
                <a:ea typeface="宋体" pitchFamily="2" charset="-122"/>
              </a:rPr>
              <a:t>judgement</a:t>
            </a: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43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4342" name="Rectangle 3"/>
          <p:cNvSpPr txBox="1">
            <a:spLocks noChangeArrowheads="1"/>
          </p:cNvSpPr>
          <p:nvPr/>
        </p:nvSpPr>
        <p:spPr bwMode="auto">
          <a:xfrm>
            <a:off x="395288" y="1989138"/>
            <a:ext cx="8229600" cy="381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800" b="1" dirty="0" smtClean="0">
                <a:solidFill>
                  <a:srgbClr val="006FB7"/>
                </a:solidFill>
                <a:ea typeface="宋体" pitchFamily="2" charset="-122"/>
              </a:rPr>
              <a:t>Key legal texts IV</a:t>
            </a:r>
            <a:endParaRPr lang="en-GB" altLang="zh-CN" sz="2800" dirty="0" smtClean="0">
              <a:ea typeface="宋体" pitchFamily="2" charset="-122"/>
            </a:endParaRPr>
          </a:p>
          <a:p>
            <a:pPr eaLnBrk="1" hangingPunct="1">
              <a:spcBef>
                <a:spcPts val="1200"/>
              </a:spcBef>
              <a:buClr>
                <a:srgbClr val="006FB7"/>
              </a:buClr>
              <a:defRPr/>
            </a:pPr>
            <a:r>
              <a:rPr lang="en-GB" altLang="zh-CN" sz="2800" dirty="0" smtClean="0">
                <a:ea typeface="宋体" pitchFamily="2" charset="-122"/>
              </a:rPr>
              <a:t>The European Convention on Human Rights, article 6 (1):</a:t>
            </a:r>
          </a:p>
          <a:p>
            <a:pPr marL="360000" eaLnBrk="1" hangingPunct="1">
              <a:spcBef>
                <a:spcPts val="1200"/>
              </a:spcBef>
              <a:buClr>
                <a:srgbClr val="006FB7"/>
              </a:buClr>
              <a:defRPr/>
            </a:pPr>
            <a:r>
              <a:rPr lang="en-GB" altLang="zh-CN" sz="2800" dirty="0" smtClean="0">
                <a:ea typeface="宋体" pitchFamily="2" charset="-122"/>
              </a:rPr>
              <a:t>In the determination of his civil rights and </a:t>
            </a:r>
            <a:br>
              <a:rPr lang="en-GB" altLang="zh-CN" sz="2800" dirty="0" smtClean="0">
                <a:ea typeface="宋体" pitchFamily="2" charset="-122"/>
              </a:rPr>
            </a:br>
            <a:r>
              <a:rPr lang="en-GB" altLang="zh-CN" sz="2800" dirty="0" smtClean="0">
                <a:ea typeface="宋体" pitchFamily="2" charset="-122"/>
              </a:rPr>
              <a:t>obligations or of any criminal charge against him,</a:t>
            </a:r>
            <a:br>
              <a:rPr lang="en-GB" altLang="zh-CN" sz="2800" dirty="0" smtClean="0">
                <a:ea typeface="宋体" pitchFamily="2" charset="-122"/>
              </a:rPr>
            </a:br>
            <a:r>
              <a:rPr lang="en-GB" altLang="zh-CN" sz="2800" dirty="0" smtClean="0">
                <a:ea typeface="宋体" pitchFamily="2" charset="-122"/>
              </a:rPr>
              <a:t>everyone is entitled to a fair and public hearing </a:t>
            </a:r>
            <a:br>
              <a:rPr lang="en-GB" altLang="zh-CN" sz="2800" dirty="0" smtClean="0">
                <a:ea typeface="宋体" pitchFamily="2" charset="-122"/>
              </a:rPr>
            </a:br>
            <a:r>
              <a:rPr lang="en-GB" altLang="zh-CN" sz="2800" dirty="0" smtClean="0">
                <a:ea typeface="宋体" pitchFamily="2" charset="-122"/>
              </a:rPr>
              <a:t>within a reasonable time by an independent and </a:t>
            </a:r>
            <a:br>
              <a:rPr lang="en-GB" altLang="zh-CN" sz="2800" dirty="0" smtClean="0">
                <a:ea typeface="宋体" pitchFamily="2" charset="-122"/>
              </a:rPr>
            </a:br>
            <a:r>
              <a:rPr lang="en-GB" altLang="zh-CN" sz="2800" dirty="0" smtClean="0">
                <a:ea typeface="宋体" pitchFamily="2" charset="-122"/>
              </a:rPr>
              <a:t>impartial tribunal established by law. .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53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5366" name="Rectangle 3"/>
          <p:cNvSpPr txBox="1">
            <a:spLocks noChangeArrowheads="1"/>
          </p:cNvSpPr>
          <p:nvPr/>
        </p:nvSpPr>
        <p:spPr bwMode="auto">
          <a:xfrm>
            <a:off x="395288" y="1917700"/>
            <a:ext cx="8229600" cy="3527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a:solidFill>
                  <a:srgbClr val="006FB7"/>
                </a:solidFill>
                <a:ea typeface="宋体" pitchFamily="2" charset="-122"/>
              </a:rPr>
              <a:t>Key legal texts V</a:t>
            </a:r>
            <a:endParaRPr lang="en-GB" altLang="zh-CN" sz="2800">
              <a:ea typeface="宋体" pitchFamily="2" charset="-122"/>
            </a:endParaRPr>
          </a:p>
          <a:p>
            <a:pPr eaLnBrk="1" hangingPunct="1">
              <a:spcBef>
                <a:spcPts val="1200"/>
              </a:spcBef>
              <a:buClr>
                <a:srgbClr val="006FB7"/>
              </a:buClr>
            </a:pPr>
            <a:r>
              <a:rPr lang="en-GB" altLang="zh-CN" sz="2800">
                <a:ea typeface="宋体" pitchFamily="2" charset="-122"/>
              </a:rPr>
              <a:t>The Statute of the International Criminal Court, article 67 (1):</a:t>
            </a:r>
          </a:p>
          <a:p>
            <a:pPr eaLnBrk="1" hangingPunct="1">
              <a:spcBef>
                <a:spcPts val="1200"/>
              </a:spcBef>
              <a:buClr>
                <a:srgbClr val="006FB7"/>
              </a:buClr>
            </a:pPr>
            <a:r>
              <a:rPr lang="en-GB" altLang="zh-CN" sz="2800">
                <a:ea typeface="宋体" pitchFamily="2" charset="-122"/>
              </a:rPr>
              <a:t>In the determination of any charge, the accused </a:t>
            </a:r>
            <a:br>
              <a:rPr lang="en-GB" altLang="zh-CN" sz="2800">
                <a:ea typeface="宋体" pitchFamily="2" charset="-122"/>
              </a:rPr>
            </a:br>
            <a:r>
              <a:rPr lang="en-GB" altLang="zh-CN" sz="2800">
                <a:ea typeface="宋体" pitchFamily="2" charset="-122"/>
              </a:rPr>
              <a:t>shall be entitled to a public hearing, having </a:t>
            </a:r>
            <a:br>
              <a:rPr lang="en-GB" altLang="zh-CN" sz="2800">
                <a:ea typeface="宋体" pitchFamily="2" charset="-122"/>
              </a:rPr>
            </a:br>
            <a:r>
              <a:rPr lang="en-GB" altLang="zh-CN" sz="2800">
                <a:ea typeface="宋体" pitchFamily="2" charset="-122"/>
              </a:rPr>
              <a:t>regard to the provisions of this Statute, to a fair </a:t>
            </a:r>
            <a:br>
              <a:rPr lang="en-GB" altLang="zh-CN" sz="2800">
                <a:ea typeface="宋体" pitchFamily="2" charset="-122"/>
              </a:rPr>
            </a:br>
            <a:r>
              <a:rPr lang="en-GB" altLang="zh-CN" sz="2800">
                <a:ea typeface="宋体" pitchFamily="2" charset="-122"/>
              </a:rPr>
              <a:t>hearing conducted impartially .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8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63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6390" name="Rectangle 3"/>
          <p:cNvSpPr txBox="1">
            <a:spLocks noChangeArrowheads="1"/>
          </p:cNvSpPr>
          <p:nvPr/>
        </p:nvSpPr>
        <p:spPr bwMode="auto">
          <a:xfrm>
            <a:off x="395288" y="1989138"/>
            <a:ext cx="8229600" cy="367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What it means in general I</a:t>
            </a:r>
            <a:endParaRPr lang="en-GB" altLang="zh-CN" sz="2800">
              <a:ea typeface="宋体" pitchFamily="2" charset="-122"/>
            </a:endParaRPr>
          </a:p>
          <a:p>
            <a:pPr eaLnBrk="1" hangingPunct="1">
              <a:spcBef>
                <a:spcPts val="1200"/>
              </a:spcBef>
              <a:buClr>
                <a:srgbClr val="006FB7"/>
              </a:buClr>
            </a:pPr>
            <a:r>
              <a:rPr lang="en-GB" altLang="zh-CN" sz="2800">
                <a:ea typeface="宋体" pitchFamily="2" charset="-122"/>
              </a:rPr>
              <a:t>The right to a fair trial can be violated in many ways, but as a general principle it has always to be borne in mind that the accused person must at all times be given a genuine opportunity to answer the charges, challenge evidence and cross-examine witnesses, and to do so in a dignified atmosphere.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74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7414" name="Rectangle 3"/>
          <p:cNvSpPr txBox="1">
            <a:spLocks noChangeArrowheads="1"/>
          </p:cNvSpPr>
          <p:nvPr/>
        </p:nvSpPr>
        <p:spPr bwMode="auto">
          <a:xfrm>
            <a:off x="395288" y="2060575"/>
            <a:ext cx="8229600"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What it means in general II</a:t>
            </a:r>
            <a:endParaRPr lang="en-GB" altLang="zh-CN" sz="2800">
              <a:ea typeface="宋体" pitchFamily="2" charset="-122"/>
            </a:endParaRPr>
          </a:p>
          <a:p>
            <a:pPr eaLnBrk="1" hangingPunct="1">
              <a:spcBef>
                <a:spcPts val="1200"/>
              </a:spcBef>
              <a:buClr>
                <a:srgbClr val="006FB7"/>
              </a:buClr>
            </a:pPr>
            <a:r>
              <a:rPr lang="en-GB" altLang="zh-CN" sz="2800">
                <a:ea typeface="宋体" pitchFamily="2" charset="-122"/>
              </a:rPr>
              <a:t>Failures and shortcomings at the stage of the criminal investigation may seriously jeopardize the right to fair trial proceedings and thereby also prejudice the right to be presumed innocent.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Facilitator’s Guide</a:t>
            </a:r>
            <a:endParaRPr lang="en-US" smtClean="0"/>
          </a:p>
        </p:txBody>
      </p:sp>
      <p:sp>
        <p:nvSpPr>
          <p:cNvPr id="1843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of access to a </a:t>
            </a:r>
            <a:r>
              <a:rPr lang="en-GB" altLang="zh-CN" sz="3200" b="1" dirty="0" smtClean="0">
                <a:solidFill>
                  <a:srgbClr val="006FB7"/>
                </a:solidFill>
                <a:ea typeface="宋体" pitchFamily="2" charset="-122"/>
              </a:rPr>
              <a:t>court and</a:t>
            </a:r>
            <a:endParaRPr lang="en-GB" altLang="zh-CN" sz="3200" b="1" dirty="0">
              <a:solidFill>
                <a:srgbClr val="006FB7"/>
              </a:solidFill>
              <a:ea typeface="宋体" pitchFamily="2" charset="-122"/>
            </a:endParaRPr>
          </a:p>
          <a:p>
            <a:pPr eaLnBrk="1" hangingPunct="1"/>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justice </a:t>
            </a:r>
          </a:p>
        </p:txBody>
      </p:sp>
      <p:sp>
        <p:nvSpPr>
          <p:cNvPr id="18437" name="Rectangle 3"/>
          <p:cNvSpPr txBox="1">
            <a:spLocks noChangeArrowheads="1"/>
          </p:cNvSpPr>
          <p:nvPr/>
        </p:nvSpPr>
        <p:spPr bwMode="auto">
          <a:xfrm>
            <a:off x="395288" y="1701800"/>
            <a:ext cx="8229600" cy="4319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What it means</a:t>
            </a:r>
          </a:p>
          <a:p>
            <a:pPr eaLnBrk="1" hangingPunct="1">
              <a:spcBef>
                <a:spcPts val="1200"/>
              </a:spcBef>
              <a:buClr>
                <a:srgbClr val="006FB7"/>
              </a:buClr>
            </a:pPr>
            <a:r>
              <a:rPr lang="en-GB" altLang="zh-CN" sz="2800">
                <a:ea typeface="宋体" pitchFamily="2" charset="-122"/>
              </a:rPr>
              <a:t>The right of access to the courts means that no one must be prevented either by law, administrative procedures or material resources from addressing him or herself to a court or tribunal for the purpose of vindicating his or her rights. </a:t>
            </a:r>
          </a:p>
          <a:p>
            <a:pPr eaLnBrk="1" hangingPunct="1">
              <a:spcBef>
                <a:spcPts val="1200"/>
              </a:spcBef>
              <a:buClr>
                <a:srgbClr val="006FB7"/>
              </a:buClr>
            </a:pPr>
            <a:r>
              <a:rPr lang="en-GB" altLang="zh-CN" sz="2800">
                <a:ea typeface="宋体" pitchFamily="2" charset="-122"/>
              </a:rPr>
              <a:t>Men and women are entitled to equal access to the courts.</a:t>
            </a:r>
          </a:p>
        </p:txBody>
      </p:sp>
      <p:sp>
        <p:nvSpPr>
          <p:cNvPr id="1843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9461" name="Rectangle 2"/>
          <p:cNvSpPr txBox="1">
            <a:spLocks noChangeArrowheads="1"/>
          </p:cNvSpPr>
          <p:nvPr/>
        </p:nvSpPr>
        <p:spPr bwMode="auto">
          <a:xfrm>
            <a:off x="1187450" y="38735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equality of </a:t>
            </a:r>
            <a:r>
              <a:rPr lang="en-GB" altLang="zh-CN" sz="3200" b="1" dirty="0" smtClean="0">
                <a:solidFill>
                  <a:srgbClr val="006FB7"/>
                </a:solidFill>
                <a:ea typeface="宋体" pitchFamily="2" charset="-122"/>
              </a:rPr>
              <a:t>arms</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in </a:t>
            </a:r>
            <a:r>
              <a:rPr lang="en-GB" altLang="zh-CN" sz="3200" b="1" dirty="0">
                <a:solidFill>
                  <a:srgbClr val="006FB7"/>
                </a:solidFill>
                <a:ea typeface="宋体" pitchFamily="2" charset="-122"/>
              </a:rPr>
              <a:t>adversarial proceedings</a:t>
            </a:r>
            <a:endParaRPr lang="en-US" sz="3200" b="1" dirty="0">
              <a:solidFill>
                <a:srgbClr val="006FB7"/>
              </a:solidFill>
            </a:endParaRPr>
          </a:p>
        </p:txBody>
      </p:sp>
      <p:sp>
        <p:nvSpPr>
          <p:cNvPr id="19462" name="Rectangle 3"/>
          <p:cNvSpPr txBox="1">
            <a:spLocks noChangeArrowheads="1"/>
          </p:cNvSpPr>
          <p:nvPr/>
        </p:nvSpPr>
        <p:spPr bwMode="auto">
          <a:xfrm>
            <a:off x="395288" y="1773238"/>
            <a:ext cx="8229600"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a:solidFill>
                  <a:srgbClr val="006FB7"/>
                </a:solidFill>
                <a:ea typeface="宋体" pitchFamily="2" charset="-122"/>
              </a:rPr>
              <a:t>What it means</a:t>
            </a:r>
          </a:p>
          <a:p>
            <a:pPr eaLnBrk="1" hangingPunct="1">
              <a:spcBef>
                <a:spcPts val="1200"/>
              </a:spcBef>
              <a:buClr>
                <a:srgbClr val="006FB7"/>
              </a:buClr>
            </a:pPr>
            <a:r>
              <a:rPr lang="en-GB" altLang="zh-CN" sz="2800">
                <a:ea typeface="宋体" pitchFamily="2" charset="-122"/>
              </a:rPr>
              <a:t>The right to </a:t>
            </a:r>
            <a:r>
              <a:rPr lang="en-GB" altLang="zh-CN" sz="2800" i="1">
                <a:ea typeface="宋体" pitchFamily="2" charset="-122"/>
              </a:rPr>
              <a:t>equality of arms </a:t>
            </a:r>
            <a:r>
              <a:rPr lang="en-GB" altLang="zh-CN" sz="2800">
                <a:ea typeface="宋体" pitchFamily="2" charset="-122"/>
              </a:rPr>
              <a:t>or the right to </a:t>
            </a:r>
            <a:r>
              <a:rPr lang="en-GB" altLang="zh-CN" sz="2800" i="1">
                <a:ea typeface="宋体" pitchFamily="2" charset="-122"/>
              </a:rPr>
              <a:t>truly adversarial proceedings</a:t>
            </a:r>
            <a:r>
              <a:rPr lang="en-GB" altLang="zh-CN" sz="2800">
                <a:ea typeface="宋体" pitchFamily="2" charset="-122"/>
              </a:rPr>
              <a:t> in civil and criminal matters forms an intrinsic part of the right to a fair trial and means that there must at all times be a fair balance between the prosecution/plaintiff and the defence. At no stage of the proceedings must any party be placed at a disadvantage vis-à-vis his or her opponent.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204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5" name="Rectangle 2"/>
          <p:cNvSpPr txBox="1">
            <a:spLocks noChangeArrowheads="1"/>
          </p:cNvSpPr>
          <p:nvPr/>
        </p:nvSpPr>
        <p:spPr bwMode="auto">
          <a:xfrm>
            <a:off x="1187450" y="38735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Compelling the attendance of witnesses</a:t>
            </a:r>
            <a:endParaRPr lang="en-US" sz="3200" b="1">
              <a:solidFill>
                <a:srgbClr val="006FB7"/>
              </a:solidFill>
            </a:endParaRPr>
          </a:p>
        </p:txBody>
      </p:sp>
      <p:sp>
        <p:nvSpPr>
          <p:cNvPr id="20486" name="Rectangle 3"/>
          <p:cNvSpPr txBox="1">
            <a:spLocks noChangeArrowheads="1"/>
          </p:cNvSpPr>
          <p:nvPr/>
        </p:nvSpPr>
        <p:spPr bwMode="auto">
          <a:xfrm>
            <a:off x="395288" y="2133600"/>
            <a:ext cx="8229600" cy="280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a:ea typeface="宋体" pitchFamily="2" charset="-122"/>
              </a:rPr>
              <a:t>Under article 14 (3) (e) of the International Covenant on Civil and Political Rights, a court shall exercise the same legal powers to compel the attendance of witnesses and the examination or cross-examination of any witnesses for the defence as are available to the prosecution.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0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150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Judge’s instructions to the jury</a:t>
            </a:r>
            <a:endParaRPr lang="en-US" sz="3200" b="1">
              <a:solidFill>
                <a:srgbClr val="006FB7"/>
              </a:solidFill>
            </a:endParaRPr>
          </a:p>
        </p:txBody>
      </p:sp>
      <p:sp>
        <p:nvSpPr>
          <p:cNvPr id="21510"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endParaRPr lang="en-GB" altLang="zh-CN" sz="2800">
              <a:ea typeface="宋体" pitchFamily="2" charset="-122"/>
            </a:endParaRPr>
          </a:p>
        </p:txBody>
      </p:sp>
      <p:sp>
        <p:nvSpPr>
          <p:cNvPr id="21511" name="Rectangle 3"/>
          <p:cNvSpPr txBox="1">
            <a:spLocks noChangeArrowheads="1"/>
          </p:cNvSpPr>
          <p:nvPr/>
        </p:nvSpPr>
        <p:spPr bwMode="auto">
          <a:xfrm>
            <a:off x="395288" y="2132013"/>
            <a:ext cx="8229600" cy="280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000"/>
              </a:spcBef>
              <a:buClr>
                <a:srgbClr val="006FB7"/>
              </a:buClr>
            </a:pPr>
            <a:r>
              <a:rPr lang="en-GB" altLang="zh-CN" sz="2800">
                <a:ea typeface="宋体" pitchFamily="2" charset="-122"/>
              </a:rPr>
              <a:t>In trial by jury, the judge’s instructions to the jury must be impartial and fair in that the case of both the prosecutor and the defence must be presented in such a way as to ensure the right to a fair trial, which must be free from arbitrariness. A violation of this essential duty amounts to a denial of justice.</a:t>
            </a:r>
            <a:endParaRPr lang="en-GB" altLang="zh-CN" sz="2800" i="1">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225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a public hearing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a public judgement </a:t>
            </a:r>
            <a:endParaRPr lang="en-US" sz="3200" b="1" dirty="0">
              <a:solidFill>
                <a:srgbClr val="006FB7"/>
              </a:solidFill>
            </a:endParaRPr>
          </a:p>
        </p:txBody>
      </p:sp>
      <p:sp>
        <p:nvSpPr>
          <p:cNvPr id="9" name="Rectangle 3"/>
          <p:cNvSpPr txBox="1">
            <a:spLocks noChangeArrowheads="1"/>
          </p:cNvSpPr>
          <p:nvPr/>
        </p:nvSpPr>
        <p:spPr bwMode="auto">
          <a:xfrm>
            <a:off x="395288" y="1628775"/>
            <a:ext cx="8229600"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1900" b="1" dirty="0">
                <a:solidFill>
                  <a:srgbClr val="006FB7"/>
                </a:solidFill>
                <a:ea typeface="宋体" pitchFamily="2" charset="-122"/>
              </a:rPr>
              <a:t>Key legal texts I</a:t>
            </a:r>
          </a:p>
          <a:p>
            <a:pPr eaLnBrk="1" hangingPunct="1">
              <a:spcBef>
                <a:spcPts val="1200"/>
              </a:spcBef>
              <a:buClr>
                <a:srgbClr val="006FB7"/>
              </a:buClr>
              <a:defRPr/>
            </a:pPr>
            <a:r>
              <a:rPr lang="en-GB" altLang="zh-CN" sz="1900" dirty="0">
                <a:ea typeface="宋体" pitchFamily="2" charset="-122"/>
              </a:rPr>
              <a:t>The International Covenant on Civil and Political Rights, article 14 (1):</a:t>
            </a:r>
          </a:p>
          <a:p>
            <a:pPr marL="360000" eaLnBrk="1" hangingPunct="1">
              <a:spcBef>
                <a:spcPts val="1200"/>
              </a:spcBef>
              <a:buClr>
                <a:srgbClr val="006FB7"/>
              </a:buClr>
              <a:defRPr/>
            </a:pPr>
            <a:r>
              <a:rPr lang="en-GB" altLang="zh-CN" sz="1900" dirty="0">
                <a:ea typeface="宋体" pitchFamily="2" charset="-122"/>
              </a:rPr>
              <a:t>. . . In the determination of any criminal charge against him, or of his rights and obligations in a suit at law, everyone shall be entitled to a fair and public hearing by a competent, independent and impartial tribunal established by law. The press and the public may be excluded from all or part of a trial for reasons of morals, public order (</a:t>
            </a:r>
            <a:r>
              <a:rPr lang="en-GB" altLang="zh-CN" sz="1900" i="1" dirty="0" err="1">
                <a:ea typeface="宋体" pitchFamily="2" charset="-122"/>
              </a:rPr>
              <a:t>ordre</a:t>
            </a:r>
            <a:r>
              <a:rPr lang="en-GB" altLang="zh-CN" sz="1900" i="1" dirty="0">
                <a:ea typeface="宋体" pitchFamily="2" charset="-122"/>
              </a:rPr>
              <a:t> public</a:t>
            </a:r>
            <a:r>
              <a:rPr lang="en-GB" altLang="zh-CN" sz="1900" dirty="0">
                <a:ea typeface="宋体" pitchFamily="2" charset="-122"/>
              </a:rPr>
              <a:t>) or national security in a democratic society, or when the interest of the private lives of the parties so requires, or to the extent strictly necessary in the opinion of the court in special circumstances where publicity would prejudice the interests of justice; but any judgement rendered in a criminal case or in a suit at law shall be made public except where the interest of juvenile persons otherwise requires or the proceedings concern matrimonial disputes or the guardianship of children.</a:t>
            </a:r>
            <a:endParaRPr lang="en-GB" altLang="zh-CN" sz="1900" dirty="0" smtClean="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3557" name="Rectangle 2"/>
          <p:cNvSpPr txBox="1">
            <a:spLocks noChangeArrowheads="1"/>
          </p:cNvSpPr>
          <p:nvPr/>
        </p:nvSpPr>
        <p:spPr bwMode="auto">
          <a:xfrm>
            <a:off x="1187450" y="39370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3558"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endParaRPr lang="en-GB" altLang="zh-CN" sz="2800">
              <a:ea typeface="宋体" pitchFamily="2" charset="-122"/>
            </a:endParaRPr>
          </a:p>
        </p:txBody>
      </p:sp>
      <p:sp>
        <p:nvSpPr>
          <p:cNvPr id="23559"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a public hearing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a public judgement</a:t>
            </a:r>
            <a:endParaRPr lang="en-US" sz="3200" b="1" dirty="0">
              <a:solidFill>
                <a:srgbClr val="006FB7"/>
              </a:solidFill>
            </a:endParaRPr>
          </a:p>
        </p:txBody>
      </p:sp>
      <p:sp>
        <p:nvSpPr>
          <p:cNvPr id="9" name="Rectangle 3"/>
          <p:cNvSpPr txBox="1">
            <a:spLocks noChangeArrowheads="1"/>
          </p:cNvSpPr>
          <p:nvPr/>
        </p:nvSpPr>
        <p:spPr bwMode="auto">
          <a:xfrm>
            <a:off x="395288" y="2206154"/>
            <a:ext cx="8229600" cy="3167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800" b="1" dirty="0">
                <a:solidFill>
                  <a:srgbClr val="006FB7"/>
                </a:solidFill>
                <a:ea typeface="宋体" pitchFamily="2" charset="-122"/>
              </a:rPr>
              <a:t>Key legal texts II</a:t>
            </a:r>
          </a:p>
          <a:p>
            <a:pPr eaLnBrk="1" hangingPunct="1">
              <a:spcBef>
                <a:spcPts val="1200"/>
              </a:spcBef>
              <a:buClr>
                <a:srgbClr val="006FB7"/>
              </a:buClr>
              <a:defRPr/>
            </a:pPr>
            <a:r>
              <a:rPr lang="en-GB" altLang="zh-CN" sz="2800" dirty="0">
                <a:ea typeface="宋体" pitchFamily="2" charset="-122"/>
              </a:rPr>
              <a:t>The American Convention on Human Rights, article 8 (5):</a:t>
            </a:r>
          </a:p>
          <a:p>
            <a:pPr marL="360000" eaLnBrk="1" hangingPunct="1">
              <a:spcBef>
                <a:spcPts val="1200"/>
              </a:spcBef>
              <a:buClr>
                <a:srgbClr val="006FB7"/>
              </a:buClr>
              <a:defRPr/>
            </a:pPr>
            <a:r>
              <a:rPr lang="en-GB" altLang="zh-CN" sz="2800" dirty="0">
                <a:ea typeface="宋体" pitchFamily="2" charset="-122"/>
              </a:rPr>
              <a:t>Criminal proceedings shall be public, except insofar as may be necessary to protect the interests of justice.</a:t>
            </a:r>
            <a:endParaRPr lang="en-GB" altLang="zh-CN" sz="2800" dirty="0" smtClean="0">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6148" name="Rectangle 2"/>
          <p:cNvSpPr>
            <a:spLocks noGrp="1" noChangeArrowheads="1"/>
          </p:cNvSpPr>
          <p:nvPr>
            <p:ph type="title" idx="4294967295"/>
          </p:nvPr>
        </p:nvSpPr>
        <p:spPr bwMode="auto">
          <a:xfrm>
            <a:off x="1187450" y="404813"/>
            <a:ext cx="7499350" cy="11525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Learning objectives I</a:t>
            </a:r>
            <a:endParaRPr lang="en-US" smtClean="0"/>
          </a:p>
        </p:txBody>
      </p:sp>
      <p:sp>
        <p:nvSpPr>
          <p:cNvPr id="6149" name="Rectangle 3"/>
          <p:cNvSpPr>
            <a:spLocks noGrp="1" noChangeArrowheads="1"/>
          </p:cNvSpPr>
          <p:nvPr>
            <p:ph type="body" idx="4294967295"/>
          </p:nvPr>
        </p:nvSpPr>
        <p:spPr bwMode="auto">
          <a:xfrm>
            <a:off x="395288" y="1555750"/>
            <a:ext cx="8229600" cy="46101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eaLnBrk="1" hangingPunct="1">
              <a:spcBef>
                <a:spcPts val="1200"/>
              </a:spcBef>
            </a:pPr>
            <a:r>
              <a:rPr lang="en-GB" altLang="zh-CN" smtClean="0">
                <a:latin typeface="Arial" charset="0"/>
                <a:ea typeface="宋体" pitchFamily="2" charset="-122"/>
              </a:rPr>
              <a:t>To familiarize course participants with some of the international legal standards that exist concerning the rights of persons charged with criminal offences throughout the trial stage, and the application of these standards by international monitoring organs </a:t>
            </a:r>
          </a:p>
          <a:p>
            <a:pPr marL="358775" indent="-358775" eaLnBrk="1" hangingPunct="1">
              <a:spcBef>
                <a:spcPts val="1200"/>
              </a:spcBef>
            </a:pPr>
            <a:r>
              <a:rPr lang="en-GB" altLang="zh-CN" smtClean="0">
                <a:latin typeface="Arial" charset="0"/>
                <a:ea typeface="宋体" pitchFamily="2" charset="-122"/>
              </a:rPr>
              <a:t>To make the participants aware of the importance of applying these legal standards in order to protect a wide number of human rights in a society based on the rule of law</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45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4582"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a public hearing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a public judgement</a:t>
            </a:r>
            <a:endParaRPr lang="en-US" sz="3200" b="1" dirty="0">
              <a:solidFill>
                <a:srgbClr val="006FB7"/>
              </a:solidFill>
            </a:endParaRPr>
          </a:p>
        </p:txBody>
      </p:sp>
      <p:sp>
        <p:nvSpPr>
          <p:cNvPr id="9" name="Rectangle 3"/>
          <p:cNvSpPr txBox="1">
            <a:spLocks noChangeArrowheads="1"/>
          </p:cNvSpPr>
          <p:nvPr/>
        </p:nvSpPr>
        <p:spPr bwMode="auto">
          <a:xfrm>
            <a:off x="395288" y="1628775"/>
            <a:ext cx="8229600" cy="4608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500"/>
              </a:lnSpc>
              <a:spcBef>
                <a:spcPts val="1200"/>
              </a:spcBef>
              <a:buClr>
                <a:srgbClr val="006FB7"/>
              </a:buClr>
              <a:defRPr/>
            </a:pPr>
            <a:r>
              <a:rPr lang="en-GB" altLang="zh-CN" sz="2200" b="1" dirty="0">
                <a:solidFill>
                  <a:srgbClr val="006FB7"/>
                </a:solidFill>
                <a:ea typeface="宋体" pitchFamily="2" charset="-122"/>
              </a:rPr>
              <a:t>Key legal texts III</a:t>
            </a:r>
          </a:p>
          <a:p>
            <a:pPr eaLnBrk="1" hangingPunct="1">
              <a:lnSpc>
                <a:spcPts val="2500"/>
              </a:lnSpc>
              <a:spcBef>
                <a:spcPts val="1200"/>
              </a:spcBef>
              <a:buClr>
                <a:srgbClr val="006FB7"/>
              </a:buClr>
              <a:defRPr/>
            </a:pPr>
            <a:r>
              <a:rPr lang="en-GB" altLang="zh-CN" sz="2200" dirty="0">
                <a:ea typeface="宋体" pitchFamily="2" charset="-122"/>
              </a:rPr>
              <a:t>The European Convention on Human Rights</a:t>
            </a:r>
            <a:r>
              <a:rPr lang="en-GB" altLang="zh-CN" sz="2200" dirty="0" smtClean="0">
                <a:ea typeface="宋体" pitchFamily="2" charset="-122"/>
              </a:rPr>
              <a:t>, article </a:t>
            </a:r>
            <a:r>
              <a:rPr lang="en-GB" altLang="zh-CN" sz="2200" dirty="0">
                <a:ea typeface="宋体" pitchFamily="2" charset="-122"/>
              </a:rPr>
              <a:t>6 (1):</a:t>
            </a:r>
          </a:p>
          <a:p>
            <a:pPr marL="360000" eaLnBrk="1" hangingPunct="1">
              <a:lnSpc>
                <a:spcPts val="2500"/>
              </a:lnSpc>
              <a:spcBef>
                <a:spcPts val="1200"/>
              </a:spcBef>
              <a:buClr>
                <a:srgbClr val="006FB7"/>
              </a:buClr>
              <a:defRPr/>
            </a:pPr>
            <a:r>
              <a:rPr lang="en-GB" altLang="zh-CN" sz="2200" dirty="0">
                <a:ea typeface="宋体" pitchFamily="2" charset="-122"/>
              </a:rPr>
              <a:t>In the determination of his civil rights and obligations or of any criminal charge against him, everyone is entitled to a fair and public hearing within a reasonable time by an independent and impartial tribunal established by law. Judgement shall be pronounced publicly but the press and public may be excluded from all or part of the trial in the interests of morals, public order or national security in a democratic society, where the interests of juveniles or the protection of the private life of the parties so require, or to the extent strictly necessary in the opinion of the court in special circumstances </a:t>
            </a:r>
            <a:r>
              <a:rPr lang="en-GB" altLang="zh-CN" sz="2200" dirty="0" smtClean="0">
                <a:ea typeface="宋体" pitchFamily="2" charset="-122"/>
              </a:rPr>
              <a:t>where </a:t>
            </a:r>
            <a:r>
              <a:rPr lang="en-GB" altLang="zh-CN" sz="2200" dirty="0">
                <a:ea typeface="宋体" pitchFamily="2" charset="-122"/>
              </a:rPr>
              <a:t>publicity would prejudice the interests of justice.</a:t>
            </a:r>
            <a:endParaRPr lang="en-GB" altLang="zh-CN" sz="2200" dirty="0" smtClean="0">
              <a:ea typeface="宋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
        <p:nvSpPr>
          <p:cNvPr id="2560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5605"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a public hearing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a public judgement</a:t>
            </a:r>
          </a:p>
        </p:txBody>
      </p:sp>
      <p:sp>
        <p:nvSpPr>
          <p:cNvPr id="8" name="Rectangle 3"/>
          <p:cNvSpPr txBox="1">
            <a:spLocks noChangeArrowheads="1"/>
          </p:cNvSpPr>
          <p:nvPr/>
        </p:nvSpPr>
        <p:spPr bwMode="auto">
          <a:xfrm>
            <a:off x="395288" y="1557338"/>
            <a:ext cx="8364537"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800"/>
              </a:spcBef>
              <a:buClr>
                <a:srgbClr val="006FB7"/>
              </a:buClr>
              <a:defRPr/>
            </a:pPr>
            <a:r>
              <a:rPr lang="en-GB" altLang="zh-CN" sz="2000" b="1" dirty="0">
                <a:solidFill>
                  <a:srgbClr val="006FB7"/>
                </a:solidFill>
                <a:ea typeface="宋体" pitchFamily="2" charset="-122"/>
              </a:rPr>
              <a:t>Key legal texts IV</a:t>
            </a:r>
          </a:p>
          <a:p>
            <a:pPr eaLnBrk="1" hangingPunct="1">
              <a:spcBef>
                <a:spcPts val="800"/>
              </a:spcBef>
              <a:buClr>
                <a:srgbClr val="006FB7"/>
              </a:buClr>
              <a:defRPr/>
            </a:pPr>
            <a:r>
              <a:rPr lang="en-GB" altLang="zh-CN" sz="2000" dirty="0">
                <a:ea typeface="宋体" pitchFamily="2" charset="-122"/>
              </a:rPr>
              <a:t>The Statute of the International Criminal Court:</a:t>
            </a:r>
          </a:p>
          <a:p>
            <a:pPr marL="360000" eaLnBrk="1" hangingPunct="1">
              <a:spcBef>
                <a:spcPts val="800"/>
              </a:spcBef>
              <a:buClr>
                <a:srgbClr val="006FB7"/>
              </a:buClr>
              <a:defRPr/>
            </a:pPr>
            <a:r>
              <a:rPr lang="en-GB" altLang="zh-CN" sz="2000" dirty="0">
                <a:ea typeface="宋体" pitchFamily="2" charset="-122"/>
              </a:rPr>
              <a:t>Article 67 (1): </a:t>
            </a:r>
            <a:r>
              <a:rPr lang="en-GB" altLang="zh-CN" sz="2000" dirty="0" smtClean="0">
                <a:ea typeface="宋体" pitchFamily="2" charset="-122"/>
              </a:rPr>
              <a:t>In </a:t>
            </a:r>
            <a:r>
              <a:rPr lang="en-GB" altLang="zh-CN" sz="2000" dirty="0">
                <a:ea typeface="宋体" pitchFamily="2" charset="-122"/>
              </a:rPr>
              <a:t>the determination of any charge, the accused shall be entitled to a public hearing, having regard to the provisions of this Statute, to a fair hearing conducted impartially . . </a:t>
            </a:r>
            <a:r>
              <a:rPr lang="en-GB" altLang="zh-CN" sz="2000" dirty="0" smtClean="0">
                <a:ea typeface="宋体" pitchFamily="2" charset="-122"/>
              </a:rPr>
              <a:t>..</a:t>
            </a:r>
            <a:endParaRPr lang="en-GB" altLang="zh-CN" sz="2000" dirty="0">
              <a:ea typeface="宋体" pitchFamily="2" charset="-122"/>
            </a:endParaRPr>
          </a:p>
          <a:p>
            <a:pPr marL="360000" eaLnBrk="1" hangingPunct="1">
              <a:spcBef>
                <a:spcPts val="800"/>
              </a:spcBef>
              <a:buClr>
                <a:srgbClr val="006FB7"/>
              </a:buClr>
              <a:defRPr/>
            </a:pPr>
            <a:r>
              <a:rPr lang="en-GB" altLang="zh-CN" sz="2000" dirty="0">
                <a:ea typeface="宋体" pitchFamily="2" charset="-122"/>
              </a:rPr>
              <a:t>Article 68 (2): </a:t>
            </a:r>
            <a:r>
              <a:rPr lang="en-GB" altLang="zh-CN" sz="2000" dirty="0" smtClean="0">
                <a:ea typeface="宋体" pitchFamily="2" charset="-122"/>
              </a:rPr>
              <a:t>As </a:t>
            </a:r>
            <a:r>
              <a:rPr lang="en-GB" altLang="zh-CN" sz="2000" dirty="0">
                <a:ea typeface="宋体" pitchFamily="2" charset="-122"/>
              </a:rPr>
              <a:t>an exception to the principle of public hearings provided for in article 67, the Chambers of the Court may, to protect victims and witnesses or an accused, conduct any part of the proceedings </a:t>
            </a:r>
            <a:r>
              <a:rPr lang="en-GB" altLang="zh-CN" sz="2000" i="1" dirty="0">
                <a:ea typeface="宋体" pitchFamily="2" charset="-122"/>
              </a:rPr>
              <a:t>in camera </a:t>
            </a:r>
            <a:r>
              <a:rPr lang="en-GB" altLang="zh-CN" sz="2000" dirty="0">
                <a:ea typeface="宋体" pitchFamily="2" charset="-122"/>
              </a:rPr>
              <a:t>or allow the presentation of evidence by electronic or other special means. In particular, such measures shall be implemented in the case of a victim of sexual violence or a child who is a victim or a witness, unless otherwise ordered by the Court, having regard to all the circumstances, particularly the views of the victim or witness</a:t>
            </a:r>
            <a:r>
              <a:rPr lang="en-GB" altLang="zh-CN" sz="2000" dirty="0" smtClean="0">
                <a:ea typeface="宋体" pitchFamily="2" charset="-12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2662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662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a public hearing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a public judgement</a:t>
            </a:r>
          </a:p>
        </p:txBody>
      </p:sp>
      <p:sp>
        <p:nvSpPr>
          <p:cNvPr id="26630" name="Rectangle 3"/>
          <p:cNvSpPr txBox="1">
            <a:spLocks noChangeArrowheads="1"/>
          </p:cNvSpPr>
          <p:nvPr/>
        </p:nvSpPr>
        <p:spPr bwMode="auto">
          <a:xfrm>
            <a:off x="395288" y="1989138"/>
            <a:ext cx="8229600" cy="381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800" b="1" dirty="0" smtClean="0">
                <a:solidFill>
                  <a:srgbClr val="006FB7"/>
                </a:solidFill>
                <a:ea typeface="宋体" pitchFamily="2" charset="-122"/>
              </a:rPr>
              <a:t>Key legal texts V</a:t>
            </a:r>
          </a:p>
          <a:p>
            <a:pPr eaLnBrk="1" hangingPunct="1">
              <a:spcBef>
                <a:spcPts val="1200"/>
              </a:spcBef>
              <a:buClr>
                <a:srgbClr val="006FB7"/>
              </a:buClr>
              <a:defRPr/>
            </a:pPr>
            <a:r>
              <a:rPr lang="en-GB" altLang="zh-CN" sz="2800" dirty="0" smtClean="0">
                <a:ea typeface="宋体" pitchFamily="2" charset="-122"/>
              </a:rPr>
              <a:t>The Statute of the International Criminal Court, article 74 (5): </a:t>
            </a:r>
          </a:p>
          <a:p>
            <a:pPr marL="360000" eaLnBrk="1" hangingPunct="1">
              <a:spcBef>
                <a:spcPts val="1200"/>
              </a:spcBef>
              <a:buClr>
                <a:srgbClr val="006FB7"/>
              </a:buClr>
              <a:defRPr/>
            </a:pPr>
            <a:r>
              <a:rPr lang="en-GB" altLang="zh-CN" sz="2800" dirty="0" smtClean="0">
                <a:ea typeface="宋体" pitchFamily="2" charset="-122"/>
              </a:rPr>
              <a:t>The decision shall be in writing and shall contain a full and reasoned statement of the Trial Chamber’s findings on the evidence and conclusions. . . . The decision or a summary thereof shall be delivered in open court.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2765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276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a public hearing </a:t>
            </a:r>
            <a:r>
              <a:rPr lang="en-GB" altLang="zh-CN" sz="3200" b="1" dirty="0" smtClean="0">
                <a:solidFill>
                  <a:srgbClr val="006FB7"/>
                </a:solidFill>
                <a:ea typeface="宋体" pitchFamily="2" charset="-122"/>
              </a:rPr>
              <a:t>and</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right to a public judgement</a:t>
            </a:r>
            <a:endParaRPr lang="en-US" sz="3200" b="1" dirty="0">
              <a:solidFill>
                <a:srgbClr val="006FB7"/>
              </a:solidFill>
            </a:endParaRPr>
          </a:p>
        </p:txBody>
      </p:sp>
      <p:sp>
        <p:nvSpPr>
          <p:cNvPr id="27654"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300" b="1" dirty="0">
                <a:solidFill>
                  <a:srgbClr val="006FB7"/>
                </a:solidFill>
                <a:ea typeface="宋体" pitchFamily="2" charset="-122"/>
              </a:rPr>
              <a:t>What it means</a:t>
            </a:r>
          </a:p>
          <a:p>
            <a:pPr eaLnBrk="1" hangingPunct="1">
              <a:spcBef>
                <a:spcPts val="1200"/>
              </a:spcBef>
              <a:buClr>
                <a:srgbClr val="006FB7"/>
              </a:buClr>
            </a:pPr>
            <a:r>
              <a:rPr lang="en-GB" altLang="zh-CN" sz="2300" dirty="0">
                <a:ea typeface="宋体" pitchFamily="2" charset="-122"/>
              </a:rPr>
              <a:t>As a minimum, every person charged with a criminal offence has the right to public proceedings in the court of first instance and at all levels of appeal proceedings if the appeal concerns an assessment of both facts and law including the question of guilt.</a:t>
            </a:r>
          </a:p>
          <a:p>
            <a:pPr eaLnBrk="1" hangingPunct="1">
              <a:spcBef>
                <a:spcPts val="1200"/>
              </a:spcBef>
              <a:buClr>
                <a:srgbClr val="006FB7"/>
              </a:buClr>
            </a:pPr>
            <a:r>
              <a:rPr lang="en-GB" altLang="zh-CN" sz="2300" dirty="0">
                <a:ea typeface="宋体" pitchFamily="2" charset="-122"/>
              </a:rPr>
              <a:t>A judgement in a criminal case or a suit at law must be made public except in </a:t>
            </a:r>
            <a:r>
              <a:rPr lang="en-GB" altLang="zh-CN" sz="2300" dirty="0" smtClean="0">
                <a:ea typeface="宋体" pitchFamily="2" charset="-122"/>
              </a:rPr>
              <a:t>cases </a:t>
            </a:r>
            <a:r>
              <a:rPr lang="en-GB" altLang="zh-CN" sz="2300" dirty="0">
                <a:ea typeface="宋体" pitchFamily="2" charset="-122"/>
              </a:rPr>
              <a:t>involving juveniles, matrimonial disputes or the guardianship of children. At the appeal stage, the duty to make a public pronouncement of judgements may in some cases be satisfied by making the relevant judgements available to the public at the court registry.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2867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86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tried “without undue delay” or “within a reasonable time”</a:t>
            </a:r>
            <a:endParaRPr lang="en-US" sz="3200" b="1">
              <a:solidFill>
                <a:srgbClr val="006FB7"/>
              </a:solidFill>
            </a:endParaRPr>
          </a:p>
        </p:txBody>
      </p:sp>
      <p:sp>
        <p:nvSpPr>
          <p:cNvPr id="28678" name="Rectangle 3"/>
          <p:cNvSpPr txBox="1">
            <a:spLocks noChangeArrowheads="1"/>
          </p:cNvSpPr>
          <p:nvPr/>
        </p:nvSpPr>
        <p:spPr bwMode="auto">
          <a:xfrm>
            <a:off x="395288" y="1773238"/>
            <a:ext cx="8497887"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defRPr/>
            </a:pPr>
            <a:r>
              <a:rPr lang="en-GB" altLang="zh-CN" sz="2000" b="1" dirty="0" smtClean="0">
                <a:solidFill>
                  <a:srgbClr val="006FB7"/>
                </a:solidFill>
                <a:ea typeface="宋体" pitchFamily="2" charset="-122"/>
              </a:rPr>
              <a:t>Key legal texts</a:t>
            </a:r>
          </a:p>
          <a:p>
            <a:pPr eaLnBrk="1" hangingPunct="1">
              <a:spcBef>
                <a:spcPts val="1200"/>
              </a:spcBef>
              <a:buClr>
                <a:srgbClr val="006FB7"/>
              </a:buClr>
              <a:defRPr/>
            </a:pPr>
            <a:r>
              <a:rPr lang="en-GB" altLang="zh-CN" sz="2000" dirty="0" smtClean="0">
                <a:ea typeface="宋体" pitchFamily="2" charset="-122"/>
              </a:rPr>
              <a:t>The right to be tried “without undue delay” is provided for in:</a:t>
            </a:r>
          </a:p>
          <a:p>
            <a:pPr marL="360000" indent="-360000" eaLnBrk="1" hangingPunct="1">
              <a:spcBef>
                <a:spcPts val="600"/>
              </a:spcBef>
              <a:buClr>
                <a:srgbClr val="006FB7"/>
              </a:buClr>
              <a:buFont typeface="Arial" pitchFamily="34" charset="0"/>
              <a:buChar char="•"/>
              <a:defRPr/>
            </a:pPr>
            <a:r>
              <a:rPr lang="en-GB" altLang="zh-CN" sz="2000" dirty="0" smtClean="0">
                <a:ea typeface="宋体" pitchFamily="2" charset="-122"/>
              </a:rPr>
              <a:t>Article 14 (1) of the International Covenant on Civil and Political Rights</a:t>
            </a:r>
          </a:p>
          <a:p>
            <a:pPr marL="360000" indent="-360000" eaLnBrk="1" hangingPunct="1">
              <a:spcBef>
                <a:spcPts val="600"/>
              </a:spcBef>
              <a:buClr>
                <a:srgbClr val="006FB7"/>
              </a:buClr>
              <a:buFont typeface="Arial" pitchFamily="34" charset="0"/>
              <a:buChar char="•"/>
              <a:defRPr/>
            </a:pPr>
            <a:r>
              <a:rPr lang="en-GB" altLang="zh-CN" sz="2000" dirty="0" smtClean="0">
                <a:ea typeface="宋体" pitchFamily="2" charset="-122"/>
              </a:rPr>
              <a:t>Article 18 (3) (c) of the International Convention on the Protection of the Rights of All Migrant Workers and Members of Their Families  </a:t>
            </a:r>
          </a:p>
          <a:p>
            <a:pPr marL="360000" indent="-360000" eaLnBrk="1" hangingPunct="1">
              <a:spcBef>
                <a:spcPts val="600"/>
              </a:spcBef>
              <a:buClr>
                <a:srgbClr val="006FB7"/>
              </a:buClr>
              <a:buFont typeface="Arial" pitchFamily="34" charset="0"/>
              <a:buChar char="•"/>
              <a:defRPr/>
            </a:pPr>
            <a:r>
              <a:rPr lang="en-GB" altLang="zh-CN" sz="2000" dirty="0" smtClean="0">
                <a:ea typeface="宋体" pitchFamily="2" charset="-122"/>
              </a:rPr>
              <a:t>Article 67 (1) (c) of the Statute of the International Criminal Court </a:t>
            </a:r>
          </a:p>
          <a:p>
            <a:pPr eaLnBrk="1" hangingPunct="1">
              <a:spcBef>
                <a:spcPts val="1200"/>
              </a:spcBef>
              <a:buClr>
                <a:srgbClr val="006FB7"/>
              </a:buClr>
              <a:defRPr/>
            </a:pPr>
            <a:r>
              <a:rPr lang="en-GB" altLang="zh-CN" sz="2000" dirty="0" smtClean="0">
                <a:ea typeface="宋体" pitchFamily="2" charset="-122"/>
              </a:rPr>
              <a:t>The right to be tried “within a reasonable time” is guaranteed by:</a:t>
            </a:r>
          </a:p>
          <a:p>
            <a:pPr marL="360000" indent="-360000" eaLnBrk="1" hangingPunct="1">
              <a:spcBef>
                <a:spcPts val="600"/>
              </a:spcBef>
              <a:buClr>
                <a:srgbClr val="006FB7"/>
              </a:buClr>
              <a:buFont typeface="Arial" pitchFamily="34" charset="0"/>
              <a:buChar char="•"/>
              <a:defRPr/>
            </a:pPr>
            <a:r>
              <a:rPr lang="en-GB" altLang="zh-CN" sz="2000" dirty="0" smtClean="0">
                <a:ea typeface="宋体" pitchFamily="2" charset="-122"/>
              </a:rPr>
              <a:t>Article 7 (1) (d) of the African Charter on Human and Peoples’ Rights</a:t>
            </a:r>
          </a:p>
          <a:p>
            <a:pPr marL="360000" indent="-360000" eaLnBrk="1" hangingPunct="1">
              <a:spcBef>
                <a:spcPts val="600"/>
              </a:spcBef>
              <a:buClr>
                <a:srgbClr val="006FB7"/>
              </a:buClr>
              <a:buFont typeface="Arial" pitchFamily="34" charset="0"/>
              <a:buChar char="•"/>
              <a:defRPr/>
            </a:pPr>
            <a:r>
              <a:rPr lang="en-GB" altLang="zh-CN" sz="2000" dirty="0" smtClean="0">
                <a:ea typeface="宋体" pitchFamily="2" charset="-122"/>
              </a:rPr>
              <a:t>Article 8 (1) of the American Convention on Human Rights</a:t>
            </a:r>
          </a:p>
          <a:p>
            <a:pPr marL="360000" indent="-360000" eaLnBrk="1" hangingPunct="1">
              <a:spcBef>
                <a:spcPts val="600"/>
              </a:spcBef>
              <a:buClr>
                <a:srgbClr val="006FB7"/>
              </a:buClr>
              <a:buFont typeface="Arial" pitchFamily="34" charset="0"/>
              <a:buChar char="•"/>
              <a:defRPr/>
            </a:pPr>
            <a:r>
              <a:rPr lang="en-GB" altLang="zh-CN" sz="2000" dirty="0" smtClean="0">
                <a:ea typeface="宋体" pitchFamily="2" charset="-122"/>
              </a:rPr>
              <a:t>Article 6 (1) of the European Convention on Human Rights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2970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297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tried “without undue delay” or “within a reasonable time”</a:t>
            </a:r>
            <a:endParaRPr lang="en-US" sz="3200" b="1">
              <a:solidFill>
                <a:srgbClr val="006FB7"/>
              </a:solidFill>
            </a:endParaRPr>
          </a:p>
        </p:txBody>
      </p:sp>
      <p:sp>
        <p:nvSpPr>
          <p:cNvPr id="29702" name="Rectangle 3"/>
          <p:cNvSpPr txBox="1">
            <a:spLocks noChangeArrowheads="1"/>
          </p:cNvSpPr>
          <p:nvPr/>
        </p:nvSpPr>
        <p:spPr bwMode="auto">
          <a:xfrm>
            <a:off x="395288" y="1700213"/>
            <a:ext cx="8229600" cy="424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600" b="1" dirty="0">
                <a:solidFill>
                  <a:srgbClr val="006FB7"/>
                </a:solidFill>
                <a:ea typeface="宋体" pitchFamily="2" charset="-122"/>
              </a:rPr>
              <a:t>What it means</a:t>
            </a:r>
          </a:p>
          <a:p>
            <a:pPr eaLnBrk="1" hangingPunct="1">
              <a:spcBef>
                <a:spcPts val="1200"/>
              </a:spcBef>
              <a:buClr>
                <a:srgbClr val="006FB7"/>
              </a:buClr>
            </a:pPr>
            <a:r>
              <a:rPr lang="en-GB" altLang="zh-CN" sz="2600" dirty="0">
                <a:ea typeface="宋体" pitchFamily="2" charset="-122"/>
              </a:rPr>
              <a:t>Everyone charged with a criminal offence has the right to be tried without undue delay/within a reasonable time. All States have a duty to organize their judiciary in such a way that this right can be effectively ensured. The accused cannot be blamed for delays caused by his or her making use of the right not to speak or to cooperate with the judicial authorities. Judicial delays can </a:t>
            </a:r>
            <a:r>
              <a:rPr lang="en-GB" altLang="zh-CN" sz="2600" dirty="0" smtClean="0">
                <a:ea typeface="宋体" pitchFamily="2" charset="-122"/>
              </a:rPr>
              <a:t>be </a:t>
            </a:r>
            <a:r>
              <a:rPr lang="en-GB" altLang="zh-CN" sz="2600" dirty="0">
                <a:ea typeface="宋体" pitchFamily="2" charset="-122"/>
              </a:rPr>
              <a:t>attributed to the accused only in cases of deliberate obstructive behaviour.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07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5</a:t>
            </a:r>
          </a:p>
        </p:txBody>
      </p:sp>
      <p:sp>
        <p:nvSpPr>
          <p:cNvPr id="307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endParaRPr lang="en-US" sz="2100" b="1">
              <a:solidFill>
                <a:srgbClr val="006FB7"/>
              </a:solidFill>
            </a:endParaRPr>
          </a:p>
        </p:txBody>
      </p:sp>
      <p:sp>
        <p:nvSpPr>
          <p:cNvPr id="6" name="Rectangle 3"/>
          <p:cNvSpPr txBox="1">
            <a:spLocks noChangeArrowheads="1"/>
          </p:cNvSpPr>
          <p:nvPr/>
        </p:nvSpPr>
        <p:spPr bwMode="auto">
          <a:xfrm>
            <a:off x="395288" y="1557338"/>
            <a:ext cx="8497887"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1700"/>
              </a:lnSpc>
              <a:spcBef>
                <a:spcPts val="600"/>
              </a:spcBef>
              <a:buClr>
                <a:srgbClr val="006FB7"/>
              </a:buClr>
              <a:defRPr/>
            </a:pPr>
            <a:r>
              <a:rPr lang="en-GB" altLang="zh-CN" sz="1400" b="1" dirty="0">
                <a:solidFill>
                  <a:srgbClr val="006FB7"/>
                </a:solidFill>
                <a:ea typeface="宋体" pitchFamily="2" charset="-122"/>
              </a:rPr>
              <a:t>Key legal texts I</a:t>
            </a:r>
          </a:p>
          <a:p>
            <a:pPr marL="0" indent="0" eaLnBrk="1" hangingPunct="1">
              <a:lnSpc>
                <a:spcPts val="1700"/>
              </a:lnSpc>
              <a:spcBef>
                <a:spcPts val="600"/>
              </a:spcBef>
              <a:buClr>
                <a:srgbClr val="006FB7"/>
              </a:buClr>
              <a:defRPr/>
            </a:pPr>
            <a:r>
              <a:rPr lang="en-GB" altLang="zh-CN" sz="1400" dirty="0">
                <a:ea typeface="宋体" pitchFamily="2" charset="-122"/>
              </a:rPr>
              <a:t>The International Covenant on Civil and Political Rights, article </a:t>
            </a:r>
            <a:r>
              <a:rPr lang="en-GB" altLang="zh-CN" sz="1400" dirty="0" smtClean="0">
                <a:ea typeface="宋体" pitchFamily="2" charset="-122"/>
              </a:rPr>
              <a:t>14:</a:t>
            </a:r>
          </a:p>
          <a:p>
            <a:pPr marL="342900" indent="-342900" eaLnBrk="1" hangingPunct="1">
              <a:lnSpc>
                <a:spcPts val="1700"/>
              </a:lnSpc>
              <a:spcBef>
                <a:spcPts val="600"/>
              </a:spcBef>
              <a:buClr>
                <a:srgbClr val="006FB7"/>
              </a:buClr>
              <a:buFont typeface="+mj-lt"/>
              <a:buAutoNum type="arabicPeriod" startAt="3"/>
              <a:defRPr/>
            </a:pPr>
            <a:r>
              <a:rPr lang="en-GB" altLang="zh-CN" sz="1400" dirty="0" smtClean="0">
                <a:ea typeface="宋体" pitchFamily="2" charset="-122"/>
              </a:rPr>
              <a:t>In </a:t>
            </a:r>
            <a:r>
              <a:rPr lang="en-GB" altLang="zh-CN" sz="1400" dirty="0">
                <a:ea typeface="宋体" pitchFamily="2" charset="-122"/>
              </a:rPr>
              <a:t>the determination of any criminal charge against him, everyone shall be entitled to the following minimum guarantees, in full equality:</a:t>
            </a:r>
          </a:p>
          <a:p>
            <a:pPr marL="360000" indent="0" eaLnBrk="1" hangingPunct="1">
              <a:lnSpc>
                <a:spcPts val="1700"/>
              </a:lnSpc>
              <a:spcBef>
                <a:spcPts val="400"/>
              </a:spcBef>
              <a:buClr>
                <a:srgbClr val="006FB7"/>
              </a:buClr>
              <a:tabLst>
                <a:tab pos="360000" algn="l"/>
              </a:tabLst>
              <a:defRPr/>
            </a:pPr>
            <a:r>
              <a:rPr lang="en-GB" altLang="zh-CN" sz="1400" dirty="0">
                <a:ea typeface="宋体" pitchFamily="2" charset="-122"/>
              </a:rPr>
              <a:t>[ . . .]</a:t>
            </a:r>
          </a:p>
          <a:p>
            <a:pPr marL="360000" indent="0" eaLnBrk="1" hangingPunct="1">
              <a:lnSpc>
                <a:spcPts val="1700"/>
              </a:lnSpc>
              <a:spcBef>
                <a:spcPts val="400"/>
              </a:spcBef>
              <a:buClr>
                <a:srgbClr val="006FB7"/>
              </a:buClr>
              <a:tabLst>
                <a:tab pos="360000" algn="l"/>
              </a:tabLst>
              <a:defRPr/>
            </a:pPr>
            <a:r>
              <a:rPr lang="en-GB" altLang="zh-CN" sz="1400" dirty="0">
                <a:solidFill>
                  <a:srgbClr val="006FB7"/>
                </a:solidFill>
                <a:ea typeface="宋体" pitchFamily="2" charset="-122"/>
              </a:rPr>
              <a:t>(</a:t>
            </a:r>
            <a:r>
              <a:rPr lang="en-GB" altLang="zh-CN" sz="1400" dirty="0" smtClean="0">
                <a:solidFill>
                  <a:srgbClr val="006FB7"/>
                </a:solidFill>
                <a:ea typeface="宋体" pitchFamily="2" charset="-122"/>
              </a:rPr>
              <a:t>d)	</a:t>
            </a:r>
            <a:r>
              <a:rPr lang="en-GB" altLang="zh-CN" sz="1400" dirty="0" smtClean="0">
                <a:ea typeface="宋体" pitchFamily="2" charset="-122"/>
              </a:rPr>
              <a:t>To </a:t>
            </a:r>
            <a:r>
              <a:rPr lang="en-GB" altLang="zh-CN" sz="1400" dirty="0">
                <a:ea typeface="宋体" pitchFamily="2" charset="-122"/>
              </a:rPr>
              <a:t>be tried in his presence, and to defend himself in person or through legal assistance </a:t>
            </a:r>
            <a:r>
              <a:rPr lang="en-GB" altLang="zh-CN" sz="1400" dirty="0" smtClean="0">
                <a:ea typeface="宋体" pitchFamily="2" charset="-122"/>
              </a:rPr>
              <a:t>of his 	own </a:t>
            </a:r>
            <a:r>
              <a:rPr lang="en-GB" altLang="zh-CN" sz="1400" dirty="0">
                <a:ea typeface="宋体" pitchFamily="2" charset="-122"/>
              </a:rPr>
              <a:t>choosing; to be informed, if he does not have legal assistance, of this right; </a:t>
            </a:r>
            <a:r>
              <a:rPr lang="en-GB" altLang="zh-CN" sz="1400" dirty="0" smtClean="0">
                <a:ea typeface="宋体" pitchFamily="2" charset="-122"/>
              </a:rPr>
              <a:t>and </a:t>
            </a:r>
            <a:r>
              <a:rPr lang="en-GB" altLang="zh-CN" sz="1400" dirty="0">
                <a:ea typeface="宋体" pitchFamily="2" charset="-122"/>
              </a:rPr>
              <a:t>to have </a:t>
            </a:r>
            <a:r>
              <a:rPr lang="en-GB" altLang="zh-CN" sz="1400" dirty="0" smtClean="0">
                <a:ea typeface="宋体" pitchFamily="2" charset="-122"/>
              </a:rPr>
              <a:t>	legal </a:t>
            </a:r>
            <a:r>
              <a:rPr lang="en-GB" altLang="zh-CN" sz="1400" dirty="0">
                <a:ea typeface="宋体" pitchFamily="2" charset="-122"/>
              </a:rPr>
              <a:t>assistance assigned to him, in any case where the interests of justice </a:t>
            </a:r>
            <a:r>
              <a:rPr lang="en-GB" altLang="zh-CN" sz="1400" dirty="0" smtClean="0">
                <a:ea typeface="宋体" pitchFamily="2" charset="-122"/>
              </a:rPr>
              <a:t>so </a:t>
            </a:r>
            <a:r>
              <a:rPr lang="en-GB" altLang="zh-CN" sz="1400" dirty="0">
                <a:ea typeface="宋体" pitchFamily="2" charset="-122"/>
              </a:rPr>
              <a:t>require, and </a:t>
            </a:r>
            <a:r>
              <a:rPr lang="en-GB" altLang="zh-CN" sz="1400" dirty="0" smtClean="0">
                <a:ea typeface="宋体" pitchFamily="2" charset="-122"/>
              </a:rPr>
              <a:t>	without </a:t>
            </a:r>
            <a:r>
              <a:rPr lang="en-GB" altLang="zh-CN" sz="1400" dirty="0">
                <a:ea typeface="宋体" pitchFamily="2" charset="-122"/>
              </a:rPr>
              <a:t>payment by him in any such case if he does not have sufficient </a:t>
            </a:r>
            <a:r>
              <a:rPr lang="en-GB" altLang="zh-CN" sz="1400" dirty="0" smtClean="0">
                <a:ea typeface="宋体" pitchFamily="2" charset="-122"/>
              </a:rPr>
              <a:t>means </a:t>
            </a:r>
            <a:r>
              <a:rPr lang="en-GB" altLang="zh-CN" sz="1400" dirty="0">
                <a:ea typeface="宋体" pitchFamily="2" charset="-122"/>
              </a:rPr>
              <a:t>to pay for it.</a:t>
            </a:r>
          </a:p>
          <a:p>
            <a:pPr marL="0" indent="0" eaLnBrk="1" hangingPunct="1">
              <a:lnSpc>
                <a:spcPts val="1700"/>
              </a:lnSpc>
              <a:spcBef>
                <a:spcPts val="1200"/>
              </a:spcBef>
              <a:buClr>
                <a:srgbClr val="006FB7"/>
              </a:buClr>
              <a:defRPr/>
            </a:pPr>
            <a:r>
              <a:rPr lang="en-GB" altLang="zh-CN" sz="1400" dirty="0">
                <a:ea typeface="宋体" pitchFamily="2" charset="-122"/>
              </a:rPr>
              <a:t>The International Convention on the Protection of the Rights of All Migrant Workers and Members of Their Families, article </a:t>
            </a:r>
            <a:r>
              <a:rPr lang="en-GB" altLang="zh-CN" sz="1400" dirty="0" smtClean="0">
                <a:ea typeface="宋体" pitchFamily="2" charset="-122"/>
              </a:rPr>
              <a:t>18:</a:t>
            </a:r>
          </a:p>
          <a:p>
            <a:pPr marL="342900" indent="-342900" eaLnBrk="1" hangingPunct="1">
              <a:lnSpc>
                <a:spcPts val="1700"/>
              </a:lnSpc>
              <a:spcBef>
                <a:spcPts val="600"/>
              </a:spcBef>
              <a:buClr>
                <a:srgbClr val="006FB7"/>
              </a:buClr>
              <a:buFont typeface="+mj-lt"/>
              <a:buAutoNum type="arabicPeriod" startAt="3"/>
              <a:defRPr/>
            </a:pPr>
            <a:r>
              <a:rPr lang="en-GB" altLang="zh-CN" sz="1400" dirty="0" smtClean="0">
                <a:ea typeface="宋体" pitchFamily="2" charset="-122"/>
              </a:rPr>
              <a:t>In </a:t>
            </a:r>
            <a:r>
              <a:rPr lang="en-GB" altLang="zh-CN" sz="1400" dirty="0">
                <a:ea typeface="宋体" pitchFamily="2" charset="-122"/>
              </a:rPr>
              <a:t>the determination of any criminal charge against them, migrant workers and members of their families shall be entitled to the following minimum guarantees:</a:t>
            </a:r>
          </a:p>
          <a:p>
            <a:pPr marL="360000" indent="0" eaLnBrk="1" hangingPunct="1">
              <a:lnSpc>
                <a:spcPts val="1700"/>
              </a:lnSpc>
              <a:spcBef>
                <a:spcPts val="400"/>
              </a:spcBef>
              <a:buClr>
                <a:srgbClr val="006FB7"/>
              </a:buClr>
              <a:tabLst>
                <a:tab pos="360000" algn="l"/>
              </a:tabLst>
              <a:defRPr/>
            </a:pPr>
            <a:r>
              <a:rPr lang="en-GB" altLang="zh-CN" sz="1400" dirty="0">
                <a:ea typeface="宋体" pitchFamily="2" charset="-122"/>
              </a:rPr>
              <a:t>[ . . .]</a:t>
            </a:r>
          </a:p>
          <a:p>
            <a:pPr marL="360000" indent="0" eaLnBrk="1" hangingPunct="1">
              <a:lnSpc>
                <a:spcPts val="1700"/>
              </a:lnSpc>
              <a:spcBef>
                <a:spcPts val="400"/>
              </a:spcBef>
              <a:buClr>
                <a:srgbClr val="006FB7"/>
              </a:buClr>
              <a:tabLst>
                <a:tab pos="360000" algn="l"/>
              </a:tabLst>
              <a:defRPr/>
            </a:pPr>
            <a:r>
              <a:rPr lang="en-GB" altLang="zh-CN" sz="1400" dirty="0">
                <a:solidFill>
                  <a:srgbClr val="006FB7"/>
                </a:solidFill>
                <a:ea typeface="宋体" pitchFamily="2" charset="-122"/>
              </a:rPr>
              <a:t>(d</a:t>
            </a:r>
            <a:r>
              <a:rPr lang="en-GB" altLang="zh-CN" sz="1400" dirty="0" smtClean="0">
                <a:solidFill>
                  <a:srgbClr val="006FB7"/>
                </a:solidFill>
                <a:ea typeface="宋体" pitchFamily="2" charset="-122"/>
              </a:rPr>
              <a:t>)</a:t>
            </a:r>
            <a:r>
              <a:rPr lang="en-GB" altLang="zh-CN" sz="1400" dirty="0" smtClean="0">
                <a:ea typeface="宋体" pitchFamily="2" charset="-122"/>
              </a:rPr>
              <a:t>	To </a:t>
            </a:r>
            <a:r>
              <a:rPr lang="en-GB" altLang="zh-CN" sz="1400" dirty="0">
                <a:ea typeface="宋体" pitchFamily="2" charset="-122"/>
              </a:rPr>
              <a:t>be tried in their presence and to defend themselves in person or through legal </a:t>
            </a:r>
            <a:r>
              <a:rPr lang="en-GB" altLang="zh-CN" sz="1400" dirty="0" smtClean="0">
                <a:ea typeface="宋体" pitchFamily="2" charset="-122"/>
              </a:rPr>
              <a:t/>
            </a:r>
            <a:br>
              <a:rPr lang="en-GB" altLang="zh-CN" sz="1400" dirty="0" smtClean="0">
                <a:ea typeface="宋体" pitchFamily="2" charset="-122"/>
              </a:rPr>
            </a:br>
            <a:r>
              <a:rPr lang="en-GB" altLang="zh-CN" sz="1400" dirty="0" smtClean="0">
                <a:ea typeface="宋体" pitchFamily="2" charset="-122"/>
              </a:rPr>
              <a:t>	assistance of </a:t>
            </a:r>
            <a:r>
              <a:rPr lang="en-GB" altLang="zh-CN" sz="1400" dirty="0">
                <a:ea typeface="宋体" pitchFamily="2" charset="-122"/>
              </a:rPr>
              <a:t>their own choosing; to be informed, if they do not have legal assistance, of this </a:t>
            </a:r>
            <a:r>
              <a:rPr lang="en-GB" altLang="zh-CN" sz="1400" dirty="0" smtClean="0">
                <a:ea typeface="宋体" pitchFamily="2" charset="-122"/>
              </a:rPr>
              <a:t/>
            </a:r>
            <a:br>
              <a:rPr lang="en-GB" altLang="zh-CN" sz="1400" dirty="0" smtClean="0">
                <a:ea typeface="宋体" pitchFamily="2" charset="-122"/>
              </a:rPr>
            </a:br>
            <a:r>
              <a:rPr lang="en-GB" altLang="zh-CN" sz="1400" dirty="0" smtClean="0">
                <a:ea typeface="宋体" pitchFamily="2" charset="-122"/>
              </a:rPr>
              <a:t>	right</a:t>
            </a:r>
            <a:r>
              <a:rPr lang="en-GB" altLang="zh-CN" sz="1400" dirty="0">
                <a:ea typeface="宋体" pitchFamily="2" charset="-122"/>
              </a:rPr>
              <a:t>; and </a:t>
            </a:r>
            <a:r>
              <a:rPr lang="en-GB" altLang="zh-CN" sz="1400" dirty="0" smtClean="0">
                <a:ea typeface="宋体" pitchFamily="2" charset="-122"/>
              </a:rPr>
              <a:t>to have </a:t>
            </a:r>
            <a:r>
              <a:rPr lang="en-GB" altLang="zh-CN" sz="1400" dirty="0">
                <a:ea typeface="宋体" pitchFamily="2" charset="-122"/>
              </a:rPr>
              <a:t>legal assistance assigned to them, in any case where the interests of justice </a:t>
            </a:r>
            <a:r>
              <a:rPr lang="en-GB" altLang="zh-CN" sz="1400" dirty="0" smtClean="0">
                <a:ea typeface="宋体" pitchFamily="2" charset="-122"/>
              </a:rPr>
              <a:t/>
            </a:r>
            <a:br>
              <a:rPr lang="en-GB" altLang="zh-CN" sz="1400" dirty="0" smtClean="0">
                <a:ea typeface="宋体" pitchFamily="2" charset="-122"/>
              </a:rPr>
            </a:br>
            <a:r>
              <a:rPr lang="en-GB" altLang="zh-CN" sz="1400" dirty="0" smtClean="0">
                <a:ea typeface="宋体" pitchFamily="2" charset="-122"/>
              </a:rPr>
              <a:t>	so require and </a:t>
            </a:r>
            <a:r>
              <a:rPr lang="en-GB" altLang="zh-CN" sz="1400" dirty="0">
                <a:ea typeface="宋体" pitchFamily="2" charset="-122"/>
              </a:rPr>
              <a:t>without payment by them in any such case if they do not have sufficient means </a:t>
            </a:r>
            <a:r>
              <a:rPr lang="en-GB" altLang="zh-CN" sz="1400" dirty="0" smtClean="0">
                <a:ea typeface="宋体" pitchFamily="2" charset="-122"/>
              </a:rPr>
              <a:t/>
            </a:r>
            <a:br>
              <a:rPr lang="en-GB" altLang="zh-CN" sz="1400" dirty="0" smtClean="0">
                <a:ea typeface="宋体" pitchFamily="2" charset="-122"/>
              </a:rPr>
            </a:br>
            <a:r>
              <a:rPr lang="en-GB" altLang="zh-CN" sz="1400" dirty="0" smtClean="0">
                <a:ea typeface="宋体" pitchFamily="2" charset="-122"/>
              </a:rPr>
              <a:t>	to </a:t>
            </a:r>
            <a:r>
              <a:rPr lang="en-GB" altLang="zh-CN" sz="1400" dirty="0">
                <a:ea typeface="宋体" pitchFamily="2" charset="-122"/>
              </a:rPr>
              <a:t>pay[.] </a:t>
            </a:r>
            <a:endParaRPr lang="en-GB" altLang="zh-CN" sz="1400" dirty="0" smtClean="0">
              <a:ea typeface="宋体"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17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6</a:t>
            </a:r>
          </a:p>
        </p:txBody>
      </p:sp>
      <p:sp>
        <p:nvSpPr>
          <p:cNvPr id="317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p>
        </p:txBody>
      </p:sp>
      <p:sp>
        <p:nvSpPr>
          <p:cNvPr id="6"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GB" altLang="zh-CN" sz="2800" b="1" dirty="0">
                <a:solidFill>
                  <a:srgbClr val="006FB7"/>
                </a:solidFill>
                <a:ea typeface="宋体" pitchFamily="2" charset="-122"/>
              </a:rPr>
              <a:t>Key legal texts II</a:t>
            </a:r>
          </a:p>
          <a:p>
            <a:pPr marL="0" indent="0" eaLnBrk="1" hangingPunct="1">
              <a:spcBef>
                <a:spcPts val="1200"/>
              </a:spcBef>
              <a:buClr>
                <a:srgbClr val="006FB7"/>
              </a:buClr>
              <a:defRPr/>
            </a:pPr>
            <a:r>
              <a:rPr lang="en-GB" altLang="zh-CN" sz="2800" dirty="0">
                <a:ea typeface="宋体" pitchFamily="2" charset="-122"/>
              </a:rPr>
              <a:t>The African Charter on Human and Peoples’ Rights, article </a:t>
            </a:r>
            <a:r>
              <a:rPr lang="en-GB" altLang="zh-CN" sz="2800" dirty="0" smtClean="0">
                <a:ea typeface="宋体" pitchFamily="2" charset="-122"/>
              </a:rPr>
              <a:t>7:</a:t>
            </a:r>
          </a:p>
          <a:p>
            <a:pPr marL="360000" indent="-360000" eaLnBrk="1" hangingPunct="1">
              <a:spcBef>
                <a:spcPts val="1200"/>
              </a:spcBef>
              <a:buClr>
                <a:srgbClr val="006FB7"/>
              </a:buClr>
              <a:buFont typeface="+mj-lt"/>
              <a:buAutoNum type="arabicPeriod"/>
              <a:defRPr/>
            </a:pPr>
            <a:r>
              <a:rPr lang="en-GB" altLang="zh-CN" sz="2800" dirty="0" smtClean="0">
                <a:ea typeface="宋体" pitchFamily="2" charset="-122"/>
              </a:rPr>
              <a:t>Every </a:t>
            </a:r>
            <a:r>
              <a:rPr lang="en-GB" altLang="zh-CN" sz="2800" dirty="0">
                <a:ea typeface="宋体" pitchFamily="2" charset="-122"/>
              </a:rPr>
              <a:t>individual shall have the right to have his cause heard. This comprises:</a:t>
            </a:r>
          </a:p>
          <a:p>
            <a:pPr marL="360000" indent="0" eaLnBrk="1" hangingPunct="1">
              <a:spcBef>
                <a:spcPts val="1200"/>
              </a:spcBef>
              <a:buClr>
                <a:srgbClr val="006FB7"/>
              </a:buClr>
              <a:tabLst>
                <a:tab pos="360000" algn="l"/>
              </a:tabLst>
              <a:defRPr/>
            </a:pPr>
            <a:r>
              <a:rPr lang="en-GB" altLang="zh-CN" sz="2800" dirty="0">
                <a:ea typeface="宋体" pitchFamily="2" charset="-122"/>
              </a:rPr>
              <a:t>[ . . .]</a:t>
            </a:r>
          </a:p>
          <a:p>
            <a:pPr marL="360000" indent="0" eaLnBrk="1" hangingPunct="1">
              <a:spcBef>
                <a:spcPts val="1200"/>
              </a:spcBef>
              <a:buClr>
                <a:srgbClr val="006FB7"/>
              </a:buClr>
              <a:tabLst>
                <a:tab pos="360000" algn="l"/>
              </a:tabLst>
              <a:defRPr/>
            </a:pPr>
            <a:r>
              <a:rPr lang="en-GB" altLang="zh-CN" sz="2800" dirty="0">
                <a:solidFill>
                  <a:srgbClr val="006FB7"/>
                </a:solidFill>
                <a:ea typeface="宋体" pitchFamily="2" charset="-122"/>
              </a:rPr>
              <a:t>(</a:t>
            </a:r>
            <a:r>
              <a:rPr lang="en-GB" altLang="zh-CN" sz="2800" dirty="0" smtClean="0">
                <a:solidFill>
                  <a:srgbClr val="006FB7"/>
                </a:solidFill>
                <a:ea typeface="宋体" pitchFamily="2" charset="-122"/>
              </a:rPr>
              <a:t>c)	</a:t>
            </a:r>
            <a:r>
              <a:rPr lang="en-GB" altLang="zh-CN" sz="2800" dirty="0" smtClean="0">
                <a:ea typeface="宋体" pitchFamily="2" charset="-122"/>
              </a:rPr>
              <a:t>The </a:t>
            </a:r>
            <a:r>
              <a:rPr lang="en-GB" altLang="zh-CN" sz="2800" dirty="0">
                <a:ea typeface="宋体" pitchFamily="2" charset="-122"/>
              </a:rPr>
              <a:t>right to defence, including the right to </a:t>
            </a:r>
            <a:r>
              <a:rPr lang="en-GB" altLang="zh-CN" sz="2800" dirty="0" smtClean="0">
                <a:ea typeface="宋体" pitchFamily="2" charset="-122"/>
              </a:rPr>
              <a:t>be</a:t>
            </a:r>
            <a:br>
              <a:rPr lang="en-GB" altLang="zh-CN" sz="2800" dirty="0" smtClean="0">
                <a:ea typeface="宋体" pitchFamily="2" charset="-122"/>
              </a:rPr>
            </a:br>
            <a:r>
              <a:rPr lang="en-GB" altLang="zh-CN" sz="2800" dirty="0" smtClean="0">
                <a:ea typeface="宋体" pitchFamily="2" charset="-122"/>
              </a:rPr>
              <a:t>	defended </a:t>
            </a:r>
            <a:r>
              <a:rPr lang="en-GB" altLang="zh-CN" sz="2800" dirty="0">
                <a:ea typeface="宋体" pitchFamily="2" charset="-122"/>
              </a:rPr>
              <a:t>by counsel of his choice. </a:t>
            </a:r>
            <a:endParaRPr lang="en-GB" altLang="zh-CN" sz="2800" dirty="0" smtClean="0">
              <a:ea typeface="宋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endParaRPr lang="en-US" sz="2100" b="1">
              <a:solidFill>
                <a:srgbClr val="006FB7"/>
              </a:solidFill>
            </a:endParaRPr>
          </a:p>
        </p:txBody>
      </p:sp>
      <p:sp>
        <p:nvSpPr>
          <p:cNvPr id="5" name="Rectangle 3"/>
          <p:cNvSpPr txBox="1">
            <a:spLocks noChangeArrowheads="1"/>
          </p:cNvSpPr>
          <p:nvPr/>
        </p:nvSpPr>
        <p:spPr bwMode="auto">
          <a:xfrm>
            <a:off x="395288" y="1844675"/>
            <a:ext cx="8229600" cy="417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b="1" dirty="0">
                <a:solidFill>
                  <a:srgbClr val="006FB7"/>
                </a:solidFill>
                <a:ea typeface="宋体" pitchFamily="2" charset="-122"/>
              </a:rPr>
              <a:t>Key legal texts III</a:t>
            </a:r>
          </a:p>
          <a:p>
            <a:pPr marL="0" indent="0" eaLnBrk="1" hangingPunct="1">
              <a:spcBef>
                <a:spcPts val="1200"/>
              </a:spcBef>
              <a:buClr>
                <a:srgbClr val="006FB7"/>
              </a:buClr>
              <a:defRPr/>
            </a:pPr>
            <a:r>
              <a:rPr lang="en-GB" altLang="zh-CN" dirty="0">
                <a:ea typeface="宋体" pitchFamily="2" charset="-122"/>
              </a:rPr>
              <a:t>The American Convention on Human Rights, article </a:t>
            </a:r>
            <a:r>
              <a:rPr lang="en-GB" altLang="zh-CN" dirty="0" smtClean="0">
                <a:ea typeface="宋体" pitchFamily="2" charset="-122"/>
              </a:rPr>
              <a:t>8:</a:t>
            </a:r>
          </a:p>
          <a:p>
            <a:pPr marL="360000" indent="-360000" eaLnBrk="1" hangingPunct="1">
              <a:spcBef>
                <a:spcPts val="1200"/>
              </a:spcBef>
              <a:buClr>
                <a:srgbClr val="006FB7"/>
              </a:buClr>
              <a:buFont typeface="+mj-lt"/>
              <a:buAutoNum type="arabicPeriod" startAt="2"/>
              <a:defRPr/>
            </a:pPr>
            <a:r>
              <a:rPr lang="en-GB" altLang="zh-CN" dirty="0" smtClean="0">
                <a:ea typeface="宋体" pitchFamily="2" charset="-122"/>
              </a:rPr>
              <a:t>. </a:t>
            </a:r>
            <a:r>
              <a:rPr lang="en-GB" altLang="zh-CN" dirty="0">
                <a:ea typeface="宋体" pitchFamily="2" charset="-122"/>
              </a:rPr>
              <a:t>. . During the proceedings, every person is entitled, with full equality, to the following minimum guarantees:</a:t>
            </a:r>
          </a:p>
          <a:p>
            <a:pPr marL="360000" indent="0" eaLnBrk="1" hangingPunct="1">
              <a:spcBef>
                <a:spcPts val="1200"/>
              </a:spcBef>
              <a:buClr>
                <a:srgbClr val="006FB7"/>
              </a:buClr>
              <a:tabLst>
                <a:tab pos="360000" algn="l"/>
              </a:tabLst>
              <a:defRPr/>
            </a:pPr>
            <a:r>
              <a:rPr lang="en-GB" altLang="zh-CN" dirty="0">
                <a:ea typeface="宋体" pitchFamily="2" charset="-122"/>
              </a:rPr>
              <a:t>[ . . .]</a:t>
            </a:r>
          </a:p>
          <a:p>
            <a:pPr marL="360000" indent="0" eaLnBrk="1" hangingPunct="1">
              <a:spcBef>
                <a:spcPts val="1200"/>
              </a:spcBef>
              <a:buClr>
                <a:srgbClr val="006FB7"/>
              </a:buClr>
              <a:tabLst>
                <a:tab pos="360000" algn="l"/>
              </a:tabLst>
              <a:defRPr/>
            </a:pPr>
            <a:r>
              <a:rPr lang="en-GB" altLang="zh-CN" dirty="0">
                <a:solidFill>
                  <a:srgbClr val="006FB7"/>
                </a:solidFill>
                <a:ea typeface="宋体" pitchFamily="2" charset="-122"/>
              </a:rPr>
              <a:t>(d</a:t>
            </a:r>
            <a:r>
              <a:rPr lang="en-GB" altLang="zh-CN" dirty="0" smtClean="0">
                <a:solidFill>
                  <a:srgbClr val="006FB7"/>
                </a:solidFill>
                <a:ea typeface="宋体" pitchFamily="2" charset="-122"/>
              </a:rPr>
              <a:t>)</a:t>
            </a:r>
            <a:r>
              <a:rPr lang="en-GB" altLang="zh-CN" dirty="0" smtClean="0">
                <a:ea typeface="宋体" pitchFamily="2" charset="-122"/>
              </a:rPr>
              <a:t>	The </a:t>
            </a:r>
            <a:r>
              <a:rPr lang="en-GB" altLang="zh-CN" dirty="0">
                <a:ea typeface="宋体" pitchFamily="2" charset="-122"/>
              </a:rPr>
              <a:t>right of the accused to defend himself personally or to be </a:t>
            </a:r>
            <a:r>
              <a:rPr lang="en-GB" altLang="zh-CN" dirty="0" smtClean="0">
                <a:ea typeface="宋体" pitchFamily="2" charset="-122"/>
              </a:rPr>
              <a:t>assisted</a:t>
            </a:r>
            <a:br>
              <a:rPr lang="en-GB" altLang="zh-CN" dirty="0" smtClean="0">
                <a:ea typeface="宋体" pitchFamily="2" charset="-122"/>
              </a:rPr>
            </a:br>
            <a:r>
              <a:rPr lang="en-GB" altLang="zh-CN" dirty="0" smtClean="0">
                <a:ea typeface="宋体" pitchFamily="2" charset="-122"/>
              </a:rPr>
              <a:t>	by </a:t>
            </a:r>
            <a:r>
              <a:rPr lang="en-GB" altLang="zh-CN" dirty="0">
                <a:ea typeface="宋体" pitchFamily="2" charset="-122"/>
              </a:rPr>
              <a:t>legal counsel of his own choosing, and to communicate freely </a:t>
            </a:r>
            <a:r>
              <a:rPr lang="en-GB" altLang="zh-CN" dirty="0" smtClean="0">
                <a:ea typeface="宋体" pitchFamily="2" charset="-122"/>
              </a:rPr>
              <a:t>and</a:t>
            </a:r>
            <a:br>
              <a:rPr lang="en-GB" altLang="zh-CN" dirty="0" smtClean="0">
                <a:ea typeface="宋体" pitchFamily="2" charset="-122"/>
              </a:rPr>
            </a:br>
            <a:r>
              <a:rPr lang="en-GB" altLang="zh-CN" dirty="0" smtClean="0">
                <a:ea typeface="宋体" pitchFamily="2" charset="-122"/>
              </a:rPr>
              <a:t>	privately </a:t>
            </a:r>
            <a:r>
              <a:rPr lang="en-GB" altLang="zh-CN" dirty="0">
                <a:ea typeface="宋体" pitchFamily="2" charset="-122"/>
              </a:rPr>
              <a:t>with his counsel;</a:t>
            </a:r>
          </a:p>
          <a:p>
            <a:pPr marL="360000" indent="0" eaLnBrk="1" hangingPunct="1">
              <a:spcBef>
                <a:spcPts val="1200"/>
              </a:spcBef>
              <a:buClr>
                <a:srgbClr val="006FB7"/>
              </a:buClr>
              <a:tabLst>
                <a:tab pos="360000" algn="l"/>
              </a:tabLst>
              <a:defRPr/>
            </a:pPr>
            <a:r>
              <a:rPr lang="en-GB" altLang="zh-CN" dirty="0">
                <a:solidFill>
                  <a:srgbClr val="006FB7"/>
                </a:solidFill>
                <a:ea typeface="宋体" pitchFamily="2" charset="-122"/>
              </a:rPr>
              <a:t>(e</a:t>
            </a:r>
            <a:r>
              <a:rPr lang="en-GB" altLang="zh-CN" dirty="0" smtClean="0">
                <a:solidFill>
                  <a:srgbClr val="006FB7"/>
                </a:solidFill>
                <a:ea typeface="宋体" pitchFamily="2" charset="-122"/>
              </a:rPr>
              <a:t>)</a:t>
            </a:r>
            <a:r>
              <a:rPr lang="en-GB" altLang="zh-CN" dirty="0" smtClean="0">
                <a:ea typeface="宋体" pitchFamily="2" charset="-122"/>
              </a:rPr>
              <a:t>	The </a:t>
            </a:r>
            <a:r>
              <a:rPr lang="en-GB" altLang="zh-CN" dirty="0">
                <a:ea typeface="宋体" pitchFamily="2" charset="-122"/>
              </a:rPr>
              <a:t>inalienable right to be assisted by counsel provided by the State</a:t>
            </a:r>
            <a:r>
              <a:rPr lang="en-GB" altLang="zh-CN" dirty="0" smtClean="0">
                <a:ea typeface="宋体" pitchFamily="2" charset="-122"/>
              </a:rPr>
              <a:t>,</a:t>
            </a:r>
            <a:br>
              <a:rPr lang="en-GB" altLang="zh-CN" dirty="0" smtClean="0">
                <a:ea typeface="宋体" pitchFamily="2" charset="-122"/>
              </a:rPr>
            </a:br>
            <a:r>
              <a:rPr lang="en-GB" altLang="zh-CN" dirty="0" smtClean="0">
                <a:ea typeface="宋体" pitchFamily="2" charset="-122"/>
              </a:rPr>
              <a:t>	paid </a:t>
            </a:r>
            <a:r>
              <a:rPr lang="en-GB" altLang="zh-CN" dirty="0">
                <a:ea typeface="宋体" pitchFamily="2" charset="-122"/>
              </a:rPr>
              <a:t>or not as the domestic law provides, if the accused does </a:t>
            </a:r>
            <a:r>
              <a:rPr lang="en-GB" altLang="zh-CN" dirty="0" smtClean="0">
                <a:ea typeface="宋体" pitchFamily="2" charset="-122"/>
              </a:rPr>
              <a:t>not</a:t>
            </a:r>
            <a:br>
              <a:rPr lang="en-GB" altLang="zh-CN" dirty="0" smtClean="0">
                <a:ea typeface="宋体" pitchFamily="2" charset="-122"/>
              </a:rPr>
            </a:br>
            <a:r>
              <a:rPr lang="en-GB" altLang="zh-CN" dirty="0" smtClean="0">
                <a:ea typeface="宋体" pitchFamily="2" charset="-122"/>
              </a:rPr>
              <a:t>	defend </a:t>
            </a:r>
            <a:r>
              <a:rPr lang="en-GB" altLang="zh-CN" dirty="0">
                <a:ea typeface="宋体" pitchFamily="2" charset="-122"/>
              </a:rPr>
              <a:t>himself personally or engage his own counsel within the </a:t>
            </a:r>
            <a:r>
              <a:rPr lang="en-GB" altLang="zh-CN" dirty="0" smtClean="0">
                <a:ea typeface="宋体" pitchFamily="2" charset="-122"/>
              </a:rPr>
              <a:t>time</a:t>
            </a:r>
            <a:br>
              <a:rPr lang="en-GB" altLang="zh-CN" dirty="0" smtClean="0">
                <a:ea typeface="宋体" pitchFamily="2" charset="-122"/>
              </a:rPr>
            </a:br>
            <a:r>
              <a:rPr lang="en-GB" altLang="zh-CN" dirty="0" smtClean="0">
                <a:ea typeface="宋体" pitchFamily="2" charset="-122"/>
              </a:rPr>
              <a:t>	period </a:t>
            </a:r>
            <a:r>
              <a:rPr lang="en-GB" altLang="zh-CN" dirty="0">
                <a:ea typeface="宋体" pitchFamily="2" charset="-122"/>
              </a:rPr>
              <a:t>established by law.</a:t>
            </a:r>
            <a:endParaRPr lang="en-GB" altLang="zh-CN" dirty="0" smtClean="0">
              <a:ea typeface="宋体" pitchFamily="2" charset="-122"/>
            </a:endParaRPr>
          </a:p>
        </p:txBody>
      </p:sp>
      <p:sp>
        <p:nvSpPr>
          <p:cNvPr id="3277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endParaRPr lang="en-US" sz="2100" b="1">
              <a:solidFill>
                <a:srgbClr val="006FB7"/>
              </a:solidFill>
            </a:endParaRPr>
          </a:p>
        </p:txBody>
      </p:sp>
      <p:sp>
        <p:nvSpPr>
          <p:cNvPr id="5" name="Rectangle 3"/>
          <p:cNvSpPr txBox="1">
            <a:spLocks noChangeArrowheads="1"/>
          </p:cNvSpPr>
          <p:nvPr/>
        </p:nvSpPr>
        <p:spPr bwMode="auto">
          <a:xfrm>
            <a:off x="395288" y="1773238"/>
            <a:ext cx="8364537"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GB" altLang="zh-CN" sz="2400" b="1" dirty="0">
                <a:solidFill>
                  <a:srgbClr val="006FB7"/>
                </a:solidFill>
                <a:ea typeface="宋体" pitchFamily="2" charset="-122"/>
              </a:rPr>
              <a:t>Key legal texts IV</a:t>
            </a:r>
          </a:p>
          <a:p>
            <a:pPr marL="0" indent="0" eaLnBrk="1" hangingPunct="1">
              <a:spcBef>
                <a:spcPts val="1200"/>
              </a:spcBef>
              <a:buClr>
                <a:srgbClr val="006FB7"/>
              </a:buClr>
              <a:defRPr/>
            </a:pPr>
            <a:r>
              <a:rPr lang="en-GB" altLang="zh-CN" sz="2400" dirty="0">
                <a:ea typeface="宋体" pitchFamily="2" charset="-122"/>
              </a:rPr>
              <a:t>The European Convention on Human Rights, article </a:t>
            </a:r>
            <a:r>
              <a:rPr lang="en-GB" altLang="zh-CN" sz="2400" dirty="0" smtClean="0">
                <a:ea typeface="宋体" pitchFamily="2" charset="-122"/>
              </a:rPr>
              <a:t>6:</a:t>
            </a:r>
          </a:p>
          <a:p>
            <a:pPr marL="360000" indent="-360000" eaLnBrk="1" hangingPunct="1">
              <a:spcBef>
                <a:spcPts val="1200"/>
              </a:spcBef>
              <a:buClr>
                <a:srgbClr val="006FB7"/>
              </a:buClr>
              <a:buFont typeface="+mj-lt"/>
              <a:buAutoNum type="arabicPeriod" startAt="3"/>
              <a:defRPr/>
            </a:pPr>
            <a:r>
              <a:rPr lang="en-GB" altLang="zh-CN" sz="2400" dirty="0" smtClean="0">
                <a:ea typeface="宋体" pitchFamily="2" charset="-122"/>
              </a:rPr>
              <a:t>Everyone </a:t>
            </a:r>
            <a:r>
              <a:rPr lang="en-GB" altLang="zh-CN" sz="2400" dirty="0">
                <a:ea typeface="宋体" pitchFamily="2" charset="-122"/>
              </a:rPr>
              <a:t>charged with a criminal offence has the following minimum rights:</a:t>
            </a:r>
          </a:p>
          <a:p>
            <a:pPr marL="360000" indent="0" eaLnBrk="1" hangingPunct="1">
              <a:spcBef>
                <a:spcPts val="1200"/>
              </a:spcBef>
              <a:buClr>
                <a:srgbClr val="006FB7"/>
              </a:buClr>
              <a:tabLst>
                <a:tab pos="360000" algn="l"/>
              </a:tabLst>
              <a:defRPr/>
            </a:pPr>
            <a:r>
              <a:rPr lang="en-GB" altLang="zh-CN" sz="2400" dirty="0">
                <a:ea typeface="宋体" pitchFamily="2" charset="-122"/>
              </a:rPr>
              <a:t>[ . . .]</a:t>
            </a:r>
          </a:p>
          <a:p>
            <a:pPr marL="360000" indent="0" eaLnBrk="1" hangingPunct="1">
              <a:spcBef>
                <a:spcPts val="1200"/>
              </a:spcBef>
              <a:buClr>
                <a:srgbClr val="006FB7"/>
              </a:buClr>
              <a:tabLst>
                <a:tab pos="360000" algn="l"/>
              </a:tabLst>
              <a:defRPr/>
            </a:pPr>
            <a:r>
              <a:rPr lang="en-GB" altLang="zh-CN" sz="2400" dirty="0">
                <a:solidFill>
                  <a:srgbClr val="006FB7"/>
                </a:solidFill>
                <a:ea typeface="宋体" pitchFamily="2" charset="-122"/>
              </a:rPr>
              <a:t>(c</a:t>
            </a:r>
            <a:r>
              <a:rPr lang="en-GB" altLang="zh-CN" sz="2400" dirty="0" smtClean="0">
                <a:solidFill>
                  <a:srgbClr val="006FB7"/>
                </a:solidFill>
                <a:ea typeface="宋体" pitchFamily="2" charset="-122"/>
              </a:rPr>
              <a:t>)</a:t>
            </a:r>
            <a:r>
              <a:rPr lang="en-GB" altLang="zh-CN" sz="2400" dirty="0" smtClean="0">
                <a:ea typeface="宋体" pitchFamily="2" charset="-122"/>
              </a:rPr>
              <a:t>	To </a:t>
            </a:r>
            <a:r>
              <a:rPr lang="en-GB" altLang="zh-CN" sz="2400" dirty="0">
                <a:ea typeface="宋体" pitchFamily="2" charset="-122"/>
              </a:rPr>
              <a:t>defend himself in person or through legal </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assistance </a:t>
            </a:r>
            <a:r>
              <a:rPr lang="en-GB" altLang="zh-CN" sz="2400" dirty="0">
                <a:ea typeface="宋体" pitchFamily="2" charset="-122"/>
              </a:rPr>
              <a:t>of his own choosing or, if he has </a:t>
            </a:r>
            <a:r>
              <a:rPr lang="en-GB" altLang="zh-CN" sz="2400" dirty="0" smtClean="0">
                <a:ea typeface="宋体" pitchFamily="2" charset="-122"/>
              </a:rPr>
              <a:t>not</a:t>
            </a:r>
            <a:br>
              <a:rPr lang="en-GB" altLang="zh-CN" sz="2400" dirty="0" smtClean="0">
                <a:ea typeface="宋体" pitchFamily="2" charset="-122"/>
              </a:rPr>
            </a:br>
            <a:r>
              <a:rPr lang="en-GB" altLang="zh-CN" sz="2400" dirty="0" smtClean="0">
                <a:ea typeface="宋体" pitchFamily="2" charset="-122"/>
              </a:rPr>
              <a:t>	sufficient </a:t>
            </a:r>
            <a:r>
              <a:rPr lang="en-GB" altLang="zh-CN" sz="2400" dirty="0">
                <a:ea typeface="宋体" pitchFamily="2" charset="-122"/>
              </a:rPr>
              <a:t>means to pay for legal assistance, to be </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given </a:t>
            </a:r>
            <a:r>
              <a:rPr lang="en-GB" altLang="zh-CN" sz="2400" dirty="0">
                <a:ea typeface="宋体" pitchFamily="2" charset="-122"/>
              </a:rPr>
              <a:t>it free when the interests of justice so require.</a:t>
            </a:r>
            <a:endParaRPr lang="en-GB" altLang="zh-CN" sz="2400" dirty="0" smtClean="0">
              <a:ea typeface="宋体" pitchFamily="2" charset="-122"/>
            </a:endParaRPr>
          </a:p>
        </p:txBody>
      </p:sp>
      <p:sp>
        <p:nvSpPr>
          <p:cNvPr id="3379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17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71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II</a:t>
            </a:r>
            <a:endParaRPr lang="en-US" sz="3200" b="1">
              <a:solidFill>
                <a:srgbClr val="006FB7"/>
              </a:solidFill>
            </a:endParaRPr>
          </a:p>
        </p:txBody>
      </p:sp>
      <p:sp>
        <p:nvSpPr>
          <p:cNvPr id="7174" name="Rectangle 3"/>
          <p:cNvSpPr txBox="1">
            <a:spLocks noChangeArrowheads="1"/>
          </p:cNvSpPr>
          <p:nvPr/>
        </p:nvSpPr>
        <p:spPr bwMode="auto">
          <a:xfrm>
            <a:off x="395288" y="22764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a:ea typeface="宋体" pitchFamily="2" charset="-122"/>
              </a:rPr>
              <a:t>To create awareness among the participating judges, prosecutors and lawyers of their essential role as pillars of the enforcement of the rule of law including the right to a fair trial in all circumstances, including in a crisis </a:t>
            </a:r>
            <a:endParaRPr lang="en-US" sz="2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4</a:t>
            </a:r>
            <a:endParaRPr lang="en-US" b="0" smtClean="0"/>
          </a:p>
        </p:txBody>
      </p:sp>
      <p:sp>
        <p:nvSpPr>
          <p:cNvPr id="348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endParaRPr lang="en-US" sz="2100" b="1">
              <a:solidFill>
                <a:srgbClr val="006FB7"/>
              </a:solidFill>
            </a:endParaRPr>
          </a:p>
        </p:txBody>
      </p:sp>
      <p:sp>
        <p:nvSpPr>
          <p:cNvPr id="34821" name="Rectangle 3"/>
          <p:cNvSpPr txBox="1">
            <a:spLocks noChangeArrowheads="1"/>
          </p:cNvSpPr>
          <p:nvPr/>
        </p:nvSpPr>
        <p:spPr bwMode="auto">
          <a:xfrm>
            <a:off x="395288" y="1773238"/>
            <a:ext cx="8229600" cy="4319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b="1" dirty="0" smtClean="0">
                <a:solidFill>
                  <a:srgbClr val="006FB7"/>
                </a:solidFill>
                <a:ea typeface="宋体" pitchFamily="2" charset="-122"/>
              </a:rPr>
              <a:t>Key legal texts V</a:t>
            </a:r>
          </a:p>
          <a:p>
            <a:pPr eaLnBrk="1" hangingPunct="1">
              <a:spcBef>
                <a:spcPts val="1200"/>
              </a:spcBef>
              <a:buClr>
                <a:srgbClr val="006FB7"/>
              </a:buClr>
              <a:defRPr/>
            </a:pPr>
            <a:r>
              <a:rPr lang="en-GB" altLang="zh-CN" dirty="0" smtClean="0">
                <a:ea typeface="宋体" pitchFamily="2" charset="-122"/>
              </a:rPr>
              <a:t>The Statute of the International Criminal Court, article 67:</a:t>
            </a:r>
          </a:p>
          <a:p>
            <a:pPr marL="360000" indent="-360000" eaLnBrk="1" hangingPunct="1">
              <a:spcBef>
                <a:spcPts val="1200"/>
              </a:spcBef>
              <a:buClr>
                <a:srgbClr val="006FB7"/>
              </a:buClr>
              <a:buFont typeface="+mj-lt"/>
              <a:buAutoNum type="arabicPeriod"/>
              <a:defRPr/>
            </a:pPr>
            <a:r>
              <a:rPr lang="en-GB" altLang="zh-CN" dirty="0" smtClean="0">
                <a:ea typeface="宋体" pitchFamily="2" charset="-122"/>
              </a:rPr>
              <a:t>In the determination of any charge, the accused shall be entitled to a public hearing, having regard to the provisions of this Statute, to a fair hearing conducted impartially, and to the following minimum guarantees, in full equality:</a:t>
            </a:r>
          </a:p>
          <a:p>
            <a:pPr marL="360000" eaLnBrk="1" hangingPunct="1">
              <a:spcBef>
                <a:spcPts val="1200"/>
              </a:spcBef>
              <a:buClr>
                <a:srgbClr val="006FB7"/>
              </a:buClr>
              <a:tabLst>
                <a:tab pos="360000" algn="l"/>
              </a:tabLst>
              <a:defRPr/>
            </a:pPr>
            <a:r>
              <a:rPr lang="en-GB" altLang="zh-CN" dirty="0" smtClean="0">
                <a:ea typeface="宋体" pitchFamily="2" charset="-122"/>
              </a:rPr>
              <a:t>[ . . .]</a:t>
            </a:r>
          </a:p>
          <a:p>
            <a:pPr marL="360000" eaLnBrk="1" hangingPunct="1">
              <a:spcBef>
                <a:spcPts val="1200"/>
              </a:spcBef>
              <a:buClr>
                <a:srgbClr val="006FB7"/>
              </a:buClr>
              <a:tabLst>
                <a:tab pos="360000" algn="l"/>
              </a:tabLst>
              <a:defRPr/>
            </a:pPr>
            <a:r>
              <a:rPr lang="en-GB" altLang="zh-CN" dirty="0" smtClean="0">
                <a:solidFill>
                  <a:srgbClr val="006FB7"/>
                </a:solidFill>
                <a:ea typeface="宋体" pitchFamily="2" charset="-122"/>
              </a:rPr>
              <a:t>(d)</a:t>
            </a:r>
            <a:r>
              <a:rPr lang="en-GB" altLang="zh-CN" dirty="0" smtClean="0">
                <a:ea typeface="宋体" pitchFamily="2" charset="-122"/>
              </a:rPr>
              <a:t>	Subject to article 63, paragraph 2, to be present at the trial, to conduct </a:t>
            </a:r>
            <a:br>
              <a:rPr lang="en-GB" altLang="zh-CN" dirty="0" smtClean="0">
                <a:ea typeface="宋体" pitchFamily="2" charset="-122"/>
              </a:rPr>
            </a:br>
            <a:r>
              <a:rPr lang="en-GB" altLang="zh-CN" dirty="0" smtClean="0">
                <a:ea typeface="宋体" pitchFamily="2" charset="-122"/>
              </a:rPr>
              <a:t>	the defence in person or through legal assistance of the accused’s </a:t>
            </a:r>
            <a:br>
              <a:rPr lang="en-GB" altLang="zh-CN" dirty="0" smtClean="0">
                <a:ea typeface="宋体" pitchFamily="2" charset="-122"/>
              </a:rPr>
            </a:br>
            <a:r>
              <a:rPr lang="en-GB" altLang="zh-CN" dirty="0" smtClean="0">
                <a:ea typeface="宋体" pitchFamily="2" charset="-122"/>
              </a:rPr>
              <a:t>	choosing, to be informed, if the accused does not have legal </a:t>
            </a:r>
            <a:br>
              <a:rPr lang="en-GB" altLang="zh-CN" dirty="0" smtClean="0">
                <a:ea typeface="宋体" pitchFamily="2" charset="-122"/>
              </a:rPr>
            </a:br>
            <a:r>
              <a:rPr lang="en-GB" altLang="zh-CN" dirty="0" smtClean="0">
                <a:ea typeface="宋体" pitchFamily="2" charset="-122"/>
              </a:rPr>
              <a:t>	assistance, of this right and to have legal assistance assigned by the </a:t>
            </a:r>
            <a:br>
              <a:rPr lang="en-GB" altLang="zh-CN" dirty="0" smtClean="0">
                <a:ea typeface="宋体" pitchFamily="2" charset="-122"/>
              </a:rPr>
            </a:br>
            <a:r>
              <a:rPr lang="en-GB" altLang="zh-CN" dirty="0" smtClean="0">
                <a:ea typeface="宋体" pitchFamily="2" charset="-122"/>
              </a:rPr>
              <a:t>	Court in any case where the interests of justice so require, and without </a:t>
            </a:r>
            <a:br>
              <a:rPr lang="en-GB" altLang="zh-CN" dirty="0" smtClean="0">
                <a:ea typeface="宋体" pitchFamily="2" charset="-122"/>
              </a:rPr>
            </a:br>
            <a:r>
              <a:rPr lang="en-GB" altLang="zh-CN" dirty="0" smtClean="0">
                <a:ea typeface="宋体" pitchFamily="2" charset="-122"/>
              </a:rPr>
              <a:t>	payment if the accused lacks sufficient means to pay for it.</a:t>
            </a:r>
          </a:p>
        </p:txBody>
      </p:sp>
      <p:sp>
        <p:nvSpPr>
          <p:cNvPr id="3482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58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endParaRPr lang="en-US" sz="2100" b="1">
              <a:solidFill>
                <a:srgbClr val="006FB7"/>
              </a:solidFill>
            </a:endParaRPr>
          </a:p>
        </p:txBody>
      </p:sp>
      <p:sp>
        <p:nvSpPr>
          <p:cNvPr id="35845" name="Rectangle 3"/>
          <p:cNvSpPr txBox="1">
            <a:spLocks noChangeArrowheads="1"/>
          </p:cNvSpPr>
          <p:nvPr/>
        </p:nvSpPr>
        <p:spPr bwMode="auto">
          <a:xfrm>
            <a:off x="395288" y="1771650"/>
            <a:ext cx="8229600"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400" b="1" dirty="0">
                <a:solidFill>
                  <a:srgbClr val="006FB7"/>
                </a:solidFill>
                <a:ea typeface="宋体" pitchFamily="2" charset="-122"/>
              </a:rPr>
              <a:t>What it means I</a:t>
            </a:r>
          </a:p>
          <a:p>
            <a:pPr eaLnBrk="1" hangingPunct="1">
              <a:spcBef>
                <a:spcPts val="1200"/>
              </a:spcBef>
              <a:buClr>
                <a:srgbClr val="006FB7"/>
              </a:buClr>
            </a:pPr>
            <a:r>
              <a:rPr lang="en-GB" altLang="zh-CN" sz="2400" dirty="0">
                <a:ea typeface="宋体" pitchFamily="2" charset="-122"/>
              </a:rPr>
              <a:t>Everyone has the right to defend himself or herself in person or to appoint a lawyer of his or her own choice in order to ensure an efficient defence. </a:t>
            </a:r>
          </a:p>
          <a:p>
            <a:pPr eaLnBrk="1" hangingPunct="1">
              <a:spcBef>
                <a:spcPts val="1200"/>
              </a:spcBef>
              <a:buClr>
                <a:srgbClr val="006FB7"/>
              </a:buClr>
            </a:pPr>
            <a:r>
              <a:rPr lang="en-GB" altLang="zh-CN" sz="2400" dirty="0">
                <a:ea typeface="宋体" pitchFamily="2" charset="-122"/>
              </a:rPr>
              <a:t>The right to legal assistance must be effectively available, in particular in capital punishment cases. The domestic courts have a duty to ensure that the accused enjoys an effective defence.</a:t>
            </a:r>
          </a:p>
          <a:p>
            <a:pPr eaLnBrk="1" hangingPunct="1">
              <a:spcBef>
                <a:spcPts val="1200"/>
              </a:spcBef>
              <a:buClr>
                <a:srgbClr val="006FB7"/>
              </a:buClr>
            </a:pPr>
            <a:r>
              <a:rPr lang="en-GB" altLang="zh-CN" sz="2400" dirty="0">
                <a:ea typeface="宋体" pitchFamily="2" charset="-122"/>
              </a:rPr>
              <a:t>Incommunicado detention cannot be used to violate the right to have effective access to one’s lawyer. </a:t>
            </a:r>
          </a:p>
        </p:txBody>
      </p:sp>
      <p:sp>
        <p:nvSpPr>
          <p:cNvPr id="3584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30</a:t>
            </a:r>
            <a:endParaRPr lang="it-IT" sz="12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68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31</a:t>
            </a:r>
            <a:endParaRPr lang="it-IT" sz="1200" b="1"/>
          </a:p>
        </p:txBody>
      </p:sp>
      <p:sp>
        <p:nvSpPr>
          <p:cNvPr id="368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100" b="1">
                <a:solidFill>
                  <a:srgbClr val="006FB7"/>
                </a:solidFill>
                <a:ea typeface="宋体" pitchFamily="2" charset="-122"/>
              </a:rPr>
              <a:t>The right to defend oneself in person or through a lawyer of one’s own choice, the right to free legal aid, the right to privileged communications with one’s lawyer</a:t>
            </a:r>
            <a:endParaRPr lang="en-US" sz="2100" b="1">
              <a:solidFill>
                <a:srgbClr val="006FB7"/>
              </a:solidFill>
            </a:endParaRPr>
          </a:p>
        </p:txBody>
      </p:sp>
      <p:sp>
        <p:nvSpPr>
          <p:cNvPr id="36870" name="Rectangle 3"/>
          <p:cNvSpPr txBox="1">
            <a:spLocks noChangeArrowheads="1"/>
          </p:cNvSpPr>
          <p:nvPr/>
        </p:nvSpPr>
        <p:spPr bwMode="auto">
          <a:xfrm>
            <a:off x="395288" y="1773238"/>
            <a:ext cx="8229600"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400" b="1">
                <a:solidFill>
                  <a:srgbClr val="006FB7"/>
                </a:solidFill>
                <a:ea typeface="宋体" pitchFamily="2" charset="-122"/>
              </a:rPr>
              <a:t>What it means II</a:t>
            </a:r>
          </a:p>
          <a:p>
            <a:pPr eaLnBrk="1" hangingPunct="1">
              <a:spcBef>
                <a:spcPts val="1200"/>
              </a:spcBef>
              <a:buClr>
                <a:srgbClr val="006FB7"/>
              </a:buClr>
            </a:pPr>
            <a:r>
              <a:rPr lang="en-GB" altLang="zh-CN" sz="2400">
                <a:ea typeface="宋体" pitchFamily="2" charset="-122"/>
              </a:rPr>
              <a:t>If a person accused of a criminal offence has insufficient means to pay for a lawyer, and if the interests of justice so require, that person has the right to free legal aid. The interests of justice relate to aspects such as the severity of the crime and potential sentence that might be imposed as well as the complexity of the case.</a:t>
            </a:r>
          </a:p>
          <a:p>
            <a:pPr eaLnBrk="1" hangingPunct="1">
              <a:spcBef>
                <a:spcPts val="1200"/>
              </a:spcBef>
              <a:buClr>
                <a:srgbClr val="006FB7"/>
              </a:buClr>
            </a:pPr>
            <a:r>
              <a:rPr lang="en-GB" altLang="zh-CN" sz="2400">
                <a:ea typeface="宋体" pitchFamily="2" charset="-122"/>
              </a:rPr>
              <a:t>The accused person must have adequate time and facilities to communicate with his of her legal counsel. Their communications are privileged and must be confidential.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78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32</a:t>
            </a:r>
            <a:endParaRPr lang="it-IT" sz="1200" b="1"/>
          </a:p>
        </p:txBody>
      </p:sp>
      <p:sp>
        <p:nvSpPr>
          <p:cNvPr id="378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present at one’s trial</a:t>
            </a:r>
            <a:endParaRPr lang="en-US" sz="3200" b="1">
              <a:solidFill>
                <a:srgbClr val="006FB7"/>
              </a:solidFill>
            </a:endParaRPr>
          </a:p>
        </p:txBody>
      </p:sp>
      <p:sp>
        <p:nvSpPr>
          <p:cNvPr id="8" name="Rectangle 3"/>
          <p:cNvSpPr txBox="1">
            <a:spLocks noChangeArrowheads="1"/>
          </p:cNvSpPr>
          <p:nvPr/>
        </p:nvSpPr>
        <p:spPr bwMode="auto">
          <a:xfrm>
            <a:off x="395288" y="1628775"/>
            <a:ext cx="8229600"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100" b="1" dirty="0" smtClean="0">
                <a:solidFill>
                  <a:srgbClr val="006FB7"/>
                </a:solidFill>
                <a:ea typeface="宋体" pitchFamily="2" charset="-122"/>
              </a:rPr>
              <a:t>Key legal texts</a:t>
            </a:r>
          </a:p>
          <a:p>
            <a:pPr eaLnBrk="1" hangingPunct="1">
              <a:spcBef>
                <a:spcPts val="1200"/>
              </a:spcBef>
              <a:buClr>
                <a:srgbClr val="006FB7"/>
              </a:buClr>
              <a:defRPr/>
            </a:pPr>
            <a:r>
              <a:rPr lang="en-GB" altLang="zh-CN" sz="2100" dirty="0" smtClean="0">
                <a:ea typeface="宋体" pitchFamily="2" charset="-122"/>
              </a:rPr>
              <a:t>The right to be tried in one’s presence is expressly provided for by:</a:t>
            </a:r>
          </a:p>
          <a:p>
            <a:pPr marL="360000" indent="-360000" eaLnBrk="1" hangingPunct="1">
              <a:spcBef>
                <a:spcPts val="600"/>
              </a:spcBef>
              <a:buClr>
                <a:srgbClr val="006FB7"/>
              </a:buClr>
              <a:buFont typeface="Arial" pitchFamily="34" charset="0"/>
              <a:buChar char="•"/>
              <a:defRPr/>
            </a:pPr>
            <a:r>
              <a:rPr lang="en-GB" altLang="zh-CN" sz="2100" dirty="0" smtClean="0">
                <a:ea typeface="宋体" pitchFamily="2" charset="-122"/>
              </a:rPr>
              <a:t>Article 14 (3) (d) of the International Covenant on Civil and Political Rights</a:t>
            </a:r>
          </a:p>
          <a:p>
            <a:pPr marL="360000" indent="-360000" eaLnBrk="1" hangingPunct="1">
              <a:spcBef>
                <a:spcPts val="600"/>
              </a:spcBef>
              <a:buClr>
                <a:srgbClr val="006FB7"/>
              </a:buClr>
              <a:buFont typeface="Arial" pitchFamily="34" charset="0"/>
              <a:buChar char="•"/>
              <a:defRPr/>
            </a:pPr>
            <a:r>
              <a:rPr lang="en-GB" altLang="zh-CN" sz="2100" dirty="0" smtClean="0">
                <a:ea typeface="宋体" pitchFamily="2" charset="-122"/>
              </a:rPr>
              <a:t>Article 67 (1) (d) of the Statute of the International Criminal Court</a:t>
            </a:r>
          </a:p>
          <a:p>
            <a:pPr marL="360000" indent="-360000" eaLnBrk="1" hangingPunct="1">
              <a:spcBef>
                <a:spcPts val="600"/>
              </a:spcBef>
              <a:buClr>
                <a:srgbClr val="006FB7"/>
              </a:buClr>
              <a:buFont typeface="Arial" pitchFamily="34" charset="0"/>
              <a:buChar char="•"/>
              <a:defRPr/>
            </a:pPr>
            <a:r>
              <a:rPr lang="en-GB" altLang="zh-CN" sz="2100" dirty="0" smtClean="0">
                <a:ea typeface="宋体" pitchFamily="2" charset="-122"/>
              </a:rPr>
              <a:t>Article 18 (3) (d) of the International Convention on the Protection of the Rights of All Migrant Workers and Members of Their Families</a:t>
            </a:r>
          </a:p>
          <a:p>
            <a:pPr eaLnBrk="1" hangingPunct="1">
              <a:spcBef>
                <a:spcPts val="1200"/>
              </a:spcBef>
              <a:buClr>
                <a:srgbClr val="006FB7"/>
              </a:buClr>
              <a:defRPr/>
            </a:pPr>
            <a:r>
              <a:rPr lang="en-GB" altLang="zh-CN" sz="2100" dirty="0" smtClean="0">
                <a:ea typeface="宋体" pitchFamily="2" charset="-122"/>
              </a:rPr>
              <a:t>The right to be tried in one’s presence is guaranteed by article 6 (1) of the European Convention on Human Rights through interpretation, this right being consistent with the “object and purpose” of the article.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891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33</a:t>
            </a:r>
            <a:endParaRPr lang="it-IT" sz="1200" b="1"/>
          </a:p>
        </p:txBody>
      </p:sp>
      <p:sp>
        <p:nvSpPr>
          <p:cNvPr id="389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present at one’s trial</a:t>
            </a:r>
            <a:endParaRPr lang="en-US" sz="3200" b="1">
              <a:solidFill>
                <a:srgbClr val="006FB7"/>
              </a:solidFill>
            </a:endParaRPr>
          </a:p>
        </p:txBody>
      </p:sp>
      <p:sp>
        <p:nvSpPr>
          <p:cNvPr id="38918" name="Rectangle 3"/>
          <p:cNvSpPr txBox="1">
            <a:spLocks noChangeArrowheads="1"/>
          </p:cNvSpPr>
          <p:nvPr/>
        </p:nvSpPr>
        <p:spPr bwMode="auto">
          <a:xfrm>
            <a:off x="395288" y="1771650"/>
            <a:ext cx="8229600" cy="417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dirty="0">
                <a:solidFill>
                  <a:srgbClr val="006FB7"/>
                </a:solidFill>
                <a:ea typeface="宋体" pitchFamily="2" charset="-122"/>
              </a:rPr>
              <a:t>What it means</a:t>
            </a:r>
          </a:p>
          <a:p>
            <a:pPr eaLnBrk="1" hangingPunct="1">
              <a:spcBef>
                <a:spcPts val="1200"/>
              </a:spcBef>
              <a:buClr>
                <a:srgbClr val="006FB7"/>
              </a:buClr>
            </a:pPr>
            <a:r>
              <a:rPr lang="en-GB" altLang="zh-CN" sz="2800" dirty="0">
                <a:ea typeface="宋体" pitchFamily="2" charset="-122"/>
              </a:rPr>
              <a:t>An accused person has the right to be present at his or her trial. Trials</a:t>
            </a:r>
            <a:r>
              <a:rPr lang="en-GB" altLang="zh-CN" sz="2800" i="1" dirty="0">
                <a:ea typeface="宋体" pitchFamily="2" charset="-122"/>
              </a:rPr>
              <a:t> </a:t>
            </a:r>
            <a:r>
              <a:rPr lang="en-GB" altLang="zh-CN" sz="2800" dirty="0">
                <a:ea typeface="宋体" pitchFamily="2" charset="-122"/>
              </a:rPr>
              <a:t>in absentia may be acceptable in special circumstances but must preserve the rights of an effective defence. Once an accused, who has not wilfully tried to avoid justice, is aware of the proceedings, he or she should be entitled to a new determination of the merits of the charge.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399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34</a:t>
            </a:r>
            <a:endParaRPr lang="it-IT" sz="1200" b="1"/>
          </a:p>
        </p:txBody>
      </p:sp>
      <p:sp>
        <p:nvSpPr>
          <p:cNvPr id="39941" name="Rectangle 2"/>
          <p:cNvSpPr txBox="1">
            <a:spLocks noChangeArrowheads="1"/>
          </p:cNvSpPr>
          <p:nvPr/>
        </p:nvSpPr>
        <p:spPr bwMode="auto">
          <a:xfrm>
            <a:off x="1187450" y="404813"/>
            <a:ext cx="7499350" cy="129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00"/>
              </a:lnSpc>
            </a:pPr>
            <a:r>
              <a:rPr lang="en-GB" altLang="zh-CN" sz="2000" b="1" dirty="0">
                <a:solidFill>
                  <a:srgbClr val="006FB7"/>
                </a:solidFill>
                <a:ea typeface="宋体" pitchFamily="2" charset="-122"/>
              </a:rPr>
              <a:t>The prohibition on self-incrimination </a:t>
            </a:r>
          </a:p>
          <a:p>
            <a:pPr eaLnBrk="1" hangingPunct="1">
              <a:lnSpc>
                <a:spcPts val="2100"/>
              </a:lnSpc>
            </a:pPr>
            <a:r>
              <a:rPr lang="en-GB" altLang="zh-CN" sz="2000" b="1" dirty="0">
                <a:solidFill>
                  <a:srgbClr val="006FB7"/>
                </a:solidFill>
                <a:ea typeface="宋体" pitchFamily="2" charset="-122"/>
              </a:rPr>
              <a:t>The right to remain silent</a:t>
            </a:r>
          </a:p>
          <a:p>
            <a:pPr eaLnBrk="1" hangingPunct="1">
              <a:lnSpc>
                <a:spcPts val="2100"/>
              </a:lnSpc>
            </a:pPr>
            <a:r>
              <a:rPr lang="en-GB" altLang="zh-CN" sz="2000" b="1" dirty="0" smtClean="0">
                <a:solidFill>
                  <a:srgbClr val="006FB7"/>
                </a:solidFill>
                <a:ea typeface="宋体" pitchFamily="2" charset="-122"/>
              </a:rPr>
              <a:t>The prohibition </a:t>
            </a:r>
            <a:r>
              <a:rPr lang="en-GB" altLang="zh-CN" sz="2000" b="1" dirty="0">
                <a:solidFill>
                  <a:srgbClr val="006FB7"/>
                </a:solidFill>
                <a:ea typeface="宋体" pitchFamily="2" charset="-122"/>
              </a:rPr>
              <a:t>on the use of evidence obtained through unlawful means</a:t>
            </a:r>
          </a:p>
        </p:txBody>
      </p:sp>
      <p:sp>
        <p:nvSpPr>
          <p:cNvPr id="6" name="Rectangle 3"/>
          <p:cNvSpPr txBox="1">
            <a:spLocks noChangeArrowheads="1"/>
          </p:cNvSpPr>
          <p:nvPr/>
        </p:nvSpPr>
        <p:spPr bwMode="auto">
          <a:xfrm>
            <a:off x="395288" y="1700213"/>
            <a:ext cx="8229600"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b="1" dirty="0" smtClean="0">
                <a:solidFill>
                  <a:srgbClr val="006FB7"/>
                </a:solidFill>
                <a:ea typeface="宋体" pitchFamily="2" charset="-122"/>
              </a:rPr>
              <a:t>Key legal texts I</a:t>
            </a:r>
          </a:p>
          <a:p>
            <a:pPr eaLnBrk="1" hangingPunct="1">
              <a:spcBef>
                <a:spcPts val="1200"/>
              </a:spcBef>
              <a:buClr>
                <a:srgbClr val="006FB7"/>
              </a:buClr>
              <a:defRPr/>
            </a:pPr>
            <a:r>
              <a:rPr lang="en-GB" altLang="zh-CN" dirty="0" smtClean="0">
                <a:ea typeface="宋体" pitchFamily="2" charset="-122"/>
              </a:rPr>
              <a:t>The International Covenant on Civil and Political Rights, article 14:</a:t>
            </a:r>
          </a:p>
          <a:p>
            <a:pPr marL="342900" indent="-342900" eaLnBrk="1" hangingPunct="1">
              <a:spcBef>
                <a:spcPts val="1200"/>
              </a:spcBef>
              <a:buClr>
                <a:srgbClr val="006FB7"/>
              </a:buClr>
              <a:buFont typeface="+mj-lt"/>
              <a:buAutoNum type="arabicPeriod" startAt="3"/>
              <a:defRPr/>
            </a:pPr>
            <a:r>
              <a:rPr lang="en-GB" altLang="zh-CN" dirty="0" smtClean="0">
                <a:ea typeface="宋体" pitchFamily="2" charset="-122"/>
              </a:rPr>
              <a:t>In the determination of any criminal charge against him, everyone shall be entitled to the following minimum guarantees, in full equality:</a:t>
            </a:r>
          </a:p>
          <a:p>
            <a:pPr marL="360000" eaLnBrk="1" hangingPunct="1">
              <a:spcBef>
                <a:spcPts val="400"/>
              </a:spcBef>
              <a:buClr>
                <a:srgbClr val="006FB7"/>
              </a:buClr>
              <a:tabLst>
                <a:tab pos="360000" algn="l"/>
              </a:tabLst>
              <a:defRPr/>
            </a:pPr>
            <a:r>
              <a:rPr lang="en-GB" altLang="zh-CN" dirty="0" smtClean="0">
                <a:ea typeface="宋体" pitchFamily="2" charset="-122"/>
              </a:rPr>
              <a:t>[ . . . ]</a:t>
            </a:r>
          </a:p>
          <a:p>
            <a:pPr marL="360000" eaLnBrk="1" hangingPunct="1">
              <a:spcBef>
                <a:spcPts val="400"/>
              </a:spcBef>
              <a:buClr>
                <a:srgbClr val="006FB7"/>
              </a:buClr>
              <a:tabLst>
                <a:tab pos="360000" algn="l"/>
              </a:tabLst>
              <a:defRPr/>
            </a:pPr>
            <a:r>
              <a:rPr lang="en-GB" altLang="zh-CN" dirty="0" smtClean="0">
                <a:solidFill>
                  <a:srgbClr val="006FB7"/>
                </a:solidFill>
                <a:ea typeface="宋体" pitchFamily="2" charset="-122"/>
              </a:rPr>
              <a:t>(g)</a:t>
            </a:r>
            <a:r>
              <a:rPr lang="en-GB" altLang="zh-CN" dirty="0" smtClean="0">
                <a:ea typeface="宋体" pitchFamily="2" charset="-122"/>
              </a:rPr>
              <a:t>	Not to be compelled to testify against himself or to confess guilt.”</a:t>
            </a:r>
          </a:p>
          <a:p>
            <a:pPr eaLnBrk="1" hangingPunct="1">
              <a:spcBef>
                <a:spcPts val="1200"/>
              </a:spcBef>
              <a:buClr>
                <a:srgbClr val="006FB7"/>
              </a:buClr>
              <a:defRPr/>
            </a:pPr>
            <a:r>
              <a:rPr lang="en-GB" altLang="zh-CN" dirty="0" smtClean="0">
                <a:ea typeface="宋体" pitchFamily="2" charset="-122"/>
              </a:rPr>
              <a:t>The International Convention on the Protection of the Rights of All Migrant Workers and Members of Their Families, </a:t>
            </a:r>
            <a:r>
              <a:rPr lang="en-GB" altLang="zh-CN" dirty="0">
                <a:ea typeface="宋体" pitchFamily="2" charset="-122"/>
              </a:rPr>
              <a:t>article 18: </a:t>
            </a:r>
            <a:endParaRPr lang="en-GB" altLang="zh-CN" dirty="0" smtClean="0">
              <a:ea typeface="宋体" pitchFamily="2" charset="-122"/>
            </a:endParaRPr>
          </a:p>
          <a:p>
            <a:pPr marL="342900" indent="-342900" eaLnBrk="1" hangingPunct="1">
              <a:spcBef>
                <a:spcPts val="1200"/>
              </a:spcBef>
              <a:buClr>
                <a:srgbClr val="006FB7"/>
              </a:buClr>
              <a:buFont typeface="+mj-lt"/>
              <a:buAutoNum type="arabicPeriod" startAt="3"/>
              <a:defRPr/>
            </a:pPr>
            <a:r>
              <a:rPr lang="en-GB" altLang="zh-CN" dirty="0" smtClean="0">
                <a:ea typeface="宋体" pitchFamily="2" charset="-122"/>
              </a:rPr>
              <a:t>In the determination of any criminal charge against them, migrant workers and members of their families shall be entitled to the following minimum guarantees: </a:t>
            </a:r>
          </a:p>
          <a:p>
            <a:pPr marL="360000" eaLnBrk="1" hangingPunct="1">
              <a:spcBef>
                <a:spcPts val="400"/>
              </a:spcBef>
              <a:buClr>
                <a:srgbClr val="006FB7"/>
              </a:buClr>
              <a:tabLst>
                <a:tab pos="360000" algn="l"/>
              </a:tabLst>
              <a:defRPr/>
            </a:pPr>
            <a:r>
              <a:rPr lang="en-GB" altLang="zh-CN" dirty="0" smtClean="0">
                <a:ea typeface="宋体" pitchFamily="2" charset="-122"/>
              </a:rPr>
              <a:t>[ . . . ]</a:t>
            </a:r>
          </a:p>
          <a:p>
            <a:pPr marL="360000" eaLnBrk="1" hangingPunct="1">
              <a:spcBef>
                <a:spcPts val="400"/>
              </a:spcBef>
              <a:buClr>
                <a:srgbClr val="006FB7"/>
              </a:buClr>
              <a:tabLst>
                <a:tab pos="360000" algn="l"/>
              </a:tabLst>
              <a:defRPr/>
            </a:pPr>
            <a:r>
              <a:rPr lang="en-GB" altLang="zh-CN" dirty="0" smtClean="0">
                <a:solidFill>
                  <a:srgbClr val="006FB7"/>
                </a:solidFill>
                <a:ea typeface="宋体" pitchFamily="2" charset="-122"/>
              </a:rPr>
              <a:t>(g)</a:t>
            </a:r>
            <a:r>
              <a:rPr lang="en-GB" altLang="zh-CN" dirty="0" smtClean="0">
                <a:ea typeface="宋体" pitchFamily="2" charset="-122"/>
              </a:rPr>
              <a:t>	Not to be compelled to testify against themselves or to confess guilt.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09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35</a:t>
            </a:r>
            <a:endParaRPr lang="it-IT" sz="1200" b="1"/>
          </a:p>
        </p:txBody>
      </p:sp>
      <p:sp>
        <p:nvSpPr>
          <p:cNvPr id="40965" name="Rectangle 2"/>
          <p:cNvSpPr txBox="1">
            <a:spLocks noChangeArrowheads="1"/>
          </p:cNvSpPr>
          <p:nvPr/>
        </p:nvSpPr>
        <p:spPr bwMode="auto">
          <a:xfrm>
            <a:off x="1187450" y="404813"/>
            <a:ext cx="7499350" cy="1366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00"/>
              </a:lnSpc>
            </a:pPr>
            <a:r>
              <a:rPr lang="en-GB" altLang="zh-CN" sz="2000" b="1" dirty="0">
                <a:solidFill>
                  <a:srgbClr val="006FB7"/>
                </a:solidFill>
                <a:ea typeface="宋体" pitchFamily="2" charset="-122"/>
              </a:rPr>
              <a:t>The prohibition on self-incrimination </a:t>
            </a:r>
          </a:p>
          <a:p>
            <a:pPr eaLnBrk="1" hangingPunct="1">
              <a:lnSpc>
                <a:spcPts val="2100"/>
              </a:lnSpc>
            </a:pPr>
            <a:r>
              <a:rPr lang="en-GB" altLang="zh-CN" sz="2000" b="1" dirty="0">
                <a:solidFill>
                  <a:srgbClr val="006FB7"/>
                </a:solidFill>
                <a:ea typeface="宋体" pitchFamily="2" charset="-122"/>
              </a:rPr>
              <a:t>The right to remain silent</a:t>
            </a:r>
          </a:p>
          <a:p>
            <a:pPr eaLnBrk="1" hangingPunct="1">
              <a:lnSpc>
                <a:spcPts val="2100"/>
              </a:lnSpc>
            </a:pPr>
            <a:r>
              <a:rPr lang="en-GB" altLang="zh-CN" sz="2000" b="1" dirty="0" smtClean="0">
                <a:solidFill>
                  <a:srgbClr val="006FB7"/>
                </a:solidFill>
                <a:ea typeface="宋体" pitchFamily="2" charset="-122"/>
              </a:rPr>
              <a:t>The prohibition </a:t>
            </a:r>
            <a:r>
              <a:rPr lang="en-GB" altLang="zh-CN" sz="2000" b="1" dirty="0">
                <a:solidFill>
                  <a:srgbClr val="006FB7"/>
                </a:solidFill>
                <a:ea typeface="宋体" pitchFamily="2" charset="-122"/>
              </a:rPr>
              <a:t>on the use of evidence obtained through unlawful means</a:t>
            </a:r>
          </a:p>
        </p:txBody>
      </p:sp>
      <p:sp>
        <p:nvSpPr>
          <p:cNvPr id="6" name="Rectangle 3"/>
          <p:cNvSpPr txBox="1">
            <a:spLocks noChangeArrowheads="1"/>
          </p:cNvSpPr>
          <p:nvPr/>
        </p:nvSpPr>
        <p:spPr bwMode="auto">
          <a:xfrm>
            <a:off x="395288" y="1916113"/>
            <a:ext cx="8364537" cy="403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200" b="1" dirty="0" smtClean="0">
                <a:solidFill>
                  <a:srgbClr val="006FB7"/>
                </a:solidFill>
                <a:ea typeface="宋体" pitchFamily="2" charset="-122"/>
              </a:rPr>
              <a:t>Key legal texts II</a:t>
            </a:r>
          </a:p>
          <a:p>
            <a:pPr eaLnBrk="1" hangingPunct="1">
              <a:spcBef>
                <a:spcPts val="1200"/>
              </a:spcBef>
              <a:buClr>
                <a:srgbClr val="006FB7"/>
              </a:buClr>
              <a:defRPr/>
            </a:pPr>
            <a:r>
              <a:rPr lang="en-GB" altLang="zh-CN" sz="2200" dirty="0" smtClean="0">
                <a:ea typeface="宋体" pitchFamily="2" charset="-122"/>
              </a:rPr>
              <a:t>The American Convention on Human Rights, article 8:</a:t>
            </a:r>
          </a:p>
          <a:p>
            <a:pPr marL="360000" indent="-360000" eaLnBrk="1" hangingPunct="1">
              <a:spcBef>
                <a:spcPts val="1200"/>
              </a:spcBef>
              <a:buClr>
                <a:srgbClr val="006FB7"/>
              </a:buClr>
              <a:buFont typeface="+mj-lt"/>
              <a:buAutoNum type="arabicPeriod" startAt="2"/>
              <a:defRPr/>
            </a:pPr>
            <a:r>
              <a:rPr lang="en-GB" altLang="zh-CN" sz="2200" dirty="0" smtClean="0">
                <a:ea typeface="宋体" pitchFamily="2" charset="-122"/>
              </a:rPr>
              <a:t>... During the proceedings, every person is entitled, with full equality, to the following minimum guarantees:</a:t>
            </a:r>
          </a:p>
          <a:p>
            <a:pPr marL="360000" eaLnBrk="1" hangingPunct="1">
              <a:spcBef>
                <a:spcPts val="1200"/>
              </a:spcBef>
              <a:buClr>
                <a:srgbClr val="006FB7"/>
              </a:buClr>
              <a:defRPr/>
            </a:pPr>
            <a:r>
              <a:rPr lang="en-GB" altLang="zh-CN" sz="2200" dirty="0" smtClean="0">
                <a:ea typeface="宋体" pitchFamily="2" charset="-122"/>
              </a:rPr>
              <a:t>[ . . . ]</a:t>
            </a:r>
          </a:p>
          <a:p>
            <a:pPr marL="360000" eaLnBrk="1" hangingPunct="1">
              <a:spcBef>
                <a:spcPts val="1200"/>
              </a:spcBef>
              <a:buClr>
                <a:srgbClr val="006FB7"/>
              </a:buClr>
              <a:defRPr/>
            </a:pPr>
            <a:r>
              <a:rPr lang="en-GB" altLang="zh-CN" sz="2200" dirty="0" smtClean="0">
                <a:solidFill>
                  <a:srgbClr val="006FB7"/>
                </a:solidFill>
                <a:ea typeface="宋体" pitchFamily="2" charset="-122"/>
              </a:rPr>
              <a:t>(g)	</a:t>
            </a:r>
            <a:r>
              <a:rPr lang="en-GB" altLang="zh-CN" sz="2200" dirty="0" smtClean="0">
                <a:ea typeface="宋体" pitchFamily="2" charset="-122"/>
              </a:rPr>
              <a:t>The right not to be compelled to be a witness against </a:t>
            </a:r>
            <a:br>
              <a:rPr lang="en-GB" altLang="zh-CN" sz="2200" dirty="0" smtClean="0">
                <a:ea typeface="宋体" pitchFamily="2" charset="-122"/>
              </a:rPr>
            </a:br>
            <a:r>
              <a:rPr lang="en-GB" altLang="zh-CN" sz="2200" dirty="0" smtClean="0">
                <a:ea typeface="宋体" pitchFamily="2" charset="-122"/>
              </a:rPr>
              <a:t>	himself or to plead guilty.</a:t>
            </a:r>
          </a:p>
          <a:p>
            <a:pPr marL="360000" indent="-360000" eaLnBrk="1" hangingPunct="1">
              <a:spcBef>
                <a:spcPts val="1200"/>
              </a:spcBef>
              <a:buClr>
                <a:srgbClr val="006FB7"/>
              </a:buClr>
              <a:buFont typeface="+mj-lt"/>
              <a:buAutoNum type="arabicPeriod" startAt="3"/>
              <a:defRPr/>
            </a:pPr>
            <a:r>
              <a:rPr lang="en-GB" altLang="zh-CN" sz="2200" dirty="0" smtClean="0">
                <a:ea typeface="宋体" pitchFamily="2" charset="-122"/>
              </a:rPr>
              <a:t>A confession of guilt by the accused shall be valid only if it is made without coercion of any kind.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19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36</a:t>
            </a:r>
            <a:endParaRPr lang="it-IT" sz="1200" b="1"/>
          </a:p>
        </p:txBody>
      </p:sp>
      <p:sp>
        <p:nvSpPr>
          <p:cNvPr id="41989" name="Rectangle 2"/>
          <p:cNvSpPr txBox="1">
            <a:spLocks noChangeArrowheads="1"/>
          </p:cNvSpPr>
          <p:nvPr/>
        </p:nvSpPr>
        <p:spPr bwMode="auto">
          <a:xfrm>
            <a:off x="1187450" y="404813"/>
            <a:ext cx="7499350" cy="1366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00"/>
              </a:lnSpc>
            </a:pPr>
            <a:r>
              <a:rPr lang="en-GB" altLang="zh-CN" sz="2000" b="1" dirty="0">
                <a:solidFill>
                  <a:srgbClr val="006FB7"/>
                </a:solidFill>
                <a:ea typeface="宋体" pitchFamily="2" charset="-122"/>
              </a:rPr>
              <a:t>The prohibition on self-incrimination </a:t>
            </a:r>
          </a:p>
          <a:p>
            <a:pPr eaLnBrk="1" hangingPunct="1">
              <a:lnSpc>
                <a:spcPts val="2100"/>
              </a:lnSpc>
            </a:pPr>
            <a:r>
              <a:rPr lang="en-GB" altLang="zh-CN" sz="2000" b="1" dirty="0">
                <a:solidFill>
                  <a:srgbClr val="006FB7"/>
                </a:solidFill>
                <a:ea typeface="宋体" pitchFamily="2" charset="-122"/>
              </a:rPr>
              <a:t>The right to remain silent</a:t>
            </a:r>
          </a:p>
          <a:p>
            <a:pPr eaLnBrk="1" hangingPunct="1">
              <a:lnSpc>
                <a:spcPts val="2100"/>
              </a:lnSpc>
            </a:pPr>
            <a:r>
              <a:rPr lang="en-GB" altLang="zh-CN" sz="2000" b="1" dirty="0" smtClean="0">
                <a:solidFill>
                  <a:srgbClr val="006FB7"/>
                </a:solidFill>
                <a:ea typeface="宋体" pitchFamily="2" charset="-122"/>
              </a:rPr>
              <a:t>The prohibition </a:t>
            </a:r>
            <a:r>
              <a:rPr lang="en-GB" altLang="zh-CN" sz="2000" b="1" dirty="0">
                <a:solidFill>
                  <a:srgbClr val="006FB7"/>
                </a:solidFill>
                <a:ea typeface="宋体" pitchFamily="2" charset="-122"/>
              </a:rPr>
              <a:t>on the use of evidence obtained through unlawful means</a:t>
            </a:r>
          </a:p>
        </p:txBody>
      </p:sp>
      <p:sp>
        <p:nvSpPr>
          <p:cNvPr id="6" name="Rectangle 3"/>
          <p:cNvSpPr txBox="1">
            <a:spLocks noChangeArrowheads="1"/>
          </p:cNvSpPr>
          <p:nvPr/>
        </p:nvSpPr>
        <p:spPr bwMode="auto">
          <a:xfrm>
            <a:off x="395288" y="1987550"/>
            <a:ext cx="8364537" cy="396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800" b="1" dirty="0" smtClean="0">
                <a:solidFill>
                  <a:srgbClr val="006FB7"/>
                </a:solidFill>
                <a:ea typeface="宋体" pitchFamily="2" charset="-122"/>
              </a:rPr>
              <a:t>Key legal texts III</a:t>
            </a:r>
          </a:p>
          <a:p>
            <a:pPr eaLnBrk="1" hangingPunct="1">
              <a:spcBef>
                <a:spcPts val="1200"/>
              </a:spcBef>
              <a:buClr>
                <a:srgbClr val="006FB7"/>
              </a:buClr>
              <a:defRPr/>
            </a:pPr>
            <a:r>
              <a:rPr lang="en-GB" altLang="zh-CN" sz="2800" dirty="0" smtClean="0">
                <a:ea typeface="宋体" pitchFamily="2" charset="-122"/>
              </a:rPr>
              <a:t>Article 67 (1) (g) of the Statute of the International Criminal Court provides that an accused shall have the right:</a:t>
            </a:r>
          </a:p>
          <a:p>
            <a:pPr marL="360000" eaLnBrk="1" hangingPunct="1">
              <a:spcBef>
                <a:spcPts val="1200"/>
              </a:spcBef>
              <a:buClr>
                <a:srgbClr val="006FB7"/>
              </a:buClr>
              <a:defRPr/>
            </a:pPr>
            <a:r>
              <a:rPr lang="en-GB" altLang="zh-CN" sz="2800" dirty="0" smtClean="0">
                <a:ea typeface="宋体" pitchFamily="2" charset="-122"/>
              </a:rPr>
              <a:t>Not to be compelled to testify or to confess guilt and to remain silent, without such silence being a consideration in the determination of guilt or innocence.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30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37</a:t>
            </a:r>
            <a:endParaRPr lang="it-IT" sz="1200" b="1"/>
          </a:p>
        </p:txBody>
      </p:sp>
      <p:sp>
        <p:nvSpPr>
          <p:cNvPr id="43013" name="Rectangle 2"/>
          <p:cNvSpPr txBox="1">
            <a:spLocks noChangeArrowheads="1"/>
          </p:cNvSpPr>
          <p:nvPr/>
        </p:nvSpPr>
        <p:spPr bwMode="auto">
          <a:xfrm>
            <a:off x="1187450" y="404813"/>
            <a:ext cx="7499350" cy="1366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00"/>
              </a:lnSpc>
            </a:pPr>
            <a:r>
              <a:rPr lang="en-GB" altLang="zh-CN" sz="2000" b="1" dirty="0">
                <a:solidFill>
                  <a:srgbClr val="006FB7"/>
                </a:solidFill>
                <a:ea typeface="宋体" pitchFamily="2" charset="-122"/>
              </a:rPr>
              <a:t>The prohibition on self-incrimination </a:t>
            </a:r>
          </a:p>
          <a:p>
            <a:pPr eaLnBrk="1" hangingPunct="1">
              <a:lnSpc>
                <a:spcPts val="2100"/>
              </a:lnSpc>
            </a:pPr>
            <a:r>
              <a:rPr lang="en-GB" altLang="zh-CN" sz="2000" b="1" dirty="0">
                <a:solidFill>
                  <a:srgbClr val="006FB7"/>
                </a:solidFill>
                <a:ea typeface="宋体" pitchFamily="2" charset="-122"/>
              </a:rPr>
              <a:t>The right to remain silent</a:t>
            </a:r>
          </a:p>
          <a:p>
            <a:pPr eaLnBrk="1" hangingPunct="1">
              <a:lnSpc>
                <a:spcPts val="2100"/>
              </a:lnSpc>
            </a:pPr>
            <a:r>
              <a:rPr lang="en-GB" altLang="zh-CN" sz="2000" b="1" dirty="0" smtClean="0">
                <a:solidFill>
                  <a:srgbClr val="006FB7"/>
                </a:solidFill>
                <a:ea typeface="宋体" pitchFamily="2" charset="-122"/>
              </a:rPr>
              <a:t>The prohibition </a:t>
            </a:r>
            <a:r>
              <a:rPr lang="en-GB" altLang="zh-CN" sz="2000" b="1" dirty="0">
                <a:solidFill>
                  <a:srgbClr val="006FB7"/>
                </a:solidFill>
                <a:ea typeface="宋体" pitchFamily="2" charset="-122"/>
              </a:rPr>
              <a:t>on the use of evidence obtained through unlawful means</a:t>
            </a:r>
          </a:p>
        </p:txBody>
      </p:sp>
      <p:sp>
        <p:nvSpPr>
          <p:cNvPr id="43014" name="Rectangle 3"/>
          <p:cNvSpPr txBox="1">
            <a:spLocks noChangeArrowheads="1"/>
          </p:cNvSpPr>
          <p:nvPr/>
        </p:nvSpPr>
        <p:spPr bwMode="auto">
          <a:xfrm>
            <a:off x="395288" y="1700213"/>
            <a:ext cx="8364537"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200" b="1" dirty="0">
                <a:solidFill>
                  <a:srgbClr val="006FB7"/>
                </a:solidFill>
                <a:ea typeface="宋体" pitchFamily="2" charset="-122"/>
              </a:rPr>
              <a:t>Key legal texts IV</a:t>
            </a:r>
          </a:p>
          <a:p>
            <a:pPr eaLnBrk="1" hangingPunct="1">
              <a:spcBef>
                <a:spcPts val="1200"/>
              </a:spcBef>
              <a:buClr>
                <a:srgbClr val="006FB7"/>
              </a:buClr>
            </a:pPr>
            <a:r>
              <a:rPr lang="en-GB" altLang="zh-CN" sz="2200" b="1" dirty="0">
                <a:ea typeface="宋体" pitchFamily="2" charset="-122"/>
              </a:rPr>
              <a:t>Guidelines on the Role of Prosecutors </a:t>
            </a:r>
          </a:p>
          <a:p>
            <a:pPr eaLnBrk="1" hangingPunct="1">
              <a:spcBef>
                <a:spcPts val="1200"/>
              </a:spcBef>
              <a:buClr>
                <a:srgbClr val="006FB7"/>
              </a:buClr>
            </a:pPr>
            <a:r>
              <a:rPr lang="en-GB" altLang="zh-CN" sz="2200" dirty="0">
                <a:ea typeface="宋体" pitchFamily="2" charset="-122"/>
              </a:rPr>
              <a:t>Guideline 16: “When prosecutors come into possession of evidence against suspects that they know or believe on reasonable grounds was obtained through recourse to unlawful methods, which constitute a grave violation of the suspect’s human rights, especially involving torture or cruel, inhuman or degrading treatment or punishment, or other abuses of human rights, they shall refuse to use such evidence against anyone other than those who used such methods, or inform the Court accordingly, and shall take all necessary steps to ensure that those responsible for using such methods are brought to justice.”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403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38</a:t>
            </a:r>
            <a:endParaRPr lang="it-IT" sz="1200" b="1"/>
          </a:p>
        </p:txBody>
      </p:sp>
      <p:sp>
        <p:nvSpPr>
          <p:cNvPr id="44037" name="Rectangle 2"/>
          <p:cNvSpPr txBox="1">
            <a:spLocks noChangeArrowheads="1"/>
          </p:cNvSpPr>
          <p:nvPr/>
        </p:nvSpPr>
        <p:spPr bwMode="auto">
          <a:xfrm>
            <a:off x="1187450" y="404813"/>
            <a:ext cx="7499350" cy="1366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00"/>
              </a:lnSpc>
            </a:pPr>
            <a:r>
              <a:rPr lang="en-GB" altLang="zh-CN" sz="2000" b="1" dirty="0">
                <a:solidFill>
                  <a:srgbClr val="006FB7"/>
                </a:solidFill>
                <a:ea typeface="宋体" pitchFamily="2" charset="-122"/>
              </a:rPr>
              <a:t>The prohibition on self-incrimination </a:t>
            </a:r>
          </a:p>
          <a:p>
            <a:pPr eaLnBrk="1" hangingPunct="1">
              <a:lnSpc>
                <a:spcPts val="2100"/>
              </a:lnSpc>
            </a:pPr>
            <a:r>
              <a:rPr lang="en-GB" altLang="zh-CN" sz="2000" b="1" dirty="0">
                <a:solidFill>
                  <a:srgbClr val="006FB7"/>
                </a:solidFill>
                <a:ea typeface="宋体" pitchFamily="2" charset="-122"/>
              </a:rPr>
              <a:t>The right to remain silent</a:t>
            </a:r>
          </a:p>
          <a:p>
            <a:pPr eaLnBrk="1" hangingPunct="1">
              <a:lnSpc>
                <a:spcPts val="2100"/>
              </a:lnSpc>
            </a:pPr>
            <a:r>
              <a:rPr lang="en-GB" altLang="zh-CN" sz="2000" b="1" dirty="0" smtClean="0">
                <a:solidFill>
                  <a:srgbClr val="006FB7"/>
                </a:solidFill>
                <a:ea typeface="宋体" pitchFamily="2" charset="-122"/>
              </a:rPr>
              <a:t>The prohibition </a:t>
            </a:r>
            <a:r>
              <a:rPr lang="en-GB" altLang="zh-CN" sz="2000" b="1" dirty="0">
                <a:solidFill>
                  <a:srgbClr val="006FB7"/>
                </a:solidFill>
                <a:ea typeface="宋体" pitchFamily="2" charset="-122"/>
              </a:rPr>
              <a:t>on the use of evidence obtained through unlawful means</a:t>
            </a:r>
          </a:p>
        </p:txBody>
      </p:sp>
      <p:sp>
        <p:nvSpPr>
          <p:cNvPr id="44038" name="Rectangle 3"/>
          <p:cNvSpPr txBox="1">
            <a:spLocks noChangeArrowheads="1"/>
          </p:cNvSpPr>
          <p:nvPr/>
        </p:nvSpPr>
        <p:spPr bwMode="auto">
          <a:xfrm>
            <a:off x="395288" y="1700213"/>
            <a:ext cx="8364537"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300" b="1" dirty="0">
                <a:solidFill>
                  <a:srgbClr val="006FB7"/>
                </a:solidFill>
                <a:ea typeface="宋体" pitchFamily="2" charset="-122"/>
              </a:rPr>
              <a:t>What </a:t>
            </a:r>
            <a:r>
              <a:rPr lang="en-GB" altLang="zh-CN" sz="2300" b="1" dirty="0" smtClean="0">
                <a:solidFill>
                  <a:srgbClr val="006FB7"/>
                </a:solidFill>
                <a:ea typeface="宋体" pitchFamily="2" charset="-122"/>
              </a:rPr>
              <a:t>it means </a:t>
            </a:r>
            <a:r>
              <a:rPr lang="en-GB" altLang="zh-CN" sz="2300" b="1" dirty="0">
                <a:solidFill>
                  <a:srgbClr val="006FB7"/>
                </a:solidFill>
                <a:ea typeface="宋体" pitchFamily="2" charset="-122"/>
              </a:rPr>
              <a:t>I</a:t>
            </a:r>
          </a:p>
          <a:p>
            <a:pPr eaLnBrk="1" hangingPunct="1">
              <a:spcBef>
                <a:spcPts val="1200"/>
              </a:spcBef>
              <a:buClr>
                <a:srgbClr val="006FB7"/>
              </a:buClr>
            </a:pPr>
            <a:r>
              <a:rPr lang="en-GB" altLang="zh-CN" sz="2300" dirty="0">
                <a:ea typeface="宋体" pitchFamily="2" charset="-122"/>
              </a:rPr>
              <a:t>The right of an accused not to be compelled to testify against himself or herself remains valid throughout the trial proceedings. It means that there must be an absence of both direct and indirect physical or psychological pressure from the investigating authorities for the purposes of obtaining a confession. An accused who has confessed guilt after such undue pressure must bring the matter before the competent authorities, including the judge(s) in the trial court, failing which he or she runs the risk of not having this undue compulsion considered in connection with the determination of the criminal charge.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819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81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p>
        </p:txBody>
      </p:sp>
      <p:sp>
        <p:nvSpPr>
          <p:cNvPr id="8198" name="Rectangle 3"/>
          <p:cNvSpPr txBox="1">
            <a:spLocks noChangeArrowheads="1"/>
          </p:cNvSpPr>
          <p:nvPr/>
        </p:nvSpPr>
        <p:spPr bwMode="auto">
          <a:xfrm>
            <a:off x="395288" y="1989262"/>
            <a:ext cx="8229600" cy="3239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defRPr/>
            </a:pPr>
            <a:r>
              <a:rPr lang="en-GB" altLang="zh-CN" sz="2800" dirty="0" smtClean="0">
                <a:ea typeface="宋体" pitchFamily="2" charset="-122"/>
              </a:rPr>
              <a:t>Are you already conversant with the international legal standards relating to a fair trial?</a:t>
            </a:r>
          </a:p>
          <a:p>
            <a:pPr eaLnBrk="1" hangingPunct="1">
              <a:spcBef>
                <a:spcPts val="1800"/>
              </a:spcBef>
              <a:buClr>
                <a:srgbClr val="006FB7"/>
              </a:buClr>
              <a:buFontTx/>
              <a:buChar char="•"/>
              <a:defRPr/>
            </a:pPr>
            <a:r>
              <a:rPr lang="en-GB" altLang="zh-CN" sz="2800" dirty="0" smtClean="0">
                <a:ea typeface="宋体" pitchFamily="2" charset="-122"/>
              </a:rPr>
              <a:t>Do these standards form part of the national legal system within which you work?</a:t>
            </a:r>
          </a:p>
          <a:p>
            <a:pPr eaLnBrk="1" hangingPunct="1">
              <a:spcBef>
                <a:spcPts val="1800"/>
              </a:spcBef>
              <a:buClr>
                <a:srgbClr val="006FB7"/>
              </a:buClr>
              <a:buFontTx/>
              <a:buChar char="•"/>
              <a:defRPr/>
            </a:pPr>
            <a:r>
              <a:rPr lang="en-GB" altLang="zh-CN" sz="2800" dirty="0" smtClean="0">
                <a:ea typeface="宋体" pitchFamily="2" charset="-122"/>
              </a:rPr>
              <a:t>If so, what is their legal status and have you ever been able to apply them?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50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506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a:t>
            </a:r>
            <a:r>
              <a:rPr lang="it-IT" sz="1200" b="1"/>
              <a:t>9</a:t>
            </a:r>
          </a:p>
        </p:txBody>
      </p:sp>
      <p:sp>
        <p:nvSpPr>
          <p:cNvPr id="45061" name="Rectangle 2"/>
          <p:cNvSpPr txBox="1">
            <a:spLocks noChangeArrowheads="1"/>
          </p:cNvSpPr>
          <p:nvPr/>
        </p:nvSpPr>
        <p:spPr bwMode="auto">
          <a:xfrm>
            <a:off x="1187450" y="404813"/>
            <a:ext cx="7499350" cy="1366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100"/>
              </a:lnSpc>
            </a:pPr>
            <a:r>
              <a:rPr lang="en-GB" altLang="zh-CN" sz="2000" b="1" dirty="0">
                <a:solidFill>
                  <a:srgbClr val="006FB7"/>
                </a:solidFill>
                <a:ea typeface="宋体" pitchFamily="2" charset="-122"/>
              </a:rPr>
              <a:t>The prohibition on self-incrimination </a:t>
            </a:r>
          </a:p>
          <a:p>
            <a:pPr eaLnBrk="1" hangingPunct="1">
              <a:lnSpc>
                <a:spcPts val="2100"/>
              </a:lnSpc>
            </a:pPr>
            <a:r>
              <a:rPr lang="en-GB" altLang="zh-CN" sz="2000" b="1" dirty="0">
                <a:solidFill>
                  <a:srgbClr val="006FB7"/>
                </a:solidFill>
                <a:ea typeface="宋体" pitchFamily="2" charset="-122"/>
              </a:rPr>
              <a:t>The right to remain silent</a:t>
            </a:r>
          </a:p>
          <a:p>
            <a:pPr eaLnBrk="1" hangingPunct="1">
              <a:lnSpc>
                <a:spcPts val="2100"/>
              </a:lnSpc>
            </a:pPr>
            <a:r>
              <a:rPr lang="en-GB" altLang="zh-CN" sz="2000" b="1" dirty="0">
                <a:solidFill>
                  <a:srgbClr val="006FB7"/>
                </a:solidFill>
                <a:ea typeface="宋体" pitchFamily="2" charset="-122"/>
              </a:rPr>
              <a:t>The prohibition on the use of evidence obtained through unlawful means</a:t>
            </a:r>
          </a:p>
        </p:txBody>
      </p:sp>
      <p:sp>
        <p:nvSpPr>
          <p:cNvPr id="45062" name="Rectangle 3"/>
          <p:cNvSpPr txBox="1">
            <a:spLocks noChangeArrowheads="1"/>
          </p:cNvSpPr>
          <p:nvPr/>
        </p:nvSpPr>
        <p:spPr bwMode="auto">
          <a:xfrm>
            <a:off x="395288" y="1844675"/>
            <a:ext cx="8364537"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600" b="1" dirty="0">
                <a:solidFill>
                  <a:srgbClr val="006FB7"/>
                </a:solidFill>
                <a:ea typeface="宋体" pitchFamily="2" charset="-122"/>
              </a:rPr>
              <a:t>What </a:t>
            </a:r>
            <a:r>
              <a:rPr lang="en-GB" altLang="zh-CN" sz="2600" b="1" dirty="0" smtClean="0">
                <a:solidFill>
                  <a:srgbClr val="006FB7"/>
                </a:solidFill>
                <a:ea typeface="宋体" pitchFamily="2" charset="-122"/>
              </a:rPr>
              <a:t>it means </a:t>
            </a:r>
            <a:r>
              <a:rPr lang="en-GB" altLang="zh-CN" sz="2600" b="1" dirty="0">
                <a:solidFill>
                  <a:srgbClr val="006FB7"/>
                </a:solidFill>
                <a:ea typeface="宋体" pitchFamily="2" charset="-122"/>
              </a:rPr>
              <a:t>II</a:t>
            </a:r>
          </a:p>
          <a:p>
            <a:pPr eaLnBrk="1" hangingPunct="1">
              <a:spcBef>
                <a:spcPts val="1200"/>
              </a:spcBef>
              <a:buClr>
                <a:srgbClr val="006FB7"/>
              </a:buClr>
            </a:pPr>
            <a:r>
              <a:rPr lang="en-GB" altLang="zh-CN" sz="2600" dirty="0">
                <a:ea typeface="宋体" pitchFamily="2" charset="-122"/>
              </a:rPr>
              <a:t>Judges and prosecutors must be attentive to any sign of unlawful compulsion related to confessions and are not allowed to invoke such confessions against the accused.</a:t>
            </a:r>
          </a:p>
          <a:p>
            <a:pPr eaLnBrk="1" hangingPunct="1">
              <a:spcBef>
                <a:spcPts val="1200"/>
              </a:spcBef>
              <a:buClr>
                <a:srgbClr val="006FB7"/>
              </a:buClr>
            </a:pPr>
            <a:r>
              <a:rPr lang="en-GB" altLang="zh-CN" sz="2600" dirty="0">
                <a:ea typeface="宋体" pitchFamily="2" charset="-122"/>
              </a:rPr>
              <a:t>The use of evidence and confessions obtained by torture is unlawful, except against a person accused of torture as evidence that the statement was made, and should be expressly prohibited by national law.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60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60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40</a:t>
            </a:r>
            <a:endParaRPr lang="it-IT" sz="1200" b="1"/>
          </a:p>
        </p:txBody>
      </p:sp>
      <p:sp>
        <p:nvSpPr>
          <p:cNvPr id="4608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6" name="Rectangle 3"/>
          <p:cNvSpPr txBox="1">
            <a:spLocks noChangeArrowheads="1"/>
          </p:cNvSpPr>
          <p:nvPr/>
        </p:nvSpPr>
        <p:spPr bwMode="auto">
          <a:xfrm>
            <a:off x="395288" y="1628775"/>
            <a:ext cx="8229600"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1600" b="1" dirty="0" smtClean="0">
                <a:solidFill>
                  <a:srgbClr val="006FB7"/>
                </a:solidFill>
                <a:ea typeface="宋体" pitchFamily="2" charset="-122"/>
              </a:rPr>
              <a:t>Key legal texts I</a:t>
            </a:r>
          </a:p>
          <a:p>
            <a:pPr eaLnBrk="1" hangingPunct="1">
              <a:spcBef>
                <a:spcPts val="600"/>
              </a:spcBef>
              <a:buClr>
                <a:srgbClr val="006FB7"/>
              </a:buClr>
              <a:defRPr/>
            </a:pPr>
            <a:r>
              <a:rPr lang="en-GB" altLang="zh-CN" sz="1600" dirty="0" smtClean="0">
                <a:ea typeface="宋体" pitchFamily="2" charset="-122"/>
              </a:rPr>
              <a:t>The International Covenant on Civil and Political Rights, article 14:</a:t>
            </a:r>
          </a:p>
          <a:p>
            <a:pPr marL="342900" indent="-342900" eaLnBrk="1" hangingPunct="1">
              <a:spcBef>
                <a:spcPts val="600"/>
              </a:spcBef>
              <a:buClr>
                <a:srgbClr val="006FB7"/>
              </a:buClr>
              <a:buFont typeface="+mj-lt"/>
              <a:buAutoNum type="arabicPeriod" startAt="3"/>
              <a:defRPr/>
            </a:pPr>
            <a:r>
              <a:rPr lang="en-GB" altLang="zh-CN" sz="1600" dirty="0" smtClean="0">
                <a:ea typeface="宋体" pitchFamily="2" charset="-122"/>
              </a:rPr>
              <a:t>In the determination of any criminal charge against him, everyone shall be entitled to the following minimum guarantees, in full equality:</a:t>
            </a:r>
          </a:p>
          <a:p>
            <a:pPr marL="360000" eaLnBrk="1" hangingPunct="1">
              <a:spcBef>
                <a:spcPts val="600"/>
              </a:spcBef>
              <a:buClr>
                <a:srgbClr val="006FB7"/>
              </a:buClr>
              <a:defRPr/>
            </a:pPr>
            <a:r>
              <a:rPr lang="en-GB" altLang="zh-CN" sz="1600" dirty="0" smtClean="0">
                <a:ea typeface="宋体" pitchFamily="2" charset="-122"/>
              </a:rPr>
              <a:t>[ . . . ]</a:t>
            </a:r>
          </a:p>
          <a:p>
            <a:pPr marL="360000" eaLnBrk="1" hangingPunct="1">
              <a:spcBef>
                <a:spcPts val="600"/>
              </a:spcBef>
              <a:buClr>
                <a:srgbClr val="006FB7"/>
              </a:buClr>
              <a:defRPr/>
            </a:pPr>
            <a:r>
              <a:rPr lang="en-GB" altLang="zh-CN" sz="1600" dirty="0" smtClean="0">
                <a:solidFill>
                  <a:srgbClr val="006FB7"/>
                </a:solidFill>
                <a:ea typeface="宋体" pitchFamily="2" charset="-122"/>
              </a:rPr>
              <a:t>(e)</a:t>
            </a:r>
            <a:r>
              <a:rPr lang="en-GB" altLang="zh-CN" sz="1600" dirty="0" smtClean="0">
                <a:ea typeface="宋体" pitchFamily="2" charset="-122"/>
              </a:rPr>
              <a:t>	To examine, or have examined, the witnesses against him and to obtain the</a:t>
            </a:r>
            <a:br>
              <a:rPr lang="en-GB" altLang="zh-CN" sz="1600" dirty="0" smtClean="0">
                <a:ea typeface="宋体" pitchFamily="2" charset="-122"/>
              </a:rPr>
            </a:br>
            <a:r>
              <a:rPr lang="en-GB" altLang="zh-CN" sz="1600" dirty="0" smtClean="0">
                <a:ea typeface="宋体" pitchFamily="2" charset="-122"/>
              </a:rPr>
              <a:t>	attendance and examination of witnesses on his behalf under the same </a:t>
            </a:r>
            <a:br>
              <a:rPr lang="en-GB" altLang="zh-CN" sz="1600" dirty="0" smtClean="0">
                <a:ea typeface="宋体" pitchFamily="2" charset="-122"/>
              </a:rPr>
            </a:br>
            <a:r>
              <a:rPr lang="en-GB" altLang="zh-CN" sz="1600" dirty="0" smtClean="0">
                <a:ea typeface="宋体" pitchFamily="2" charset="-122"/>
              </a:rPr>
              <a:t>	conditions as witnesses against him.</a:t>
            </a:r>
          </a:p>
          <a:p>
            <a:pPr eaLnBrk="1" hangingPunct="1">
              <a:spcBef>
                <a:spcPts val="600"/>
              </a:spcBef>
              <a:buClr>
                <a:srgbClr val="006FB7"/>
              </a:buClr>
              <a:defRPr/>
            </a:pPr>
            <a:r>
              <a:rPr lang="en-GB" altLang="zh-CN" sz="1600" dirty="0" smtClean="0">
                <a:ea typeface="宋体" pitchFamily="2" charset="-122"/>
              </a:rPr>
              <a:t>The International Convention on the Protection of the Rights of All Migrant Workers and Members of Their Families, article 18:</a:t>
            </a:r>
          </a:p>
          <a:p>
            <a:pPr marL="342900" indent="-342900" eaLnBrk="1" hangingPunct="1">
              <a:spcBef>
                <a:spcPts val="600"/>
              </a:spcBef>
              <a:buClr>
                <a:srgbClr val="006FB7"/>
              </a:buClr>
              <a:buFont typeface="+mj-lt"/>
              <a:buAutoNum type="arabicPeriod" startAt="3"/>
              <a:defRPr/>
            </a:pPr>
            <a:r>
              <a:rPr lang="en-GB" altLang="zh-CN" sz="1600" dirty="0" smtClean="0">
                <a:ea typeface="宋体" pitchFamily="2" charset="-122"/>
              </a:rPr>
              <a:t>In the determination of any criminal charge against them, migrant workers and members of their families shall be entitled to the following minimum guarantees:</a:t>
            </a:r>
          </a:p>
          <a:p>
            <a:pPr marL="360000" eaLnBrk="1" hangingPunct="1">
              <a:spcBef>
                <a:spcPts val="600"/>
              </a:spcBef>
              <a:buClr>
                <a:srgbClr val="006FB7"/>
              </a:buClr>
              <a:defRPr/>
            </a:pPr>
            <a:r>
              <a:rPr lang="en-GB" altLang="zh-CN" sz="1600" dirty="0" smtClean="0">
                <a:ea typeface="宋体" pitchFamily="2" charset="-122"/>
              </a:rPr>
              <a:t>[ . . . ]</a:t>
            </a:r>
          </a:p>
          <a:p>
            <a:pPr marL="360000" eaLnBrk="1" hangingPunct="1">
              <a:spcBef>
                <a:spcPts val="600"/>
              </a:spcBef>
              <a:buClr>
                <a:srgbClr val="006FB7"/>
              </a:buClr>
              <a:defRPr/>
            </a:pPr>
            <a:r>
              <a:rPr lang="en-GB" altLang="zh-CN" sz="1600" dirty="0" smtClean="0">
                <a:solidFill>
                  <a:srgbClr val="006FB7"/>
                </a:solidFill>
                <a:ea typeface="宋体" pitchFamily="2" charset="-122"/>
              </a:rPr>
              <a:t>(e)</a:t>
            </a:r>
            <a:r>
              <a:rPr lang="en-GB" altLang="zh-CN" sz="1600" dirty="0" smtClean="0">
                <a:ea typeface="宋体" pitchFamily="2" charset="-122"/>
              </a:rPr>
              <a:t>	To examine or have examined the witnesses against them and to obtain the </a:t>
            </a:r>
            <a:br>
              <a:rPr lang="en-GB" altLang="zh-CN" sz="1600" dirty="0" smtClean="0">
                <a:ea typeface="宋体" pitchFamily="2" charset="-122"/>
              </a:rPr>
            </a:br>
            <a:r>
              <a:rPr lang="en-GB" altLang="zh-CN" sz="1600" dirty="0" smtClean="0">
                <a:ea typeface="宋体" pitchFamily="2" charset="-122"/>
              </a:rPr>
              <a:t>	attendance and examination of witnesses on their behalf under the same </a:t>
            </a:r>
            <a:br>
              <a:rPr lang="en-GB" altLang="zh-CN" sz="1600" dirty="0" smtClean="0">
                <a:ea typeface="宋体" pitchFamily="2" charset="-122"/>
              </a:rPr>
            </a:br>
            <a:r>
              <a:rPr lang="en-GB" altLang="zh-CN" sz="1600" dirty="0" smtClean="0">
                <a:ea typeface="宋体" pitchFamily="2" charset="-122"/>
              </a:rPr>
              <a:t>	conditions as witnesses against them.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71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710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41</a:t>
            </a:r>
            <a:endParaRPr lang="it-IT" sz="1200" b="1"/>
          </a:p>
        </p:txBody>
      </p:sp>
      <p:sp>
        <p:nvSpPr>
          <p:cNvPr id="4710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6" name="Rectangle 3"/>
          <p:cNvSpPr txBox="1">
            <a:spLocks noChangeArrowheads="1"/>
          </p:cNvSpPr>
          <p:nvPr/>
        </p:nvSpPr>
        <p:spPr bwMode="auto">
          <a:xfrm>
            <a:off x="395288" y="1701354"/>
            <a:ext cx="8229600" cy="4463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600" b="1" dirty="0" smtClean="0">
                <a:solidFill>
                  <a:srgbClr val="006FB7"/>
                </a:solidFill>
                <a:ea typeface="宋体" pitchFamily="2" charset="-122"/>
              </a:rPr>
              <a:t>Key legal texts II</a:t>
            </a:r>
          </a:p>
          <a:p>
            <a:pPr eaLnBrk="1" hangingPunct="1">
              <a:spcBef>
                <a:spcPts val="600"/>
              </a:spcBef>
              <a:buClr>
                <a:srgbClr val="006FB7"/>
              </a:buClr>
              <a:defRPr/>
            </a:pPr>
            <a:r>
              <a:rPr lang="en-GB" altLang="zh-CN" sz="2600" dirty="0" smtClean="0">
                <a:ea typeface="宋体" pitchFamily="2" charset="-122"/>
              </a:rPr>
              <a:t>The American Convention on Human Rights, article 8:</a:t>
            </a:r>
          </a:p>
          <a:p>
            <a:pPr marL="360000" indent="-360000" eaLnBrk="1" hangingPunct="1">
              <a:spcBef>
                <a:spcPts val="600"/>
              </a:spcBef>
              <a:buClr>
                <a:srgbClr val="006FB7"/>
              </a:buClr>
              <a:buFont typeface="+mj-lt"/>
              <a:buAutoNum type="arabicPeriod" startAt="2"/>
              <a:defRPr/>
            </a:pPr>
            <a:r>
              <a:rPr lang="en-GB" altLang="zh-CN" sz="2600" dirty="0" smtClean="0">
                <a:ea typeface="宋体" pitchFamily="2" charset="-122"/>
              </a:rPr>
              <a:t>... During the proceedings, every person is entitled, with full equality, to the following minimum guarantees:</a:t>
            </a:r>
          </a:p>
          <a:p>
            <a:pPr marL="360000" eaLnBrk="1" hangingPunct="1">
              <a:spcBef>
                <a:spcPts val="600"/>
              </a:spcBef>
              <a:buClr>
                <a:srgbClr val="006FB7"/>
              </a:buClr>
              <a:defRPr/>
            </a:pPr>
            <a:r>
              <a:rPr lang="en-GB" altLang="zh-CN" sz="2600" dirty="0" smtClean="0">
                <a:ea typeface="宋体" pitchFamily="2" charset="-122"/>
              </a:rPr>
              <a:t>[ . . . ]</a:t>
            </a:r>
          </a:p>
          <a:p>
            <a:pPr marL="360000" eaLnBrk="1" hangingPunct="1">
              <a:spcBef>
                <a:spcPts val="600"/>
              </a:spcBef>
              <a:buClr>
                <a:srgbClr val="006FB7"/>
              </a:buClr>
              <a:defRPr/>
            </a:pPr>
            <a:r>
              <a:rPr lang="en-GB" altLang="zh-CN" sz="2600" dirty="0" smtClean="0">
                <a:solidFill>
                  <a:srgbClr val="006FB7"/>
                </a:solidFill>
                <a:ea typeface="宋体" pitchFamily="2" charset="-122"/>
              </a:rPr>
              <a:t>(f)</a:t>
            </a:r>
            <a:r>
              <a:rPr lang="en-GB" altLang="zh-CN" sz="2600" dirty="0" smtClean="0">
                <a:ea typeface="宋体" pitchFamily="2" charset="-122"/>
              </a:rPr>
              <a:t>	The right of the defence to examine witnesses </a:t>
            </a:r>
            <a:br>
              <a:rPr lang="en-GB" altLang="zh-CN" sz="2600" dirty="0" smtClean="0">
                <a:ea typeface="宋体" pitchFamily="2" charset="-122"/>
              </a:rPr>
            </a:br>
            <a:r>
              <a:rPr lang="en-GB" altLang="zh-CN" sz="2600" dirty="0" smtClean="0">
                <a:ea typeface="宋体" pitchFamily="2" charset="-122"/>
              </a:rPr>
              <a:t>	present in the court and to obtain the </a:t>
            </a:r>
            <a:br>
              <a:rPr lang="en-GB" altLang="zh-CN" sz="2600" dirty="0" smtClean="0">
                <a:ea typeface="宋体" pitchFamily="2" charset="-122"/>
              </a:rPr>
            </a:br>
            <a:r>
              <a:rPr lang="en-GB" altLang="zh-CN" sz="2600" dirty="0" smtClean="0">
                <a:ea typeface="宋体" pitchFamily="2" charset="-122"/>
              </a:rPr>
              <a:t>	appearance, as witnesses, of experts or other </a:t>
            </a:r>
            <a:br>
              <a:rPr lang="en-GB" altLang="zh-CN" sz="2600" dirty="0" smtClean="0">
                <a:ea typeface="宋体" pitchFamily="2" charset="-122"/>
              </a:rPr>
            </a:br>
            <a:r>
              <a:rPr lang="en-GB" altLang="zh-CN" sz="2600" dirty="0" smtClean="0">
                <a:ea typeface="宋体" pitchFamily="2" charset="-122"/>
              </a:rPr>
              <a:t>	persons who may throw light on the facts.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81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813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42</a:t>
            </a:r>
            <a:endParaRPr lang="it-IT" sz="1200" b="1"/>
          </a:p>
        </p:txBody>
      </p:sp>
      <p:sp>
        <p:nvSpPr>
          <p:cNvPr id="481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6" name="Rectangle 3"/>
          <p:cNvSpPr txBox="1">
            <a:spLocks noChangeArrowheads="1"/>
          </p:cNvSpPr>
          <p:nvPr/>
        </p:nvSpPr>
        <p:spPr bwMode="auto">
          <a:xfrm>
            <a:off x="395288" y="1772791"/>
            <a:ext cx="8364537" cy="43205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600" b="1" dirty="0" smtClean="0">
                <a:solidFill>
                  <a:srgbClr val="006FB7"/>
                </a:solidFill>
                <a:ea typeface="宋体" pitchFamily="2" charset="-122"/>
              </a:rPr>
              <a:t>Key legal texts III</a:t>
            </a:r>
          </a:p>
          <a:p>
            <a:pPr eaLnBrk="1" hangingPunct="1">
              <a:spcBef>
                <a:spcPts val="1200"/>
              </a:spcBef>
              <a:buClr>
                <a:srgbClr val="006FB7"/>
              </a:buClr>
              <a:defRPr/>
            </a:pPr>
            <a:r>
              <a:rPr lang="en-GB" altLang="zh-CN" sz="2600" dirty="0" smtClean="0">
                <a:ea typeface="宋体" pitchFamily="2" charset="-122"/>
              </a:rPr>
              <a:t>The European Convention on Human Rights, article 6:</a:t>
            </a:r>
          </a:p>
          <a:p>
            <a:pPr marL="360000" indent="-360000" eaLnBrk="1" hangingPunct="1">
              <a:spcBef>
                <a:spcPts val="1200"/>
              </a:spcBef>
              <a:buClr>
                <a:srgbClr val="006FB7"/>
              </a:buClr>
              <a:buFont typeface="+mj-lt"/>
              <a:buAutoNum type="arabicPeriod" startAt="3"/>
              <a:defRPr/>
            </a:pPr>
            <a:r>
              <a:rPr lang="en-GB" altLang="zh-CN" sz="2600" dirty="0" smtClean="0">
                <a:ea typeface="宋体" pitchFamily="2" charset="-122"/>
              </a:rPr>
              <a:t>Everyone charged with a criminal offence has the following minimum rights:</a:t>
            </a:r>
          </a:p>
          <a:p>
            <a:pPr marL="360000" eaLnBrk="1" hangingPunct="1">
              <a:spcBef>
                <a:spcPts val="1200"/>
              </a:spcBef>
              <a:buClr>
                <a:srgbClr val="006FB7"/>
              </a:buClr>
              <a:tabLst>
                <a:tab pos="360000" algn="l"/>
              </a:tabLst>
              <a:defRPr/>
            </a:pPr>
            <a:r>
              <a:rPr lang="en-GB" altLang="zh-CN" sz="2600" dirty="0" smtClean="0">
                <a:ea typeface="宋体" pitchFamily="2" charset="-122"/>
              </a:rPr>
              <a:t>[ . . . ]</a:t>
            </a:r>
          </a:p>
          <a:p>
            <a:pPr marL="360000" eaLnBrk="1" hangingPunct="1">
              <a:spcBef>
                <a:spcPts val="1200"/>
              </a:spcBef>
              <a:buClr>
                <a:srgbClr val="006FB7"/>
              </a:buClr>
              <a:tabLst>
                <a:tab pos="360000" algn="l"/>
              </a:tabLst>
              <a:defRPr/>
            </a:pPr>
            <a:r>
              <a:rPr lang="en-GB" altLang="zh-CN" sz="2600" dirty="0" smtClean="0">
                <a:solidFill>
                  <a:srgbClr val="006FB7"/>
                </a:solidFill>
                <a:ea typeface="宋体" pitchFamily="2" charset="-122"/>
              </a:rPr>
              <a:t>(d)</a:t>
            </a:r>
            <a:r>
              <a:rPr lang="en-GB" altLang="zh-CN" sz="2600" dirty="0" smtClean="0">
                <a:ea typeface="宋体" pitchFamily="2" charset="-122"/>
              </a:rPr>
              <a:t>	To examine or have examined witnesses against </a:t>
            </a:r>
            <a:br>
              <a:rPr lang="en-GB" altLang="zh-CN" sz="2600" dirty="0" smtClean="0">
                <a:ea typeface="宋体" pitchFamily="2" charset="-122"/>
              </a:rPr>
            </a:br>
            <a:r>
              <a:rPr lang="en-GB" altLang="zh-CN" sz="2600" dirty="0" smtClean="0">
                <a:ea typeface="宋体" pitchFamily="2" charset="-122"/>
              </a:rPr>
              <a:t>	him and to obtain the attendance and </a:t>
            </a:r>
            <a:br>
              <a:rPr lang="en-GB" altLang="zh-CN" sz="2600" dirty="0" smtClean="0">
                <a:ea typeface="宋体" pitchFamily="2" charset="-122"/>
              </a:rPr>
            </a:br>
            <a:r>
              <a:rPr lang="en-GB" altLang="zh-CN" sz="2600" dirty="0" smtClean="0">
                <a:ea typeface="宋体" pitchFamily="2" charset="-122"/>
              </a:rPr>
              <a:t>	examination of witnesses on his behalf under the </a:t>
            </a:r>
            <a:br>
              <a:rPr lang="en-GB" altLang="zh-CN" sz="2600" dirty="0" smtClean="0">
                <a:ea typeface="宋体" pitchFamily="2" charset="-122"/>
              </a:rPr>
            </a:br>
            <a:r>
              <a:rPr lang="en-GB" altLang="zh-CN" sz="2600" dirty="0" smtClean="0">
                <a:ea typeface="宋体" pitchFamily="2" charset="-122"/>
              </a:rPr>
              <a:t>	same conditions as witnesses against him.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91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4915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43</a:t>
            </a:r>
            <a:endParaRPr lang="it-IT" sz="1200" b="1"/>
          </a:p>
        </p:txBody>
      </p:sp>
      <p:sp>
        <p:nvSpPr>
          <p:cNvPr id="4915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6" name="Rectangle 3"/>
          <p:cNvSpPr txBox="1">
            <a:spLocks noChangeArrowheads="1"/>
          </p:cNvSpPr>
          <p:nvPr/>
        </p:nvSpPr>
        <p:spPr bwMode="auto">
          <a:xfrm>
            <a:off x="395288" y="1557338"/>
            <a:ext cx="8364537"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200" b="1" dirty="0" smtClean="0">
                <a:solidFill>
                  <a:srgbClr val="006FB7"/>
                </a:solidFill>
                <a:ea typeface="宋体" pitchFamily="2" charset="-122"/>
              </a:rPr>
              <a:t>Key legal texts IV</a:t>
            </a:r>
          </a:p>
          <a:p>
            <a:pPr eaLnBrk="1" hangingPunct="1">
              <a:spcBef>
                <a:spcPts val="1200"/>
              </a:spcBef>
              <a:buClr>
                <a:srgbClr val="006FB7"/>
              </a:buClr>
              <a:defRPr/>
            </a:pPr>
            <a:r>
              <a:rPr lang="en-GB" altLang="zh-CN" sz="2200" dirty="0" smtClean="0">
                <a:ea typeface="宋体" pitchFamily="2" charset="-122"/>
              </a:rPr>
              <a:t>The Statute of the International Criminal Court, article 67:</a:t>
            </a:r>
          </a:p>
          <a:p>
            <a:pPr marL="360000" indent="-360000" eaLnBrk="1" hangingPunct="1">
              <a:spcBef>
                <a:spcPts val="1200"/>
              </a:spcBef>
              <a:buClr>
                <a:srgbClr val="006FB7"/>
              </a:buClr>
              <a:buFont typeface="+mj-lt"/>
              <a:buAutoNum type="arabicPeriod"/>
              <a:defRPr/>
            </a:pPr>
            <a:r>
              <a:rPr lang="en-GB" altLang="zh-CN" sz="2200" dirty="0" smtClean="0">
                <a:ea typeface="宋体" pitchFamily="2" charset="-122"/>
              </a:rPr>
              <a:t>In the determination of any charge, the accused shall be entitled . . . to the following minimum guarantees, in full equality:</a:t>
            </a:r>
          </a:p>
          <a:p>
            <a:pPr marL="360000" eaLnBrk="1" hangingPunct="1">
              <a:spcBef>
                <a:spcPts val="1200"/>
              </a:spcBef>
              <a:buClr>
                <a:srgbClr val="006FB7"/>
              </a:buClr>
              <a:defRPr/>
            </a:pPr>
            <a:r>
              <a:rPr lang="en-GB" altLang="zh-CN" sz="2200" dirty="0" smtClean="0">
                <a:ea typeface="宋体" pitchFamily="2" charset="-122"/>
              </a:rPr>
              <a:t>[ . . .]</a:t>
            </a:r>
          </a:p>
          <a:p>
            <a:pPr marL="360000" eaLnBrk="1" hangingPunct="1">
              <a:spcBef>
                <a:spcPts val="1200"/>
              </a:spcBef>
              <a:buClr>
                <a:srgbClr val="006FB7"/>
              </a:buClr>
              <a:defRPr/>
            </a:pPr>
            <a:r>
              <a:rPr lang="en-GB" altLang="zh-CN" sz="2200" dirty="0" smtClean="0">
                <a:solidFill>
                  <a:srgbClr val="006FB7"/>
                </a:solidFill>
                <a:ea typeface="宋体" pitchFamily="2" charset="-122"/>
              </a:rPr>
              <a:t>(e)</a:t>
            </a:r>
            <a:r>
              <a:rPr lang="en-GB" altLang="zh-CN" sz="2200" dirty="0" smtClean="0">
                <a:ea typeface="宋体" pitchFamily="2" charset="-122"/>
              </a:rPr>
              <a:t>	To examine, or have examined, the witnesses against him</a:t>
            </a:r>
            <a:br>
              <a:rPr lang="en-GB" altLang="zh-CN" sz="2200" dirty="0" smtClean="0">
                <a:ea typeface="宋体" pitchFamily="2" charset="-122"/>
              </a:rPr>
            </a:br>
            <a:r>
              <a:rPr lang="en-GB" altLang="zh-CN" sz="2200" dirty="0" smtClean="0">
                <a:ea typeface="宋体" pitchFamily="2" charset="-122"/>
              </a:rPr>
              <a:t>	or her and to obtain the attendance and examination of </a:t>
            </a:r>
            <a:br>
              <a:rPr lang="en-GB" altLang="zh-CN" sz="2200" dirty="0" smtClean="0">
                <a:ea typeface="宋体" pitchFamily="2" charset="-122"/>
              </a:rPr>
            </a:br>
            <a:r>
              <a:rPr lang="en-GB" altLang="zh-CN" sz="2200" dirty="0" smtClean="0">
                <a:ea typeface="宋体" pitchFamily="2" charset="-122"/>
              </a:rPr>
              <a:t>	witnesses on his or her behalf under the same conditions </a:t>
            </a:r>
            <a:br>
              <a:rPr lang="en-GB" altLang="zh-CN" sz="2200" dirty="0" smtClean="0">
                <a:ea typeface="宋体" pitchFamily="2" charset="-122"/>
              </a:rPr>
            </a:br>
            <a:r>
              <a:rPr lang="en-GB" altLang="zh-CN" sz="2200" dirty="0" smtClean="0">
                <a:ea typeface="宋体" pitchFamily="2" charset="-122"/>
              </a:rPr>
              <a:t>	as witnesses against him or her. The accused shall also </a:t>
            </a:r>
            <a:br>
              <a:rPr lang="en-GB" altLang="zh-CN" sz="2200" dirty="0" smtClean="0">
                <a:ea typeface="宋体" pitchFamily="2" charset="-122"/>
              </a:rPr>
            </a:br>
            <a:r>
              <a:rPr lang="en-GB" altLang="zh-CN" sz="2200" dirty="0" smtClean="0">
                <a:ea typeface="宋体" pitchFamily="2" charset="-122"/>
              </a:rPr>
              <a:t>	be entitled to raise defences and to present other </a:t>
            </a:r>
            <a:br>
              <a:rPr lang="en-GB" altLang="zh-CN" sz="2200" dirty="0" smtClean="0">
                <a:ea typeface="宋体" pitchFamily="2" charset="-122"/>
              </a:rPr>
            </a:br>
            <a:r>
              <a:rPr lang="en-GB" altLang="zh-CN" sz="2200" dirty="0" smtClean="0">
                <a:ea typeface="宋体" pitchFamily="2" charset="-122"/>
              </a:rPr>
              <a:t>	evidence admissible under this Statute.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01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018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44</a:t>
            </a:r>
            <a:endParaRPr lang="it-IT" sz="1200" b="1"/>
          </a:p>
        </p:txBody>
      </p:sp>
      <p:sp>
        <p:nvSpPr>
          <p:cNvPr id="501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50182" name="Rectangle 3"/>
          <p:cNvSpPr txBox="1">
            <a:spLocks noChangeArrowheads="1"/>
          </p:cNvSpPr>
          <p:nvPr/>
        </p:nvSpPr>
        <p:spPr bwMode="auto">
          <a:xfrm>
            <a:off x="395288" y="1557338"/>
            <a:ext cx="8364537"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000"/>
              </a:lnSpc>
              <a:spcBef>
                <a:spcPts val="1000"/>
              </a:spcBef>
              <a:buClr>
                <a:srgbClr val="006FB7"/>
              </a:buClr>
            </a:pPr>
            <a:r>
              <a:rPr lang="en-GB" altLang="zh-CN" sz="2600" b="1">
                <a:solidFill>
                  <a:srgbClr val="006FB7"/>
                </a:solidFill>
                <a:ea typeface="宋体" pitchFamily="2" charset="-122"/>
              </a:rPr>
              <a:t>What it means I</a:t>
            </a:r>
          </a:p>
          <a:p>
            <a:pPr eaLnBrk="1" hangingPunct="1">
              <a:lnSpc>
                <a:spcPts val="3000"/>
              </a:lnSpc>
              <a:spcBef>
                <a:spcPts val="1000"/>
              </a:spcBef>
              <a:buClr>
                <a:srgbClr val="006FB7"/>
              </a:buClr>
            </a:pPr>
            <a:r>
              <a:rPr lang="en-GB" altLang="zh-CN" sz="2600">
                <a:ea typeface="宋体" pitchFamily="2" charset="-122"/>
              </a:rPr>
              <a:t>An accused person has the right to call and examine or have examined witnesses against him or her under the same conditions as the prosecution. In order to guarantee a fair trial the domestic court must consequently provide an opportunity for adversarial questioning of witnesses.</a:t>
            </a:r>
          </a:p>
          <a:p>
            <a:pPr eaLnBrk="1" hangingPunct="1">
              <a:lnSpc>
                <a:spcPts val="3000"/>
              </a:lnSpc>
              <a:spcBef>
                <a:spcPts val="1000"/>
              </a:spcBef>
              <a:buClr>
                <a:srgbClr val="006FB7"/>
              </a:buClr>
            </a:pPr>
            <a:r>
              <a:rPr lang="en-GB" altLang="zh-CN" sz="2600">
                <a:ea typeface="宋体" pitchFamily="2" charset="-122"/>
              </a:rPr>
              <a:t>The right to call witnesses does not mean that an unlimited number of witnesses may be called. Witnesses to be called must be likely to be relevant to the case.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12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120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45</a:t>
            </a:r>
            <a:endParaRPr lang="it-IT" sz="1200" b="1"/>
          </a:p>
        </p:txBody>
      </p:sp>
      <p:sp>
        <p:nvSpPr>
          <p:cNvPr id="5120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51206" name="Rectangle 3"/>
          <p:cNvSpPr txBox="1">
            <a:spLocks noChangeArrowheads="1"/>
          </p:cNvSpPr>
          <p:nvPr/>
        </p:nvSpPr>
        <p:spPr bwMode="auto">
          <a:xfrm>
            <a:off x="395288" y="1916459"/>
            <a:ext cx="8364537" cy="396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dirty="0">
                <a:solidFill>
                  <a:srgbClr val="006FB7"/>
                </a:solidFill>
                <a:ea typeface="宋体" pitchFamily="2" charset="-122"/>
              </a:rPr>
              <a:t>What it means II</a:t>
            </a:r>
          </a:p>
          <a:p>
            <a:pPr eaLnBrk="1" hangingPunct="1">
              <a:spcBef>
                <a:spcPts val="1200"/>
              </a:spcBef>
              <a:buClr>
                <a:srgbClr val="006FB7"/>
              </a:buClr>
            </a:pPr>
            <a:r>
              <a:rPr lang="en-GB" altLang="zh-CN" sz="2800" dirty="0">
                <a:ea typeface="宋体" pitchFamily="2" charset="-122"/>
              </a:rPr>
              <a:t>Domestic courts must give the accused and his or her lawyer adequate time to prepare for the questioning of witnesses.</a:t>
            </a:r>
          </a:p>
          <a:p>
            <a:pPr eaLnBrk="1" hangingPunct="1">
              <a:spcBef>
                <a:spcPts val="1200"/>
              </a:spcBef>
              <a:buClr>
                <a:srgbClr val="006FB7"/>
              </a:buClr>
            </a:pPr>
            <a:r>
              <a:rPr lang="en-GB" altLang="zh-CN" sz="2800" dirty="0">
                <a:ea typeface="宋体" pitchFamily="2" charset="-122"/>
              </a:rPr>
              <a:t>The </a:t>
            </a:r>
            <a:r>
              <a:rPr lang="en-GB" altLang="zh-CN" sz="2800" dirty="0" smtClean="0">
                <a:ea typeface="宋体" pitchFamily="2" charset="-122"/>
              </a:rPr>
              <a:t>judge </a:t>
            </a:r>
            <a:r>
              <a:rPr lang="en-GB" altLang="zh-CN" sz="2800" dirty="0">
                <a:ea typeface="宋体" pitchFamily="2" charset="-122"/>
              </a:rPr>
              <a:t>must be attentive to manifest deficiencies in the defence lawyer’s professional conduct, and, where necessary, intervene to ensure the right to a fair trial, including the equality of arms.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22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222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46</a:t>
            </a:r>
            <a:endParaRPr lang="it-IT" sz="1200" b="1"/>
          </a:p>
        </p:txBody>
      </p:sp>
      <p:sp>
        <p:nvSpPr>
          <p:cNvPr id="5222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call, examine or have examined witnesses</a:t>
            </a:r>
            <a:endParaRPr lang="en-US" sz="3200" b="1">
              <a:solidFill>
                <a:srgbClr val="006FB7"/>
              </a:solidFill>
            </a:endParaRPr>
          </a:p>
        </p:txBody>
      </p:sp>
      <p:sp>
        <p:nvSpPr>
          <p:cNvPr id="52230" name="Rectangle 3"/>
          <p:cNvSpPr txBox="1">
            <a:spLocks noChangeArrowheads="1"/>
          </p:cNvSpPr>
          <p:nvPr/>
        </p:nvSpPr>
        <p:spPr bwMode="auto">
          <a:xfrm>
            <a:off x="395288" y="1773238"/>
            <a:ext cx="8137525"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dirty="0">
                <a:solidFill>
                  <a:srgbClr val="006FB7"/>
                </a:solidFill>
                <a:ea typeface="宋体" pitchFamily="2" charset="-122"/>
              </a:rPr>
              <a:t>The resort to anonymous witnesses:</a:t>
            </a:r>
            <a:br>
              <a:rPr lang="en-GB" altLang="zh-CN" sz="2800" b="1" dirty="0">
                <a:solidFill>
                  <a:srgbClr val="006FB7"/>
                </a:solidFill>
                <a:ea typeface="宋体" pitchFamily="2" charset="-122"/>
              </a:rPr>
            </a:br>
            <a:r>
              <a:rPr lang="en-GB" altLang="zh-CN" sz="2800" b="1" dirty="0">
                <a:solidFill>
                  <a:srgbClr val="006FB7"/>
                </a:solidFill>
                <a:ea typeface="宋体" pitchFamily="2" charset="-122"/>
              </a:rPr>
              <a:t>Is it lawful?</a:t>
            </a:r>
          </a:p>
          <a:p>
            <a:pPr eaLnBrk="1" hangingPunct="1">
              <a:spcBef>
                <a:spcPts val="1200"/>
              </a:spcBef>
              <a:buClr>
                <a:srgbClr val="006FB7"/>
              </a:buClr>
            </a:pPr>
            <a:r>
              <a:rPr lang="en-GB" altLang="zh-CN" sz="2800" dirty="0">
                <a:ea typeface="宋体" pitchFamily="2" charset="-122"/>
              </a:rPr>
              <a:t>Testimony of anonymous victims and witnesses during trial is unlawful, but can in exceptional cases be used in the course of criminal investigations. The identity of anonymous victims and witnesses must be disclosed at such time before the beginning of the court proceedings </a:t>
            </a:r>
            <a:r>
              <a:rPr lang="en-GB" altLang="zh-CN" sz="2800" dirty="0" smtClean="0">
                <a:ea typeface="宋体" pitchFamily="2" charset="-122"/>
              </a:rPr>
              <a:t>as </a:t>
            </a:r>
            <a:r>
              <a:rPr lang="en-GB" altLang="zh-CN" sz="2800" dirty="0">
                <a:ea typeface="宋体" pitchFamily="2" charset="-122"/>
              </a:rPr>
              <a:t>to ensure a fair trial.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32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325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47</a:t>
            </a:r>
            <a:endParaRPr lang="it-IT" sz="1200" b="1"/>
          </a:p>
        </p:txBody>
      </p:sp>
      <p:sp>
        <p:nvSpPr>
          <p:cNvPr id="532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the free assistance </a:t>
            </a:r>
            <a:r>
              <a:rPr lang="en-GB" altLang="zh-CN" sz="3200" b="1" dirty="0" smtClean="0">
                <a:solidFill>
                  <a:srgbClr val="006FB7"/>
                </a:solidFill>
                <a:ea typeface="宋体" pitchFamily="2" charset="-122"/>
              </a:rPr>
              <a:t>of</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an </a:t>
            </a:r>
            <a:r>
              <a:rPr lang="en-GB" altLang="zh-CN" sz="3200" b="1" dirty="0">
                <a:solidFill>
                  <a:srgbClr val="006FB7"/>
                </a:solidFill>
                <a:ea typeface="宋体" pitchFamily="2" charset="-122"/>
              </a:rPr>
              <a:t>interpreter</a:t>
            </a:r>
            <a:endParaRPr lang="en-US" sz="3200" b="1" dirty="0">
              <a:solidFill>
                <a:srgbClr val="006FB7"/>
              </a:solidFill>
            </a:endParaRPr>
          </a:p>
        </p:txBody>
      </p:sp>
      <p:sp>
        <p:nvSpPr>
          <p:cNvPr id="6" name="Rectangle 3"/>
          <p:cNvSpPr txBox="1">
            <a:spLocks noChangeArrowheads="1"/>
          </p:cNvSpPr>
          <p:nvPr/>
        </p:nvSpPr>
        <p:spPr bwMode="auto">
          <a:xfrm>
            <a:off x="395288" y="1700213"/>
            <a:ext cx="8364537"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1700" b="1" dirty="0" smtClean="0">
                <a:solidFill>
                  <a:srgbClr val="006FB7"/>
                </a:solidFill>
                <a:ea typeface="宋体" pitchFamily="2" charset="-122"/>
              </a:rPr>
              <a:t>Key legal texts I</a:t>
            </a:r>
          </a:p>
          <a:p>
            <a:pPr eaLnBrk="1" hangingPunct="1">
              <a:spcBef>
                <a:spcPts val="600"/>
              </a:spcBef>
              <a:buClr>
                <a:srgbClr val="006FB7"/>
              </a:buClr>
              <a:defRPr/>
            </a:pPr>
            <a:r>
              <a:rPr lang="en-GB" altLang="zh-CN" sz="1700" dirty="0" smtClean="0">
                <a:ea typeface="宋体" pitchFamily="2" charset="-122"/>
              </a:rPr>
              <a:t>The International Covenant on Civil and Political Rights, article 14:</a:t>
            </a:r>
          </a:p>
          <a:p>
            <a:pPr marL="360000" indent="-360000" eaLnBrk="1" hangingPunct="1">
              <a:spcBef>
                <a:spcPts val="600"/>
              </a:spcBef>
              <a:buClr>
                <a:srgbClr val="006FB7"/>
              </a:buClr>
              <a:buFont typeface="+mj-lt"/>
              <a:buAutoNum type="arabicPeriod" startAt="3"/>
              <a:defRPr/>
            </a:pPr>
            <a:r>
              <a:rPr lang="en-GB" altLang="zh-CN" sz="1700" dirty="0" smtClean="0">
                <a:ea typeface="宋体" pitchFamily="2" charset="-122"/>
              </a:rPr>
              <a:t>In the determination of any criminal charge against him, everyone shall be entitled to the following minimum guarantees, in full equality:</a:t>
            </a:r>
          </a:p>
          <a:p>
            <a:pPr marL="360000" eaLnBrk="1" hangingPunct="1">
              <a:spcBef>
                <a:spcPts val="600"/>
              </a:spcBef>
              <a:buClr>
                <a:srgbClr val="006FB7"/>
              </a:buClr>
              <a:defRPr/>
            </a:pPr>
            <a:r>
              <a:rPr lang="en-GB" altLang="zh-CN" sz="1700" dirty="0" smtClean="0">
                <a:ea typeface="宋体" pitchFamily="2" charset="-122"/>
              </a:rPr>
              <a:t>[ . . . ]</a:t>
            </a:r>
          </a:p>
          <a:p>
            <a:pPr marL="360000" defTabSz="719138" eaLnBrk="1" hangingPunct="1">
              <a:spcBef>
                <a:spcPts val="600"/>
              </a:spcBef>
              <a:buClr>
                <a:srgbClr val="006FB7"/>
              </a:buClr>
              <a:defRPr/>
            </a:pPr>
            <a:r>
              <a:rPr lang="en-GB" altLang="zh-CN" sz="1700" dirty="0" smtClean="0">
                <a:solidFill>
                  <a:srgbClr val="006FB7"/>
                </a:solidFill>
                <a:ea typeface="宋体" pitchFamily="2" charset="-122"/>
              </a:rPr>
              <a:t>(f)</a:t>
            </a:r>
            <a:r>
              <a:rPr lang="en-GB" altLang="zh-CN" sz="1700" dirty="0" smtClean="0">
                <a:ea typeface="宋体" pitchFamily="2" charset="-122"/>
              </a:rPr>
              <a:t>	To have the free assistance of an interpreter if he cannot understand or </a:t>
            </a:r>
            <a:br>
              <a:rPr lang="en-GB" altLang="zh-CN" sz="1700" dirty="0" smtClean="0">
                <a:ea typeface="宋体" pitchFamily="2" charset="-122"/>
              </a:rPr>
            </a:br>
            <a:r>
              <a:rPr lang="en-GB" altLang="zh-CN" sz="1700" dirty="0" smtClean="0">
                <a:ea typeface="宋体" pitchFamily="2" charset="-122"/>
              </a:rPr>
              <a:t>	speak the language used in court.</a:t>
            </a:r>
          </a:p>
          <a:p>
            <a:pPr eaLnBrk="1" hangingPunct="1">
              <a:spcBef>
                <a:spcPts val="600"/>
              </a:spcBef>
              <a:buClr>
                <a:srgbClr val="006FB7"/>
              </a:buClr>
              <a:defRPr/>
            </a:pPr>
            <a:r>
              <a:rPr lang="en-GB" altLang="zh-CN" sz="1700" dirty="0" smtClean="0">
                <a:ea typeface="宋体" pitchFamily="2" charset="-122"/>
              </a:rPr>
              <a:t>The International Convention on the Protection of the Rights of All Migrant Workers and Members of Their Families, article 18:</a:t>
            </a:r>
          </a:p>
          <a:p>
            <a:pPr marL="360000" indent="-360000" eaLnBrk="1" hangingPunct="1">
              <a:spcBef>
                <a:spcPts val="600"/>
              </a:spcBef>
              <a:buClr>
                <a:srgbClr val="006FB7"/>
              </a:buClr>
              <a:buFont typeface="+mj-lt"/>
              <a:buAutoNum type="arabicPeriod" startAt="3"/>
              <a:defRPr/>
            </a:pPr>
            <a:r>
              <a:rPr lang="en-GB" altLang="zh-CN" sz="1700" dirty="0" smtClean="0">
                <a:ea typeface="宋体" pitchFamily="2" charset="-122"/>
              </a:rPr>
              <a:t>In the determination of any criminal charge against them, migrant workers and members of their families shall be entitled to the following minimum guarantees:</a:t>
            </a:r>
          </a:p>
          <a:p>
            <a:pPr marL="360000" eaLnBrk="1" hangingPunct="1">
              <a:spcBef>
                <a:spcPts val="600"/>
              </a:spcBef>
              <a:buClr>
                <a:srgbClr val="006FB7"/>
              </a:buClr>
              <a:defRPr/>
            </a:pPr>
            <a:r>
              <a:rPr lang="en-GB" altLang="zh-CN" sz="1700" dirty="0" smtClean="0">
                <a:ea typeface="宋体" pitchFamily="2" charset="-122"/>
              </a:rPr>
              <a:t>[ . . . ]</a:t>
            </a:r>
          </a:p>
          <a:p>
            <a:pPr marL="360000" defTabSz="719138" eaLnBrk="1" hangingPunct="1">
              <a:spcBef>
                <a:spcPts val="600"/>
              </a:spcBef>
              <a:buClr>
                <a:srgbClr val="006FB7"/>
              </a:buClr>
              <a:defRPr/>
            </a:pPr>
            <a:r>
              <a:rPr lang="en-GB" altLang="zh-CN" sz="1700" dirty="0" smtClean="0">
                <a:solidFill>
                  <a:srgbClr val="006FB7"/>
                </a:solidFill>
                <a:ea typeface="宋体" pitchFamily="2" charset="-122"/>
              </a:rPr>
              <a:t>(f)</a:t>
            </a:r>
            <a:r>
              <a:rPr lang="en-GB" altLang="zh-CN" sz="1700" dirty="0" smtClean="0">
                <a:ea typeface="宋体" pitchFamily="2" charset="-122"/>
              </a:rPr>
              <a:t>	To have the free assistance of an interpreter if they cannot understand or </a:t>
            </a:r>
            <a:br>
              <a:rPr lang="en-GB" altLang="zh-CN" sz="1700" dirty="0" smtClean="0">
                <a:ea typeface="宋体" pitchFamily="2" charset="-122"/>
              </a:rPr>
            </a:br>
            <a:r>
              <a:rPr lang="en-GB" altLang="zh-CN" sz="1700" dirty="0" smtClean="0">
                <a:ea typeface="宋体" pitchFamily="2" charset="-122"/>
              </a:rPr>
              <a:t>	speak the language used in court.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42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427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48</a:t>
            </a:r>
            <a:endParaRPr lang="it-IT" sz="1200" b="1"/>
          </a:p>
        </p:txBody>
      </p:sp>
      <p:sp>
        <p:nvSpPr>
          <p:cNvPr id="542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the free assistance </a:t>
            </a:r>
            <a:r>
              <a:rPr lang="en-GB" altLang="zh-CN" sz="3200" b="1" dirty="0" smtClean="0">
                <a:solidFill>
                  <a:srgbClr val="006FB7"/>
                </a:solidFill>
                <a:ea typeface="宋体" pitchFamily="2" charset="-122"/>
              </a:rPr>
              <a:t>of</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an </a:t>
            </a:r>
            <a:r>
              <a:rPr lang="en-GB" altLang="zh-CN" sz="3200" b="1" dirty="0">
                <a:solidFill>
                  <a:srgbClr val="006FB7"/>
                </a:solidFill>
                <a:ea typeface="宋体" pitchFamily="2" charset="-122"/>
              </a:rPr>
              <a:t>interpreter</a:t>
            </a:r>
            <a:endParaRPr lang="en-US" sz="3200" b="1" dirty="0">
              <a:solidFill>
                <a:srgbClr val="006FB7"/>
              </a:solidFill>
            </a:endParaRPr>
          </a:p>
        </p:txBody>
      </p:sp>
      <p:sp>
        <p:nvSpPr>
          <p:cNvPr id="6" name="Rectangle 3"/>
          <p:cNvSpPr txBox="1">
            <a:spLocks noChangeArrowheads="1"/>
          </p:cNvSpPr>
          <p:nvPr/>
        </p:nvSpPr>
        <p:spPr bwMode="auto">
          <a:xfrm>
            <a:off x="395288" y="1844799"/>
            <a:ext cx="8364537" cy="41764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600" b="1" dirty="0" smtClean="0">
                <a:solidFill>
                  <a:srgbClr val="006FB7"/>
                </a:solidFill>
                <a:ea typeface="宋体" pitchFamily="2" charset="-122"/>
              </a:rPr>
              <a:t>Key legal texts II</a:t>
            </a:r>
          </a:p>
          <a:p>
            <a:pPr eaLnBrk="1" hangingPunct="1">
              <a:spcBef>
                <a:spcPts val="1200"/>
              </a:spcBef>
              <a:buClr>
                <a:srgbClr val="006FB7"/>
              </a:buClr>
              <a:defRPr/>
            </a:pPr>
            <a:r>
              <a:rPr lang="en-GB" altLang="zh-CN" sz="2600" dirty="0" smtClean="0">
                <a:ea typeface="宋体" pitchFamily="2" charset="-122"/>
              </a:rPr>
              <a:t>The American Convention on Human Rights, article 8:</a:t>
            </a:r>
          </a:p>
          <a:p>
            <a:pPr marL="360000" indent="-360000" eaLnBrk="1" hangingPunct="1">
              <a:spcBef>
                <a:spcPts val="1200"/>
              </a:spcBef>
              <a:buClr>
                <a:srgbClr val="006FB7"/>
              </a:buClr>
              <a:buFont typeface="+mj-lt"/>
              <a:buAutoNum type="arabicPeriod" startAt="2"/>
              <a:defRPr/>
            </a:pPr>
            <a:r>
              <a:rPr lang="en-GB" altLang="zh-CN" sz="2600" dirty="0" smtClean="0">
                <a:ea typeface="宋体" pitchFamily="2" charset="-122"/>
              </a:rPr>
              <a:t>. . . During the proceedings, every person is entitled, with full equality, to the following minimum guarantees:</a:t>
            </a:r>
          </a:p>
          <a:p>
            <a:pPr marL="360000" eaLnBrk="1" hangingPunct="1">
              <a:spcBef>
                <a:spcPts val="600"/>
              </a:spcBef>
              <a:buClr>
                <a:srgbClr val="006FB7"/>
              </a:buClr>
              <a:defRPr/>
            </a:pPr>
            <a:r>
              <a:rPr lang="en-GB" altLang="zh-CN" sz="2600" dirty="0" smtClean="0">
                <a:solidFill>
                  <a:srgbClr val="006FB7"/>
                </a:solidFill>
                <a:ea typeface="宋体" pitchFamily="2" charset="-122"/>
              </a:rPr>
              <a:t>(a)</a:t>
            </a:r>
            <a:r>
              <a:rPr lang="en-GB" altLang="zh-CN" sz="2600" dirty="0" smtClean="0">
                <a:ea typeface="宋体" pitchFamily="2" charset="-122"/>
              </a:rPr>
              <a:t>	The right of the accused to be assisted without </a:t>
            </a:r>
            <a:br>
              <a:rPr lang="en-GB" altLang="zh-CN" sz="2600" dirty="0" smtClean="0">
                <a:ea typeface="宋体" pitchFamily="2" charset="-122"/>
              </a:rPr>
            </a:br>
            <a:r>
              <a:rPr lang="en-GB" altLang="zh-CN" sz="2600" dirty="0" smtClean="0">
                <a:ea typeface="宋体" pitchFamily="2" charset="-122"/>
              </a:rPr>
              <a:t>	charge by a translator or interpreter, if he does </a:t>
            </a:r>
            <a:br>
              <a:rPr lang="en-GB" altLang="zh-CN" sz="2600" dirty="0" smtClean="0">
                <a:ea typeface="宋体" pitchFamily="2" charset="-122"/>
              </a:rPr>
            </a:br>
            <a:r>
              <a:rPr lang="en-GB" altLang="zh-CN" sz="2600" dirty="0" smtClean="0">
                <a:ea typeface="宋体" pitchFamily="2" charset="-122"/>
              </a:rPr>
              <a:t>	not understand or does not speak the language </a:t>
            </a:r>
            <a:br>
              <a:rPr lang="en-GB" altLang="zh-CN" sz="2600" dirty="0" smtClean="0">
                <a:ea typeface="宋体" pitchFamily="2" charset="-122"/>
              </a:rPr>
            </a:br>
            <a:r>
              <a:rPr lang="en-GB" altLang="zh-CN" sz="2600" dirty="0" smtClean="0">
                <a:ea typeface="宋体" pitchFamily="2" charset="-122"/>
              </a:rPr>
              <a:t>	of the tribunal or court.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922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92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a:t>
            </a:r>
            <a:endParaRPr lang="en-GB" altLang="zh-CN" sz="3200" b="1" dirty="0">
              <a:solidFill>
                <a:srgbClr val="006FB7"/>
              </a:solidFill>
              <a:ea typeface="宋体" pitchFamily="2" charset="-122"/>
            </a:endParaRPr>
          </a:p>
        </p:txBody>
      </p:sp>
      <p:sp>
        <p:nvSpPr>
          <p:cNvPr id="9222" name="Rectangle 3"/>
          <p:cNvSpPr txBox="1">
            <a:spLocks noChangeArrowheads="1"/>
          </p:cNvSpPr>
          <p:nvPr/>
        </p:nvSpPr>
        <p:spPr bwMode="auto">
          <a:xfrm>
            <a:off x="395288" y="1701354"/>
            <a:ext cx="8364537" cy="40319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defRPr/>
            </a:pPr>
            <a:r>
              <a:rPr lang="en-GB" altLang="zh-CN" sz="2600" dirty="0" smtClean="0">
                <a:ea typeface="宋体" pitchFamily="2" charset="-122"/>
              </a:rPr>
              <a:t>In the light of your experience, do you have any particular concerns – or have you experienced any specific problems – in ensuring a person’s human rights at the </a:t>
            </a:r>
            <a:r>
              <a:rPr lang="en-GB" altLang="zh-CN" sz="2600" dirty="0" err="1" smtClean="0">
                <a:ea typeface="宋体" pitchFamily="2" charset="-122"/>
              </a:rPr>
              <a:t>pretrial</a:t>
            </a:r>
            <a:r>
              <a:rPr lang="en-GB" altLang="zh-CN" sz="2600" dirty="0" smtClean="0">
                <a:ea typeface="宋体" pitchFamily="2" charset="-122"/>
              </a:rPr>
              <a:t> or trial stages?</a:t>
            </a:r>
          </a:p>
          <a:p>
            <a:pPr eaLnBrk="1" hangingPunct="1">
              <a:spcBef>
                <a:spcPts val="1200"/>
              </a:spcBef>
              <a:buClr>
                <a:srgbClr val="006FB7"/>
              </a:buClr>
              <a:buFontTx/>
              <a:buChar char="•"/>
              <a:defRPr/>
            </a:pPr>
            <a:r>
              <a:rPr lang="en-GB" altLang="zh-CN" sz="2600" dirty="0" smtClean="0">
                <a:ea typeface="宋体" pitchFamily="2" charset="-122"/>
              </a:rPr>
              <a:t>If so, what were these concerns or problems and how did you address them, given the legal framework in which you work?</a:t>
            </a:r>
          </a:p>
          <a:p>
            <a:pPr eaLnBrk="1" hangingPunct="1">
              <a:spcBef>
                <a:spcPts val="1200"/>
              </a:spcBef>
              <a:buClr>
                <a:srgbClr val="006FB7"/>
              </a:buClr>
              <a:buFontTx/>
              <a:buChar char="•"/>
              <a:defRPr/>
            </a:pPr>
            <a:r>
              <a:rPr lang="en-GB" altLang="zh-CN" sz="2600" dirty="0" smtClean="0">
                <a:ea typeface="宋体" pitchFamily="2" charset="-122"/>
              </a:rPr>
              <a:t>Which issues would you like to have specifically addressed by the facilitators during this course?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52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530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a:t>
            </a:r>
            <a:r>
              <a:rPr lang="it-IT" sz="1200" b="1"/>
              <a:t>9</a:t>
            </a:r>
          </a:p>
        </p:txBody>
      </p:sp>
      <p:sp>
        <p:nvSpPr>
          <p:cNvPr id="553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the free assistance </a:t>
            </a:r>
            <a:r>
              <a:rPr lang="en-GB" altLang="zh-CN" sz="3200" b="1" dirty="0" smtClean="0">
                <a:solidFill>
                  <a:srgbClr val="006FB7"/>
                </a:solidFill>
                <a:ea typeface="宋体" pitchFamily="2" charset="-122"/>
              </a:rPr>
              <a:t>of</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an </a:t>
            </a:r>
            <a:r>
              <a:rPr lang="en-GB" altLang="zh-CN" sz="3200" b="1" dirty="0">
                <a:solidFill>
                  <a:srgbClr val="006FB7"/>
                </a:solidFill>
                <a:ea typeface="宋体" pitchFamily="2" charset="-122"/>
              </a:rPr>
              <a:t>interpreter</a:t>
            </a:r>
            <a:endParaRPr lang="en-US" sz="3200" b="1" dirty="0">
              <a:solidFill>
                <a:srgbClr val="006FB7"/>
              </a:solidFill>
            </a:endParaRPr>
          </a:p>
        </p:txBody>
      </p:sp>
      <p:sp>
        <p:nvSpPr>
          <p:cNvPr id="6" name="Rectangle 3"/>
          <p:cNvSpPr txBox="1">
            <a:spLocks noChangeArrowheads="1"/>
          </p:cNvSpPr>
          <p:nvPr/>
        </p:nvSpPr>
        <p:spPr bwMode="auto">
          <a:xfrm>
            <a:off x="395288" y="1988840"/>
            <a:ext cx="8364537" cy="36005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600" b="1" dirty="0" smtClean="0">
                <a:solidFill>
                  <a:srgbClr val="006FB7"/>
                </a:solidFill>
                <a:ea typeface="宋体" pitchFamily="2" charset="-122"/>
              </a:rPr>
              <a:t>Key legal texts III</a:t>
            </a:r>
          </a:p>
          <a:p>
            <a:pPr eaLnBrk="1" hangingPunct="1">
              <a:spcBef>
                <a:spcPts val="600"/>
              </a:spcBef>
              <a:buClr>
                <a:srgbClr val="006FB7"/>
              </a:buClr>
              <a:defRPr/>
            </a:pPr>
            <a:r>
              <a:rPr lang="en-GB" altLang="zh-CN" sz="2600" dirty="0" smtClean="0">
                <a:ea typeface="宋体" pitchFamily="2" charset="-122"/>
              </a:rPr>
              <a:t>The European Convention on Human Rights, article 6:</a:t>
            </a:r>
          </a:p>
          <a:p>
            <a:pPr marL="360000" indent="-360000" eaLnBrk="1" hangingPunct="1">
              <a:spcBef>
                <a:spcPts val="600"/>
              </a:spcBef>
              <a:buClr>
                <a:srgbClr val="006FB7"/>
              </a:buClr>
              <a:buFont typeface="+mj-lt"/>
              <a:buAutoNum type="arabicPeriod" startAt="3"/>
              <a:defRPr/>
            </a:pPr>
            <a:r>
              <a:rPr lang="en-GB" altLang="zh-CN" sz="2600" dirty="0" smtClean="0">
                <a:ea typeface="宋体" pitchFamily="2" charset="-122"/>
              </a:rPr>
              <a:t>Everyone charged with a criminal offence has the following minimum rights:</a:t>
            </a:r>
          </a:p>
          <a:p>
            <a:pPr marL="360000" eaLnBrk="1" hangingPunct="1">
              <a:spcBef>
                <a:spcPts val="600"/>
              </a:spcBef>
              <a:buClr>
                <a:srgbClr val="006FB7"/>
              </a:buClr>
              <a:defRPr/>
            </a:pPr>
            <a:r>
              <a:rPr lang="en-GB" altLang="zh-CN" sz="2600" dirty="0" smtClean="0">
                <a:ea typeface="宋体" pitchFamily="2" charset="-122"/>
              </a:rPr>
              <a:t>[ . . . ]</a:t>
            </a:r>
          </a:p>
          <a:p>
            <a:pPr marL="360000" eaLnBrk="1" hangingPunct="1">
              <a:spcBef>
                <a:spcPts val="600"/>
              </a:spcBef>
              <a:buClr>
                <a:srgbClr val="006FB7"/>
              </a:buClr>
              <a:defRPr/>
            </a:pPr>
            <a:r>
              <a:rPr lang="en-GB" altLang="zh-CN" sz="2600" dirty="0" smtClean="0">
                <a:solidFill>
                  <a:srgbClr val="006FB7"/>
                </a:solidFill>
                <a:ea typeface="宋体" pitchFamily="2" charset="-122"/>
              </a:rPr>
              <a:t>(e)</a:t>
            </a:r>
            <a:r>
              <a:rPr lang="en-GB" altLang="zh-CN" sz="2600" dirty="0" smtClean="0">
                <a:ea typeface="宋体" pitchFamily="2" charset="-122"/>
              </a:rPr>
              <a:t>	To have the free assistance of an interpreter if he </a:t>
            </a:r>
            <a:br>
              <a:rPr lang="en-GB" altLang="zh-CN" sz="2600" dirty="0" smtClean="0">
                <a:ea typeface="宋体" pitchFamily="2" charset="-122"/>
              </a:rPr>
            </a:br>
            <a:r>
              <a:rPr lang="en-GB" altLang="zh-CN" sz="2600" dirty="0" smtClean="0">
                <a:ea typeface="宋体" pitchFamily="2" charset="-122"/>
              </a:rPr>
              <a:t>	cannot understand or speak the language used </a:t>
            </a:r>
            <a:br>
              <a:rPr lang="en-GB" altLang="zh-CN" sz="2600" dirty="0" smtClean="0">
                <a:ea typeface="宋体" pitchFamily="2" charset="-122"/>
              </a:rPr>
            </a:br>
            <a:r>
              <a:rPr lang="en-GB" altLang="zh-CN" sz="2600" dirty="0" smtClean="0">
                <a:ea typeface="宋体" pitchFamily="2" charset="-122"/>
              </a:rPr>
              <a:t>	in court.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63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63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50</a:t>
            </a:r>
            <a:endParaRPr lang="it-IT" sz="1200" b="1"/>
          </a:p>
        </p:txBody>
      </p:sp>
      <p:sp>
        <p:nvSpPr>
          <p:cNvPr id="563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the free assistance </a:t>
            </a:r>
            <a:r>
              <a:rPr lang="en-GB" altLang="zh-CN" sz="3200" b="1" dirty="0" smtClean="0">
                <a:solidFill>
                  <a:srgbClr val="006FB7"/>
                </a:solidFill>
                <a:ea typeface="宋体" pitchFamily="2" charset="-122"/>
              </a:rPr>
              <a:t>of</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an </a:t>
            </a:r>
            <a:r>
              <a:rPr lang="en-GB" altLang="zh-CN" sz="3200" b="1" dirty="0">
                <a:solidFill>
                  <a:srgbClr val="006FB7"/>
                </a:solidFill>
                <a:ea typeface="宋体" pitchFamily="2" charset="-122"/>
              </a:rPr>
              <a:t>interpreter</a:t>
            </a:r>
            <a:endParaRPr lang="en-US" sz="3200" b="1" dirty="0">
              <a:solidFill>
                <a:srgbClr val="006FB7"/>
              </a:solidFill>
            </a:endParaRPr>
          </a:p>
        </p:txBody>
      </p:sp>
      <p:sp>
        <p:nvSpPr>
          <p:cNvPr id="6" name="Rectangle 3"/>
          <p:cNvSpPr txBox="1">
            <a:spLocks noChangeArrowheads="1"/>
          </p:cNvSpPr>
          <p:nvPr/>
        </p:nvSpPr>
        <p:spPr bwMode="auto">
          <a:xfrm>
            <a:off x="395288" y="1628775"/>
            <a:ext cx="8364537"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200" b="1" dirty="0" smtClean="0">
                <a:solidFill>
                  <a:srgbClr val="006FB7"/>
                </a:solidFill>
                <a:ea typeface="宋体" pitchFamily="2" charset="-122"/>
              </a:rPr>
              <a:t>Key legal texts IV</a:t>
            </a:r>
          </a:p>
          <a:p>
            <a:pPr eaLnBrk="1" hangingPunct="1">
              <a:spcBef>
                <a:spcPts val="1200"/>
              </a:spcBef>
              <a:buClr>
                <a:srgbClr val="006FB7"/>
              </a:buClr>
              <a:defRPr/>
            </a:pPr>
            <a:r>
              <a:rPr lang="en-GB" altLang="zh-CN" sz="2200" dirty="0" smtClean="0">
                <a:ea typeface="宋体" pitchFamily="2" charset="-122"/>
              </a:rPr>
              <a:t>The Statute of the International Criminal Court, article 67:</a:t>
            </a:r>
          </a:p>
          <a:p>
            <a:pPr marL="360000" indent="-360000" eaLnBrk="1" hangingPunct="1">
              <a:spcBef>
                <a:spcPts val="1200"/>
              </a:spcBef>
              <a:buClr>
                <a:srgbClr val="006FB7"/>
              </a:buClr>
              <a:buFont typeface="+mj-lt"/>
              <a:buAutoNum type="arabicPeriod"/>
              <a:defRPr/>
            </a:pPr>
            <a:r>
              <a:rPr lang="en-GB" altLang="zh-CN" sz="2200" dirty="0" smtClean="0">
                <a:ea typeface="宋体" pitchFamily="2" charset="-122"/>
              </a:rPr>
              <a:t>In the determination of any charge, the accused shall be entitled . . . to the following minimum guarantees, in full equality:</a:t>
            </a:r>
          </a:p>
          <a:p>
            <a:pPr marL="360000" eaLnBrk="1" hangingPunct="1">
              <a:spcBef>
                <a:spcPts val="1200"/>
              </a:spcBef>
              <a:buClr>
                <a:srgbClr val="006FB7"/>
              </a:buClr>
              <a:defRPr/>
            </a:pPr>
            <a:r>
              <a:rPr lang="en-GB" altLang="zh-CN" sz="2200" dirty="0" smtClean="0">
                <a:ea typeface="宋体" pitchFamily="2" charset="-122"/>
              </a:rPr>
              <a:t>[ . . . ]</a:t>
            </a:r>
          </a:p>
          <a:p>
            <a:pPr marL="360000" eaLnBrk="1" hangingPunct="1">
              <a:spcBef>
                <a:spcPts val="1200"/>
              </a:spcBef>
              <a:buClr>
                <a:srgbClr val="006FB7"/>
              </a:buClr>
              <a:defRPr/>
            </a:pPr>
            <a:r>
              <a:rPr lang="en-GB" altLang="zh-CN" sz="2200" dirty="0" smtClean="0">
                <a:solidFill>
                  <a:srgbClr val="006FB7"/>
                </a:solidFill>
                <a:ea typeface="宋体" pitchFamily="2" charset="-122"/>
              </a:rPr>
              <a:t>(f)</a:t>
            </a:r>
            <a:r>
              <a:rPr lang="en-GB" altLang="zh-CN" sz="2200" dirty="0" smtClean="0">
                <a:ea typeface="宋体" pitchFamily="2" charset="-122"/>
              </a:rPr>
              <a:t>	To have, free of any cost, the assistance of a competent </a:t>
            </a:r>
            <a:br>
              <a:rPr lang="en-GB" altLang="zh-CN" sz="2200" dirty="0" smtClean="0">
                <a:ea typeface="宋体" pitchFamily="2" charset="-122"/>
              </a:rPr>
            </a:br>
            <a:r>
              <a:rPr lang="en-GB" altLang="zh-CN" sz="2200" dirty="0" smtClean="0">
                <a:ea typeface="宋体" pitchFamily="2" charset="-122"/>
              </a:rPr>
              <a:t>	interpreter and such translations as are necessary to meet </a:t>
            </a:r>
            <a:br>
              <a:rPr lang="en-GB" altLang="zh-CN" sz="2200" dirty="0" smtClean="0">
                <a:ea typeface="宋体" pitchFamily="2" charset="-122"/>
              </a:rPr>
            </a:br>
            <a:r>
              <a:rPr lang="en-GB" altLang="zh-CN" sz="2200" dirty="0" smtClean="0">
                <a:ea typeface="宋体" pitchFamily="2" charset="-122"/>
              </a:rPr>
              <a:t>	the requirements of fairness, if any of the proceedings of </a:t>
            </a:r>
            <a:br>
              <a:rPr lang="en-GB" altLang="zh-CN" sz="2200" dirty="0" smtClean="0">
                <a:ea typeface="宋体" pitchFamily="2" charset="-122"/>
              </a:rPr>
            </a:br>
            <a:r>
              <a:rPr lang="en-GB" altLang="zh-CN" sz="2200" dirty="0" smtClean="0">
                <a:ea typeface="宋体" pitchFamily="2" charset="-122"/>
              </a:rPr>
              <a:t>	or documents presented to the Court are not in a language</a:t>
            </a:r>
            <a:br>
              <a:rPr lang="en-GB" altLang="zh-CN" sz="2200" dirty="0" smtClean="0">
                <a:ea typeface="宋体" pitchFamily="2" charset="-122"/>
              </a:rPr>
            </a:br>
            <a:r>
              <a:rPr lang="en-GB" altLang="zh-CN" sz="2200" dirty="0" smtClean="0">
                <a:ea typeface="宋体" pitchFamily="2" charset="-122"/>
              </a:rPr>
              <a:t>	which the accused fully understands and speaks.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73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73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51</a:t>
            </a:r>
            <a:endParaRPr lang="it-IT" sz="1200" b="1"/>
          </a:p>
        </p:txBody>
      </p:sp>
      <p:sp>
        <p:nvSpPr>
          <p:cNvPr id="573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the free assistance </a:t>
            </a:r>
            <a:r>
              <a:rPr lang="en-GB" altLang="zh-CN" sz="3200" b="1" dirty="0" smtClean="0">
                <a:solidFill>
                  <a:srgbClr val="006FB7"/>
                </a:solidFill>
                <a:ea typeface="宋体" pitchFamily="2" charset="-122"/>
              </a:rPr>
              <a:t>of</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an </a:t>
            </a:r>
            <a:r>
              <a:rPr lang="en-GB" altLang="zh-CN" sz="3200" b="1" dirty="0">
                <a:solidFill>
                  <a:srgbClr val="006FB7"/>
                </a:solidFill>
                <a:ea typeface="宋体" pitchFamily="2" charset="-122"/>
              </a:rPr>
              <a:t>interpreter</a:t>
            </a:r>
            <a:endParaRPr lang="en-US" sz="3200" b="1" dirty="0">
              <a:solidFill>
                <a:srgbClr val="006FB7"/>
              </a:solidFill>
            </a:endParaRPr>
          </a:p>
        </p:txBody>
      </p:sp>
      <p:sp>
        <p:nvSpPr>
          <p:cNvPr id="57350" name="Rectangle 3"/>
          <p:cNvSpPr txBox="1">
            <a:spLocks noChangeArrowheads="1"/>
          </p:cNvSpPr>
          <p:nvPr/>
        </p:nvSpPr>
        <p:spPr bwMode="auto">
          <a:xfrm>
            <a:off x="395288" y="1844675"/>
            <a:ext cx="8364537" cy="374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a:solidFill>
                  <a:srgbClr val="006FB7"/>
                </a:solidFill>
                <a:ea typeface="宋体" pitchFamily="2" charset="-122"/>
              </a:rPr>
              <a:t>What it means</a:t>
            </a:r>
          </a:p>
          <a:p>
            <a:pPr eaLnBrk="1" hangingPunct="1">
              <a:spcBef>
                <a:spcPts val="1200"/>
              </a:spcBef>
              <a:buClr>
                <a:srgbClr val="006FB7"/>
              </a:buClr>
            </a:pPr>
            <a:r>
              <a:rPr lang="en-GB" altLang="zh-CN" sz="2800">
                <a:ea typeface="宋体" pitchFamily="2" charset="-122"/>
              </a:rPr>
              <a:t>An accused person not able to speak and understand the language used by the authorities in the course of criminal proceedings against him or her has the right to free interpretation and translation of all documents to these proceedings. This right is independent of the final outcome of the trial and applies to aliens as well as nationals.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83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837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52</a:t>
            </a:r>
            <a:endParaRPr lang="it-IT" sz="1200" b="1"/>
          </a:p>
        </p:txBody>
      </p:sp>
      <p:sp>
        <p:nvSpPr>
          <p:cNvPr id="583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reasoned judgement</a:t>
            </a:r>
            <a:endParaRPr lang="en-US" sz="3200" b="1">
              <a:solidFill>
                <a:srgbClr val="006FB7"/>
              </a:solidFill>
            </a:endParaRPr>
          </a:p>
        </p:txBody>
      </p:sp>
      <p:sp>
        <p:nvSpPr>
          <p:cNvPr id="58374" name="Rectangle 3"/>
          <p:cNvSpPr txBox="1">
            <a:spLocks noChangeArrowheads="1"/>
          </p:cNvSpPr>
          <p:nvPr/>
        </p:nvSpPr>
        <p:spPr bwMode="auto">
          <a:xfrm>
            <a:off x="395288" y="1555750"/>
            <a:ext cx="8364537"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700" b="1">
                <a:solidFill>
                  <a:srgbClr val="006FB7"/>
                </a:solidFill>
                <a:ea typeface="宋体" pitchFamily="2" charset="-122"/>
              </a:rPr>
              <a:t>What it means</a:t>
            </a:r>
          </a:p>
          <a:p>
            <a:pPr eaLnBrk="1" hangingPunct="1">
              <a:spcBef>
                <a:spcPts val="1200"/>
              </a:spcBef>
              <a:buClr>
                <a:srgbClr val="006FB7"/>
              </a:buClr>
            </a:pPr>
            <a:r>
              <a:rPr lang="en-GB" altLang="zh-CN" sz="2700">
                <a:ea typeface="宋体" pitchFamily="2" charset="-122"/>
              </a:rPr>
              <a:t>Courts must at all times give reasons for their decisions, although they may not have to answer each argument made by the accused.</a:t>
            </a:r>
          </a:p>
          <a:p>
            <a:pPr eaLnBrk="1" hangingPunct="1">
              <a:spcBef>
                <a:spcPts val="1200"/>
              </a:spcBef>
              <a:buClr>
                <a:srgbClr val="006FB7"/>
              </a:buClr>
            </a:pPr>
            <a:r>
              <a:rPr lang="en-GB" altLang="zh-CN" sz="2700">
                <a:ea typeface="宋体" pitchFamily="2" charset="-122"/>
              </a:rPr>
              <a:t>The convicted person is entitled to receive a reasoned judgement within a reasonable time; such judgement is essential for the purpose of lodging appeals. </a:t>
            </a:r>
          </a:p>
          <a:p>
            <a:pPr eaLnBrk="1" hangingPunct="1">
              <a:spcBef>
                <a:spcPts val="1200"/>
              </a:spcBef>
              <a:buClr>
                <a:srgbClr val="006FB7"/>
              </a:buClr>
            </a:pPr>
            <a:r>
              <a:rPr lang="en-GB" altLang="zh-CN" sz="2700">
                <a:ea typeface="宋体" pitchFamily="2" charset="-122"/>
              </a:rPr>
              <a:t>The strict enforcement of these rights is particularly important in capital punishment cases.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93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5939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53</a:t>
            </a:r>
            <a:endParaRPr lang="it-IT" sz="1200" b="1"/>
          </a:p>
        </p:txBody>
      </p:sp>
      <p:sp>
        <p:nvSpPr>
          <p:cNvPr id="593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freedom from ex post facto laws</a:t>
            </a:r>
            <a:endParaRPr lang="en-US" sz="3200" b="1" dirty="0">
              <a:solidFill>
                <a:srgbClr val="006FB7"/>
              </a:solidFill>
            </a:endParaRPr>
          </a:p>
        </p:txBody>
      </p:sp>
      <p:sp>
        <p:nvSpPr>
          <p:cNvPr id="59398" name="Rectangle 3"/>
          <p:cNvSpPr txBox="1">
            <a:spLocks noChangeArrowheads="1"/>
          </p:cNvSpPr>
          <p:nvPr/>
        </p:nvSpPr>
        <p:spPr bwMode="auto">
          <a:xfrm>
            <a:off x="395288" y="1700213"/>
            <a:ext cx="8364537"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500" b="1" dirty="0">
                <a:solidFill>
                  <a:srgbClr val="006FB7"/>
                </a:solidFill>
                <a:ea typeface="宋体" pitchFamily="2" charset="-122"/>
              </a:rPr>
              <a:t>What it means</a:t>
            </a:r>
          </a:p>
          <a:p>
            <a:pPr eaLnBrk="1" hangingPunct="1">
              <a:spcBef>
                <a:spcPts val="1200"/>
              </a:spcBef>
              <a:buClr>
                <a:srgbClr val="006FB7"/>
              </a:buClr>
            </a:pPr>
            <a:r>
              <a:rPr lang="en-GB" altLang="zh-CN" sz="2500" dirty="0">
                <a:ea typeface="宋体" pitchFamily="2" charset="-122"/>
              </a:rPr>
              <a:t>Everyone has the right not to be convicted for conduct that did not constitute a criminal offence, under national or international law, at the time it was committed. This right applies at all times and can never be derogated from.</a:t>
            </a:r>
          </a:p>
          <a:p>
            <a:pPr eaLnBrk="1" hangingPunct="1">
              <a:spcBef>
                <a:spcPts val="1200"/>
              </a:spcBef>
              <a:buClr>
                <a:srgbClr val="006FB7"/>
              </a:buClr>
            </a:pPr>
            <a:r>
              <a:rPr lang="en-GB" altLang="zh-CN" sz="2500" dirty="0">
                <a:ea typeface="宋体" pitchFamily="2" charset="-122"/>
              </a:rPr>
              <a:t>The prohibition on ex post facto laws is essential in order to ensure legal predictability, which means that laws must be clear enough to guide the conduct of the individual who must be able to know, possibly with some legal help, what conduct is criminal and what is not.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04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042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54</a:t>
            </a:r>
            <a:endParaRPr lang="it-IT" sz="1200" b="1"/>
          </a:p>
        </p:txBody>
      </p:sp>
      <p:sp>
        <p:nvSpPr>
          <p:cNvPr id="604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principle of </a:t>
            </a:r>
            <a:r>
              <a:rPr lang="en-GB" altLang="zh-CN" sz="3200" b="1" i="1">
                <a:solidFill>
                  <a:srgbClr val="006FB7"/>
                </a:solidFill>
                <a:ea typeface="宋体" pitchFamily="2" charset="-122"/>
              </a:rPr>
              <a:t>ne bis in idem</a:t>
            </a:r>
            <a:endParaRPr lang="en-US" sz="3200" b="1" i="1">
              <a:solidFill>
                <a:srgbClr val="006FB7"/>
              </a:solidFill>
            </a:endParaRPr>
          </a:p>
        </p:txBody>
      </p:sp>
      <p:sp>
        <p:nvSpPr>
          <p:cNvPr id="60422" name="Rectangle 3"/>
          <p:cNvSpPr txBox="1">
            <a:spLocks noChangeArrowheads="1"/>
          </p:cNvSpPr>
          <p:nvPr/>
        </p:nvSpPr>
        <p:spPr bwMode="auto">
          <a:xfrm>
            <a:off x="395288" y="2024063"/>
            <a:ext cx="8364537" cy="2268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What it means</a:t>
            </a:r>
          </a:p>
          <a:p>
            <a:pPr eaLnBrk="1" hangingPunct="1">
              <a:spcBef>
                <a:spcPts val="2400"/>
              </a:spcBef>
              <a:buClr>
                <a:srgbClr val="006FB7"/>
              </a:buClr>
            </a:pPr>
            <a:r>
              <a:rPr lang="en-GB" altLang="zh-CN" sz="2800">
                <a:ea typeface="宋体" pitchFamily="2" charset="-122"/>
              </a:rPr>
              <a:t>The right not to be tried twice for the same criminal offence is guaranteed by international law, as a minimum within one and the same State.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144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55</a:t>
            </a:r>
            <a:endParaRPr lang="it-IT" sz="1200" b="1"/>
          </a:p>
        </p:txBody>
      </p:sp>
      <p:sp>
        <p:nvSpPr>
          <p:cNvPr id="614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Limits on punishment I </a:t>
            </a:r>
            <a:endParaRPr lang="en-US" sz="3200" b="1" i="1">
              <a:solidFill>
                <a:srgbClr val="006FB7"/>
              </a:solidFill>
            </a:endParaRPr>
          </a:p>
        </p:txBody>
      </p:sp>
      <p:sp>
        <p:nvSpPr>
          <p:cNvPr id="61446" name="Rectangle 3"/>
          <p:cNvSpPr txBox="1">
            <a:spLocks noChangeArrowheads="1"/>
          </p:cNvSpPr>
          <p:nvPr/>
        </p:nvSpPr>
        <p:spPr bwMode="auto">
          <a:xfrm>
            <a:off x="395288" y="1628775"/>
            <a:ext cx="8364537"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500" dirty="0">
                <a:ea typeface="宋体" pitchFamily="2" charset="-122"/>
              </a:rPr>
              <a:t>A heavier penalty cannot be imposed than that applicable at the time of the commission of the offence. If a lighter penalty has been introduced since, the convicted person shall benefit </a:t>
            </a:r>
            <a:r>
              <a:rPr lang="en-GB" altLang="zh-CN" sz="2500" dirty="0" smtClean="0">
                <a:ea typeface="宋体" pitchFamily="2" charset="-122"/>
              </a:rPr>
              <a:t>from it.</a:t>
            </a:r>
            <a:endParaRPr lang="en-GB" altLang="zh-CN" sz="2500" dirty="0">
              <a:ea typeface="宋体" pitchFamily="2" charset="-122"/>
            </a:endParaRPr>
          </a:p>
          <a:p>
            <a:pPr eaLnBrk="1" hangingPunct="1">
              <a:spcBef>
                <a:spcPts val="1200"/>
              </a:spcBef>
              <a:buClr>
                <a:srgbClr val="006FB7"/>
              </a:buClr>
            </a:pPr>
            <a:r>
              <a:rPr lang="en-GB" altLang="zh-CN" sz="2500" dirty="0">
                <a:ea typeface="宋体" pitchFamily="2" charset="-122"/>
              </a:rPr>
              <a:t>Punishment must be consistent with international human rights standards and must in no circumstances amount to torture, or to inhuman, cruel or degrading treatment or punishment. Corporal chastisement is unlawful to the extent that it amounts to such treatment. Such chastisement is in general considered inappropriate by the international monitoring organs.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24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24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56</a:t>
            </a:r>
            <a:endParaRPr lang="it-IT" sz="1200" b="1"/>
          </a:p>
        </p:txBody>
      </p:sp>
      <p:sp>
        <p:nvSpPr>
          <p:cNvPr id="624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Limits on punishment II </a:t>
            </a:r>
            <a:endParaRPr lang="en-US" sz="3200" b="1" i="1">
              <a:solidFill>
                <a:srgbClr val="006FB7"/>
              </a:solidFill>
            </a:endParaRPr>
          </a:p>
        </p:txBody>
      </p:sp>
      <p:sp>
        <p:nvSpPr>
          <p:cNvPr id="62470" name="Rectangle 3"/>
          <p:cNvSpPr txBox="1">
            <a:spLocks noChangeArrowheads="1"/>
          </p:cNvSpPr>
          <p:nvPr/>
        </p:nvSpPr>
        <p:spPr bwMode="auto">
          <a:xfrm>
            <a:off x="395288" y="1771650"/>
            <a:ext cx="8364537"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300" dirty="0">
                <a:ea typeface="宋体" pitchFamily="2" charset="-122"/>
              </a:rPr>
              <a:t>The use of the death penalty is strictly circumscribed under human rights law. In countries which have not abolished the death penalty, the sentence of death may be imposed only for the most serious crimes. </a:t>
            </a:r>
          </a:p>
          <a:p>
            <a:pPr eaLnBrk="1" hangingPunct="1">
              <a:spcBef>
                <a:spcPts val="1200"/>
              </a:spcBef>
              <a:buClr>
                <a:srgbClr val="006FB7"/>
              </a:buClr>
            </a:pPr>
            <a:r>
              <a:rPr lang="en-GB" altLang="zh-CN" sz="2300" dirty="0">
                <a:ea typeface="宋体" pitchFamily="2" charset="-122"/>
              </a:rPr>
              <a:t>A sentence of death shall not be imposed for crimes committed by persons below the age of 18 nor carried out on pregnant women. The death penalty can </a:t>
            </a:r>
            <a:r>
              <a:rPr lang="en-GB" altLang="zh-CN" sz="2300" dirty="0" smtClean="0">
                <a:ea typeface="宋体" pitchFamily="2" charset="-122"/>
              </a:rPr>
              <a:t>be </a:t>
            </a:r>
            <a:r>
              <a:rPr lang="en-GB" altLang="zh-CN" sz="2300" dirty="0">
                <a:ea typeface="宋体" pitchFamily="2" charset="-122"/>
              </a:rPr>
              <a:t>carried out only pursuant to a final judgement rendered by a competent court. </a:t>
            </a:r>
          </a:p>
          <a:p>
            <a:pPr eaLnBrk="1" hangingPunct="1">
              <a:spcBef>
                <a:spcPts val="1200"/>
              </a:spcBef>
              <a:buClr>
                <a:srgbClr val="006FB7"/>
              </a:buClr>
            </a:pPr>
            <a:r>
              <a:rPr lang="en-GB" altLang="zh-CN" sz="2300" dirty="0">
                <a:ea typeface="宋体" pitchFamily="2" charset="-122"/>
              </a:rPr>
              <a:t>Anyone sentenced to death shall have the right to seek pardon or commutation of the sentence, and amnesty, pardon or commutation of the sentence may be granted in all cases.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34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34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57</a:t>
            </a:r>
            <a:endParaRPr lang="it-IT" sz="1200" b="1"/>
          </a:p>
        </p:txBody>
      </p:sp>
      <p:sp>
        <p:nvSpPr>
          <p:cNvPr id="634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a:t>
            </a:r>
            <a:r>
              <a:rPr lang="en-GB" altLang="zh-CN" sz="3200" b="1" dirty="0" smtClean="0">
                <a:solidFill>
                  <a:srgbClr val="006FB7"/>
                </a:solidFill>
                <a:ea typeface="宋体" pitchFamily="2" charset="-122"/>
              </a:rPr>
              <a:t>right </a:t>
            </a:r>
            <a:r>
              <a:rPr lang="en-GB" altLang="zh-CN" sz="3200" b="1" dirty="0">
                <a:solidFill>
                  <a:srgbClr val="006FB7"/>
                </a:solidFill>
                <a:ea typeface="宋体" pitchFamily="2" charset="-122"/>
              </a:rPr>
              <a:t>of </a:t>
            </a:r>
            <a:r>
              <a:rPr lang="en-GB" altLang="zh-CN" sz="3200" b="1" dirty="0" smtClean="0">
                <a:solidFill>
                  <a:srgbClr val="006FB7"/>
                </a:solidFill>
                <a:ea typeface="宋体" pitchFamily="2" charset="-122"/>
              </a:rPr>
              <a:t>appeal</a:t>
            </a:r>
            <a:endParaRPr lang="en-US" sz="3200" b="1" dirty="0">
              <a:solidFill>
                <a:srgbClr val="006FB7"/>
              </a:solidFill>
            </a:endParaRPr>
          </a:p>
        </p:txBody>
      </p:sp>
      <p:sp>
        <p:nvSpPr>
          <p:cNvPr id="63494" name="Rectangle 3"/>
          <p:cNvSpPr txBox="1">
            <a:spLocks noChangeArrowheads="1"/>
          </p:cNvSpPr>
          <p:nvPr/>
        </p:nvSpPr>
        <p:spPr bwMode="auto">
          <a:xfrm>
            <a:off x="395288" y="1557338"/>
            <a:ext cx="8364537"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200" b="1" dirty="0">
                <a:solidFill>
                  <a:srgbClr val="006FB7"/>
                </a:solidFill>
                <a:ea typeface="宋体" pitchFamily="2" charset="-122"/>
              </a:rPr>
              <a:t>Key </a:t>
            </a:r>
            <a:r>
              <a:rPr lang="en-GB" altLang="zh-CN" sz="2200" b="1" dirty="0" smtClean="0">
                <a:solidFill>
                  <a:srgbClr val="006FB7"/>
                </a:solidFill>
                <a:ea typeface="宋体" pitchFamily="2" charset="-122"/>
              </a:rPr>
              <a:t>legal texts </a:t>
            </a:r>
            <a:r>
              <a:rPr lang="en-GB" altLang="zh-CN" sz="2200" b="1" dirty="0">
                <a:solidFill>
                  <a:srgbClr val="006FB7"/>
                </a:solidFill>
                <a:ea typeface="宋体" pitchFamily="2" charset="-122"/>
              </a:rPr>
              <a:t>I</a:t>
            </a:r>
          </a:p>
          <a:p>
            <a:pPr eaLnBrk="1" hangingPunct="1">
              <a:spcBef>
                <a:spcPts val="1200"/>
              </a:spcBef>
              <a:buClr>
                <a:srgbClr val="006FB7"/>
              </a:buClr>
            </a:pPr>
            <a:r>
              <a:rPr lang="en-GB" altLang="zh-CN" sz="2200" dirty="0">
                <a:ea typeface="宋体" pitchFamily="2" charset="-122"/>
              </a:rPr>
              <a:t>According to article 14 (5) of the International Covenant on Civil and Political Rights: “Everyone convicted of a crime shall have the right to his conviction and sentence being reviewed by a higher tribunal according to law.”</a:t>
            </a:r>
          </a:p>
          <a:p>
            <a:pPr eaLnBrk="1" hangingPunct="1">
              <a:spcBef>
                <a:spcPts val="1200"/>
              </a:spcBef>
              <a:buClr>
                <a:srgbClr val="006FB7"/>
              </a:buClr>
            </a:pPr>
            <a:r>
              <a:rPr lang="en-GB" altLang="zh-CN" sz="2200" dirty="0">
                <a:ea typeface="宋体" pitchFamily="2" charset="-122"/>
              </a:rPr>
              <a:t>Article 18 (5) of the International Convention on the Protection of the Rights of All Migrant Workers and Members of Their Families provides that: “Migrant workers and members of their families convicted of a crime shall have the right to their conviction and sentence being reviewed by a higher tribunal according to law.” </a:t>
            </a:r>
          </a:p>
          <a:p>
            <a:pPr eaLnBrk="1" hangingPunct="1">
              <a:spcBef>
                <a:spcPts val="1200"/>
              </a:spcBef>
              <a:buClr>
                <a:srgbClr val="006FB7"/>
              </a:buClr>
            </a:pPr>
            <a:r>
              <a:rPr lang="en-GB" altLang="zh-CN" sz="2200" dirty="0">
                <a:ea typeface="宋体" pitchFamily="2" charset="-122"/>
              </a:rPr>
              <a:t>Article 8 (2) (h) of the American Convention on Human Rights provides for: “the right to appeal the judgement to a higher court.”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45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451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58</a:t>
            </a:r>
            <a:endParaRPr lang="it-IT" sz="1200" b="1"/>
          </a:p>
        </p:txBody>
      </p:sp>
      <p:sp>
        <p:nvSpPr>
          <p:cNvPr id="645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of appeal</a:t>
            </a:r>
          </a:p>
        </p:txBody>
      </p:sp>
      <p:sp>
        <p:nvSpPr>
          <p:cNvPr id="6" name="Rectangle 3"/>
          <p:cNvSpPr txBox="1">
            <a:spLocks noChangeArrowheads="1"/>
          </p:cNvSpPr>
          <p:nvPr/>
        </p:nvSpPr>
        <p:spPr bwMode="auto">
          <a:xfrm>
            <a:off x="395288" y="1700213"/>
            <a:ext cx="8364537"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200" b="1" dirty="0">
                <a:solidFill>
                  <a:srgbClr val="006FB7"/>
                </a:solidFill>
                <a:ea typeface="宋体" pitchFamily="2" charset="-122"/>
              </a:rPr>
              <a:t>Key legal texts II</a:t>
            </a:r>
            <a:endParaRPr lang="en-GB" altLang="zh-CN" sz="2200" b="1" dirty="0" smtClean="0">
              <a:solidFill>
                <a:srgbClr val="006FB7"/>
              </a:solidFill>
              <a:ea typeface="宋体" pitchFamily="2" charset="-122"/>
            </a:endParaRPr>
          </a:p>
          <a:p>
            <a:pPr eaLnBrk="1" hangingPunct="1">
              <a:spcBef>
                <a:spcPts val="1200"/>
              </a:spcBef>
              <a:buClr>
                <a:srgbClr val="006FB7"/>
              </a:buClr>
              <a:defRPr/>
            </a:pPr>
            <a:r>
              <a:rPr lang="en-GB" altLang="zh-CN" sz="2200" dirty="0" smtClean="0">
                <a:ea typeface="宋体" pitchFamily="2" charset="-122"/>
              </a:rPr>
              <a:t>Article 2 of Protocol No. 7 to the European Convention on Human Rights stipulates that: </a:t>
            </a:r>
          </a:p>
          <a:p>
            <a:pPr marL="360000" indent="-360000" eaLnBrk="1" hangingPunct="1">
              <a:spcBef>
                <a:spcPts val="1200"/>
              </a:spcBef>
              <a:buClr>
                <a:srgbClr val="006FB7"/>
              </a:buClr>
              <a:buFont typeface="+mj-lt"/>
              <a:buAutoNum type="arabicPeriod"/>
              <a:defRPr/>
            </a:pPr>
            <a:r>
              <a:rPr lang="en-GB" altLang="zh-CN" sz="2200" dirty="0" smtClean="0">
                <a:ea typeface="宋体" pitchFamily="2" charset="-122"/>
              </a:rPr>
              <a:t>Everyone convicted of a criminal offence by a tribunal shall have the right to have his conviction or sentence reviewed by a higher tribunal. The exercise of this right, including the grounds on which it may be exercised, shall be governed by law.</a:t>
            </a:r>
          </a:p>
          <a:p>
            <a:pPr marL="360000" indent="-360000" eaLnBrk="1" hangingPunct="1">
              <a:spcBef>
                <a:spcPts val="1200"/>
              </a:spcBef>
              <a:buClr>
                <a:srgbClr val="006FB7"/>
              </a:buClr>
              <a:buFont typeface="+mj-lt"/>
              <a:buAutoNum type="arabicPeriod"/>
              <a:defRPr/>
            </a:pPr>
            <a:r>
              <a:rPr lang="en-GB" altLang="zh-CN" sz="2200" dirty="0" smtClean="0">
                <a:ea typeface="宋体" pitchFamily="2" charset="-122"/>
              </a:rPr>
              <a:t>This right may be subject to exceptions in regard to offences of a minor character, as prescribed by law, or in cases in which the person concerned was tried in first instance by the highest tribunal or was convicted following an appeal against acquittal.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1024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02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III</a:t>
            </a:r>
            <a:endParaRPr lang="en-GB" altLang="zh-CN" sz="3200" b="1" dirty="0">
              <a:solidFill>
                <a:srgbClr val="006FB7"/>
              </a:solidFill>
              <a:ea typeface="宋体" pitchFamily="2" charset="-122"/>
            </a:endParaRPr>
          </a:p>
        </p:txBody>
      </p:sp>
      <p:sp>
        <p:nvSpPr>
          <p:cNvPr id="10246" name="Rectangle 3"/>
          <p:cNvSpPr txBox="1">
            <a:spLocks noChangeArrowheads="1"/>
          </p:cNvSpPr>
          <p:nvPr/>
        </p:nvSpPr>
        <p:spPr bwMode="auto">
          <a:xfrm>
            <a:off x="395288" y="2348607"/>
            <a:ext cx="8229600" cy="2304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defRPr/>
            </a:pPr>
            <a:r>
              <a:rPr lang="en-GB" altLang="zh-CN" sz="2800" dirty="0" smtClean="0">
                <a:ea typeface="宋体" pitchFamily="2" charset="-122"/>
              </a:rPr>
              <a:t>Would you have any advice to give to judges, prosecutors and lawyers exercising their professional responsibilities in difficult situations that might help them secure the application of fair trial standards?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55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55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5</a:t>
            </a:r>
            <a:r>
              <a:rPr lang="it-IT" sz="1200" b="1"/>
              <a:t>9</a:t>
            </a:r>
          </a:p>
        </p:txBody>
      </p:sp>
      <p:sp>
        <p:nvSpPr>
          <p:cNvPr id="655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of appeal</a:t>
            </a:r>
          </a:p>
        </p:txBody>
      </p:sp>
      <p:sp>
        <p:nvSpPr>
          <p:cNvPr id="65542" name="Rectangle 3"/>
          <p:cNvSpPr txBox="1">
            <a:spLocks noChangeArrowheads="1"/>
          </p:cNvSpPr>
          <p:nvPr/>
        </p:nvSpPr>
        <p:spPr bwMode="auto">
          <a:xfrm>
            <a:off x="395288" y="1628775"/>
            <a:ext cx="8364537"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1200"/>
              </a:spcBef>
            </a:pPr>
            <a:r>
              <a:rPr lang="en-GB" sz="2800" b="1" dirty="0">
                <a:solidFill>
                  <a:srgbClr val="006FB7"/>
                </a:solidFill>
              </a:rPr>
              <a:t>What it means I</a:t>
            </a:r>
          </a:p>
          <a:p>
            <a:pPr>
              <a:spcBef>
                <a:spcPts val="1200"/>
              </a:spcBef>
            </a:pPr>
            <a:r>
              <a:rPr lang="en-GB" sz="2800" dirty="0"/>
              <a:t>The international law of human rights guarantees the right to appeal against a conviction. The appeal proceedings must provide a full review of the facts and the law. The effective exercise of the right to appeal requires, as a minimum, access within a reasonable time to the written judgement. It may also require the transcript of the trial, access to evidential material, and the granting of free legal aid.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65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65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60</a:t>
            </a:r>
            <a:endParaRPr lang="it-IT" sz="1200" b="1"/>
          </a:p>
        </p:txBody>
      </p:sp>
      <p:sp>
        <p:nvSpPr>
          <p:cNvPr id="665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of appeal</a:t>
            </a:r>
          </a:p>
        </p:txBody>
      </p:sp>
      <p:sp>
        <p:nvSpPr>
          <p:cNvPr id="66566" name="Rectangle 3"/>
          <p:cNvSpPr txBox="1">
            <a:spLocks noChangeArrowheads="1"/>
          </p:cNvSpPr>
          <p:nvPr/>
        </p:nvSpPr>
        <p:spPr bwMode="auto">
          <a:xfrm>
            <a:off x="395288" y="1989138"/>
            <a:ext cx="8364537" cy="2519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1200"/>
              </a:spcBef>
            </a:pPr>
            <a:r>
              <a:rPr lang="en-GB" sz="2800" b="1">
                <a:solidFill>
                  <a:srgbClr val="006FB7"/>
                </a:solidFill>
              </a:rPr>
              <a:t>What it means II</a:t>
            </a:r>
          </a:p>
          <a:p>
            <a:pPr>
              <a:spcBef>
                <a:spcPts val="1200"/>
              </a:spcBef>
            </a:pPr>
            <a:r>
              <a:rPr lang="en-GB" sz="2800"/>
              <a:t>It is not sufficient that the right to appeal is exercised before a higher court; this court must be independent and impartial and administer justice in accordance with the rules of due process of law.</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75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75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61</a:t>
            </a:r>
            <a:endParaRPr lang="it-IT" sz="1200" b="1"/>
          </a:p>
        </p:txBody>
      </p:sp>
      <p:sp>
        <p:nvSpPr>
          <p:cNvPr id="675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right to compensation </a:t>
            </a:r>
            <a:r>
              <a:rPr lang="en-GB" altLang="zh-CN" sz="3200" b="1" dirty="0" smtClean="0">
                <a:solidFill>
                  <a:srgbClr val="006FB7"/>
                </a:solidFill>
                <a:ea typeface="宋体" pitchFamily="2" charset="-122"/>
              </a:rPr>
              <a:t>in</a:t>
            </a:r>
            <a:br>
              <a:rPr lang="en-GB" altLang="zh-CN" sz="3200" b="1" dirty="0" smtClean="0">
                <a:solidFill>
                  <a:srgbClr val="006FB7"/>
                </a:solidFill>
                <a:ea typeface="宋体" pitchFamily="2" charset="-122"/>
              </a:rPr>
            </a:br>
            <a:r>
              <a:rPr lang="en-GB" altLang="zh-CN" sz="3200" b="1" dirty="0" smtClean="0">
                <a:solidFill>
                  <a:srgbClr val="006FB7"/>
                </a:solidFill>
                <a:ea typeface="宋体" pitchFamily="2" charset="-122"/>
              </a:rPr>
              <a:t>the </a:t>
            </a:r>
            <a:r>
              <a:rPr lang="en-GB" altLang="zh-CN" sz="3200" b="1" dirty="0">
                <a:solidFill>
                  <a:srgbClr val="006FB7"/>
                </a:solidFill>
                <a:ea typeface="宋体" pitchFamily="2" charset="-122"/>
              </a:rPr>
              <a:t>event of a miscarriage of justice</a:t>
            </a:r>
            <a:endParaRPr lang="en-US" sz="3200" b="1" dirty="0">
              <a:solidFill>
                <a:srgbClr val="006FB7"/>
              </a:solidFill>
            </a:endParaRPr>
          </a:p>
        </p:txBody>
      </p:sp>
      <p:sp>
        <p:nvSpPr>
          <p:cNvPr id="67590" name="Rectangle 3"/>
          <p:cNvSpPr txBox="1">
            <a:spLocks noChangeArrowheads="1"/>
          </p:cNvSpPr>
          <p:nvPr/>
        </p:nvSpPr>
        <p:spPr bwMode="auto">
          <a:xfrm>
            <a:off x="395288" y="1773238"/>
            <a:ext cx="8364537"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1200"/>
              </a:spcBef>
            </a:pPr>
            <a:r>
              <a:rPr lang="en-GB" sz="2800" b="1">
                <a:solidFill>
                  <a:srgbClr val="006FB7"/>
                </a:solidFill>
              </a:rPr>
              <a:t>What it means</a:t>
            </a:r>
          </a:p>
          <a:p>
            <a:pPr>
              <a:spcBef>
                <a:spcPts val="1200"/>
              </a:spcBef>
            </a:pPr>
            <a:r>
              <a:rPr lang="en-GB" sz="2800"/>
              <a:t>Under the International Covenant on Civil and Political Rights a person has the right to compensation in case of conclusive evidence that he or she has been the victim of a miscarriage of justice. The victim concerned must not have contributed to the miscarriage of justice. Pardons based on equity do not give rise to any ground for compensation.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86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86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62</a:t>
            </a:r>
            <a:endParaRPr lang="it-IT" sz="1200" b="1"/>
          </a:p>
        </p:txBody>
      </p:sp>
      <p:sp>
        <p:nvSpPr>
          <p:cNvPr id="686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trial and special tribunals</a:t>
            </a:r>
            <a:endParaRPr lang="en-US" sz="3200" b="1">
              <a:solidFill>
                <a:srgbClr val="006FB7"/>
              </a:solidFill>
            </a:endParaRPr>
          </a:p>
        </p:txBody>
      </p:sp>
      <p:sp>
        <p:nvSpPr>
          <p:cNvPr id="68614" name="Rectangle 3"/>
          <p:cNvSpPr txBox="1">
            <a:spLocks noChangeArrowheads="1"/>
          </p:cNvSpPr>
          <p:nvPr/>
        </p:nvSpPr>
        <p:spPr bwMode="auto">
          <a:xfrm>
            <a:off x="395288" y="1844675"/>
            <a:ext cx="8364537" cy="3384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1200"/>
              </a:spcBef>
            </a:pPr>
            <a:r>
              <a:rPr lang="en-GB" sz="2800" b="1">
                <a:solidFill>
                  <a:srgbClr val="006FB7"/>
                </a:solidFill>
              </a:rPr>
              <a:t>What it means</a:t>
            </a:r>
          </a:p>
          <a:p>
            <a:pPr>
              <a:spcBef>
                <a:spcPts val="1200"/>
              </a:spcBef>
            </a:pPr>
            <a:r>
              <a:rPr lang="en-GB" sz="2800"/>
              <a:t>All courts trying civilians, whether ordinary or special courts, must at all times be independent and impartial and respect the due process guarantees flowing from human rights law, according to the Human Rights Committee</a:t>
            </a:r>
            <a:br>
              <a:rPr lang="en-GB" sz="2800"/>
            </a:br>
            <a:r>
              <a:rPr lang="en-GB" sz="2800"/>
              <a:t>(general comment No. 32 (2007)).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96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6963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63 </a:t>
            </a:r>
            <a:endParaRPr lang="it-IT" sz="1200" b="1"/>
          </a:p>
        </p:txBody>
      </p:sp>
      <p:sp>
        <p:nvSpPr>
          <p:cNvPr id="6963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trial in public emergencies</a:t>
            </a:r>
            <a:endParaRPr lang="en-US" sz="3200" b="1">
              <a:solidFill>
                <a:srgbClr val="006FB7"/>
              </a:solidFill>
            </a:endParaRPr>
          </a:p>
        </p:txBody>
      </p:sp>
      <p:sp>
        <p:nvSpPr>
          <p:cNvPr id="69638" name="Rectangle 3"/>
          <p:cNvSpPr txBox="1">
            <a:spLocks noChangeArrowheads="1"/>
          </p:cNvSpPr>
          <p:nvPr/>
        </p:nvSpPr>
        <p:spPr bwMode="auto">
          <a:xfrm>
            <a:off x="395288" y="1628775"/>
            <a:ext cx="8364537" cy="4608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1200"/>
              </a:spcBef>
            </a:pPr>
            <a:r>
              <a:rPr lang="en-GB" sz="2800" b="1" dirty="0">
                <a:solidFill>
                  <a:srgbClr val="006FB7"/>
                </a:solidFill>
              </a:rPr>
              <a:t>What it means</a:t>
            </a:r>
          </a:p>
          <a:p>
            <a:pPr>
              <a:spcBef>
                <a:spcPts val="1200"/>
              </a:spcBef>
            </a:pPr>
            <a:r>
              <a:rPr lang="en-GB" sz="2800" dirty="0"/>
              <a:t>The right to enjoy a fair trial must be guaranteed also in public emergencies threatening the life of the nation, although possibly some aspects </a:t>
            </a:r>
            <a:r>
              <a:rPr lang="en-GB" sz="2800" dirty="0" smtClean="0"/>
              <a:t>of it </a:t>
            </a:r>
            <a:r>
              <a:rPr lang="en-GB" sz="2800" dirty="0"/>
              <a:t>may be subjected to limited enforcement.</a:t>
            </a:r>
          </a:p>
          <a:p>
            <a:pPr>
              <a:spcBef>
                <a:spcPts val="1200"/>
              </a:spcBef>
            </a:pPr>
            <a:r>
              <a:rPr lang="en-GB" sz="2800" dirty="0"/>
              <a:t>The right to be tried by an independent and impartial tribunal and the principle of the presumption of innocence must be guaranteed at all times, even in public emergencies threatening the life of the nation.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1126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12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1270" name="Rectangle 3"/>
          <p:cNvSpPr txBox="1">
            <a:spLocks noChangeArrowheads="1"/>
          </p:cNvSpPr>
          <p:nvPr/>
        </p:nvSpPr>
        <p:spPr bwMode="auto">
          <a:xfrm>
            <a:off x="395288" y="17002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000" b="1" dirty="0" smtClean="0">
                <a:solidFill>
                  <a:srgbClr val="006FB7"/>
                </a:solidFill>
                <a:ea typeface="宋体" pitchFamily="2" charset="-122"/>
              </a:rPr>
              <a:t>Key legal texts I</a:t>
            </a:r>
            <a:endParaRPr lang="en-GB" altLang="zh-CN" sz="2000" dirty="0" smtClean="0">
              <a:ea typeface="宋体" pitchFamily="2" charset="-122"/>
            </a:endParaRPr>
          </a:p>
          <a:p>
            <a:pPr eaLnBrk="1" hangingPunct="1">
              <a:spcBef>
                <a:spcPts val="1200"/>
              </a:spcBef>
              <a:buClr>
                <a:srgbClr val="006FB7"/>
              </a:buClr>
              <a:defRPr/>
            </a:pPr>
            <a:r>
              <a:rPr lang="en-GB" altLang="zh-CN" sz="2000" dirty="0" smtClean="0">
                <a:ea typeface="宋体" pitchFamily="2" charset="-122"/>
              </a:rPr>
              <a:t>The International Covenant on Civil and Political Rights, article 14 (1):</a:t>
            </a:r>
          </a:p>
          <a:p>
            <a:pPr marL="360000" eaLnBrk="1" hangingPunct="1">
              <a:spcBef>
                <a:spcPts val="1200"/>
              </a:spcBef>
              <a:buClr>
                <a:srgbClr val="006FB7"/>
              </a:buClr>
              <a:defRPr/>
            </a:pPr>
            <a:r>
              <a:rPr lang="en-GB" altLang="zh-CN" sz="2000" dirty="0" smtClean="0">
                <a:ea typeface="宋体" pitchFamily="2" charset="-122"/>
              </a:rPr>
              <a:t>. . . In the determination of any criminal charge against him, or of his</a:t>
            </a:r>
            <a:br>
              <a:rPr lang="en-GB" altLang="zh-CN" sz="2000" dirty="0" smtClean="0">
                <a:ea typeface="宋体" pitchFamily="2" charset="-122"/>
              </a:rPr>
            </a:br>
            <a:r>
              <a:rPr lang="en-GB" altLang="zh-CN" sz="2000" dirty="0" smtClean="0">
                <a:ea typeface="宋体" pitchFamily="2" charset="-122"/>
              </a:rPr>
              <a:t>rights and obligations in a suit at law, everyone shall be entitled to a fair and public hearing by a competent, independent and impartial</a:t>
            </a:r>
            <a:br>
              <a:rPr lang="en-GB" altLang="zh-CN" sz="2000" dirty="0" smtClean="0">
                <a:ea typeface="宋体" pitchFamily="2" charset="-122"/>
              </a:rPr>
            </a:br>
            <a:r>
              <a:rPr lang="en-GB" altLang="zh-CN" sz="2000" dirty="0" smtClean="0">
                <a:ea typeface="宋体" pitchFamily="2" charset="-122"/>
              </a:rPr>
              <a:t>tribunal established by law.</a:t>
            </a:r>
          </a:p>
          <a:p>
            <a:pPr eaLnBrk="1" hangingPunct="1">
              <a:spcBef>
                <a:spcPts val="1200"/>
              </a:spcBef>
              <a:buClr>
                <a:srgbClr val="006FB7"/>
              </a:buClr>
              <a:defRPr/>
            </a:pPr>
            <a:r>
              <a:rPr lang="en-GB" altLang="zh-CN" sz="2000" dirty="0" smtClean="0">
                <a:ea typeface="宋体" pitchFamily="2" charset="-122"/>
              </a:rPr>
              <a:t>The International Convention on the Protection of the Rights of All Migrant Workers and Members of Their Families, article 18 (1):</a:t>
            </a:r>
          </a:p>
          <a:p>
            <a:pPr marL="360000" eaLnBrk="1" hangingPunct="1">
              <a:spcBef>
                <a:spcPts val="1200"/>
              </a:spcBef>
              <a:buClr>
                <a:srgbClr val="006FB7"/>
              </a:buClr>
              <a:defRPr/>
            </a:pPr>
            <a:r>
              <a:rPr lang="en-GB" altLang="zh-CN" sz="2000" dirty="0" smtClean="0">
                <a:ea typeface="宋体" pitchFamily="2" charset="-122"/>
              </a:rPr>
              <a:t>. . . In the determination of any criminal charge against them or of their rights and obligations in a suit of law, they shall be entitled to a</a:t>
            </a:r>
            <a:br>
              <a:rPr lang="en-GB" altLang="zh-CN" sz="2000" dirty="0" smtClean="0">
                <a:ea typeface="宋体" pitchFamily="2" charset="-122"/>
              </a:rPr>
            </a:br>
            <a:r>
              <a:rPr lang="en-GB" altLang="zh-CN" sz="2000" dirty="0" smtClean="0">
                <a:ea typeface="宋体" pitchFamily="2" charset="-122"/>
              </a:rPr>
              <a:t>fair and public hearing by a competent, independent and impartial tribunal established by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1229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r>
              <a:rPr lang="en-US" altLang="zh-CN" b="0" smtClean="0"/>
              <a:t> </a:t>
            </a:r>
            <a:endParaRPr lang="en-US" b="0" smtClean="0"/>
          </a:p>
        </p:txBody>
      </p:sp>
      <p:sp>
        <p:nvSpPr>
          <p:cNvPr id="122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2294" name="Rectangle 3"/>
          <p:cNvSpPr txBox="1">
            <a:spLocks noChangeArrowheads="1"/>
          </p:cNvSpPr>
          <p:nvPr/>
        </p:nvSpPr>
        <p:spPr bwMode="auto">
          <a:xfrm>
            <a:off x="395288" y="16287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defRPr/>
            </a:pPr>
            <a:r>
              <a:rPr lang="en-GB" altLang="zh-CN" sz="2800" b="1" dirty="0" smtClean="0">
                <a:solidFill>
                  <a:srgbClr val="006FB7"/>
                </a:solidFill>
                <a:ea typeface="宋体" pitchFamily="2" charset="-122"/>
              </a:rPr>
              <a:t>Key legal texts II</a:t>
            </a:r>
            <a:endParaRPr lang="en-GB" altLang="zh-CN" sz="2800" dirty="0" smtClean="0">
              <a:ea typeface="宋体" pitchFamily="2" charset="-122"/>
            </a:endParaRPr>
          </a:p>
          <a:p>
            <a:pPr eaLnBrk="1" hangingPunct="1">
              <a:spcBef>
                <a:spcPts val="1200"/>
              </a:spcBef>
              <a:buClr>
                <a:srgbClr val="006FB7"/>
              </a:buClr>
              <a:defRPr/>
            </a:pPr>
            <a:r>
              <a:rPr lang="en-GB" altLang="zh-CN" sz="2800" dirty="0" smtClean="0">
                <a:ea typeface="宋体" pitchFamily="2" charset="-122"/>
              </a:rPr>
              <a:t>The African Charter on Human and Peoples’ Rights, article 7:</a:t>
            </a:r>
          </a:p>
          <a:p>
            <a:pPr marL="360000" indent="-360000" eaLnBrk="1" hangingPunct="1">
              <a:spcBef>
                <a:spcPts val="1200"/>
              </a:spcBef>
              <a:buClr>
                <a:srgbClr val="006FB7"/>
              </a:buClr>
              <a:buFont typeface="+mj-lt"/>
              <a:buAutoNum type="arabicPeriod"/>
              <a:defRPr/>
            </a:pPr>
            <a:r>
              <a:rPr lang="en-GB" altLang="zh-CN" sz="2800" dirty="0" smtClean="0">
                <a:ea typeface="宋体" pitchFamily="2" charset="-122"/>
              </a:rPr>
              <a:t>Every individual shall have the right to have his cause heard. This comprises:</a:t>
            </a:r>
          </a:p>
          <a:p>
            <a:pPr eaLnBrk="1" hangingPunct="1">
              <a:spcBef>
                <a:spcPts val="1200"/>
              </a:spcBef>
              <a:buClr>
                <a:srgbClr val="006FB7"/>
              </a:buClr>
              <a:tabLst>
                <a:tab pos="360000" algn="l"/>
              </a:tabLst>
              <a:defRPr/>
            </a:pPr>
            <a:r>
              <a:rPr lang="en-GB" altLang="zh-CN" sz="2800" dirty="0" smtClean="0">
                <a:ea typeface="宋体" pitchFamily="2" charset="-122"/>
              </a:rPr>
              <a:t>	[. . . ]</a:t>
            </a:r>
          </a:p>
          <a:p>
            <a:pPr eaLnBrk="1" hangingPunct="1">
              <a:spcBef>
                <a:spcPts val="1200"/>
              </a:spcBef>
              <a:buClr>
                <a:srgbClr val="006FB7"/>
              </a:buClr>
              <a:tabLst>
                <a:tab pos="360000" algn="l"/>
              </a:tabLst>
              <a:defRPr/>
            </a:pPr>
            <a:r>
              <a:rPr lang="en-GB" altLang="zh-CN" sz="2800" dirty="0" smtClean="0">
                <a:ea typeface="宋体" pitchFamily="2" charset="-122"/>
              </a:rPr>
              <a:t>	</a:t>
            </a:r>
            <a:r>
              <a:rPr lang="en-GB" altLang="zh-CN" sz="2800" dirty="0" smtClean="0">
                <a:solidFill>
                  <a:srgbClr val="006FB7"/>
                </a:solidFill>
                <a:ea typeface="宋体" pitchFamily="2" charset="-122"/>
              </a:rPr>
              <a:t>(d)</a:t>
            </a:r>
            <a:r>
              <a:rPr lang="en-GB" altLang="zh-CN" sz="2800" dirty="0" smtClean="0">
                <a:ea typeface="宋体" pitchFamily="2" charset="-122"/>
              </a:rPr>
              <a:t>	the right to be tried within a reasonable time</a:t>
            </a:r>
            <a:br>
              <a:rPr lang="en-GB" altLang="zh-CN" sz="2800" dirty="0" smtClean="0">
                <a:ea typeface="宋体" pitchFamily="2" charset="-122"/>
              </a:rPr>
            </a:br>
            <a:r>
              <a:rPr lang="en-GB" altLang="zh-CN" sz="2800" dirty="0" smtClean="0">
                <a:ea typeface="宋体" pitchFamily="2" charset="-122"/>
              </a:rPr>
              <a:t>		by an impartial court or tribunal.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7</a:t>
            </a:r>
            <a:endParaRPr lang="en-US" b="0" smtClean="0"/>
          </a:p>
        </p:txBody>
      </p:sp>
      <p:sp>
        <p:nvSpPr>
          <p:cNvPr id="133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a fair hearing</a:t>
            </a:r>
          </a:p>
        </p:txBody>
      </p:sp>
      <p:sp>
        <p:nvSpPr>
          <p:cNvPr id="13318" name="Rectangle 3"/>
          <p:cNvSpPr txBox="1">
            <a:spLocks noChangeArrowheads="1"/>
          </p:cNvSpPr>
          <p:nvPr/>
        </p:nvSpPr>
        <p:spPr bwMode="auto">
          <a:xfrm>
            <a:off x="395288" y="1557338"/>
            <a:ext cx="8229600" cy="4535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800" b="1" dirty="0" smtClean="0">
                <a:solidFill>
                  <a:srgbClr val="006FB7"/>
                </a:solidFill>
                <a:ea typeface="宋体" pitchFamily="2" charset="-122"/>
              </a:rPr>
              <a:t>Key legal texts III</a:t>
            </a:r>
            <a:endParaRPr lang="en-GB" altLang="zh-CN" sz="2600" dirty="0" smtClean="0">
              <a:ea typeface="宋体" pitchFamily="2" charset="-122"/>
            </a:endParaRPr>
          </a:p>
          <a:p>
            <a:pPr eaLnBrk="1" hangingPunct="1">
              <a:spcBef>
                <a:spcPts val="1200"/>
              </a:spcBef>
              <a:buClr>
                <a:srgbClr val="006FB7"/>
              </a:buClr>
              <a:defRPr/>
            </a:pPr>
            <a:r>
              <a:rPr lang="en-GB" altLang="zh-CN" sz="2600" dirty="0" smtClean="0">
                <a:ea typeface="宋体" pitchFamily="2" charset="-122"/>
              </a:rPr>
              <a:t>The American Convention on Human Rights,</a:t>
            </a:r>
            <a:br>
              <a:rPr lang="en-GB" altLang="zh-CN" sz="2600" dirty="0" smtClean="0">
                <a:ea typeface="宋体" pitchFamily="2" charset="-122"/>
              </a:rPr>
            </a:br>
            <a:r>
              <a:rPr lang="en-GB" altLang="zh-CN" sz="2600" dirty="0" smtClean="0">
                <a:ea typeface="宋体" pitchFamily="2" charset="-122"/>
              </a:rPr>
              <a:t>article 8 (1):</a:t>
            </a:r>
          </a:p>
          <a:p>
            <a:pPr marL="360000" eaLnBrk="1" hangingPunct="1">
              <a:spcBef>
                <a:spcPts val="1200"/>
              </a:spcBef>
              <a:buClr>
                <a:srgbClr val="006FB7"/>
              </a:buClr>
              <a:defRPr/>
            </a:pPr>
            <a:r>
              <a:rPr lang="en-GB" altLang="zh-CN" sz="2600" dirty="0" smtClean="0">
                <a:ea typeface="宋体" pitchFamily="2" charset="-122"/>
              </a:rPr>
              <a:t>Every person has the right to a hearing, with due</a:t>
            </a:r>
            <a:br>
              <a:rPr lang="en-GB" altLang="zh-CN" sz="2600" dirty="0" smtClean="0">
                <a:ea typeface="宋体" pitchFamily="2" charset="-122"/>
              </a:rPr>
            </a:br>
            <a:r>
              <a:rPr lang="en-GB" altLang="zh-CN" sz="2600" dirty="0" smtClean="0">
                <a:ea typeface="宋体" pitchFamily="2" charset="-122"/>
              </a:rPr>
              <a:t>guarantees and within a reasonable time, by a </a:t>
            </a:r>
            <a:br>
              <a:rPr lang="en-GB" altLang="zh-CN" sz="2600" dirty="0" smtClean="0">
                <a:ea typeface="宋体" pitchFamily="2" charset="-122"/>
              </a:rPr>
            </a:br>
            <a:r>
              <a:rPr lang="en-GB" altLang="zh-CN" sz="2600" dirty="0" smtClean="0">
                <a:ea typeface="宋体" pitchFamily="2" charset="-122"/>
              </a:rPr>
              <a:t>competent, independent, and impartial tribunal, </a:t>
            </a:r>
            <a:br>
              <a:rPr lang="en-GB" altLang="zh-CN" sz="2600" dirty="0" smtClean="0">
                <a:ea typeface="宋体" pitchFamily="2" charset="-122"/>
              </a:rPr>
            </a:br>
            <a:r>
              <a:rPr lang="en-GB" altLang="zh-CN" sz="2600" dirty="0" smtClean="0">
                <a:ea typeface="宋体" pitchFamily="2" charset="-122"/>
              </a:rPr>
              <a:t>previously established by law, in the substantiation </a:t>
            </a:r>
            <a:br>
              <a:rPr lang="en-GB" altLang="zh-CN" sz="2600" dirty="0" smtClean="0">
                <a:ea typeface="宋体" pitchFamily="2" charset="-122"/>
              </a:rPr>
            </a:br>
            <a:r>
              <a:rPr lang="en-GB" altLang="zh-CN" sz="2600" dirty="0" smtClean="0">
                <a:ea typeface="宋体" pitchFamily="2" charset="-122"/>
              </a:rPr>
              <a:t>of any accusation of a criminal nature made against </a:t>
            </a:r>
            <a:br>
              <a:rPr lang="en-GB" altLang="zh-CN" sz="2600" dirty="0" smtClean="0">
                <a:ea typeface="宋体" pitchFamily="2" charset="-122"/>
              </a:rPr>
            </a:br>
            <a:r>
              <a:rPr lang="en-GB" altLang="zh-CN" sz="2600" dirty="0" smtClean="0">
                <a:ea typeface="宋体" pitchFamily="2" charset="-122"/>
              </a:rPr>
              <a:t>him or for the determination of his rights and</a:t>
            </a:r>
            <a:br>
              <a:rPr lang="en-GB" altLang="zh-CN" sz="2600" dirty="0" smtClean="0">
                <a:ea typeface="宋体" pitchFamily="2" charset="-122"/>
              </a:rPr>
            </a:br>
            <a:r>
              <a:rPr lang="en-GB" altLang="zh-CN" sz="2600" dirty="0" smtClean="0">
                <a:ea typeface="宋体" pitchFamily="2" charset="-122"/>
              </a:rPr>
              <a:t>obligations of a civil, </a:t>
            </a:r>
            <a:r>
              <a:rPr lang="en-GB" altLang="zh-CN" sz="2600" dirty="0" err="1" smtClean="0">
                <a:ea typeface="宋体" pitchFamily="2" charset="-122"/>
              </a:rPr>
              <a:t>labor</a:t>
            </a:r>
            <a:r>
              <a:rPr lang="en-GB" altLang="zh-CN" sz="2600" dirty="0" smtClean="0">
                <a:ea typeface="宋体" pitchFamily="2" charset="-122"/>
              </a:rPr>
              <a:t>, fiscal, or any other nature.</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6CD07A-C832-4F55-9804-F693A5998370}"/>
</file>

<file path=customXml/itemProps2.xml><?xml version="1.0" encoding="utf-8"?>
<ds:datastoreItem xmlns:ds="http://schemas.openxmlformats.org/officeDocument/2006/customXml" ds:itemID="{0EEEEA20-CA8C-4F67-8195-1FBF8848E27F}"/>
</file>

<file path=customXml/itemProps3.xml><?xml version="1.0" encoding="utf-8"?>
<ds:datastoreItem xmlns:ds="http://schemas.openxmlformats.org/officeDocument/2006/customXml" ds:itemID="{60C2AE01-B55E-4E42-A3FB-07FAF8B14F9D}"/>
</file>

<file path=docProps/app.xml><?xml version="1.0" encoding="utf-8"?>
<Properties xmlns="http://schemas.openxmlformats.org/officeDocument/2006/extended-properties" xmlns:vt="http://schemas.openxmlformats.org/officeDocument/2006/docPropsVTypes">
  <Template/>
  <TotalTime>1409</TotalTime>
  <Words>5438</Words>
  <Application>Microsoft Office PowerPoint</Application>
  <PresentationFormat>On-screen Show (4:3)</PresentationFormat>
  <Paragraphs>499</Paragraphs>
  <Slides>64</Slides>
  <Notes>1</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bianca2</vt:lpstr>
      <vt:lpstr>Fronte</vt:lpstr>
      <vt:lpstr> Chapter 7  The right to a fair trial  Part II: from trial to final judgement </vt:lpstr>
      <vt:lpstr>Learning objectives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235</cp:revision>
  <cp:lastPrinted>2011-11-28T13:49:36Z</cp:lastPrinted>
  <dcterms:created xsi:type="dcterms:W3CDTF">2011-10-11T09:08:06Z</dcterms:created>
  <dcterms:modified xsi:type="dcterms:W3CDTF">2012-01-18T08:34:51Z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993400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