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0" r:id="rId5"/>
  </p:sldMasterIdLst>
  <p:notesMasterIdLst>
    <p:notesMasterId r:id="rId19"/>
  </p:notesMasterIdLst>
  <p:handoutMasterIdLst>
    <p:handoutMasterId r:id="rId20"/>
  </p:handoutMasterIdLst>
  <p:sldIdLst>
    <p:sldId id="256" r:id="rId6"/>
    <p:sldId id="259" r:id="rId7"/>
    <p:sldId id="267" r:id="rId8"/>
    <p:sldId id="268" r:id="rId9"/>
    <p:sldId id="260" r:id="rId10"/>
    <p:sldId id="261" r:id="rId11"/>
    <p:sldId id="262" r:id="rId12"/>
    <p:sldId id="263" r:id="rId13"/>
    <p:sldId id="274" r:id="rId14"/>
    <p:sldId id="275" r:id="rId15"/>
    <p:sldId id="265" r:id="rId16"/>
    <p:sldId id="269"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7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474" autoAdjust="0"/>
    <p:restoredTop sz="94822" autoAdjust="0"/>
  </p:normalViewPr>
  <p:slideViewPr>
    <p:cSldViewPr snapToGrid="0" snapToObjects="1">
      <p:cViewPr varScale="1">
        <p:scale>
          <a:sx n="62" d="100"/>
          <a:sy n="62" d="100"/>
        </p:scale>
        <p:origin x="312" y="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4A49E9-D3FC-214B-A622-863D223C9915}" type="datetime1">
              <a:rPr lang="en-US" smtClean="0"/>
              <a:t>10/26/2023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ADE1BB-5FA0-4E42-8D38-3AE8F898F8DD}" type="slidenum">
              <a:rPr lang="en-US" smtClean="0"/>
              <a:t>‹#›</a:t>
            </a:fld>
            <a:endParaRPr lang="en-US"/>
          </a:p>
        </p:txBody>
      </p:sp>
    </p:spTree>
    <p:extLst>
      <p:ext uri="{BB962C8B-B14F-4D97-AF65-F5344CB8AC3E}">
        <p14:creationId xmlns:p14="http://schemas.microsoft.com/office/powerpoint/2010/main" val="34971403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Futura Std Light" panose="020B0602020204020303" pitchFamily="34" charset="-79"/>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Futura Std Light" panose="020B0602020204020303" pitchFamily="34" charset="-79"/>
              </a:defRPr>
            </a:lvl1pPr>
          </a:lstStyle>
          <a:p>
            <a:fld id="{208AFF32-3F1E-A545-B757-B4754DF390E6}" type="datetime1">
              <a:rPr lang="en-US" smtClean="0"/>
              <a:t>10/26/2023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Futura Std Light" panose="020B0602020204020303" pitchFamily="34" charset="-79"/>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Futura Std Light" panose="020B0602020204020303" pitchFamily="34" charset="-79"/>
              </a:defRPr>
            </a:lvl1pPr>
          </a:lstStyle>
          <a:p>
            <a:fld id="{78945B8A-8DB1-DE4D-88FD-212EC0A87B53}" type="slidenum">
              <a:rPr lang="en-US" smtClean="0"/>
              <a:pPr/>
              <a:t>‹#›</a:t>
            </a:fld>
            <a:endParaRPr lang="en-US" dirty="0"/>
          </a:p>
        </p:txBody>
      </p:sp>
    </p:spTree>
    <p:extLst>
      <p:ext uri="{BB962C8B-B14F-4D97-AF65-F5344CB8AC3E}">
        <p14:creationId xmlns:p14="http://schemas.microsoft.com/office/powerpoint/2010/main" val="5882322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Futura Std Light" panose="020B0602020204020303" pitchFamily="34" charset="-79"/>
        <a:ea typeface="+mn-ea"/>
        <a:cs typeface="+mn-cs"/>
      </a:defRPr>
    </a:lvl1pPr>
    <a:lvl2pPr marL="457200" algn="l" defTabSz="914400" rtl="0" eaLnBrk="1" latinLnBrk="0" hangingPunct="1">
      <a:defRPr sz="1200" b="0" i="0" kern="1200">
        <a:solidFill>
          <a:schemeClr val="tx1"/>
        </a:solidFill>
        <a:latin typeface="Futura Std Light" panose="020B0602020204020303" pitchFamily="34" charset="-79"/>
        <a:ea typeface="+mn-ea"/>
        <a:cs typeface="+mn-cs"/>
      </a:defRPr>
    </a:lvl2pPr>
    <a:lvl3pPr marL="914400" algn="l" defTabSz="914400" rtl="0" eaLnBrk="1" latinLnBrk="0" hangingPunct="1">
      <a:defRPr sz="1200" b="0" i="0" kern="1200">
        <a:solidFill>
          <a:schemeClr val="tx1"/>
        </a:solidFill>
        <a:latin typeface="Futura Std Light" panose="020B0602020204020303" pitchFamily="34" charset="-79"/>
        <a:ea typeface="+mn-ea"/>
        <a:cs typeface="+mn-cs"/>
      </a:defRPr>
    </a:lvl3pPr>
    <a:lvl4pPr marL="1371600" algn="l" defTabSz="914400" rtl="0" eaLnBrk="1" latinLnBrk="0" hangingPunct="1">
      <a:defRPr sz="1200" b="0" i="0" kern="1200">
        <a:solidFill>
          <a:schemeClr val="tx1"/>
        </a:solidFill>
        <a:latin typeface="Futura Std Light" panose="020B0602020204020303" pitchFamily="34" charset="-79"/>
        <a:ea typeface="+mn-ea"/>
        <a:cs typeface="+mn-cs"/>
      </a:defRPr>
    </a:lvl4pPr>
    <a:lvl5pPr marL="1828800" algn="l" defTabSz="914400" rtl="0" eaLnBrk="1" latinLnBrk="0" hangingPunct="1">
      <a:defRPr sz="1200" b="0" i="0" kern="1200">
        <a:solidFill>
          <a:schemeClr val="tx1"/>
        </a:solidFill>
        <a:latin typeface="Futura Std Light" panose="020B0602020204020303" pitchFamily="34" charset="-79"/>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945B8A-8DB1-DE4D-88FD-212EC0A87B53}" type="slidenum">
              <a:rPr lang="en-US" smtClean="0"/>
              <a:t>1</a:t>
            </a:fld>
            <a:endParaRPr lang="en-US" dirty="0"/>
          </a:p>
        </p:txBody>
      </p:sp>
    </p:spTree>
    <p:extLst>
      <p:ext uri="{BB962C8B-B14F-4D97-AF65-F5344CB8AC3E}">
        <p14:creationId xmlns:p14="http://schemas.microsoft.com/office/powerpoint/2010/main" val="2732958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8945B8A-8DB1-DE4D-88FD-212EC0A87B53}" type="slidenum">
              <a:rPr lang="en-US" smtClean="0"/>
              <a:pPr/>
              <a:t>12</a:t>
            </a:fld>
            <a:endParaRPr lang="en-US" dirty="0"/>
          </a:p>
        </p:txBody>
      </p:sp>
    </p:spTree>
    <p:extLst>
      <p:ext uri="{BB962C8B-B14F-4D97-AF65-F5344CB8AC3E}">
        <p14:creationId xmlns:p14="http://schemas.microsoft.com/office/powerpoint/2010/main" val="1325696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ABA2-FF2A-144B-A224-E48A3305FB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800D01-7295-4647-BA8F-3710DC6FB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E7ADE1-D556-394E-AFFD-7792C8825F6F}"/>
              </a:ext>
            </a:extLst>
          </p:cNvPr>
          <p:cNvSpPr>
            <a:spLocks noGrp="1"/>
          </p:cNvSpPr>
          <p:nvPr>
            <p:ph type="dt" sz="half" idx="10"/>
          </p:nvPr>
        </p:nvSpPr>
        <p:spPr/>
        <p:txBody>
          <a:bodyPr/>
          <a:lstStyle/>
          <a:p>
            <a:fld id="{92562324-866D-7F40-A050-A96C798ABD17}" type="datetime1">
              <a:rPr lang="en-US" smtClean="0"/>
              <a:t>10/26/2023</a:t>
            </a:fld>
            <a:endParaRPr lang="en-US"/>
          </a:p>
        </p:txBody>
      </p:sp>
      <p:sp>
        <p:nvSpPr>
          <p:cNvPr id="5" name="Footer Placeholder 4">
            <a:extLst>
              <a:ext uri="{FF2B5EF4-FFF2-40B4-BE49-F238E27FC236}">
                <a16:creationId xmlns:a16="http://schemas.microsoft.com/office/drawing/2014/main" id="{F8055832-5373-6E44-BF00-4FEB5A0567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E79BFD-C4E5-E34E-8038-DD026699E150}"/>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2124626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860BB-70C6-0945-A005-64ADF0AFB1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B32FB4-1CC5-3046-9394-E70EAB15CF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73257-36D5-6441-A56D-02EE10180124}"/>
              </a:ext>
            </a:extLst>
          </p:cNvPr>
          <p:cNvSpPr>
            <a:spLocks noGrp="1"/>
          </p:cNvSpPr>
          <p:nvPr>
            <p:ph type="dt" sz="half" idx="10"/>
          </p:nvPr>
        </p:nvSpPr>
        <p:spPr/>
        <p:txBody>
          <a:bodyPr/>
          <a:lstStyle/>
          <a:p>
            <a:fld id="{B9D5BD12-2448-BD4F-A973-B5FDF6C26227}" type="datetime1">
              <a:rPr lang="en-US" smtClean="0"/>
              <a:t>10/26/2023</a:t>
            </a:fld>
            <a:endParaRPr lang="en-US"/>
          </a:p>
        </p:txBody>
      </p:sp>
      <p:sp>
        <p:nvSpPr>
          <p:cNvPr id="5" name="Footer Placeholder 4">
            <a:extLst>
              <a:ext uri="{FF2B5EF4-FFF2-40B4-BE49-F238E27FC236}">
                <a16:creationId xmlns:a16="http://schemas.microsoft.com/office/drawing/2014/main" id="{1102B954-3135-B140-B392-55B0462DD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65EAD1-7A29-0F47-A490-B195FD4B162D}"/>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3002031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4B6DD9-8120-A84F-9E78-1DE8AEE5658F}"/>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91D097-6775-D64A-90E9-FC60ECD3C9FB}"/>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325F1F-C7D6-8E49-AB38-3856D8E2931B}"/>
              </a:ext>
            </a:extLst>
          </p:cNvPr>
          <p:cNvSpPr>
            <a:spLocks noGrp="1"/>
          </p:cNvSpPr>
          <p:nvPr>
            <p:ph type="dt" sz="half" idx="10"/>
          </p:nvPr>
        </p:nvSpPr>
        <p:spPr/>
        <p:txBody>
          <a:bodyPr/>
          <a:lstStyle/>
          <a:p>
            <a:fld id="{039FB1B0-CB20-A548-B56C-530A2A510A47}" type="datetime1">
              <a:rPr lang="en-US" smtClean="0"/>
              <a:t>10/26/2023</a:t>
            </a:fld>
            <a:endParaRPr lang="en-US"/>
          </a:p>
        </p:txBody>
      </p:sp>
      <p:sp>
        <p:nvSpPr>
          <p:cNvPr id="5" name="Footer Placeholder 4">
            <a:extLst>
              <a:ext uri="{FF2B5EF4-FFF2-40B4-BE49-F238E27FC236}">
                <a16:creationId xmlns:a16="http://schemas.microsoft.com/office/drawing/2014/main" id="{078F0A42-4EB2-1543-92DA-1AAB7EBD1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6416D1-B3F1-0B47-BB6E-50305AE7384A}"/>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2057787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a:prstGeom prst="rect">
            <a:avLst/>
          </a:prstGeom>
        </p:spPr>
        <p:txBody>
          <a:bodyPr/>
          <a:lstStyle/>
          <a:p>
            <a:r>
              <a:rPr lang="fr-CH"/>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lang="en-US"/>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EA61B786-A861-2041-AE25-7A5917C55D26}" type="datetime1">
              <a:rPr lang="en-US" smtClean="0"/>
              <a:t>10/26/2023</a:t>
            </a:fld>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34613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fr-CH"/>
              <a:t>Click to edit Master title style</a:t>
            </a:r>
            <a:endParaRPr lang="en-US"/>
          </a:p>
        </p:txBody>
      </p:sp>
      <p:sp>
        <p:nvSpPr>
          <p:cNvPr id="3" name="Content Placeholder 2"/>
          <p:cNvSpPr>
            <a:spLocks noGrp="1"/>
          </p:cNvSpPr>
          <p:nvPr>
            <p:ph idx="1"/>
          </p:nvPr>
        </p:nvSpPr>
        <p:spPr>
          <a:xfrm>
            <a:off x="609600" y="1600200"/>
            <a:ext cx="10972800" cy="4525963"/>
          </a:xfrm>
          <a:prstGeom prst="rect">
            <a:avLst/>
          </a:prstGeom>
        </p:spPr>
        <p:txBody>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7E55393A-42A4-1645-BEEA-CFA0C6001711}" type="datetime1">
              <a:rPr lang="en-US" smtClean="0"/>
              <a:t>10/26/2023</a:t>
            </a:fld>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4133566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fr-CH"/>
              <a:t>Click to edit Master title style</a:t>
            </a:r>
            <a:endParaRPr lang="en-US"/>
          </a:p>
        </p:txBody>
      </p:sp>
      <p:sp>
        <p:nvSpPr>
          <p:cNvPr id="3" name="Text Placeholder 2"/>
          <p:cNvSpPr>
            <a:spLocks noGrp="1"/>
          </p:cNvSpPr>
          <p:nvPr>
            <p:ph type="body" idx="1"/>
          </p:nvPr>
        </p:nvSpPr>
        <p:spPr>
          <a:xfrm>
            <a:off x="963613"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3F54D3DA-F511-2D40-BBEF-6B8B7555A99B}" type="datetime1">
              <a:rPr lang="en-US" smtClean="0"/>
              <a:t>10/26/2023</a:t>
            </a:fld>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2107051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fr-CH"/>
              <a:t>Click to edit Master title style</a:t>
            </a:r>
            <a:endParaRPr lang="en-US"/>
          </a:p>
        </p:txBody>
      </p:sp>
      <p:sp>
        <p:nvSpPr>
          <p:cNvPr id="3" name="Content Placeholder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Content Placeholder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CC0D1074-7EC5-D141-BDC9-750FBC2E12E4}" type="datetime1">
              <a:rPr lang="en-US" smtClean="0"/>
              <a:t>10/26/2023</a:t>
            </a:fld>
            <a:endParaRPr lang="en-US"/>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3587497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fr-CH"/>
              <a:t>Click to edit Master title style</a:t>
            </a:r>
            <a:endParaRPr lang="en-US"/>
          </a:p>
        </p:txBody>
      </p:sp>
      <p:sp>
        <p:nvSpPr>
          <p:cNvPr id="3" name="Text Placeholder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Text Placeholder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7" name="Date Placeholder 6"/>
          <p:cNvSpPr>
            <a:spLocks noGrp="1"/>
          </p:cNvSpPr>
          <p:nvPr>
            <p:ph type="dt" sz="half" idx="10"/>
          </p:nvPr>
        </p:nvSpPr>
        <p:spPr>
          <a:xfrm>
            <a:off x="609600" y="6356350"/>
            <a:ext cx="2844800" cy="365125"/>
          </a:xfrm>
          <a:prstGeom prst="rect">
            <a:avLst/>
          </a:prstGeom>
        </p:spPr>
        <p:txBody>
          <a:bodyPr/>
          <a:lstStyle/>
          <a:p>
            <a:fld id="{96F39CA9-8CA0-2340-8BE6-55F6D9A0FCA1}" type="datetime1">
              <a:rPr lang="en-US" smtClean="0"/>
              <a:t>10/26/2023</a:t>
            </a:fld>
            <a:endParaRPr lang="en-US"/>
          </a:p>
        </p:txBody>
      </p:sp>
      <p:sp>
        <p:nvSpPr>
          <p:cNvPr id="8" name="Footer Placeholder 7"/>
          <p:cNvSpPr>
            <a:spLocks noGrp="1"/>
          </p:cNvSpPr>
          <p:nvPr>
            <p:ph type="ftr" sz="quarter" idx="11"/>
          </p:nvPr>
        </p:nvSpPr>
        <p:spPr>
          <a:xfrm>
            <a:off x="4165600" y="6356350"/>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3861994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fr-CH"/>
              <a:t>Click to edit Master title style</a:t>
            </a:r>
            <a:endParaRPr lang="en-US"/>
          </a:p>
        </p:txBody>
      </p:sp>
      <p:sp>
        <p:nvSpPr>
          <p:cNvPr id="3" name="Date Placeholder 2"/>
          <p:cNvSpPr>
            <a:spLocks noGrp="1"/>
          </p:cNvSpPr>
          <p:nvPr>
            <p:ph type="dt" sz="half" idx="10"/>
          </p:nvPr>
        </p:nvSpPr>
        <p:spPr>
          <a:xfrm>
            <a:off x="609600" y="6356350"/>
            <a:ext cx="2844800" cy="365125"/>
          </a:xfrm>
          <a:prstGeom prst="rect">
            <a:avLst/>
          </a:prstGeom>
        </p:spPr>
        <p:txBody>
          <a:bodyPr/>
          <a:lstStyle/>
          <a:p>
            <a:fld id="{B65A7DEC-CED6-4F4A-B756-FA55EDF53417}" type="datetime1">
              <a:rPr lang="en-US" smtClean="0"/>
              <a:t>10/26/2023</a:t>
            </a:fld>
            <a:endParaRPr lang="en-US"/>
          </a:p>
        </p:txBody>
      </p:sp>
      <p:sp>
        <p:nvSpPr>
          <p:cNvPr id="4" name="Footer Placeholder 3"/>
          <p:cNvSpPr>
            <a:spLocks noGrp="1"/>
          </p:cNvSpPr>
          <p:nvPr>
            <p:ph type="ftr" sz="quarter" idx="11"/>
          </p:nvPr>
        </p:nvSpPr>
        <p:spPr>
          <a:xfrm>
            <a:off x="4165600" y="6356350"/>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3345999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a:prstGeom prst="rect">
            <a:avLst/>
          </a:prstGeom>
        </p:spPr>
        <p:txBody>
          <a:bodyPr/>
          <a:lstStyle/>
          <a:p>
            <a:fld id="{ACBE4371-E35B-2D4E-B984-BEEB2099D22D}" type="datetime1">
              <a:rPr lang="en-US" smtClean="0"/>
              <a:t>10/26/2023</a:t>
            </a:fld>
            <a:endParaRPr lang="en-US"/>
          </a:p>
        </p:txBody>
      </p:sp>
      <p:sp>
        <p:nvSpPr>
          <p:cNvPr id="3" name="Footer Placeholder 2"/>
          <p:cNvSpPr>
            <a:spLocks noGrp="1"/>
          </p:cNvSpPr>
          <p:nvPr>
            <p:ph type="ftr" sz="quarter" idx="11"/>
          </p:nvPr>
        </p:nvSpPr>
        <p:spPr>
          <a:xfrm>
            <a:off x="4165600" y="6356350"/>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1870785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a:prstGeom prst="rect">
            <a:avLst/>
          </a:prstGeom>
        </p:spPr>
        <p:txBody>
          <a:bodyPr anchor="b"/>
          <a:lstStyle>
            <a:lvl1pPr algn="l">
              <a:defRPr sz="2000" b="1"/>
            </a:lvl1pPr>
          </a:lstStyle>
          <a:p>
            <a:r>
              <a:rPr lang="fr-CH"/>
              <a:t>Click to edit Master title style</a:t>
            </a:r>
            <a:endParaRPr lang="en-US"/>
          </a:p>
        </p:txBody>
      </p:sp>
      <p:sp>
        <p:nvSpPr>
          <p:cNvPr id="3" name="Content Placeholder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Text Placeholder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20D94CB2-710A-0746-B0AA-5A3695DD897D}" type="datetime1">
              <a:rPr lang="en-US" smtClean="0"/>
              <a:t>10/26/2023</a:t>
            </a:fld>
            <a:endParaRPr lang="en-US"/>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812969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482C0-89B1-6E49-B01F-3C41BE2C3D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AED54C-AF00-5A42-BA1E-500F732C17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7D307C-56EB-F442-A50A-8D8E34CEF6A2}"/>
              </a:ext>
            </a:extLst>
          </p:cNvPr>
          <p:cNvSpPr>
            <a:spLocks noGrp="1"/>
          </p:cNvSpPr>
          <p:nvPr>
            <p:ph type="dt" sz="half" idx="10"/>
          </p:nvPr>
        </p:nvSpPr>
        <p:spPr/>
        <p:txBody>
          <a:bodyPr/>
          <a:lstStyle/>
          <a:p>
            <a:fld id="{79590482-2E6D-A446-AB10-8E93612BE5EA}" type="datetime1">
              <a:rPr lang="en-US" smtClean="0"/>
              <a:t>10/26/2023</a:t>
            </a:fld>
            <a:endParaRPr lang="en-US"/>
          </a:p>
        </p:txBody>
      </p:sp>
      <p:sp>
        <p:nvSpPr>
          <p:cNvPr id="5" name="Footer Placeholder 4">
            <a:extLst>
              <a:ext uri="{FF2B5EF4-FFF2-40B4-BE49-F238E27FC236}">
                <a16:creationId xmlns:a16="http://schemas.microsoft.com/office/drawing/2014/main" id="{F9EFE1F9-FD0D-2E45-8FFD-BB62062E2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9D0BB-483E-1C49-9AB5-D8F59AB7ADC3}"/>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2602554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a:prstGeom prst="rect">
            <a:avLst/>
          </a:prstGeom>
        </p:spPr>
        <p:txBody>
          <a:bodyPr anchor="b"/>
          <a:lstStyle>
            <a:lvl1pPr algn="l">
              <a:defRPr sz="2000" b="1"/>
            </a:lvl1pPr>
          </a:lstStyle>
          <a:p>
            <a:r>
              <a:rPr lang="fr-CH"/>
              <a:t>Click to edit Master title style</a:t>
            </a:r>
            <a:endParaRPr lang="en-US"/>
          </a:p>
        </p:txBody>
      </p:sp>
      <p:sp>
        <p:nvSpPr>
          <p:cNvPr id="3" name="Picture Placeholder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1E5DD1D4-7ABA-8349-A993-915D27C06D33}" type="datetime1">
              <a:rPr lang="en-US" smtClean="0"/>
              <a:t>10/26/2023</a:t>
            </a:fld>
            <a:endParaRPr lang="en-US"/>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2718385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fr-CH"/>
              <a:t>Click to edit Master title style</a:t>
            </a:r>
            <a:endParaRPr lang="en-US"/>
          </a:p>
        </p:txBody>
      </p:sp>
      <p:sp>
        <p:nvSpPr>
          <p:cNvPr id="3" name="Vertical Text Placeholder 2"/>
          <p:cNvSpPr>
            <a:spLocks noGrp="1"/>
          </p:cNvSpPr>
          <p:nvPr>
            <p:ph type="body" orient="vert" idx="1"/>
          </p:nvPr>
        </p:nvSpPr>
        <p:spPr>
          <a:xfrm>
            <a:off x="609600" y="1600200"/>
            <a:ext cx="10972800" cy="4525963"/>
          </a:xfrm>
          <a:prstGeom prst="rect">
            <a:avLst/>
          </a:prstGeo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2AE05928-0147-6A46-A5A0-2E3786634657}" type="datetime1">
              <a:rPr lang="en-US" smtClean="0"/>
              <a:t>10/26/2023</a:t>
            </a:fld>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1420134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a:prstGeom prst="rect">
            <a:avLst/>
          </a:prstGeom>
        </p:spPr>
        <p:txBody>
          <a:bodyPr vert="eaVert"/>
          <a:lstStyle/>
          <a:p>
            <a:r>
              <a:rPr lang="fr-CH"/>
              <a:t>Click to edit Master title style</a:t>
            </a:r>
            <a:endParaRPr lang="en-US"/>
          </a:p>
        </p:txBody>
      </p:sp>
      <p:sp>
        <p:nvSpPr>
          <p:cNvPr id="3" name="Vertical Text Placeholder 2"/>
          <p:cNvSpPr>
            <a:spLocks noGrp="1"/>
          </p:cNvSpPr>
          <p:nvPr>
            <p:ph type="body" orient="vert" idx="1"/>
          </p:nvPr>
        </p:nvSpPr>
        <p:spPr>
          <a:xfrm>
            <a:off x="609600" y="274638"/>
            <a:ext cx="8077200" cy="5851525"/>
          </a:xfrm>
          <a:prstGeom prst="rect">
            <a:avLst/>
          </a:prstGeo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D5C0E8A0-F233-A14F-BEEB-01898DDF0282}" type="datetime1">
              <a:rPr lang="en-US" smtClean="0"/>
              <a:t>10/26/2023</a:t>
            </a:fld>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3052051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B1812-C642-F043-8A05-EE69B646DB77}"/>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697712-98BA-314F-923B-A6659C500660}"/>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9F9586-9443-CB42-A4E8-F6F460EA2435}"/>
              </a:ext>
            </a:extLst>
          </p:cNvPr>
          <p:cNvSpPr>
            <a:spLocks noGrp="1"/>
          </p:cNvSpPr>
          <p:nvPr>
            <p:ph type="dt" sz="half" idx="10"/>
          </p:nvPr>
        </p:nvSpPr>
        <p:spPr/>
        <p:txBody>
          <a:bodyPr/>
          <a:lstStyle/>
          <a:p>
            <a:fld id="{D8E3BF53-71E0-E143-A3D7-D134082053DA}" type="datetime1">
              <a:rPr lang="en-US" smtClean="0"/>
              <a:t>10/26/2023</a:t>
            </a:fld>
            <a:endParaRPr lang="en-US"/>
          </a:p>
        </p:txBody>
      </p:sp>
      <p:sp>
        <p:nvSpPr>
          <p:cNvPr id="5" name="Footer Placeholder 4">
            <a:extLst>
              <a:ext uri="{FF2B5EF4-FFF2-40B4-BE49-F238E27FC236}">
                <a16:creationId xmlns:a16="http://schemas.microsoft.com/office/drawing/2014/main" id="{98CE6962-49FD-6741-A907-7E7515EB4B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39E460-F0EE-2C48-8D6F-6C30EA9AB4B7}"/>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460428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64818-71D6-5F4F-9A9D-FF19EB52D8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464431-256A-1748-BC5B-C41193D322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D67721-805B-E146-B46D-B48C3E9C61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BBA08B-01AE-2D4E-A93C-C94052026092}"/>
              </a:ext>
            </a:extLst>
          </p:cNvPr>
          <p:cNvSpPr>
            <a:spLocks noGrp="1"/>
          </p:cNvSpPr>
          <p:nvPr>
            <p:ph type="dt" sz="half" idx="10"/>
          </p:nvPr>
        </p:nvSpPr>
        <p:spPr/>
        <p:txBody>
          <a:bodyPr/>
          <a:lstStyle/>
          <a:p>
            <a:fld id="{955AA992-6993-F349-A11E-CBCA1F8CFEDD}" type="datetime1">
              <a:rPr lang="en-US" smtClean="0"/>
              <a:t>10/26/2023</a:t>
            </a:fld>
            <a:endParaRPr lang="en-US"/>
          </a:p>
        </p:txBody>
      </p:sp>
      <p:sp>
        <p:nvSpPr>
          <p:cNvPr id="6" name="Footer Placeholder 5">
            <a:extLst>
              <a:ext uri="{FF2B5EF4-FFF2-40B4-BE49-F238E27FC236}">
                <a16:creationId xmlns:a16="http://schemas.microsoft.com/office/drawing/2014/main" id="{4ACD6E5B-596B-4444-A31C-08CBB6DD4F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1CFBC9-1B12-1D47-A41C-EC333A3F6C35}"/>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3607627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A13B2-982F-E346-9C67-2F00C560534F}"/>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89C94C-1100-BD4B-BDAF-C60FEB10F984}"/>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275C7E-10AA-CD4D-9501-4C9C07A962B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86AC7E-1F03-CC4B-AD1B-CC46FA18231D}"/>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C5E013-DFB0-0844-8893-64EC46B4D879}"/>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939309-4274-1E41-8034-DF4CA1818DC8}"/>
              </a:ext>
            </a:extLst>
          </p:cNvPr>
          <p:cNvSpPr>
            <a:spLocks noGrp="1"/>
          </p:cNvSpPr>
          <p:nvPr>
            <p:ph type="dt" sz="half" idx="10"/>
          </p:nvPr>
        </p:nvSpPr>
        <p:spPr/>
        <p:txBody>
          <a:bodyPr/>
          <a:lstStyle/>
          <a:p>
            <a:fld id="{51D2FCE8-1A85-1047-9BE5-EBC70B48DCF2}" type="datetime1">
              <a:rPr lang="en-US" smtClean="0"/>
              <a:t>10/26/2023</a:t>
            </a:fld>
            <a:endParaRPr lang="en-US"/>
          </a:p>
        </p:txBody>
      </p:sp>
      <p:sp>
        <p:nvSpPr>
          <p:cNvPr id="8" name="Footer Placeholder 7">
            <a:extLst>
              <a:ext uri="{FF2B5EF4-FFF2-40B4-BE49-F238E27FC236}">
                <a16:creationId xmlns:a16="http://schemas.microsoft.com/office/drawing/2014/main" id="{21C30428-FB32-B94A-A451-E43B4E2DC3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EBC194-DA77-0A49-A8B4-6E81EA67FF90}"/>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2507177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87376-CCC2-9E41-8E24-736B1FDA8A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1E6CA1-96C9-0146-A540-135883D63141}"/>
              </a:ext>
            </a:extLst>
          </p:cNvPr>
          <p:cNvSpPr>
            <a:spLocks noGrp="1"/>
          </p:cNvSpPr>
          <p:nvPr>
            <p:ph type="dt" sz="half" idx="10"/>
          </p:nvPr>
        </p:nvSpPr>
        <p:spPr/>
        <p:txBody>
          <a:bodyPr/>
          <a:lstStyle/>
          <a:p>
            <a:fld id="{083A906D-D3BD-3C4B-900E-1128AD363C16}" type="datetime1">
              <a:rPr lang="en-US" smtClean="0"/>
              <a:t>10/26/2023</a:t>
            </a:fld>
            <a:endParaRPr lang="en-US"/>
          </a:p>
        </p:txBody>
      </p:sp>
      <p:sp>
        <p:nvSpPr>
          <p:cNvPr id="4" name="Footer Placeholder 3">
            <a:extLst>
              <a:ext uri="{FF2B5EF4-FFF2-40B4-BE49-F238E27FC236}">
                <a16:creationId xmlns:a16="http://schemas.microsoft.com/office/drawing/2014/main" id="{4A22E262-6986-D949-8C1D-83D3EECBDE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792CC8-2D4E-5F4B-A96F-9BDCC1DB00EE}"/>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1931271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35DD1A-7D56-6042-B89D-23CB545976C5}"/>
              </a:ext>
            </a:extLst>
          </p:cNvPr>
          <p:cNvSpPr>
            <a:spLocks noGrp="1"/>
          </p:cNvSpPr>
          <p:nvPr>
            <p:ph type="dt" sz="half" idx="10"/>
          </p:nvPr>
        </p:nvSpPr>
        <p:spPr/>
        <p:txBody>
          <a:bodyPr/>
          <a:lstStyle/>
          <a:p>
            <a:fld id="{1848F3AA-FD77-F74F-B8C8-CB6B0CA32DA1}" type="datetime1">
              <a:rPr lang="en-US" smtClean="0"/>
              <a:t>10/26/2023</a:t>
            </a:fld>
            <a:endParaRPr lang="en-US"/>
          </a:p>
        </p:txBody>
      </p:sp>
      <p:sp>
        <p:nvSpPr>
          <p:cNvPr id="3" name="Footer Placeholder 2">
            <a:extLst>
              <a:ext uri="{FF2B5EF4-FFF2-40B4-BE49-F238E27FC236}">
                <a16:creationId xmlns:a16="http://schemas.microsoft.com/office/drawing/2014/main" id="{4AEB11CC-E70E-FF41-A019-550C911779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F35DFB-E409-4746-BE92-831DB113711A}"/>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3901959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D787A-98C0-7F4B-913A-40959D7EA5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D49D7-A5B1-F143-809B-4B5B9CA08D15}"/>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A8A037-3BE8-DE40-B853-ACD608186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4FC053-D244-E74C-858C-A47213184401}"/>
              </a:ext>
            </a:extLst>
          </p:cNvPr>
          <p:cNvSpPr>
            <a:spLocks noGrp="1"/>
          </p:cNvSpPr>
          <p:nvPr>
            <p:ph type="dt" sz="half" idx="10"/>
          </p:nvPr>
        </p:nvSpPr>
        <p:spPr/>
        <p:txBody>
          <a:bodyPr/>
          <a:lstStyle/>
          <a:p>
            <a:fld id="{F33CA22A-B579-CC45-B783-86D8B6B02386}" type="datetime1">
              <a:rPr lang="en-US" smtClean="0"/>
              <a:t>10/26/2023</a:t>
            </a:fld>
            <a:endParaRPr lang="en-US"/>
          </a:p>
        </p:txBody>
      </p:sp>
      <p:sp>
        <p:nvSpPr>
          <p:cNvPr id="6" name="Footer Placeholder 5">
            <a:extLst>
              <a:ext uri="{FF2B5EF4-FFF2-40B4-BE49-F238E27FC236}">
                <a16:creationId xmlns:a16="http://schemas.microsoft.com/office/drawing/2014/main" id="{21F7D871-F815-294E-A52C-ADDF458A5D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E7B41F-0F54-3949-BC57-1FA00490145A}"/>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221373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4B4FF-F33F-1C48-B408-D2DFF6C5AD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1F6B68-D664-6740-A98F-A4A8351A9F39}"/>
              </a:ext>
            </a:extLst>
          </p:cNvPr>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38C911-3C35-F34A-A38F-00A41F47CA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088CA4-6BF5-304C-AAF0-67EA6CE4337F}"/>
              </a:ext>
            </a:extLst>
          </p:cNvPr>
          <p:cNvSpPr>
            <a:spLocks noGrp="1"/>
          </p:cNvSpPr>
          <p:nvPr>
            <p:ph type="dt" sz="half" idx="10"/>
          </p:nvPr>
        </p:nvSpPr>
        <p:spPr/>
        <p:txBody>
          <a:bodyPr/>
          <a:lstStyle/>
          <a:p>
            <a:fld id="{01D06033-DAEA-D54F-AE94-0F281F312209}" type="datetime1">
              <a:rPr lang="en-US" smtClean="0"/>
              <a:t>10/26/2023</a:t>
            </a:fld>
            <a:endParaRPr lang="en-US"/>
          </a:p>
        </p:txBody>
      </p:sp>
      <p:sp>
        <p:nvSpPr>
          <p:cNvPr id="6" name="Footer Placeholder 5">
            <a:extLst>
              <a:ext uri="{FF2B5EF4-FFF2-40B4-BE49-F238E27FC236}">
                <a16:creationId xmlns:a16="http://schemas.microsoft.com/office/drawing/2014/main" id="{A2AB4BBF-B655-464E-BDD5-73544717D3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E40D55-48B2-244E-AF2E-3FC762D3CDAE}"/>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2316155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042ADE-FF0D-C446-A3CF-8E8207D9F5C5}"/>
              </a:ext>
            </a:extLst>
          </p:cNvPr>
          <p:cNvSpPr>
            <a:spLocks noGrp="1"/>
          </p:cNvSpPr>
          <p:nvPr>
            <p:ph type="title"/>
          </p:nvPr>
        </p:nvSpPr>
        <p:spPr>
          <a:xfrm>
            <a:off x="838200" y="92534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60C3B24-9331-A34F-B9B6-217EE98F1693}"/>
              </a:ext>
            </a:extLst>
          </p:cNvPr>
          <p:cNvSpPr>
            <a:spLocks noGrp="1"/>
          </p:cNvSpPr>
          <p:nvPr>
            <p:ph type="body" idx="1"/>
          </p:nvPr>
        </p:nvSpPr>
        <p:spPr>
          <a:xfrm>
            <a:off x="838200" y="2385846"/>
            <a:ext cx="10515600" cy="38138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32C64E2-1815-874A-99A1-3974B1D329C1}"/>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Futura Std Light" panose="020B0602020204020303" pitchFamily="34" charset="-79"/>
              </a:defRPr>
            </a:lvl1pPr>
          </a:lstStyle>
          <a:p>
            <a:fld id="{87F0BD68-5720-CB47-9EE0-612ADB29C427}" type="datetime1">
              <a:rPr lang="en-US" smtClean="0"/>
              <a:t>10/26/2023</a:t>
            </a:fld>
            <a:endParaRPr lang="en-US" dirty="0"/>
          </a:p>
        </p:txBody>
      </p:sp>
      <p:sp>
        <p:nvSpPr>
          <p:cNvPr id="5" name="Footer Placeholder 4">
            <a:extLst>
              <a:ext uri="{FF2B5EF4-FFF2-40B4-BE49-F238E27FC236}">
                <a16:creationId xmlns:a16="http://schemas.microsoft.com/office/drawing/2014/main" id="{F0537F1A-098C-A048-BF3D-D8D39F8C5F15}"/>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Futura Std Light" panose="020B0602020204020303" pitchFamily="34" charset="-79"/>
              </a:defRPr>
            </a:lvl1pPr>
          </a:lstStyle>
          <a:p>
            <a:endParaRPr lang="en-US" dirty="0"/>
          </a:p>
        </p:txBody>
      </p:sp>
      <p:sp>
        <p:nvSpPr>
          <p:cNvPr id="6" name="Slide Number Placeholder 5">
            <a:extLst>
              <a:ext uri="{FF2B5EF4-FFF2-40B4-BE49-F238E27FC236}">
                <a16:creationId xmlns:a16="http://schemas.microsoft.com/office/drawing/2014/main" id="{71FEA860-C7D2-0445-AFA9-6784A1314980}"/>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Futura Std Light" panose="020B0602020204020303" pitchFamily="34" charset="-79"/>
              </a:defRPr>
            </a:lvl1pPr>
          </a:lstStyle>
          <a:p>
            <a:fld id="{4C65FC49-FEF7-454A-8F0C-B80C011791EF}" type="slidenum">
              <a:rPr lang="en-US" smtClean="0"/>
              <a:pPr/>
              <a:t>‹#›</a:t>
            </a:fld>
            <a:endParaRPr lang="en-US" dirty="0"/>
          </a:p>
        </p:txBody>
      </p:sp>
      <p:pic>
        <p:nvPicPr>
          <p:cNvPr id="7" name="Picture 6" descr="Office_logo_EN_blue_small_600px.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64995" y="4"/>
            <a:ext cx="1759808" cy="806579"/>
          </a:xfrm>
          <a:prstGeom prst="rect">
            <a:avLst/>
          </a:prstGeom>
        </p:spPr>
      </p:pic>
      <p:cxnSp>
        <p:nvCxnSpPr>
          <p:cNvPr id="9" name="Straight Connector 8"/>
          <p:cNvCxnSpPr/>
          <p:nvPr userDrawn="1"/>
        </p:nvCxnSpPr>
        <p:spPr>
          <a:xfrm flipV="1">
            <a:off x="949611" y="787905"/>
            <a:ext cx="10404191" cy="1867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5345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b="1" i="0" kern="1200">
          <a:solidFill>
            <a:schemeClr val="tx1"/>
          </a:solidFill>
          <a:latin typeface="Futura Std Book" panose="020B04020202040203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320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view.officeapps.live.com/op/view.aspx?src=https%3A%2F%2Fwww.ohchr.org%2Fsites%2Fdefault%2Ffiles%2Fdocuments%2Fhrbodies%2Fannual-meeting%2FWorking-paper-implementation-treaty-body-Chairs-conclusions.docx&amp;wdOrigin=BROWSELINK" TargetMode="External"/><Relationship Id="rId2" Type="http://schemas.openxmlformats.org/officeDocument/2006/relationships/hyperlink" Target="https://view.officeapps.live.com/op/view.aspx?src=https%3A%2F%2Fwww.ohchr.org%2Fsites%2Fdefault%2Ffiles%2Fdocuments%2Fhrbodies%2Ftreaty-bodies%2Fannualmeeting%2F35meeting%2FWorking-paper-implementation-treaty-body-Chairs-conclusions.docx&amp;wdOrigin=BROWSELINK"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BFDD-CE0F-3A40-9D26-617DA6559A6E}"/>
              </a:ext>
            </a:extLst>
          </p:cNvPr>
          <p:cNvSpPr>
            <a:spLocks noGrp="1"/>
          </p:cNvSpPr>
          <p:nvPr>
            <p:ph type="ctrTitle"/>
          </p:nvPr>
        </p:nvSpPr>
        <p:spPr>
          <a:xfrm>
            <a:off x="766119" y="2292264"/>
            <a:ext cx="9144000" cy="3391332"/>
          </a:xfrm>
        </p:spPr>
        <p:txBody>
          <a:bodyPr>
            <a:normAutofit fontScale="90000"/>
          </a:bodyPr>
          <a:lstStyle/>
          <a:p>
            <a:pPr algn="l"/>
            <a:r>
              <a:rPr lang="en-US" sz="10000" dirty="0">
                <a:solidFill>
                  <a:schemeClr val="bg1"/>
                </a:solidFill>
              </a:rPr>
              <a:t>OHCHR Working Paper –</a:t>
            </a:r>
            <a:br>
              <a:rPr lang="en-US" sz="10000" dirty="0">
                <a:solidFill>
                  <a:schemeClr val="bg1"/>
                </a:solidFill>
              </a:rPr>
            </a:br>
            <a:r>
              <a:rPr lang="en-US" sz="2700" dirty="0">
                <a:solidFill>
                  <a:schemeClr val="bg1"/>
                </a:solidFill>
              </a:rPr>
              <a:t>Options and guiding questions for the development of an implementation plan for the conclusions of the human rights treaty body Chairs at their 34th meeting in June 2022 </a:t>
            </a:r>
            <a:endParaRPr lang="en-US" sz="2700" b="1" dirty="0">
              <a:solidFill>
                <a:schemeClr val="bg1"/>
              </a:solidFill>
              <a:latin typeface="Futura Std Book" panose="020B0402020204020303" pitchFamily="34" charset="0"/>
            </a:endParaRPr>
          </a:p>
        </p:txBody>
      </p:sp>
      <p:sp>
        <p:nvSpPr>
          <p:cNvPr id="3" name="Subtitle 2">
            <a:extLst>
              <a:ext uri="{FF2B5EF4-FFF2-40B4-BE49-F238E27FC236}">
                <a16:creationId xmlns:a16="http://schemas.microsoft.com/office/drawing/2014/main" id="{6D7DA5F4-0753-AB46-90BC-A72CFAB59F0E}"/>
              </a:ext>
            </a:extLst>
          </p:cNvPr>
          <p:cNvSpPr>
            <a:spLocks noGrp="1"/>
          </p:cNvSpPr>
          <p:nvPr>
            <p:ph type="subTitle" idx="1"/>
          </p:nvPr>
        </p:nvSpPr>
        <p:spPr>
          <a:xfrm>
            <a:off x="766119" y="5885855"/>
            <a:ext cx="9144000" cy="423769"/>
          </a:xfrm>
        </p:spPr>
        <p:txBody>
          <a:bodyPr/>
          <a:lstStyle/>
          <a:p>
            <a:pPr algn="l"/>
            <a:r>
              <a:rPr lang="en-US" dirty="0">
                <a:solidFill>
                  <a:schemeClr val="bg1"/>
                </a:solidFill>
                <a:latin typeface="Futura Std Book" panose="020B0402020204020303" pitchFamily="34" charset="0"/>
              </a:rPr>
              <a:t>OHCHR Human Rights Treaties Branch, 27 October 2023</a:t>
            </a:r>
          </a:p>
        </p:txBody>
      </p:sp>
      <p:pic>
        <p:nvPicPr>
          <p:cNvPr id="8" name="Picture 7">
            <a:extLst>
              <a:ext uri="{FF2B5EF4-FFF2-40B4-BE49-F238E27FC236}">
                <a16:creationId xmlns:a16="http://schemas.microsoft.com/office/drawing/2014/main" id="{A7878FB1-EF65-7744-9F93-0DFB5CB94A2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8684" t="17245" r="6601" b="15152"/>
          <a:stretch/>
        </p:blipFill>
        <p:spPr>
          <a:xfrm>
            <a:off x="766121" y="388291"/>
            <a:ext cx="2828851" cy="1038419"/>
          </a:xfrm>
          <a:prstGeom prst="rect">
            <a:avLst/>
          </a:prstGeom>
        </p:spPr>
      </p:pic>
    </p:spTree>
    <p:extLst>
      <p:ext uri="{BB962C8B-B14F-4D97-AF65-F5344CB8AC3E}">
        <p14:creationId xmlns:p14="http://schemas.microsoft.com/office/powerpoint/2010/main" val="2903077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p:txBody>
          <a:bodyPr/>
          <a:lstStyle/>
          <a:p>
            <a:r>
              <a:rPr lang="en-US" dirty="0"/>
              <a:t>Harmonization of working methods </a:t>
            </a:r>
          </a:p>
        </p:txBody>
      </p:sp>
      <p:sp>
        <p:nvSpPr>
          <p:cNvPr id="5" name="Content Placeholder 4"/>
          <p:cNvSpPr>
            <a:spLocks noGrp="1"/>
          </p:cNvSpPr>
          <p:nvPr>
            <p:ph sz="half" idx="2"/>
          </p:nvPr>
        </p:nvSpPr>
        <p:spPr>
          <a:xfrm>
            <a:off x="924674" y="1825625"/>
            <a:ext cx="10429126" cy="4351338"/>
          </a:xfrm>
        </p:spPr>
        <p:txBody>
          <a:bodyPr>
            <a:normAutofit/>
          </a:bodyPr>
          <a:lstStyle/>
          <a:p>
            <a:pPr marL="0" indent="0">
              <a:lnSpc>
                <a:spcPct val="120000"/>
              </a:lnSpc>
              <a:buClr>
                <a:srgbClr val="1157A0"/>
              </a:buClr>
              <a:buNone/>
            </a:pPr>
            <a:endParaRPr lang="en-US" sz="1700" dirty="0">
              <a:latin typeface="Futura Std Light"/>
              <a:cs typeface="Futura Std Light"/>
            </a:endParaRPr>
          </a:p>
          <a:p>
            <a:pPr marL="0" indent="0">
              <a:lnSpc>
                <a:spcPct val="120000"/>
              </a:lnSpc>
              <a:buClr>
                <a:srgbClr val="1157A0"/>
              </a:buClr>
              <a:buNone/>
            </a:pPr>
            <a:r>
              <a:rPr lang="en-US" sz="1700" u="sng" dirty="0">
                <a:latin typeface="Futura Std Light"/>
                <a:cs typeface="Futura Std Light"/>
              </a:rPr>
              <a:t>Additional options </a:t>
            </a:r>
            <a:r>
              <a:rPr lang="en-US" sz="1700" dirty="0">
                <a:latin typeface="Futura Std Light"/>
                <a:cs typeface="Futura Std Light"/>
              </a:rPr>
              <a:t>contained in the OHCHR Working Paper  </a:t>
            </a:r>
          </a:p>
          <a:p>
            <a:pPr>
              <a:lnSpc>
                <a:spcPct val="120000"/>
              </a:lnSpc>
              <a:buClr>
                <a:srgbClr val="1157A0"/>
              </a:buClr>
              <a:buFont typeface="Wingdings" panose="05000000000000000000" pitchFamily="2" charset="2"/>
              <a:buChar char="Ø"/>
            </a:pPr>
            <a:r>
              <a:rPr lang="en-US" sz="1300" dirty="0">
                <a:latin typeface="Futura Std Light"/>
                <a:cs typeface="Futura Std Light"/>
              </a:rPr>
              <a:t>Simplified reporting procedure = default procedure (opting out/initial and periodic reports)</a:t>
            </a:r>
          </a:p>
          <a:p>
            <a:pPr>
              <a:lnSpc>
                <a:spcPct val="120000"/>
              </a:lnSpc>
              <a:buClr>
                <a:srgbClr val="1157A0"/>
              </a:buClr>
              <a:buFont typeface="Wingdings" panose="05000000000000000000" pitchFamily="2" charset="2"/>
              <a:buChar char="Ø"/>
            </a:pPr>
            <a:r>
              <a:rPr lang="en-US" sz="1300" dirty="0">
                <a:latin typeface="Futura Std Light"/>
                <a:cs typeface="Futura Std Light"/>
              </a:rPr>
              <a:t>Common templates, formats and drafting guidelines</a:t>
            </a:r>
          </a:p>
          <a:p>
            <a:pPr>
              <a:lnSpc>
                <a:spcPct val="120000"/>
              </a:lnSpc>
              <a:buClr>
                <a:srgbClr val="1157A0"/>
              </a:buClr>
              <a:buFont typeface="Wingdings" panose="05000000000000000000" pitchFamily="2" charset="2"/>
              <a:buChar char="Ø"/>
            </a:pPr>
            <a:r>
              <a:rPr lang="en-US" sz="1300" dirty="0">
                <a:latin typeface="Futura Std Light"/>
                <a:cs typeface="Futura Std Light"/>
              </a:rPr>
              <a:t>Common Core Document</a:t>
            </a:r>
          </a:p>
          <a:p>
            <a:pPr>
              <a:lnSpc>
                <a:spcPct val="120000"/>
              </a:lnSpc>
              <a:buClr>
                <a:srgbClr val="1157A0"/>
              </a:buClr>
              <a:buFont typeface="Wingdings" panose="05000000000000000000" pitchFamily="2" charset="2"/>
              <a:buChar char="Ø"/>
            </a:pPr>
            <a:r>
              <a:rPr lang="en-US" sz="1300" dirty="0">
                <a:latin typeface="Futura Std Light"/>
                <a:cs typeface="Futura Std Light"/>
              </a:rPr>
              <a:t>Modalities of constructive dialogues (duration, format for LDCs/SIDSs, exceptional circumstances)</a:t>
            </a:r>
          </a:p>
          <a:p>
            <a:pPr>
              <a:lnSpc>
                <a:spcPct val="120000"/>
              </a:lnSpc>
              <a:buClr>
                <a:srgbClr val="1157A0"/>
              </a:buClr>
              <a:buFont typeface="Wingdings" panose="05000000000000000000" pitchFamily="2" charset="2"/>
              <a:buChar char="Ø"/>
            </a:pPr>
            <a:r>
              <a:rPr lang="en-US" sz="1300" dirty="0">
                <a:latin typeface="Futura Std Light"/>
                <a:cs typeface="Futura Std Light"/>
              </a:rPr>
              <a:t>Harmonized modalities for reports submitted by NHRIs and NGOs</a:t>
            </a:r>
          </a:p>
          <a:p>
            <a:pPr>
              <a:lnSpc>
                <a:spcPct val="120000"/>
              </a:lnSpc>
              <a:buClr>
                <a:srgbClr val="1157A0"/>
              </a:buClr>
              <a:buFont typeface="Wingdings" panose="05000000000000000000" pitchFamily="2" charset="2"/>
              <a:buChar char="Ø"/>
            </a:pPr>
            <a:r>
              <a:rPr lang="en-US" sz="1300" dirty="0">
                <a:latin typeface="Futura Std Light"/>
                <a:cs typeface="Futura Std Light"/>
              </a:rPr>
              <a:t>Joint General Comments/General Recommendations and avoidance of unnecessary duplication</a:t>
            </a:r>
          </a:p>
          <a:p>
            <a:pPr>
              <a:lnSpc>
                <a:spcPct val="120000"/>
              </a:lnSpc>
              <a:buClr>
                <a:srgbClr val="1157A0"/>
              </a:buClr>
              <a:buFont typeface="Wingdings" panose="05000000000000000000" pitchFamily="2" charset="2"/>
              <a:buChar char="Ø"/>
            </a:pPr>
            <a:r>
              <a:rPr lang="en-US" sz="1300" dirty="0">
                <a:latin typeface="Futura Std Light"/>
                <a:cs typeface="Futura Std Light"/>
              </a:rPr>
              <a:t>Methods of work for individual communications</a:t>
            </a:r>
          </a:p>
          <a:p>
            <a:pPr>
              <a:lnSpc>
                <a:spcPct val="120000"/>
              </a:lnSpc>
              <a:buClr>
                <a:srgbClr val="1157A0"/>
              </a:buClr>
              <a:buFont typeface="Wingdings" panose="05000000000000000000" pitchFamily="2" charset="2"/>
              <a:buChar char="Ø"/>
            </a:pPr>
            <a:r>
              <a:rPr lang="en-US" sz="1300" dirty="0">
                <a:latin typeface="Futura Std Light"/>
                <a:cs typeface="Futura Std Light"/>
              </a:rPr>
              <a:t>Methods of work on inquiries</a:t>
            </a:r>
          </a:p>
          <a:p>
            <a:pPr>
              <a:lnSpc>
                <a:spcPct val="120000"/>
              </a:lnSpc>
              <a:buClr>
                <a:srgbClr val="1157A0"/>
              </a:buClr>
              <a:buFont typeface="Wingdings" panose="05000000000000000000" pitchFamily="2" charset="2"/>
              <a:buChar char="Ø"/>
            </a:pPr>
            <a:r>
              <a:rPr lang="en-US" sz="1300" dirty="0">
                <a:latin typeface="Futura Std Light"/>
                <a:cs typeface="Futura Std Light"/>
              </a:rPr>
              <a:t>Accessibly and provision of reasonable accommodation for persons with disabilities, etc.;</a:t>
            </a:r>
          </a:p>
          <a:p>
            <a:pPr lvl="1">
              <a:lnSpc>
                <a:spcPct val="120000"/>
              </a:lnSpc>
              <a:buClr>
                <a:srgbClr val="1157A0"/>
              </a:buClr>
              <a:buFont typeface="Wingdings" panose="05000000000000000000" pitchFamily="2" charset="2"/>
              <a:buChar char="Ø"/>
            </a:pPr>
            <a:endParaRPr lang="en-US" sz="1300" dirty="0">
              <a:latin typeface="Futura Std Light"/>
              <a:cs typeface="Futura Std Light"/>
            </a:endParaRPr>
          </a:p>
          <a:p>
            <a:pPr lvl="1">
              <a:lnSpc>
                <a:spcPct val="120000"/>
              </a:lnSpc>
              <a:buClr>
                <a:srgbClr val="1157A0"/>
              </a:buClr>
              <a:buFont typeface="Wingdings" panose="05000000000000000000" pitchFamily="2" charset="2"/>
              <a:buChar char="Ø"/>
            </a:pPr>
            <a:endParaRPr lang="en-US" sz="1300" dirty="0">
              <a:latin typeface="Futura Std Light"/>
              <a:cs typeface="Futura Std Light"/>
            </a:endParaRPr>
          </a:p>
          <a:p>
            <a:pPr>
              <a:lnSpc>
                <a:spcPct val="120000"/>
              </a:lnSpc>
              <a:buClr>
                <a:srgbClr val="1157A0"/>
              </a:buClr>
              <a:buFont typeface="Wingdings" panose="05000000000000000000" pitchFamily="2" charset="2"/>
              <a:buChar char="Ø"/>
            </a:pPr>
            <a:endParaRPr lang="en-US" sz="1700" dirty="0">
              <a:latin typeface="Futura Std Light"/>
              <a:cs typeface="Futura Std Light"/>
            </a:endParaRPr>
          </a:p>
          <a:p>
            <a:pPr>
              <a:lnSpc>
                <a:spcPct val="120000"/>
              </a:lnSpc>
              <a:buClr>
                <a:srgbClr val="1157A0"/>
              </a:buClr>
              <a:buFont typeface="Wingdings" panose="05000000000000000000" pitchFamily="2" charset="2"/>
              <a:buChar char="Ø"/>
            </a:pPr>
            <a:endParaRPr lang="en-US" sz="1700" u="sng" dirty="0">
              <a:latin typeface="Futura Std Light"/>
              <a:cs typeface="Futura Std Light"/>
            </a:endParaRPr>
          </a:p>
          <a:p>
            <a:pPr>
              <a:lnSpc>
                <a:spcPct val="120000"/>
              </a:lnSpc>
              <a:buClr>
                <a:srgbClr val="1157A0"/>
              </a:buClr>
              <a:buFont typeface="Wingdings" panose="05000000000000000000" pitchFamily="2" charset="2"/>
              <a:buChar char="Ø"/>
            </a:pPr>
            <a:endParaRPr lang="en-US" sz="1700" u="sng" dirty="0">
              <a:latin typeface="Futura Std Light"/>
              <a:cs typeface="Futura Std Light"/>
            </a:endParaRPr>
          </a:p>
          <a:p>
            <a:pPr marL="0" indent="0">
              <a:lnSpc>
                <a:spcPct val="120000"/>
              </a:lnSpc>
              <a:buClr>
                <a:srgbClr val="1157A0"/>
              </a:buClr>
              <a:buNone/>
            </a:pPr>
            <a:endParaRPr lang="en-US" sz="1700" dirty="0">
              <a:latin typeface="Futura Std Light"/>
              <a:cs typeface="Futura Std Light"/>
            </a:endParaRPr>
          </a:p>
        </p:txBody>
      </p:sp>
    </p:spTree>
    <p:extLst>
      <p:ext uri="{BB962C8B-B14F-4D97-AF65-F5344CB8AC3E}">
        <p14:creationId xmlns:p14="http://schemas.microsoft.com/office/powerpoint/2010/main" val="1855342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tersection_powerpoint_vert.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 y="0"/>
            <a:ext cx="12185904" cy="6858000"/>
          </a:xfrm>
          <a:prstGeom prst="rect">
            <a:avLst/>
          </a:prstGeom>
        </p:spPr>
      </p:pic>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2668975"/>
            <a:ext cx="10515600" cy="1325563"/>
          </a:xfrm>
        </p:spPr>
        <p:txBody>
          <a:bodyPr>
            <a:normAutofit/>
          </a:bodyPr>
          <a:lstStyle/>
          <a:p>
            <a:pPr algn="ctr"/>
            <a:r>
              <a:rPr lang="en-US" dirty="0">
                <a:solidFill>
                  <a:srgbClr val="FFFFFF"/>
                </a:solidFill>
              </a:rPr>
              <a:t>Pillar III – digital uplift</a:t>
            </a:r>
          </a:p>
        </p:txBody>
      </p:sp>
    </p:spTree>
    <p:extLst>
      <p:ext uri="{BB962C8B-B14F-4D97-AF65-F5344CB8AC3E}">
        <p14:creationId xmlns:p14="http://schemas.microsoft.com/office/powerpoint/2010/main" val="194222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p:txBody>
          <a:bodyPr/>
          <a:lstStyle/>
          <a:p>
            <a:r>
              <a:rPr lang="en-US" dirty="0"/>
              <a:t>Digital uplift </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sz="half" idx="1"/>
          </p:nvPr>
        </p:nvSpPr>
        <p:spPr/>
        <p:txBody>
          <a:bodyPr>
            <a:normAutofit lnSpcReduction="10000"/>
          </a:bodyPr>
          <a:lstStyle/>
          <a:p>
            <a:pPr marL="0" indent="0">
              <a:lnSpc>
                <a:spcPct val="100000"/>
              </a:lnSpc>
              <a:buNone/>
            </a:pPr>
            <a:endParaRPr lang="en-US" b="1" dirty="0">
              <a:latin typeface="Futura Std Book"/>
              <a:cs typeface="Futura Std Book"/>
            </a:endParaRPr>
          </a:p>
          <a:p>
            <a:pPr marL="0" indent="0">
              <a:lnSpc>
                <a:spcPct val="100000"/>
              </a:lnSpc>
              <a:buNone/>
            </a:pPr>
            <a:endParaRPr lang="en-US" b="1" dirty="0">
              <a:latin typeface="Futura Std Book"/>
              <a:cs typeface="Futura Std Book"/>
            </a:endParaRPr>
          </a:p>
          <a:p>
            <a:pPr marL="0" indent="0">
              <a:lnSpc>
                <a:spcPct val="100000"/>
              </a:lnSpc>
              <a:buNone/>
            </a:pPr>
            <a:r>
              <a:rPr lang="en-US" sz="1600" b="1" dirty="0">
                <a:latin typeface="Futura Std Book"/>
                <a:cs typeface="Futura Std Book"/>
              </a:rPr>
              <a:t>Why? </a:t>
            </a:r>
          </a:p>
          <a:p>
            <a:pPr>
              <a:lnSpc>
                <a:spcPct val="100000"/>
              </a:lnSpc>
            </a:pPr>
            <a:r>
              <a:rPr lang="en-US" sz="1600" b="1" dirty="0">
                <a:latin typeface="Futura Std Book"/>
                <a:cs typeface="Futura Std Book"/>
              </a:rPr>
              <a:t>Facilitate engagement by States and other stakeholders, while still allowing for other formats of submissions for those who do not have access to the necessary digital tools; </a:t>
            </a:r>
          </a:p>
          <a:p>
            <a:pPr>
              <a:lnSpc>
                <a:spcPct val="100000"/>
              </a:lnSpc>
            </a:pPr>
            <a:r>
              <a:rPr lang="en-US" sz="1600" b="1" dirty="0">
                <a:latin typeface="Futura Std Book"/>
                <a:cs typeface="Futura Std Book"/>
              </a:rPr>
              <a:t>Increase time efficiency and improve substantive outcomes in the work of treaty bodies; </a:t>
            </a:r>
          </a:p>
          <a:p>
            <a:pPr>
              <a:lnSpc>
                <a:spcPct val="100000"/>
              </a:lnSpc>
            </a:pPr>
            <a:r>
              <a:rPr lang="en-US" sz="1600" b="1" dirty="0">
                <a:latin typeface="Futura Std Book"/>
                <a:cs typeface="Futura Std Book"/>
              </a:rPr>
              <a:t>Facilitate capacity-building activities through digital means;</a:t>
            </a:r>
          </a:p>
          <a:p>
            <a:pPr>
              <a:lnSpc>
                <a:spcPct val="100000"/>
              </a:lnSpc>
            </a:pPr>
            <a:r>
              <a:rPr lang="en-US" sz="1600" b="1" dirty="0">
                <a:latin typeface="Futura Std Book"/>
                <a:cs typeface="Futura Std Book"/>
              </a:rPr>
              <a:t>Render the treaty body system sufficiently efficient to address its constant growth. </a:t>
            </a:r>
          </a:p>
          <a:p>
            <a:pPr>
              <a:lnSpc>
                <a:spcPct val="100000"/>
              </a:lnSpc>
            </a:pPr>
            <a:endParaRPr lang="en-US" sz="1600" b="1" dirty="0">
              <a:latin typeface="Futura Std Book"/>
              <a:cs typeface="Futura Std Book"/>
            </a:endParaRPr>
          </a:p>
          <a:p>
            <a:pPr marL="0" indent="0">
              <a:lnSpc>
                <a:spcPct val="100000"/>
              </a:lnSpc>
              <a:buNone/>
            </a:pPr>
            <a:endParaRPr lang="en-US" b="1" dirty="0">
              <a:latin typeface="Futura Std Book"/>
              <a:cs typeface="Futura Std Book"/>
            </a:endParaRPr>
          </a:p>
          <a:p>
            <a:pPr marL="0" indent="0">
              <a:lnSpc>
                <a:spcPct val="100000"/>
              </a:lnSpc>
              <a:buNone/>
            </a:pPr>
            <a:endParaRPr lang="en-US" b="1" dirty="0">
              <a:latin typeface="Futura Std Book"/>
              <a:cs typeface="Futura Std Book"/>
            </a:endParaRPr>
          </a:p>
        </p:txBody>
      </p:sp>
      <p:sp>
        <p:nvSpPr>
          <p:cNvPr id="5" name="Content Placeholder 4"/>
          <p:cNvSpPr>
            <a:spLocks noGrp="1"/>
          </p:cNvSpPr>
          <p:nvPr>
            <p:ph sz="half" idx="2"/>
          </p:nvPr>
        </p:nvSpPr>
        <p:spPr/>
        <p:txBody>
          <a:bodyPr>
            <a:normAutofit lnSpcReduction="10000"/>
          </a:bodyPr>
          <a:lstStyle/>
          <a:p>
            <a:pPr>
              <a:lnSpc>
                <a:spcPct val="120000"/>
              </a:lnSpc>
              <a:buClr>
                <a:srgbClr val="1157A0"/>
              </a:buClr>
            </a:pPr>
            <a:endParaRPr lang="en-US" sz="1700" dirty="0">
              <a:latin typeface="Futura Std Light"/>
              <a:cs typeface="Futura Std Light"/>
            </a:endParaRPr>
          </a:p>
          <a:p>
            <a:pPr marL="0" indent="0">
              <a:lnSpc>
                <a:spcPct val="120000"/>
              </a:lnSpc>
              <a:buClr>
                <a:srgbClr val="1157A0"/>
              </a:buClr>
              <a:buNone/>
            </a:pPr>
            <a:endParaRPr lang="en-US" sz="1700" dirty="0">
              <a:latin typeface="Futura Std Light"/>
              <a:cs typeface="Futura Std Light"/>
            </a:endParaRPr>
          </a:p>
          <a:p>
            <a:pPr marL="0" indent="0">
              <a:lnSpc>
                <a:spcPct val="120000"/>
              </a:lnSpc>
              <a:buClr>
                <a:srgbClr val="1157A0"/>
              </a:buClr>
              <a:buNone/>
            </a:pPr>
            <a:r>
              <a:rPr lang="en-US" sz="1700" dirty="0">
                <a:latin typeface="Futura Std Light"/>
                <a:cs typeface="Futura Std Light"/>
              </a:rPr>
              <a:t>How? </a:t>
            </a:r>
          </a:p>
          <a:p>
            <a:pPr>
              <a:lnSpc>
                <a:spcPct val="120000"/>
              </a:lnSpc>
              <a:buClr>
                <a:srgbClr val="1157A0"/>
              </a:buClr>
              <a:buFont typeface="Wingdings" panose="05000000000000000000" pitchFamily="2" charset="2"/>
              <a:buChar char="Ø"/>
            </a:pPr>
            <a:r>
              <a:rPr lang="en-US" sz="1700" dirty="0">
                <a:latin typeface="Futura Std Light"/>
                <a:cs typeface="Futura Std Light"/>
              </a:rPr>
              <a:t>A common webpage and database on the simplified reporting procedure (SRP);</a:t>
            </a:r>
          </a:p>
          <a:p>
            <a:pPr>
              <a:lnSpc>
                <a:spcPct val="120000"/>
              </a:lnSpc>
              <a:buClr>
                <a:srgbClr val="1157A0"/>
              </a:buClr>
              <a:buFont typeface="Wingdings" panose="05000000000000000000" pitchFamily="2" charset="2"/>
              <a:buChar char="Ø"/>
            </a:pPr>
            <a:r>
              <a:rPr lang="en-US" sz="1700" dirty="0">
                <a:latin typeface="Futura Std Light"/>
                <a:cs typeface="Futura Std Light"/>
              </a:rPr>
              <a:t>Common and user-friendly submission and document management platforms that allow easy access to publicly available documents for external audiences;</a:t>
            </a:r>
          </a:p>
          <a:p>
            <a:pPr>
              <a:lnSpc>
                <a:spcPct val="120000"/>
              </a:lnSpc>
              <a:buClr>
                <a:srgbClr val="1157A0"/>
              </a:buClr>
              <a:buFont typeface="Wingdings" panose="05000000000000000000" pitchFamily="2" charset="2"/>
              <a:buChar char="Ø"/>
            </a:pPr>
            <a:r>
              <a:rPr lang="en-US" sz="1700" dirty="0">
                <a:latin typeface="Futura Std Light"/>
                <a:cs typeface="Futura Std Light"/>
              </a:rPr>
              <a:t>An accessible video conferencing and webcasting platform with interpretation. </a:t>
            </a:r>
          </a:p>
        </p:txBody>
      </p:sp>
    </p:spTree>
    <p:extLst>
      <p:ext uri="{BB962C8B-B14F-4D97-AF65-F5344CB8AC3E}">
        <p14:creationId xmlns:p14="http://schemas.microsoft.com/office/powerpoint/2010/main" val="4234375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 y="0"/>
            <a:ext cx="12214463" cy="6858000"/>
          </a:xfrm>
          <a:prstGeom prst="rect">
            <a:avLst/>
          </a:prstGeom>
        </p:spPr>
      </p:pic>
      <p:sp>
        <p:nvSpPr>
          <p:cNvPr id="9" name="TextBox 8"/>
          <p:cNvSpPr txBox="1"/>
          <p:nvPr/>
        </p:nvSpPr>
        <p:spPr>
          <a:xfrm rot="16200000">
            <a:off x="11549448" y="6237377"/>
            <a:ext cx="635173" cy="246221"/>
          </a:xfrm>
          <a:prstGeom prst="rect">
            <a:avLst/>
          </a:prstGeom>
          <a:noFill/>
        </p:spPr>
        <p:txBody>
          <a:bodyPr wrap="none" rtlCol="0">
            <a:spAutoFit/>
          </a:bodyPr>
          <a:lstStyle/>
          <a:p>
            <a:r>
              <a:rPr lang="en-US" sz="1000" dirty="0">
                <a:solidFill>
                  <a:srgbClr val="FFFFFF"/>
                </a:solidFill>
                <a:latin typeface="Futura Std Light"/>
                <a:cs typeface="Futura Std Light"/>
              </a:rPr>
              <a:t>OHCHR</a:t>
            </a:r>
          </a:p>
        </p:txBody>
      </p:sp>
      <p:sp>
        <p:nvSpPr>
          <p:cNvPr id="2" name="TextBox 1"/>
          <p:cNvSpPr txBox="1"/>
          <p:nvPr/>
        </p:nvSpPr>
        <p:spPr>
          <a:xfrm>
            <a:off x="959856" y="1934640"/>
            <a:ext cx="2347952" cy="369332"/>
          </a:xfrm>
          <a:prstGeom prst="rect">
            <a:avLst/>
          </a:prstGeom>
          <a:noFill/>
        </p:spPr>
        <p:txBody>
          <a:bodyPr wrap="square" rtlCol="0">
            <a:spAutoFit/>
          </a:bodyPr>
          <a:lstStyle/>
          <a:p>
            <a:endParaRPr lang="en-US" dirty="0"/>
          </a:p>
        </p:txBody>
      </p:sp>
      <p:sp>
        <p:nvSpPr>
          <p:cNvPr id="18" name="Title 1">
            <a:extLst>
              <a:ext uri="{FF2B5EF4-FFF2-40B4-BE49-F238E27FC236}">
                <a16:creationId xmlns:a16="http://schemas.microsoft.com/office/drawing/2014/main" id="{1AC036CF-4F6F-354E-B0DB-EFAC5DD051DF}"/>
              </a:ext>
            </a:extLst>
          </p:cNvPr>
          <p:cNvSpPr>
            <a:spLocks noGrp="1"/>
          </p:cNvSpPr>
          <p:nvPr>
            <p:ph type="title"/>
          </p:nvPr>
        </p:nvSpPr>
        <p:spPr>
          <a:xfrm>
            <a:off x="838200" y="2844573"/>
            <a:ext cx="10515600" cy="1325563"/>
          </a:xfrm>
        </p:spPr>
        <p:txBody>
          <a:bodyPr>
            <a:normAutofit fontScale="90000"/>
          </a:bodyPr>
          <a:lstStyle/>
          <a:p>
            <a:pPr algn="ctr">
              <a:lnSpc>
                <a:spcPct val="60000"/>
              </a:lnSpc>
            </a:pPr>
            <a:r>
              <a:rPr lang="en-US" sz="6000" dirty="0">
                <a:solidFill>
                  <a:schemeClr val="bg1"/>
                </a:solidFill>
              </a:rPr>
              <a:t>Thank you</a:t>
            </a:r>
            <a:br>
              <a:rPr lang="en-US" sz="6000" dirty="0">
                <a:solidFill>
                  <a:schemeClr val="bg1"/>
                </a:solidFill>
              </a:rPr>
            </a:br>
            <a:br>
              <a:rPr lang="en-US" dirty="0">
                <a:solidFill>
                  <a:schemeClr val="bg1"/>
                </a:solidFill>
              </a:rPr>
            </a:br>
            <a:r>
              <a:rPr lang="en-US" dirty="0">
                <a:solidFill>
                  <a:schemeClr val="bg1"/>
                </a:solidFill>
              </a:rPr>
              <a:t>#standup4humanrights</a:t>
            </a:r>
          </a:p>
        </p:txBody>
      </p:sp>
    </p:spTree>
    <p:extLst>
      <p:ext uri="{BB962C8B-B14F-4D97-AF65-F5344CB8AC3E}">
        <p14:creationId xmlns:p14="http://schemas.microsoft.com/office/powerpoint/2010/main" val="675022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p:txBody>
          <a:bodyPr/>
          <a:lstStyle/>
          <a:p>
            <a:r>
              <a:rPr lang="en-US" dirty="0"/>
              <a:t>Agenda for today’s meeting </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idx="1"/>
          </p:nvPr>
        </p:nvSpPr>
        <p:spPr/>
        <p:txBody>
          <a:bodyPr>
            <a:normAutofit/>
          </a:bodyPr>
          <a:lstStyle/>
          <a:p>
            <a:pPr marL="514350" indent="-514350">
              <a:lnSpc>
                <a:spcPct val="100000"/>
              </a:lnSpc>
              <a:buAutoNum type="arabicPeriod"/>
            </a:pPr>
            <a:r>
              <a:rPr lang="en-US" b="1" dirty="0">
                <a:solidFill>
                  <a:schemeClr val="accent1"/>
                </a:solidFill>
                <a:latin typeface="Futura Std Book"/>
                <a:cs typeface="Futura Std Book"/>
              </a:rPr>
              <a:t>Current developments of the treaty body strengthening process</a:t>
            </a:r>
          </a:p>
          <a:p>
            <a:pPr marL="514350" indent="-514350">
              <a:lnSpc>
                <a:spcPct val="100000"/>
              </a:lnSpc>
              <a:buAutoNum type="arabicPeriod"/>
            </a:pPr>
            <a:r>
              <a:rPr lang="en-US" b="1" dirty="0">
                <a:solidFill>
                  <a:schemeClr val="accent1"/>
                </a:solidFill>
                <a:latin typeface="Futura Std Book"/>
                <a:cs typeface="Futura Std Book"/>
              </a:rPr>
              <a:t>Purpose and approach of the OHCHR Working Paper </a:t>
            </a:r>
          </a:p>
          <a:p>
            <a:pPr marL="514350" indent="-514350">
              <a:lnSpc>
                <a:spcPct val="100000"/>
              </a:lnSpc>
              <a:buAutoNum type="arabicPeriod"/>
            </a:pPr>
            <a:r>
              <a:rPr lang="en-US" b="1" dirty="0">
                <a:solidFill>
                  <a:schemeClr val="accent1"/>
                </a:solidFill>
                <a:latin typeface="Futura Std Book"/>
                <a:cs typeface="Futura Std Book"/>
              </a:rPr>
              <a:t>Pillar I – introduction of an 8-year predictable schedule of reviews </a:t>
            </a:r>
          </a:p>
          <a:p>
            <a:pPr marL="514350" indent="-514350">
              <a:lnSpc>
                <a:spcPct val="100000"/>
              </a:lnSpc>
              <a:buAutoNum type="arabicPeriod"/>
            </a:pPr>
            <a:r>
              <a:rPr lang="en-US" b="1" dirty="0">
                <a:solidFill>
                  <a:schemeClr val="accent1"/>
                </a:solidFill>
                <a:latin typeface="Futura Std Book"/>
                <a:cs typeface="Futura Std Book"/>
              </a:rPr>
              <a:t>Pillar II – harmonization of working methods </a:t>
            </a:r>
          </a:p>
          <a:p>
            <a:pPr marL="514350" indent="-514350">
              <a:lnSpc>
                <a:spcPct val="100000"/>
              </a:lnSpc>
              <a:buAutoNum type="arabicPeriod"/>
            </a:pPr>
            <a:r>
              <a:rPr lang="en-US" b="1" dirty="0">
                <a:solidFill>
                  <a:schemeClr val="accent1"/>
                </a:solidFill>
                <a:latin typeface="Futura Std Book"/>
                <a:cs typeface="Futura Std Book"/>
              </a:rPr>
              <a:t>Pillar III – digital uplift </a:t>
            </a:r>
          </a:p>
        </p:txBody>
      </p:sp>
    </p:spTree>
    <p:extLst>
      <p:ext uri="{BB962C8B-B14F-4D97-AF65-F5344CB8AC3E}">
        <p14:creationId xmlns:p14="http://schemas.microsoft.com/office/powerpoint/2010/main" val="109121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p:txBody>
          <a:bodyPr>
            <a:normAutofit fontScale="90000"/>
          </a:bodyPr>
          <a:lstStyle/>
          <a:p>
            <a:br>
              <a:rPr lang="en-US" dirty="0"/>
            </a:br>
            <a:r>
              <a:rPr lang="en-US" dirty="0"/>
              <a:t>Current developments of the treaty body strengthening process</a:t>
            </a:r>
            <a:br>
              <a:rPr lang="en-US" dirty="0"/>
            </a:br>
            <a:endParaRPr lang="en-US" dirty="0"/>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sz="half" idx="1"/>
          </p:nvPr>
        </p:nvSpPr>
        <p:spPr/>
        <p:txBody>
          <a:bodyPr>
            <a:normAutofit/>
          </a:bodyPr>
          <a:lstStyle/>
          <a:p>
            <a:pPr marL="0" indent="0">
              <a:lnSpc>
                <a:spcPct val="100000"/>
              </a:lnSpc>
              <a:buNone/>
            </a:pPr>
            <a:endParaRPr lang="en-US" b="1" dirty="0">
              <a:latin typeface="Futura Std Book"/>
              <a:cs typeface="Futura Std Book"/>
            </a:endParaRPr>
          </a:p>
          <a:p>
            <a:pPr marL="0" indent="0">
              <a:lnSpc>
                <a:spcPct val="100000"/>
              </a:lnSpc>
              <a:buNone/>
            </a:pPr>
            <a:endParaRPr lang="en-US" b="1" dirty="0">
              <a:latin typeface="Futura Std Book"/>
              <a:cs typeface="Futura Std Book"/>
            </a:endParaRPr>
          </a:p>
          <a:p>
            <a:pPr>
              <a:lnSpc>
                <a:spcPct val="100000"/>
              </a:lnSpc>
              <a:buFont typeface="Wingdings" panose="05000000000000000000" pitchFamily="2" charset="2"/>
              <a:buChar char="Ø"/>
            </a:pPr>
            <a:r>
              <a:rPr lang="en-US" sz="1600" b="1" dirty="0">
                <a:latin typeface="Futura Std Book"/>
                <a:cs typeface="Futura Std Book"/>
              </a:rPr>
              <a:t>11-year treaty body strengthening process </a:t>
            </a:r>
          </a:p>
          <a:p>
            <a:pPr>
              <a:lnSpc>
                <a:spcPct val="100000"/>
              </a:lnSpc>
              <a:buFont typeface="Wingdings" panose="05000000000000000000" pitchFamily="2" charset="2"/>
              <a:buChar char="Ø"/>
            </a:pPr>
            <a:r>
              <a:rPr lang="en-US" sz="1600" b="1" dirty="0">
                <a:latin typeface="Futura Std Book"/>
                <a:cs typeface="Futura Std Book"/>
              </a:rPr>
              <a:t>Important milestones in 2022/23, leading up to the next biennial General Assembly resolution in December 2024 </a:t>
            </a:r>
          </a:p>
          <a:p>
            <a:pPr>
              <a:lnSpc>
                <a:spcPct val="100000"/>
              </a:lnSpc>
              <a:buFont typeface="Wingdings" panose="05000000000000000000" pitchFamily="2" charset="2"/>
              <a:buChar char="Ø"/>
            </a:pPr>
            <a:r>
              <a:rPr lang="en-US" sz="1600" b="1" dirty="0">
                <a:latin typeface="Futura Std Book"/>
                <a:cs typeface="Futura Std Book"/>
              </a:rPr>
              <a:t>Informal briefing for States by the High Commissioner for Human Rights on 1 November 2023 </a:t>
            </a:r>
            <a:r>
              <a:rPr lang="en-US" sz="1600" dirty="0">
                <a:latin typeface="Futura Std Book"/>
                <a:cs typeface="Futura Std Book"/>
              </a:rPr>
              <a:t>(3-6pm Geneva time, Palais des Nations and virtual) </a:t>
            </a:r>
          </a:p>
          <a:p>
            <a:pPr marL="0" indent="0">
              <a:lnSpc>
                <a:spcPct val="100000"/>
              </a:lnSpc>
              <a:buNone/>
            </a:pPr>
            <a:endParaRPr lang="en-US" b="1" dirty="0">
              <a:latin typeface="Futura Std Book"/>
              <a:cs typeface="Futura Std Book"/>
            </a:endParaRPr>
          </a:p>
          <a:p>
            <a:pPr marL="0" indent="0">
              <a:lnSpc>
                <a:spcPct val="100000"/>
              </a:lnSpc>
              <a:buNone/>
            </a:pPr>
            <a:endParaRPr lang="en-US" b="1" dirty="0">
              <a:latin typeface="Futura Std Book"/>
              <a:cs typeface="Futura Std Book"/>
            </a:endParaRPr>
          </a:p>
        </p:txBody>
      </p:sp>
      <p:sp>
        <p:nvSpPr>
          <p:cNvPr id="5" name="Content Placeholder 4"/>
          <p:cNvSpPr>
            <a:spLocks noGrp="1"/>
          </p:cNvSpPr>
          <p:nvPr>
            <p:ph sz="half" idx="2"/>
          </p:nvPr>
        </p:nvSpPr>
        <p:spPr/>
        <p:txBody>
          <a:bodyPr>
            <a:normAutofit/>
          </a:bodyPr>
          <a:lstStyle/>
          <a:p>
            <a:pPr>
              <a:lnSpc>
                <a:spcPct val="120000"/>
              </a:lnSpc>
              <a:buClr>
                <a:srgbClr val="1157A0"/>
              </a:buClr>
            </a:pPr>
            <a:endParaRPr lang="en-US" sz="1700" dirty="0">
              <a:latin typeface="Futura Std Light"/>
              <a:cs typeface="Futura Std Light"/>
            </a:endParaRPr>
          </a:p>
          <a:p>
            <a:pPr marL="0" indent="0">
              <a:lnSpc>
                <a:spcPct val="120000"/>
              </a:lnSpc>
              <a:buClr>
                <a:srgbClr val="1157A0"/>
              </a:buClr>
              <a:buNone/>
            </a:pPr>
            <a:r>
              <a:rPr lang="en-US" sz="1700" dirty="0">
                <a:latin typeface="Futura Std Light"/>
                <a:cs typeface="Futura Std Light"/>
              </a:rPr>
              <a:t>States are encouraged to: </a:t>
            </a:r>
          </a:p>
          <a:p>
            <a:pPr lvl="0">
              <a:spcBef>
                <a:spcPts val="600"/>
              </a:spcBef>
              <a:spcAft>
                <a:spcPts val="600"/>
              </a:spcAft>
            </a:pPr>
            <a:r>
              <a:rPr lang="en-GB" sz="1600" dirty="0">
                <a:effectLst/>
                <a:latin typeface="Futura Std Book" panose="020B0402020204020303"/>
                <a:ea typeface="Times New Roman" panose="02020603050405020304" pitchFamily="18" charset="0"/>
                <a:cs typeface="Futura Std Light" panose="020B0602020204020303"/>
              </a:rPr>
              <a:t>Share their own preferences and concrete answers to the questions contained in the </a:t>
            </a:r>
            <a:r>
              <a:rPr lang="en-GB" sz="1600" u="sng" dirty="0">
                <a:solidFill>
                  <a:srgbClr val="0000FF"/>
                </a:solidFill>
                <a:effectLst/>
                <a:latin typeface="Futura Std Book" panose="020B0402020204020303"/>
                <a:ea typeface="Times New Roman" panose="02020603050405020304" pitchFamily="18" charset="0"/>
                <a:cs typeface="Futura Std Light" panose="020B0602020204020303"/>
                <a:hlinkClick r:id="rId2"/>
              </a:rPr>
              <a:t>OHCHR Working Paper</a:t>
            </a:r>
            <a:r>
              <a:rPr lang="en-GB" sz="1600" dirty="0">
                <a:effectLst/>
                <a:latin typeface="Futura Std Book" panose="020B0402020204020303"/>
                <a:ea typeface="Times New Roman" panose="02020603050405020304" pitchFamily="18" charset="0"/>
                <a:cs typeface="Futura Std Light" panose="020B0602020204020303"/>
              </a:rPr>
              <a:t> during the informal briefing on 1 November; </a:t>
            </a:r>
          </a:p>
          <a:p>
            <a:pPr lvl="0">
              <a:spcBef>
                <a:spcPts val="600"/>
              </a:spcBef>
              <a:spcAft>
                <a:spcPts val="600"/>
              </a:spcAft>
            </a:pPr>
            <a:r>
              <a:rPr lang="en-GB" sz="1600" dirty="0">
                <a:effectLst/>
                <a:latin typeface="Futura Std Book" panose="020B0402020204020303"/>
                <a:ea typeface="Times New Roman" panose="02020603050405020304" pitchFamily="18" charset="0"/>
                <a:cs typeface="Futura Std Light" panose="020B0602020204020303"/>
              </a:rPr>
              <a:t>Take an active role in any formal and informal consultations on the </a:t>
            </a:r>
            <a:r>
              <a:rPr lang="en-GB" sz="1600" u="sng" dirty="0">
                <a:solidFill>
                  <a:srgbClr val="0000FF"/>
                </a:solidFill>
                <a:effectLst/>
                <a:latin typeface="Futura Std Book" panose="020B0402020204020303"/>
                <a:ea typeface="Times New Roman" panose="02020603050405020304" pitchFamily="18" charset="0"/>
                <a:cs typeface="Futura Std Light" panose="020B0602020204020303"/>
                <a:hlinkClick r:id="rId3"/>
              </a:rPr>
              <a:t>OHCHR Working Paper</a:t>
            </a:r>
            <a:r>
              <a:rPr lang="en-GB" sz="1600" u="none" strike="noStrike" dirty="0">
                <a:solidFill>
                  <a:srgbClr val="0000FF"/>
                </a:solidFill>
                <a:effectLst/>
                <a:latin typeface="Futura Std Book" panose="020B0402020204020303"/>
                <a:ea typeface="Times New Roman" panose="02020603050405020304" pitchFamily="18" charset="0"/>
                <a:cs typeface="Futura Std Light" panose="020B0602020204020303"/>
              </a:rPr>
              <a:t> </a:t>
            </a:r>
            <a:r>
              <a:rPr lang="en-GB" sz="1600" dirty="0">
                <a:effectLst/>
                <a:latin typeface="Futura Std Book" panose="020B0402020204020303"/>
                <a:ea typeface="Times New Roman" panose="02020603050405020304" pitchFamily="18" charset="0"/>
                <a:cs typeface="Futura Std Light" panose="020B0602020204020303"/>
              </a:rPr>
              <a:t>to develop converging views on the options contained therein; </a:t>
            </a:r>
          </a:p>
          <a:p>
            <a:pPr lvl="0"/>
            <a:r>
              <a:rPr lang="en-GB" sz="1600" dirty="0">
                <a:effectLst/>
                <a:latin typeface="Futura Std Book" panose="020B0402020204020303"/>
                <a:ea typeface="Times New Roman" panose="02020603050405020304" pitchFamily="18" charset="0"/>
                <a:cs typeface="Futura Std Light" panose="020B0602020204020303"/>
              </a:rPr>
              <a:t>Work towards a strong biennial GA resolution in 2024 on the human rights treaty body system that helps to put into practice the conclusions of the Chairs reached at their 2022 and 2023 annual meetings and recommendations of the co-facilitators. </a:t>
            </a:r>
          </a:p>
          <a:p>
            <a:pPr marL="0" indent="0">
              <a:lnSpc>
                <a:spcPct val="120000"/>
              </a:lnSpc>
              <a:buNone/>
            </a:pPr>
            <a:endParaRPr lang="en-US" sz="1700" dirty="0"/>
          </a:p>
        </p:txBody>
      </p:sp>
    </p:spTree>
    <p:extLst>
      <p:ext uri="{BB962C8B-B14F-4D97-AF65-F5344CB8AC3E}">
        <p14:creationId xmlns:p14="http://schemas.microsoft.com/office/powerpoint/2010/main" val="1186508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p:txBody>
          <a:bodyPr>
            <a:normAutofit fontScale="90000"/>
          </a:bodyPr>
          <a:lstStyle/>
          <a:p>
            <a:br>
              <a:rPr lang="en-US" dirty="0"/>
            </a:br>
            <a:r>
              <a:rPr lang="en-US" dirty="0"/>
              <a:t>Purpose and approach of the OHCHR Working Paper </a:t>
            </a:r>
            <a:br>
              <a:rPr lang="en-US" dirty="0"/>
            </a:br>
            <a:endParaRPr lang="en-US" dirty="0"/>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sz="half" idx="1"/>
          </p:nvPr>
        </p:nvSpPr>
        <p:spPr>
          <a:xfrm>
            <a:off x="838200" y="1825625"/>
            <a:ext cx="10515600" cy="4351338"/>
          </a:xfrm>
        </p:spPr>
        <p:txBody>
          <a:bodyPr>
            <a:normAutofit fontScale="77500" lnSpcReduction="20000"/>
          </a:bodyPr>
          <a:lstStyle/>
          <a:p>
            <a:pPr marL="0" indent="0">
              <a:lnSpc>
                <a:spcPct val="100000"/>
              </a:lnSpc>
              <a:buNone/>
            </a:pPr>
            <a:endParaRPr lang="en-US" b="1" dirty="0">
              <a:latin typeface="Futura Std Book"/>
              <a:cs typeface="Futura Std Book"/>
            </a:endParaRPr>
          </a:p>
          <a:p>
            <a:pPr marL="0" indent="0">
              <a:lnSpc>
                <a:spcPct val="100000"/>
              </a:lnSpc>
              <a:buNone/>
            </a:pPr>
            <a:endParaRPr lang="en-US" b="1" dirty="0">
              <a:latin typeface="Futura Std Book"/>
              <a:cs typeface="Futura Std Book"/>
            </a:endParaRPr>
          </a:p>
          <a:p>
            <a:pPr marL="0" indent="0">
              <a:lnSpc>
                <a:spcPct val="100000"/>
              </a:lnSpc>
              <a:buNone/>
            </a:pPr>
            <a:r>
              <a:rPr lang="en-US" b="1" dirty="0">
                <a:latin typeface="Futura Std Book"/>
                <a:cs typeface="Futura Std Book"/>
              </a:rPr>
              <a:t>The OHCHR Working Paper: </a:t>
            </a:r>
          </a:p>
          <a:p>
            <a:pPr>
              <a:lnSpc>
                <a:spcPct val="100000"/>
              </a:lnSpc>
            </a:pPr>
            <a:r>
              <a:rPr lang="en-US" dirty="0">
                <a:latin typeface="Futura Std Book"/>
                <a:cs typeface="Futura Std Book"/>
              </a:rPr>
              <a:t>Was prepared upon request by the treaty body Chairpersons; </a:t>
            </a:r>
          </a:p>
          <a:p>
            <a:pPr>
              <a:lnSpc>
                <a:spcPct val="100000"/>
              </a:lnSpc>
            </a:pPr>
            <a:r>
              <a:rPr lang="en-US" dirty="0">
                <a:latin typeface="Futura Std Book"/>
                <a:cs typeface="Futura Std Book"/>
              </a:rPr>
              <a:t>Is based on OHCHR’s overall responsibility, as articulated in GA resolution 48/141 (para. 4) and the recommendations of the co-facilitators of the 2020 review process (A/75/601); </a:t>
            </a:r>
          </a:p>
          <a:p>
            <a:pPr>
              <a:lnSpc>
                <a:spcPct val="100000"/>
              </a:lnSpc>
            </a:pPr>
            <a:r>
              <a:rPr lang="en-US" dirty="0">
                <a:latin typeface="Futura Std Book"/>
                <a:cs typeface="Futura Std Book"/>
              </a:rPr>
              <a:t>Aims to support the implementation for the Chairs’ conclusions of 2022 by adding the technical details needed; </a:t>
            </a:r>
          </a:p>
          <a:p>
            <a:pPr>
              <a:lnSpc>
                <a:spcPct val="100000"/>
              </a:lnSpc>
            </a:pPr>
            <a:r>
              <a:rPr lang="en-US" dirty="0">
                <a:latin typeface="Futura Std Book"/>
                <a:cs typeface="Futura Std Book"/>
              </a:rPr>
              <a:t>Proposes options and guiding questions, addressed to States and treaty body members within their respective competencies and responsibilities. </a:t>
            </a:r>
          </a:p>
          <a:p>
            <a:pPr marL="0" indent="0">
              <a:lnSpc>
                <a:spcPct val="100000"/>
              </a:lnSpc>
              <a:buNone/>
            </a:pPr>
            <a:endParaRPr lang="en-US" b="1" dirty="0">
              <a:latin typeface="Futura Std Book"/>
              <a:cs typeface="Futura Std Book"/>
            </a:endParaRPr>
          </a:p>
        </p:txBody>
      </p:sp>
    </p:spTree>
    <p:extLst>
      <p:ext uri="{BB962C8B-B14F-4D97-AF65-F5344CB8AC3E}">
        <p14:creationId xmlns:p14="http://schemas.microsoft.com/office/powerpoint/2010/main" val="3397700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ntersection_powerpoint_yellow.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 y="0"/>
            <a:ext cx="12185904" cy="6858000"/>
          </a:xfrm>
          <a:prstGeom prst="rect">
            <a:avLst/>
          </a:prstGeom>
        </p:spPr>
      </p:pic>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2668975"/>
            <a:ext cx="10515600" cy="1325563"/>
          </a:xfrm>
        </p:spPr>
        <p:txBody>
          <a:bodyPr>
            <a:normAutofit fontScale="90000"/>
          </a:bodyPr>
          <a:lstStyle/>
          <a:p>
            <a:pPr algn="ctr"/>
            <a:br>
              <a:rPr lang="en-US" dirty="0"/>
            </a:br>
            <a:br>
              <a:rPr lang="en-US" dirty="0"/>
            </a:br>
            <a:r>
              <a:rPr lang="en-US" dirty="0"/>
              <a:t>Pillar I – introduction of an 8-year predictable schedule of reviews </a:t>
            </a:r>
            <a:br>
              <a:rPr lang="en-US" dirty="0"/>
            </a:br>
            <a:br>
              <a:rPr lang="en-US" dirty="0"/>
            </a:br>
            <a:endParaRPr lang="en-US" dirty="0"/>
          </a:p>
        </p:txBody>
      </p:sp>
    </p:spTree>
    <p:extLst>
      <p:ext uri="{BB962C8B-B14F-4D97-AF65-F5344CB8AC3E}">
        <p14:creationId xmlns:p14="http://schemas.microsoft.com/office/powerpoint/2010/main" val="3795860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p:txBody>
          <a:bodyPr/>
          <a:lstStyle/>
          <a:p>
            <a:r>
              <a:rPr lang="en-US" dirty="0"/>
              <a:t>Introduction of an 8-year predictable schedule of reviews </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sz="half" idx="1"/>
          </p:nvPr>
        </p:nvSpPr>
        <p:spPr/>
        <p:txBody>
          <a:bodyPr>
            <a:normAutofit fontScale="77500" lnSpcReduction="20000"/>
          </a:bodyPr>
          <a:lstStyle/>
          <a:p>
            <a:pPr marL="0" indent="0">
              <a:lnSpc>
                <a:spcPct val="100000"/>
              </a:lnSpc>
              <a:buNone/>
            </a:pPr>
            <a:endParaRPr lang="en-US" b="1" dirty="0">
              <a:latin typeface="Futura Std Book"/>
              <a:cs typeface="Futura Std Book"/>
            </a:endParaRPr>
          </a:p>
          <a:p>
            <a:pPr marL="0" indent="0">
              <a:lnSpc>
                <a:spcPct val="100000"/>
              </a:lnSpc>
              <a:buNone/>
            </a:pPr>
            <a:endParaRPr lang="en-US" b="1" dirty="0">
              <a:latin typeface="Futura Std Book"/>
              <a:cs typeface="Futura Std Book"/>
            </a:endParaRPr>
          </a:p>
          <a:p>
            <a:pPr marL="0" indent="0">
              <a:lnSpc>
                <a:spcPct val="100000"/>
              </a:lnSpc>
              <a:buNone/>
            </a:pPr>
            <a:r>
              <a:rPr lang="en-US" sz="1600" b="1" dirty="0">
                <a:latin typeface="Futura Std Book"/>
                <a:cs typeface="Futura Std Book"/>
              </a:rPr>
              <a:t>Why? </a:t>
            </a:r>
          </a:p>
          <a:p>
            <a:pPr>
              <a:lnSpc>
                <a:spcPct val="100000"/>
              </a:lnSpc>
            </a:pPr>
            <a:r>
              <a:rPr lang="en-US" sz="1600" b="1" dirty="0">
                <a:latin typeface="Futura Std Book"/>
                <a:cs typeface="Futura Std Book"/>
              </a:rPr>
              <a:t>Replace the unpredictability of the current system and allow States and other stakeholders to plan with certainty and efficiency; </a:t>
            </a:r>
          </a:p>
          <a:p>
            <a:pPr>
              <a:lnSpc>
                <a:spcPct val="100000"/>
              </a:lnSpc>
            </a:pPr>
            <a:r>
              <a:rPr lang="en-US" sz="1600" b="1" dirty="0">
                <a:latin typeface="Futura Std Book"/>
                <a:cs typeface="Futura Std Book"/>
              </a:rPr>
              <a:t>Ensure the equal treatment of States parties and prevent the accumulation of any future backlog;</a:t>
            </a:r>
          </a:p>
          <a:p>
            <a:pPr>
              <a:lnSpc>
                <a:spcPct val="100000"/>
              </a:lnSpc>
            </a:pPr>
            <a:r>
              <a:rPr lang="en-US" sz="1600" b="1" dirty="0">
                <a:latin typeface="Futura Std Book"/>
                <a:cs typeface="Futura Std Book"/>
              </a:rPr>
              <a:t>Provide renewable expert advice and avoid any need to update submitted State party reports; </a:t>
            </a:r>
          </a:p>
          <a:p>
            <a:pPr>
              <a:lnSpc>
                <a:spcPct val="100000"/>
              </a:lnSpc>
            </a:pPr>
            <a:r>
              <a:rPr lang="en-US" sz="1600" b="1" dirty="0">
                <a:latin typeface="Futura Std Book"/>
                <a:cs typeface="Futura Std Book"/>
              </a:rPr>
              <a:t>Increase the complementarity of reviews; reduce the duplication of issues raised by the treaty bodies; and allow States to optimize national consultative processes;</a:t>
            </a:r>
          </a:p>
          <a:p>
            <a:pPr>
              <a:lnSpc>
                <a:spcPct val="100000"/>
              </a:lnSpc>
            </a:pPr>
            <a:r>
              <a:rPr lang="en-US" sz="1600" b="1" dirty="0">
                <a:latin typeface="Futura Std Book"/>
                <a:cs typeface="Futura Std Book"/>
              </a:rPr>
              <a:t>Alleviating the workload of States parties with a periodicity of full reviews and follow-up reviews, that strike a balance between timely follow-up on critical issues and the time and resources that need to be invested. </a:t>
            </a:r>
          </a:p>
          <a:p>
            <a:pPr>
              <a:lnSpc>
                <a:spcPct val="100000"/>
              </a:lnSpc>
            </a:pPr>
            <a:endParaRPr lang="en-US" sz="1600" b="1" dirty="0">
              <a:latin typeface="Futura Std Book"/>
              <a:cs typeface="Futura Std Book"/>
            </a:endParaRPr>
          </a:p>
          <a:p>
            <a:pPr marL="0" indent="0">
              <a:lnSpc>
                <a:spcPct val="100000"/>
              </a:lnSpc>
              <a:buNone/>
            </a:pPr>
            <a:endParaRPr lang="en-US" b="1" dirty="0">
              <a:latin typeface="Futura Std Book"/>
              <a:cs typeface="Futura Std Book"/>
            </a:endParaRPr>
          </a:p>
          <a:p>
            <a:pPr marL="0" indent="0">
              <a:lnSpc>
                <a:spcPct val="100000"/>
              </a:lnSpc>
              <a:buNone/>
            </a:pPr>
            <a:endParaRPr lang="en-US" b="1" dirty="0">
              <a:latin typeface="Futura Std Book"/>
              <a:cs typeface="Futura Std Book"/>
            </a:endParaRPr>
          </a:p>
        </p:txBody>
      </p:sp>
      <p:sp>
        <p:nvSpPr>
          <p:cNvPr id="5" name="Content Placeholder 4"/>
          <p:cNvSpPr>
            <a:spLocks noGrp="1"/>
          </p:cNvSpPr>
          <p:nvPr>
            <p:ph sz="half" idx="2"/>
          </p:nvPr>
        </p:nvSpPr>
        <p:spPr/>
        <p:txBody>
          <a:bodyPr>
            <a:normAutofit fontScale="77500" lnSpcReduction="20000"/>
          </a:bodyPr>
          <a:lstStyle/>
          <a:p>
            <a:pPr marL="0" indent="0">
              <a:lnSpc>
                <a:spcPct val="120000"/>
              </a:lnSpc>
              <a:buClr>
                <a:srgbClr val="1157A0"/>
              </a:buClr>
              <a:buNone/>
            </a:pPr>
            <a:endParaRPr lang="en-US" sz="1700" dirty="0">
              <a:latin typeface="Futura Std Light"/>
              <a:cs typeface="Futura Std Light"/>
            </a:endParaRPr>
          </a:p>
          <a:p>
            <a:pPr>
              <a:lnSpc>
                <a:spcPct val="120000"/>
              </a:lnSpc>
              <a:buClr>
                <a:srgbClr val="1157A0"/>
              </a:buClr>
              <a:buFont typeface="Wingdings" panose="05000000000000000000" pitchFamily="2" charset="2"/>
              <a:buChar char="Ø"/>
            </a:pPr>
            <a:r>
              <a:rPr lang="en-US" sz="1700" dirty="0">
                <a:latin typeface="Futura Std Light"/>
                <a:cs typeface="Futura Std Light"/>
              </a:rPr>
              <a:t>Option 1 – </a:t>
            </a:r>
            <a:r>
              <a:rPr lang="en-US" sz="1700" u="sng" dirty="0">
                <a:latin typeface="Futura Std Light"/>
                <a:cs typeface="Futura Std Light"/>
              </a:rPr>
              <a:t>linear reviews*</a:t>
            </a:r>
            <a:endParaRPr lang="en-US" sz="1700" dirty="0">
              <a:latin typeface="Futura Std Light"/>
              <a:cs typeface="Futura Std Light"/>
            </a:endParaRPr>
          </a:p>
          <a:p>
            <a:pPr>
              <a:lnSpc>
                <a:spcPct val="120000"/>
              </a:lnSpc>
              <a:buClr>
                <a:srgbClr val="1157A0"/>
              </a:buClr>
              <a:buFont typeface="Wingdings" panose="05000000000000000000" pitchFamily="2" charset="2"/>
              <a:buChar char="Ø"/>
            </a:pPr>
            <a:endParaRPr lang="en-US" sz="1700" dirty="0">
              <a:latin typeface="Futura Std Light"/>
              <a:cs typeface="Futura Std Light"/>
            </a:endParaRPr>
          </a:p>
          <a:p>
            <a:pPr>
              <a:lnSpc>
                <a:spcPct val="120000"/>
              </a:lnSpc>
              <a:buClr>
                <a:srgbClr val="1157A0"/>
              </a:buClr>
              <a:buFont typeface="Wingdings" panose="05000000000000000000" pitchFamily="2" charset="2"/>
              <a:buChar char="Ø"/>
            </a:pPr>
            <a:endParaRPr lang="en-US" sz="1700" dirty="0">
              <a:latin typeface="Futura Std Light"/>
              <a:cs typeface="Futura Std Light"/>
            </a:endParaRPr>
          </a:p>
          <a:p>
            <a:pPr>
              <a:lnSpc>
                <a:spcPct val="120000"/>
              </a:lnSpc>
              <a:buClr>
                <a:srgbClr val="1157A0"/>
              </a:buClr>
              <a:buFont typeface="Wingdings" panose="05000000000000000000" pitchFamily="2" charset="2"/>
              <a:buChar char="Ø"/>
            </a:pPr>
            <a:r>
              <a:rPr lang="en-US" sz="1700" dirty="0">
                <a:latin typeface="Futura Std Light"/>
                <a:cs typeface="Futura Std Light"/>
              </a:rPr>
              <a:t>Option 2 – </a:t>
            </a:r>
            <a:r>
              <a:rPr lang="en-US" sz="1700" u="sng" dirty="0">
                <a:latin typeface="Futura Std Light"/>
                <a:cs typeface="Futura Std Light"/>
              </a:rPr>
              <a:t>partial clustering*</a:t>
            </a:r>
            <a:endParaRPr lang="en-US" sz="1700" dirty="0">
              <a:latin typeface="Futura Std Light"/>
              <a:cs typeface="Futura Std Light"/>
            </a:endParaRPr>
          </a:p>
          <a:p>
            <a:pPr>
              <a:lnSpc>
                <a:spcPct val="120000"/>
              </a:lnSpc>
              <a:buClr>
                <a:srgbClr val="1157A0"/>
              </a:buClr>
              <a:buFont typeface="Wingdings" panose="05000000000000000000" pitchFamily="2" charset="2"/>
              <a:buChar char="Ø"/>
            </a:pPr>
            <a:endParaRPr lang="en-US" sz="1700" dirty="0">
              <a:latin typeface="Futura Std Light"/>
              <a:cs typeface="Futura Std Light"/>
            </a:endParaRPr>
          </a:p>
          <a:p>
            <a:pPr>
              <a:lnSpc>
                <a:spcPct val="120000"/>
              </a:lnSpc>
              <a:buClr>
                <a:srgbClr val="1157A0"/>
              </a:buClr>
              <a:buFont typeface="Wingdings" panose="05000000000000000000" pitchFamily="2" charset="2"/>
              <a:buChar char="Ø"/>
            </a:pPr>
            <a:endParaRPr lang="en-US" sz="1700" dirty="0">
              <a:latin typeface="Futura Std Light"/>
              <a:cs typeface="Futura Std Light"/>
            </a:endParaRPr>
          </a:p>
          <a:p>
            <a:pPr>
              <a:lnSpc>
                <a:spcPct val="120000"/>
              </a:lnSpc>
              <a:buClr>
                <a:srgbClr val="1157A0"/>
              </a:buClr>
              <a:buFont typeface="Wingdings" panose="05000000000000000000" pitchFamily="2" charset="2"/>
              <a:buChar char="Ø"/>
            </a:pPr>
            <a:r>
              <a:rPr lang="en-US" sz="1700" dirty="0">
                <a:latin typeface="Futura Std Light"/>
                <a:cs typeface="Futura Std Light"/>
              </a:rPr>
              <a:t>Option 3 – </a:t>
            </a:r>
            <a:r>
              <a:rPr lang="en-US" sz="1700" u="sng" dirty="0">
                <a:latin typeface="Futura Std Light"/>
                <a:cs typeface="Futura Std Light"/>
              </a:rPr>
              <a:t>full clustering*</a:t>
            </a:r>
          </a:p>
          <a:p>
            <a:pPr>
              <a:lnSpc>
                <a:spcPct val="120000"/>
              </a:lnSpc>
              <a:buClr>
                <a:srgbClr val="1157A0"/>
              </a:buClr>
              <a:buFont typeface="Wingdings" panose="05000000000000000000" pitchFamily="2" charset="2"/>
              <a:buChar char="Ø"/>
            </a:pPr>
            <a:endParaRPr lang="en-US" sz="1700" u="sng" dirty="0">
              <a:latin typeface="Futura Std Light"/>
              <a:cs typeface="Futura Std Light"/>
            </a:endParaRPr>
          </a:p>
          <a:p>
            <a:pPr>
              <a:lnSpc>
                <a:spcPct val="120000"/>
              </a:lnSpc>
              <a:buClr>
                <a:srgbClr val="1157A0"/>
              </a:buClr>
              <a:buFont typeface="Wingdings" panose="05000000000000000000" pitchFamily="2" charset="2"/>
              <a:buChar char="Ø"/>
            </a:pPr>
            <a:endParaRPr lang="en-US" sz="1700" u="sng" dirty="0">
              <a:latin typeface="Futura Std Light"/>
              <a:cs typeface="Futura Std Light"/>
            </a:endParaRPr>
          </a:p>
          <a:p>
            <a:pPr marL="0" indent="0">
              <a:lnSpc>
                <a:spcPct val="120000"/>
              </a:lnSpc>
              <a:buClr>
                <a:srgbClr val="1157A0"/>
              </a:buClr>
              <a:buNone/>
            </a:pPr>
            <a:r>
              <a:rPr lang="en-US" sz="1700" dirty="0">
                <a:latin typeface="Futura Std Light"/>
                <a:cs typeface="Futura Std Light"/>
              </a:rPr>
              <a:t>* These are illustrative examples for a State party that ratified all eight Covenants/Conventions with periodic reporting obligations; States parties that have ratified less than eight international human rights treaties will have fewer State party reviews in an 8-year cycle. </a:t>
            </a:r>
          </a:p>
        </p:txBody>
      </p:sp>
      <p:pic>
        <p:nvPicPr>
          <p:cNvPr id="10" name="Picture 9">
            <a:extLst>
              <a:ext uri="{FF2B5EF4-FFF2-40B4-BE49-F238E27FC236}">
                <a16:creationId xmlns:a16="http://schemas.microsoft.com/office/drawing/2014/main" id="{820D4C2D-6AC1-747D-A37A-418EBA0713CF}"/>
              </a:ext>
            </a:extLst>
          </p:cNvPr>
          <p:cNvPicPr>
            <a:picLocks noChangeAspect="1"/>
          </p:cNvPicPr>
          <p:nvPr/>
        </p:nvPicPr>
        <p:blipFill>
          <a:blip r:embed="rId2"/>
          <a:stretch>
            <a:fillRect/>
          </a:stretch>
        </p:blipFill>
        <p:spPr>
          <a:xfrm>
            <a:off x="6533615" y="2462758"/>
            <a:ext cx="4819650" cy="538116"/>
          </a:xfrm>
          <a:prstGeom prst="rect">
            <a:avLst/>
          </a:prstGeom>
        </p:spPr>
      </p:pic>
      <p:pic>
        <p:nvPicPr>
          <p:cNvPr id="12" name="Picture 11">
            <a:extLst>
              <a:ext uri="{FF2B5EF4-FFF2-40B4-BE49-F238E27FC236}">
                <a16:creationId xmlns:a16="http://schemas.microsoft.com/office/drawing/2014/main" id="{374B88AB-7044-875A-9EBD-6B8DCBADE494}"/>
              </a:ext>
            </a:extLst>
          </p:cNvPr>
          <p:cNvPicPr>
            <a:picLocks noChangeAspect="1"/>
          </p:cNvPicPr>
          <p:nvPr/>
        </p:nvPicPr>
        <p:blipFill>
          <a:blip r:embed="rId3"/>
          <a:stretch>
            <a:fillRect/>
          </a:stretch>
        </p:blipFill>
        <p:spPr>
          <a:xfrm>
            <a:off x="6533615" y="3429000"/>
            <a:ext cx="4819650" cy="672328"/>
          </a:xfrm>
          <a:prstGeom prst="rect">
            <a:avLst/>
          </a:prstGeom>
        </p:spPr>
      </p:pic>
      <p:pic>
        <p:nvPicPr>
          <p:cNvPr id="14" name="Picture 13">
            <a:extLst>
              <a:ext uri="{FF2B5EF4-FFF2-40B4-BE49-F238E27FC236}">
                <a16:creationId xmlns:a16="http://schemas.microsoft.com/office/drawing/2014/main" id="{CB12AFD3-DE43-A223-CB24-D572474A65CD}"/>
              </a:ext>
            </a:extLst>
          </p:cNvPr>
          <p:cNvPicPr>
            <a:picLocks noChangeAspect="1"/>
          </p:cNvPicPr>
          <p:nvPr/>
        </p:nvPicPr>
        <p:blipFill>
          <a:blip r:embed="rId4"/>
          <a:stretch>
            <a:fillRect/>
          </a:stretch>
        </p:blipFill>
        <p:spPr>
          <a:xfrm>
            <a:off x="6533615" y="4447091"/>
            <a:ext cx="4819650" cy="670696"/>
          </a:xfrm>
          <a:prstGeom prst="rect">
            <a:avLst/>
          </a:prstGeom>
        </p:spPr>
      </p:pic>
    </p:spTree>
    <p:extLst>
      <p:ext uri="{BB962C8B-B14F-4D97-AF65-F5344CB8AC3E}">
        <p14:creationId xmlns:p14="http://schemas.microsoft.com/office/powerpoint/2010/main" val="2611290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8FF1EE-FAAE-AC4F-82D6-A68B84893A95}"/>
              </a:ext>
            </a:extLst>
          </p:cNvPr>
          <p:cNvSpPr>
            <a:spLocks noGrp="1"/>
          </p:cNvSpPr>
          <p:nvPr>
            <p:ph sz="half" idx="1"/>
          </p:nvPr>
        </p:nvSpPr>
        <p:spPr>
          <a:xfrm>
            <a:off x="838200" y="1196227"/>
            <a:ext cx="5181600" cy="4980736"/>
          </a:xfrm>
        </p:spPr>
        <p:txBody>
          <a:bodyPr>
            <a:normAutofit/>
          </a:bodyPr>
          <a:lstStyle/>
          <a:p>
            <a:pPr marL="0" indent="0">
              <a:lnSpc>
                <a:spcPct val="100000"/>
              </a:lnSpc>
              <a:buNone/>
            </a:pPr>
            <a:r>
              <a:rPr lang="en-US" sz="4400" b="1" dirty="0">
                <a:latin typeface="Futura Std Book"/>
                <a:cs typeface="Futura Std Book"/>
              </a:rPr>
              <a:t>Follow-up reviews </a:t>
            </a:r>
          </a:p>
          <a:p>
            <a:pPr marL="0" indent="0">
              <a:lnSpc>
                <a:spcPct val="100000"/>
              </a:lnSpc>
              <a:buNone/>
            </a:pPr>
            <a:endParaRPr lang="en-US" b="1" dirty="0">
              <a:latin typeface="Futura Std Book"/>
              <a:cs typeface="Futura Std Book"/>
            </a:endParaRPr>
          </a:p>
          <a:p>
            <a:pPr marL="0" indent="0">
              <a:lnSpc>
                <a:spcPct val="100000"/>
              </a:lnSpc>
              <a:buNone/>
            </a:pPr>
            <a:r>
              <a:rPr lang="en-US" sz="1600" b="1" dirty="0">
                <a:latin typeface="Futura Std Book"/>
                <a:cs typeface="Futura Std Book"/>
              </a:rPr>
              <a:t>Reviews on up to four priority issues in-between the full reviews</a:t>
            </a:r>
          </a:p>
          <a:p>
            <a:pPr marL="0" indent="0">
              <a:lnSpc>
                <a:spcPct val="100000"/>
              </a:lnSpc>
              <a:buNone/>
            </a:pPr>
            <a:endParaRPr lang="en-US" sz="1600" b="1" dirty="0">
              <a:latin typeface="Futura Std Book"/>
              <a:cs typeface="Futura Std Book"/>
            </a:endParaRPr>
          </a:p>
          <a:p>
            <a:pPr marL="228600" marR="0" lvl="0" indent="-228600" algn="l" defTabSz="914400" rtl="0" eaLnBrk="1" fontAlgn="auto" latinLnBrk="0" hangingPunct="1">
              <a:lnSpc>
                <a:spcPct val="120000"/>
              </a:lnSpc>
              <a:spcBef>
                <a:spcPts val="1000"/>
              </a:spcBef>
              <a:spcAft>
                <a:spcPts val="0"/>
              </a:spcAft>
              <a:buClr>
                <a:srgbClr val="1157A0"/>
              </a:buClr>
              <a:buSzTx/>
              <a:buFont typeface="Wingdings" panose="05000000000000000000" pitchFamily="2" charset="2"/>
              <a:buChar char="Ø"/>
              <a:tabLst/>
              <a:defRPr/>
            </a:pPr>
            <a:r>
              <a:rPr kumimoji="0" lang="en-US" sz="1600" i="0" u="none" strike="noStrike" kern="1200" cap="none" spc="0" normalizeH="0" baseline="0" noProof="0" dirty="0">
                <a:ln>
                  <a:noFill/>
                </a:ln>
                <a:solidFill>
                  <a:prstClr val="black"/>
                </a:solidFill>
                <a:effectLst/>
                <a:uLnTx/>
                <a:uFillTx/>
                <a:latin typeface="+mj-lt"/>
                <a:ea typeface="+mn-ea"/>
                <a:cs typeface="Futura Std Light"/>
              </a:rPr>
              <a:t>Option 1 – </a:t>
            </a:r>
            <a:r>
              <a:rPr kumimoji="0" lang="en-US" sz="1600" i="0" u="sng" strike="noStrike" kern="1200" cap="none" spc="0" normalizeH="0" baseline="0" noProof="0" dirty="0">
                <a:ln>
                  <a:noFill/>
                </a:ln>
                <a:solidFill>
                  <a:prstClr val="black"/>
                </a:solidFill>
                <a:effectLst/>
                <a:uLnTx/>
                <a:uFillTx/>
                <a:latin typeface="+mj-lt"/>
                <a:ea typeface="+mn-ea"/>
                <a:cs typeface="Futura Std Light"/>
              </a:rPr>
              <a:t>correspondence-based follow-up review  </a:t>
            </a:r>
            <a:r>
              <a:rPr kumimoji="0" lang="en-US" sz="1600" i="0" u="none" strike="noStrike" kern="1200" cap="none" spc="0" normalizeH="0" baseline="0" noProof="0" dirty="0">
                <a:ln>
                  <a:noFill/>
                </a:ln>
                <a:solidFill>
                  <a:prstClr val="black"/>
                </a:solidFill>
                <a:effectLst/>
                <a:uLnTx/>
                <a:uFillTx/>
                <a:latin typeface="+mj-lt"/>
                <a:ea typeface="+mn-ea"/>
                <a:cs typeface="Futura Std Light"/>
              </a:rPr>
              <a:t>(This option would be similar to the current practice of  the CAT, CCPR, CED, CEDAW, CERD, CESCR </a:t>
            </a:r>
            <a:r>
              <a:rPr lang="en-US" sz="1600" dirty="0">
                <a:solidFill>
                  <a:prstClr val="black"/>
                </a:solidFill>
                <a:latin typeface="+mj-lt"/>
                <a:cs typeface="Futura Std Light"/>
              </a:rPr>
              <a:t>and </a:t>
            </a:r>
            <a:r>
              <a:rPr kumimoji="0" lang="en-US" sz="1600" i="0" u="none" strike="noStrike" kern="1200" cap="none" spc="0" normalizeH="0" baseline="0" noProof="0" dirty="0">
                <a:ln>
                  <a:noFill/>
                </a:ln>
                <a:solidFill>
                  <a:prstClr val="black"/>
                </a:solidFill>
                <a:effectLst/>
                <a:uLnTx/>
                <a:uFillTx/>
                <a:latin typeface="+mj-lt"/>
                <a:ea typeface="+mn-ea"/>
                <a:cs typeface="Futura Std Light"/>
              </a:rPr>
              <a:t>CMW Committees</a:t>
            </a:r>
            <a:r>
              <a:rPr lang="en-US" sz="1600" dirty="0">
                <a:solidFill>
                  <a:prstClr val="black"/>
                </a:solidFill>
                <a:latin typeface="+mj-lt"/>
                <a:cs typeface="Futura Std Light"/>
              </a:rPr>
              <a:t>.) </a:t>
            </a:r>
            <a:endParaRPr kumimoji="0" lang="en-US" sz="1600" i="0" u="none" strike="noStrike" kern="1200" cap="none" spc="0" normalizeH="0" baseline="0" noProof="0" dirty="0">
              <a:ln>
                <a:noFill/>
              </a:ln>
              <a:solidFill>
                <a:prstClr val="black"/>
              </a:solidFill>
              <a:effectLst/>
              <a:uLnTx/>
              <a:uFillTx/>
              <a:latin typeface="+mj-lt"/>
              <a:ea typeface="+mn-ea"/>
              <a:cs typeface="Futura Std Light"/>
            </a:endParaRPr>
          </a:p>
          <a:p>
            <a:pPr marL="228600" marR="0" lvl="0" indent="-228600" algn="l" defTabSz="914400" rtl="0" eaLnBrk="1" fontAlgn="auto" latinLnBrk="0" hangingPunct="1">
              <a:lnSpc>
                <a:spcPct val="120000"/>
              </a:lnSpc>
              <a:spcBef>
                <a:spcPts val="1000"/>
              </a:spcBef>
              <a:spcAft>
                <a:spcPts val="0"/>
              </a:spcAft>
              <a:buClr>
                <a:srgbClr val="1157A0"/>
              </a:buClr>
              <a:buSzTx/>
              <a:buFont typeface="Wingdings" panose="05000000000000000000" pitchFamily="2" charset="2"/>
              <a:buChar char="Ø"/>
              <a:tabLst/>
              <a:defRPr/>
            </a:pPr>
            <a:r>
              <a:rPr lang="en-US" sz="1600" dirty="0">
                <a:solidFill>
                  <a:prstClr val="black"/>
                </a:solidFill>
                <a:latin typeface="+mj-lt"/>
                <a:cs typeface="Futura Std Light"/>
              </a:rPr>
              <a:t>Option 2 - correspondence-based follow-up review, with an </a:t>
            </a:r>
            <a:r>
              <a:rPr lang="en-US" sz="1600" u="sng" dirty="0">
                <a:solidFill>
                  <a:prstClr val="black"/>
                </a:solidFill>
                <a:latin typeface="+mj-lt"/>
                <a:cs typeface="Futura Std Light"/>
              </a:rPr>
              <a:t>additional constructive dialogue </a:t>
            </a:r>
          </a:p>
          <a:p>
            <a:pPr marL="228600" marR="0" lvl="0" indent="-228600" algn="l" defTabSz="914400" rtl="0" eaLnBrk="1" fontAlgn="auto" latinLnBrk="0" hangingPunct="1">
              <a:lnSpc>
                <a:spcPct val="120000"/>
              </a:lnSpc>
              <a:spcBef>
                <a:spcPts val="1000"/>
              </a:spcBef>
              <a:spcAft>
                <a:spcPts val="0"/>
              </a:spcAft>
              <a:buClr>
                <a:srgbClr val="1157A0"/>
              </a:buClr>
              <a:buSzTx/>
              <a:buFont typeface="Wingdings" panose="05000000000000000000" pitchFamily="2" charset="2"/>
              <a:buChar char="Ø"/>
              <a:tabLst/>
              <a:defRPr/>
            </a:pPr>
            <a:r>
              <a:rPr lang="en-US" sz="1600" dirty="0">
                <a:solidFill>
                  <a:prstClr val="black"/>
                </a:solidFill>
                <a:latin typeface="+mj-lt"/>
                <a:cs typeface="Futura Std Light"/>
              </a:rPr>
              <a:t>Option 3 - </a:t>
            </a:r>
            <a:r>
              <a:rPr lang="en-US" sz="1600" u="sng" dirty="0">
                <a:solidFill>
                  <a:prstClr val="black"/>
                </a:solidFill>
                <a:latin typeface="+mj-lt"/>
                <a:cs typeface="Futura Std Light"/>
              </a:rPr>
              <a:t>in-situ visit</a:t>
            </a:r>
            <a:r>
              <a:rPr lang="en-US" sz="1600" dirty="0">
                <a:solidFill>
                  <a:prstClr val="black"/>
                </a:solidFill>
                <a:latin typeface="+mj-lt"/>
                <a:cs typeface="Futura Std Light"/>
              </a:rPr>
              <a:t> to the State party </a:t>
            </a:r>
            <a:endParaRPr lang="en-US" sz="1600" dirty="0">
              <a:latin typeface="Futura Std Book"/>
              <a:cs typeface="Futura Std Book"/>
            </a:endParaRPr>
          </a:p>
          <a:p>
            <a:pPr marL="0" indent="0">
              <a:lnSpc>
                <a:spcPct val="100000"/>
              </a:lnSpc>
              <a:buNone/>
            </a:pPr>
            <a:r>
              <a:rPr lang="en-US" sz="1600" b="1" dirty="0">
                <a:latin typeface="Futura Std Book"/>
                <a:cs typeface="Futura Std Book"/>
              </a:rPr>
              <a:t> </a:t>
            </a:r>
          </a:p>
          <a:p>
            <a:pPr marL="0" indent="0">
              <a:lnSpc>
                <a:spcPct val="110000"/>
              </a:lnSpc>
              <a:buNone/>
            </a:pPr>
            <a:endParaRPr lang="en-US" sz="1700" b="1" dirty="0">
              <a:latin typeface="Futura Std Book"/>
              <a:cs typeface="Futura Std Book"/>
            </a:endParaRPr>
          </a:p>
          <a:p>
            <a:pPr marL="0" indent="0">
              <a:lnSpc>
                <a:spcPct val="100000"/>
              </a:lnSpc>
              <a:buNone/>
            </a:pPr>
            <a:endParaRPr lang="en-US" sz="1600" b="1" dirty="0">
              <a:latin typeface="Futura Std Book"/>
              <a:cs typeface="Futura Std Book"/>
            </a:endParaRPr>
          </a:p>
          <a:p>
            <a:pPr marL="0" indent="0">
              <a:lnSpc>
                <a:spcPct val="100000"/>
              </a:lnSpc>
              <a:buNone/>
            </a:pPr>
            <a:endParaRPr lang="en-US" b="1" dirty="0">
              <a:latin typeface="Futura Std Book"/>
              <a:cs typeface="Futura Std Book"/>
            </a:endParaRPr>
          </a:p>
          <a:p>
            <a:pPr marL="0" indent="0">
              <a:lnSpc>
                <a:spcPct val="100000"/>
              </a:lnSpc>
              <a:buNone/>
            </a:pPr>
            <a:endParaRPr lang="en-US" b="1" dirty="0">
              <a:latin typeface="Futura Std Book"/>
              <a:cs typeface="Futura Std Book"/>
            </a:endParaRPr>
          </a:p>
        </p:txBody>
      </p:sp>
      <p:sp>
        <p:nvSpPr>
          <p:cNvPr id="9" name="TextBox 8"/>
          <p:cNvSpPr txBox="1"/>
          <p:nvPr/>
        </p:nvSpPr>
        <p:spPr>
          <a:xfrm rot="16200000">
            <a:off x="11133364" y="5800063"/>
            <a:ext cx="635173" cy="246221"/>
          </a:xfrm>
          <a:prstGeom prst="rect">
            <a:avLst/>
          </a:prstGeom>
          <a:noFill/>
        </p:spPr>
        <p:txBody>
          <a:bodyPr wrap="none" rtlCol="0">
            <a:spAutoFit/>
          </a:bodyPr>
          <a:lstStyle/>
          <a:p>
            <a:r>
              <a:rPr lang="en-US" sz="1000" dirty="0">
                <a:latin typeface="Futura Std Light"/>
                <a:cs typeface="Futura Std Light"/>
              </a:rPr>
              <a:t>OHCHR</a:t>
            </a:r>
          </a:p>
        </p:txBody>
      </p:sp>
      <p:pic>
        <p:nvPicPr>
          <p:cNvPr id="6" name="Content Placeholder 5">
            <a:extLst>
              <a:ext uri="{FF2B5EF4-FFF2-40B4-BE49-F238E27FC236}">
                <a16:creationId xmlns:a16="http://schemas.microsoft.com/office/drawing/2014/main" id="{7F1433B4-44E6-94B8-ADD9-2CFD7F2F38BA}"/>
              </a:ext>
            </a:extLst>
          </p:cNvPr>
          <p:cNvPicPr>
            <a:picLocks noGrp="1" noChangeAspect="1"/>
          </p:cNvPicPr>
          <p:nvPr>
            <p:ph sz="half" idx="2"/>
          </p:nvPr>
        </p:nvPicPr>
        <p:blipFill>
          <a:blip r:embed="rId2"/>
          <a:stretch>
            <a:fillRect/>
          </a:stretch>
        </p:blipFill>
        <p:spPr>
          <a:xfrm>
            <a:off x="6096000" y="2198589"/>
            <a:ext cx="4926952" cy="2976011"/>
          </a:xfrm>
          <a:prstGeom prst="rect">
            <a:avLst/>
          </a:prstGeom>
        </p:spPr>
      </p:pic>
    </p:spTree>
    <p:extLst>
      <p:ext uri="{BB962C8B-B14F-4D97-AF65-F5344CB8AC3E}">
        <p14:creationId xmlns:p14="http://schemas.microsoft.com/office/powerpoint/2010/main" val="4291946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tersection_powerpoint_BLU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 y="0"/>
            <a:ext cx="12185904" cy="6858000"/>
          </a:xfrm>
          <a:prstGeom prst="rect">
            <a:avLst/>
          </a:prstGeom>
        </p:spPr>
      </p:pic>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2668975"/>
            <a:ext cx="10515600" cy="1325563"/>
          </a:xfrm>
        </p:spPr>
        <p:txBody>
          <a:bodyPr>
            <a:normAutofit/>
          </a:bodyPr>
          <a:lstStyle/>
          <a:p>
            <a:pPr algn="ctr"/>
            <a:r>
              <a:rPr lang="en-US" dirty="0"/>
              <a:t>Pillar II – harmonization of working methods </a:t>
            </a:r>
          </a:p>
        </p:txBody>
      </p:sp>
    </p:spTree>
    <p:extLst>
      <p:ext uri="{BB962C8B-B14F-4D97-AF65-F5344CB8AC3E}">
        <p14:creationId xmlns:p14="http://schemas.microsoft.com/office/powerpoint/2010/main" val="773749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p:txBody>
          <a:bodyPr/>
          <a:lstStyle/>
          <a:p>
            <a:r>
              <a:rPr lang="en-US" dirty="0"/>
              <a:t>Harmonization of working methods </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sz="half" idx="1"/>
          </p:nvPr>
        </p:nvSpPr>
        <p:spPr/>
        <p:txBody>
          <a:bodyPr>
            <a:normAutofit fontScale="77500" lnSpcReduction="20000"/>
          </a:bodyPr>
          <a:lstStyle/>
          <a:p>
            <a:pPr marL="0" indent="0">
              <a:lnSpc>
                <a:spcPct val="100000"/>
              </a:lnSpc>
              <a:buNone/>
            </a:pPr>
            <a:endParaRPr lang="en-US" b="1" dirty="0">
              <a:latin typeface="Futura Std Book"/>
              <a:cs typeface="Futura Std Book"/>
            </a:endParaRPr>
          </a:p>
          <a:p>
            <a:pPr marL="0" indent="0">
              <a:lnSpc>
                <a:spcPct val="100000"/>
              </a:lnSpc>
              <a:buNone/>
            </a:pPr>
            <a:endParaRPr lang="en-US" b="1" dirty="0">
              <a:latin typeface="Futura Std Book"/>
              <a:cs typeface="Futura Std Book"/>
            </a:endParaRPr>
          </a:p>
          <a:p>
            <a:pPr marL="0" indent="0">
              <a:lnSpc>
                <a:spcPct val="100000"/>
              </a:lnSpc>
              <a:buNone/>
            </a:pPr>
            <a:r>
              <a:rPr lang="en-US" sz="1600" b="1" dirty="0">
                <a:latin typeface="Futura Std Book"/>
                <a:cs typeface="Futura Std Book"/>
              </a:rPr>
              <a:t>Why? </a:t>
            </a:r>
          </a:p>
          <a:p>
            <a:pPr>
              <a:lnSpc>
                <a:spcPct val="100000"/>
              </a:lnSpc>
            </a:pPr>
            <a:r>
              <a:rPr lang="en-US" sz="1600" b="1" dirty="0">
                <a:latin typeface="Futura Std Book"/>
                <a:cs typeface="Futura Std Book"/>
              </a:rPr>
              <a:t>Facilitates engagement by States parties and other stakeholders with the treaty body system; </a:t>
            </a:r>
          </a:p>
          <a:p>
            <a:pPr>
              <a:lnSpc>
                <a:spcPct val="100000"/>
              </a:lnSpc>
            </a:pPr>
            <a:r>
              <a:rPr lang="en-US" sz="1600" b="1" dirty="0">
                <a:latin typeface="Futura Std Book"/>
                <a:cs typeface="Futura Std Book"/>
              </a:rPr>
              <a:t>Allows States parties and other stakeholders to focus on substantive preparations;  </a:t>
            </a:r>
          </a:p>
          <a:p>
            <a:pPr>
              <a:lnSpc>
                <a:spcPct val="100000"/>
              </a:lnSpc>
            </a:pPr>
            <a:r>
              <a:rPr lang="en-US" sz="1600" b="1" dirty="0">
                <a:latin typeface="Futura Std Book"/>
                <a:cs typeface="Futura Std Book"/>
              </a:rPr>
              <a:t>Shortens duration between the submission of a State party report and its review (avoids updating and allows for timely recommendations);</a:t>
            </a:r>
          </a:p>
          <a:p>
            <a:pPr>
              <a:lnSpc>
                <a:spcPct val="100000"/>
              </a:lnSpc>
            </a:pPr>
            <a:r>
              <a:rPr lang="en-US" sz="1600" b="1" dirty="0">
                <a:latin typeface="Futura Std Book"/>
                <a:cs typeface="Futura Std Book"/>
              </a:rPr>
              <a:t>Reduces reporting burden (simplified reporting procedure - focused, short);</a:t>
            </a:r>
          </a:p>
          <a:p>
            <a:pPr>
              <a:lnSpc>
                <a:spcPct val="100000"/>
              </a:lnSpc>
            </a:pPr>
            <a:r>
              <a:rPr lang="en-US" sz="1600" b="1" dirty="0">
                <a:latin typeface="Futura Std Book"/>
                <a:cs typeface="Futura Std Book"/>
              </a:rPr>
              <a:t>Reduces duplications in concluding observations/lists of issues (prior to reporting); </a:t>
            </a:r>
          </a:p>
          <a:p>
            <a:pPr>
              <a:lnSpc>
                <a:spcPct val="100000"/>
              </a:lnSpc>
            </a:pPr>
            <a:r>
              <a:rPr lang="en-US" sz="1600" b="1" dirty="0">
                <a:latin typeface="Futura Std Book"/>
                <a:cs typeface="Futura Std Book"/>
              </a:rPr>
              <a:t>Improves accessibility and reasonable accommodation. </a:t>
            </a:r>
          </a:p>
          <a:p>
            <a:pPr marL="0" indent="0">
              <a:lnSpc>
                <a:spcPct val="100000"/>
              </a:lnSpc>
              <a:buNone/>
            </a:pPr>
            <a:endParaRPr lang="en-US" b="1" dirty="0">
              <a:latin typeface="Futura Std Book"/>
              <a:cs typeface="Futura Std Book"/>
            </a:endParaRPr>
          </a:p>
          <a:p>
            <a:pPr marL="0" indent="0">
              <a:lnSpc>
                <a:spcPct val="100000"/>
              </a:lnSpc>
              <a:buNone/>
            </a:pPr>
            <a:endParaRPr lang="en-US" b="1" dirty="0">
              <a:latin typeface="Futura Std Book"/>
              <a:cs typeface="Futura Std Book"/>
            </a:endParaRPr>
          </a:p>
        </p:txBody>
      </p:sp>
      <p:sp>
        <p:nvSpPr>
          <p:cNvPr id="5" name="Content Placeholder 4"/>
          <p:cNvSpPr>
            <a:spLocks noGrp="1"/>
          </p:cNvSpPr>
          <p:nvPr>
            <p:ph sz="half" idx="2"/>
          </p:nvPr>
        </p:nvSpPr>
        <p:spPr/>
        <p:txBody>
          <a:bodyPr>
            <a:normAutofit fontScale="77500" lnSpcReduction="20000"/>
          </a:bodyPr>
          <a:lstStyle/>
          <a:p>
            <a:pPr marL="0" indent="0">
              <a:lnSpc>
                <a:spcPct val="120000"/>
              </a:lnSpc>
              <a:buClr>
                <a:srgbClr val="1157A0"/>
              </a:buClr>
              <a:buNone/>
            </a:pPr>
            <a:endParaRPr lang="en-US" sz="1700" dirty="0">
              <a:latin typeface="Futura Std Light"/>
              <a:cs typeface="Futura Std Light"/>
            </a:endParaRPr>
          </a:p>
          <a:p>
            <a:pPr marL="0" indent="0">
              <a:lnSpc>
                <a:spcPct val="120000"/>
              </a:lnSpc>
              <a:buClr>
                <a:srgbClr val="1157A0"/>
              </a:buClr>
              <a:buNone/>
            </a:pPr>
            <a:endParaRPr lang="en-US" sz="1700" dirty="0">
              <a:latin typeface="Futura Std Light"/>
              <a:cs typeface="Futura Std Light"/>
            </a:endParaRPr>
          </a:p>
          <a:p>
            <a:pPr marL="0" indent="0">
              <a:lnSpc>
                <a:spcPct val="120000"/>
              </a:lnSpc>
              <a:buClr>
                <a:srgbClr val="1157A0"/>
              </a:buClr>
              <a:buNone/>
            </a:pPr>
            <a:r>
              <a:rPr lang="en-US" sz="1700" dirty="0">
                <a:latin typeface="Futura Std Light"/>
                <a:cs typeface="Futura Std Light"/>
              </a:rPr>
              <a:t>How? </a:t>
            </a:r>
          </a:p>
          <a:p>
            <a:pPr>
              <a:lnSpc>
                <a:spcPct val="120000"/>
              </a:lnSpc>
              <a:buClr>
                <a:srgbClr val="1157A0"/>
              </a:buClr>
              <a:buFont typeface="Wingdings" panose="05000000000000000000" pitchFamily="2" charset="2"/>
              <a:buChar char="Ø"/>
            </a:pPr>
            <a:r>
              <a:rPr lang="en-US" sz="1700" dirty="0">
                <a:latin typeface="Futura Std Light"/>
                <a:cs typeface="Futura Std Light"/>
              </a:rPr>
              <a:t>Option 1 – </a:t>
            </a:r>
            <a:r>
              <a:rPr lang="en-US" sz="1700" u="sng" dirty="0">
                <a:latin typeface="Futura Std Light"/>
                <a:cs typeface="Futura Std Light"/>
              </a:rPr>
              <a:t>continuation of current practices </a:t>
            </a:r>
          </a:p>
          <a:p>
            <a:pPr lvl="1">
              <a:lnSpc>
                <a:spcPct val="120000"/>
              </a:lnSpc>
              <a:buClr>
                <a:srgbClr val="1157A0"/>
              </a:buClr>
              <a:buFont typeface="Wingdings" panose="05000000000000000000" pitchFamily="2" charset="2"/>
              <a:buChar char="Ø"/>
            </a:pPr>
            <a:r>
              <a:rPr lang="en-US" sz="1300" dirty="0">
                <a:latin typeface="Futura Std Light"/>
                <a:cs typeface="Futura Std Light"/>
              </a:rPr>
              <a:t>Annual Chair’s meeting and ad hoc cooperation </a:t>
            </a:r>
          </a:p>
          <a:p>
            <a:pPr lvl="1">
              <a:lnSpc>
                <a:spcPct val="120000"/>
              </a:lnSpc>
              <a:buClr>
                <a:srgbClr val="1157A0"/>
              </a:buClr>
              <a:buFont typeface="Wingdings" panose="05000000000000000000" pitchFamily="2" charset="2"/>
              <a:buChar char="Ø"/>
            </a:pPr>
            <a:r>
              <a:rPr lang="en-US" sz="1300" dirty="0">
                <a:latin typeface="Futura Std Light"/>
                <a:cs typeface="Futura Std Light"/>
              </a:rPr>
              <a:t>Time and cost-saving for coordination, and safeguarding of preferences and specificities of each treaty body </a:t>
            </a:r>
          </a:p>
          <a:p>
            <a:pPr lvl="1">
              <a:lnSpc>
                <a:spcPct val="120000"/>
              </a:lnSpc>
              <a:buClr>
                <a:srgbClr val="1157A0"/>
              </a:buClr>
              <a:buFont typeface="Wingdings" panose="05000000000000000000" pitchFamily="2" charset="2"/>
              <a:buChar char="Ø"/>
            </a:pPr>
            <a:r>
              <a:rPr lang="en-US" sz="1300" dirty="0">
                <a:latin typeface="Futura Std Light"/>
                <a:cs typeface="Futura Std Light"/>
              </a:rPr>
              <a:t>Lack of implementation of decisions</a:t>
            </a:r>
          </a:p>
          <a:p>
            <a:pPr lvl="1">
              <a:lnSpc>
                <a:spcPct val="120000"/>
              </a:lnSpc>
              <a:buClr>
                <a:srgbClr val="1157A0"/>
              </a:buClr>
              <a:buFont typeface="Wingdings" panose="05000000000000000000" pitchFamily="2" charset="2"/>
              <a:buChar char="Ø"/>
            </a:pPr>
            <a:r>
              <a:rPr lang="en-US" sz="1300" dirty="0">
                <a:latin typeface="Futura Std Light"/>
                <a:cs typeface="Futura Std Light"/>
              </a:rPr>
              <a:t>Risk of perpetuating the plethora of different working methods </a:t>
            </a:r>
          </a:p>
          <a:p>
            <a:pPr marL="0" indent="0">
              <a:lnSpc>
                <a:spcPct val="120000"/>
              </a:lnSpc>
              <a:buClr>
                <a:srgbClr val="1157A0"/>
              </a:buClr>
              <a:buNone/>
            </a:pPr>
            <a:endParaRPr lang="en-US" sz="1700" dirty="0">
              <a:latin typeface="Futura Std Light"/>
              <a:cs typeface="Futura Std Light"/>
            </a:endParaRPr>
          </a:p>
          <a:p>
            <a:pPr>
              <a:lnSpc>
                <a:spcPct val="120000"/>
              </a:lnSpc>
              <a:buClr>
                <a:srgbClr val="1157A0"/>
              </a:buClr>
              <a:buFont typeface="Wingdings" panose="05000000000000000000" pitchFamily="2" charset="2"/>
              <a:buChar char="Ø"/>
            </a:pPr>
            <a:r>
              <a:rPr lang="en-US" sz="1700" dirty="0">
                <a:latin typeface="Futura Std Light"/>
                <a:cs typeface="Futura Std Light"/>
              </a:rPr>
              <a:t>Option 2 – </a:t>
            </a:r>
            <a:r>
              <a:rPr lang="en-US" sz="1700" u="sng" dirty="0">
                <a:latin typeface="Futura Std Light"/>
                <a:cs typeface="Futura Std Light"/>
              </a:rPr>
              <a:t>establishment </a:t>
            </a:r>
            <a:r>
              <a:rPr lang="en-US" sz="1700" u="sng">
                <a:latin typeface="Futura Std Light"/>
                <a:cs typeface="Futura Std Light"/>
              </a:rPr>
              <a:t>of a </a:t>
            </a:r>
            <a:r>
              <a:rPr lang="en-US" sz="1700" u="sng" dirty="0">
                <a:latin typeface="Futura Std Light"/>
                <a:cs typeface="Futura Std Light"/>
              </a:rPr>
              <a:t>coordination mechanism </a:t>
            </a:r>
          </a:p>
          <a:p>
            <a:pPr lvl="1">
              <a:lnSpc>
                <a:spcPct val="120000"/>
              </a:lnSpc>
              <a:buClr>
                <a:srgbClr val="1157A0"/>
              </a:buClr>
              <a:buFont typeface="Wingdings" panose="05000000000000000000" pitchFamily="2" charset="2"/>
              <a:buChar char="Ø"/>
            </a:pPr>
            <a:r>
              <a:rPr lang="en-US" sz="1300" dirty="0">
                <a:latin typeface="Futura Std Light"/>
                <a:cs typeface="Futura Std Light"/>
              </a:rPr>
              <a:t>Institutionalization of systematic harmonization of existing and new methods of work</a:t>
            </a:r>
          </a:p>
          <a:p>
            <a:pPr lvl="1">
              <a:lnSpc>
                <a:spcPct val="120000"/>
              </a:lnSpc>
              <a:buClr>
                <a:srgbClr val="1157A0"/>
              </a:buClr>
              <a:buFont typeface="Wingdings" panose="05000000000000000000" pitchFamily="2" charset="2"/>
              <a:buChar char="Ø"/>
            </a:pPr>
            <a:r>
              <a:rPr lang="en-US" sz="1300" dirty="0">
                <a:latin typeface="Futura Std Light"/>
                <a:cs typeface="Futura Std Light"/>
              </a:rPr>
              <a:t>Substantive coordination on common and intersectional issues (common terminology/interpretation)</a:t>
            </a:r>
          </a:p>
          <a:p>
            <a:pPr lvl="1">
              <a:lnSpc>
                <a:spcPct val="120000"/>
              </a:lnSpc>
              <a:buClr>
                <a:srgbClr val="1157A0"/>
              </a:buClr>
              <a:buFont typeface="Wingdings" panose="05000000000000000000" pitchFamily="2" charset="2"/>
              <a:buChar char="Ø"/>
            </a:pPr>
            <a:r>
              <a:rPr lang="en-US" sz="1300" dirty="0">
                <a:latin typeface="Futura Std Light"/>
                <a:cs typeface="Futura Std Light"/>
              </a:rPr>
              <a:t>Leading to coherence and efficiency</a:t>
            </a:r>
          </a:p>
          <a:p>
            <a:pPr lvl="1">
              <a:lnSpc>
                <a:spcPct val="120000"/>
              </a:lnSpc>
              <a:buClr>
                <a:srgbClr val="1157A0"/>
              </a:buClr>
              <a:buFont typeface="Wingdings" panose="05000000000000000000" pitchFamily="2" charset="2"/>
              <a:buChar char="Ø"/>
            </a:pPr>
            <a:r>
              <a:rPr lang="en-US" sz="1300" dirty="0">
                <a:latin typeface="Futura Std Light"/>
                <a:cs typeface="Futura Std Light"/>
              </a:rPr>
              <a:t>Benefits States and all other stakeholders alike</a:t>
            </a:r>
          </a:p>
          <a:p>
            <a:pPr lvl="1">
              <a:lnSpc>
                <a:spcPct val="120000"/>
              </a:lnSpc>
              <a:buClr>
                <a:srgbClr val="1157A0"/>
              </a:buClr>
              <a:buFont typeface="Wingdings" panose="05000000000000000000" pitchFamily="2" charset="2"/>
              <a:buChar char="Ø"/>
            </a:pPr>
            <a:r>
              <a:rPr lang="en-US" sz="1300" dirty="0">
                <a:latin typeface="Futura Std Light"/>
                <a:cs typeface="Futura Std Light"/>
              </a:rPr>
              <a:t>Confirmed by Chairs’ conclusions, 35th meeting 2023</a:t>
            </a:r>
          </a:p>
          <a:p>
            <a:pPr lvl="1">
              <a:lnSpc>
                <a:spcPct val="120000"/>
              </a:lnSpc>
              <a:buClr>
                <a:srgbClr val="1157A0"/>
              </a:buClr>
              <a:buFont typeface="Wingdings" panose="05000000000000000000" pitchFamily="2" charset="2"/>
              <a:buChar char="Ø"/>
            </a:pPr>
            <a:endParaRPr lang="en-US" sz="1300" dirty="0">
              <a:latin typeface="Futura Std Light"/>
              <a:cs typeface="Futura Std Light"/>
            </a:endParaRPr>
          </a:p>
          <a:p>
            <a:pPr lvl="1">
              <a:lnSpc>
                <a:spcPct val="120000"/>
              </a:lnSpc>
              <a:buClr>
                <a:srgbClr val="1157A0"/>
              </a:buClr>
              <a:buFont typeface="Wingdings" panose="05000000000000000000" pitchFamily="2" charset="2"/>
              <a:buChar char="Ø"/>
            </a:pPr>
            <a:endParaRPr lang="en-US" sz="1300" dirty="0">
              <a:latin typeface="Futura Std Light"/>
              <a:cs typeface="Futura Std Light"/>
            </a:endParaRPr>
          </a:p>
          <a:p>
            <a:pPr lvl="1">
              <a:lnSpc>
                <a:spcPct val="120000"/>
              </a:lnSpc>
              <a:buClr>
                <a:srgbClr val="1157A0"/>
              </a:buClr>
              <a:buFont typeface="Wingdings" panose="05000000000000000000" pitchFamily="2" charset="2"/>
              <a:buChar char="Ø"/>
            </a:pPr>
            <a:endParaRPr lang="en-US" sz="1300" dirty="0">
              <a:latin typeface="Futura Std Light"/>
              <a:cs typeface="Futura Std Light"/>
            </a:endParaRPr>
          </a:p>
          <a:p>
            <a:pPr>
              <a:lnSpc>
                <a:spcPct val="120000"/>
              </a:lnSpc>
              <a:buClr>
                <a:srgbClr val="1157A0"/>
              </a:buClr>
              <a:buFont typeface="Wingdings" panose="05000000000000000000" pitchFamily="2" charset="2"/>
              <a:buChar char="Ø"/>
            </a:pPr>
            <a:endParaRPr lang="en-US" sz="1700" dirty="0">
              <a:latin typeface="Futura Std Light"/>
              <a:cs typeface="Futura Std Light"/>
            </a:endParaRPr>
          </a:p>
          <a:p>
            <a:pPr>
              <a:lnSpc>
                <a:spcPct val="120000"/>
              </a:lnSpc>
              <a:buClr>
                <a:srgbClr val="1157A0"/>
              </a:buClr>
              <a:buFont typeface="Wingdings" panose="05000000000000000000" pitchFamily="2" charset="2"/>
              <a:buChar char="Ø"/>
            </a:pPr>
            <a:endParaRPr lang="en-US" sz="1700" u="sng" dirty="0">
              <a:latin typeface="Futura Std Light"/>
              <a:cs typeface="Futura Std Light"/>
            </a:endParaRPr>
          </a:p>
          <a:p>
            <a:pPr>
              <a:lnSpc>
                <a:spcPct val="120000"/>
              </a:lnSpc>
              <a:buClr>
                <a:srgbClr val="1157A0"/>
              </a:buClr>
              <a:buFont typeface="Wingdings" panose="05000000000000000000" pitchFamily="2" charset="2"/>
              <a:buChar char="Ø"/>
            </a:pPr>
            <a:endParaRPr lang="en-US" sz="1700" u="sng" dirty="0">
              <a:latin typeface="Futura Std Light"/>
              <a:cs typeface="Futura Std Light"/>
            </a:endParaRPr>
          </a:p>
          <a:p>
            <a:pPr marL="0" indent="0">
              <a:lnSpc>
                <a:spcPct val="120000"/>
              </a:lnSpc>
              <a:buClr>
                <a:srgbClr val="1157A0"/>
              </a:buClr>
              <a:buNone/>
            </a:pPr>
            <a:endParaRPr lang="en-US" sz="1700" dirty="0">
              <a:latin typeface="Futura Std Light"/>
              <a:cs typeface="Futura Std Light"/>
            </a:endParaRPr>
          </a:p>
        </p:txBody>
      </p:sp>
    </p:spTree>
    <p:extLst>
      <p:ext uri="{BB962C8B-B14F-4D97-AF65-F5344CB8AC3E}">
        <p14:creationId xmlns:p14="http://schemas.microsoft.com/office/powerpoint/2010/main" val="1570130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AB59289BFBAB4F9FD152C776C60BDD" ma:contentTypeVersion="10" ma:contentTypeDescription="Create a new document." ma:contentTypeScope="" ma:versionID="0470a25d883dcb41463ed3bb18e7d99e">
  <xsd:schema xmlns:xsd="http://www.w3.org/2001/XMLSchema" xmlns:xs="http://www.w3.org/2001/XMLSchema" xmlns:p="http://schemas.microsoft.com/office/2006/metadata/properties" xmlns:ns2="fa1020ff-48ad-4b90-98f4-7161a6f3b630" xmlns:ns3="985ec44e-1bab-4c0b-9df0-6ba128686fc9" targetNamespace="http://schemas.microsoft.com/office/2006/metadata/properties" ma:root="true" ma:fieldsID="9af15f07dc10de0852260294b99aa4e6" ns2:_="" ns3:_="">
    <xsd:import namespace="fa1020ff-48ad-4b90-98f4-7161a6f3b630"/>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1020ff-48ad-4b90-98f4-7161a6f3b6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74afd02e-5a56-4f93-83f9-320cd14d78c4}" ma:internalName="TaxCatchAll" ma:showField="CatchAllData" ma:web="9c2e4527-2efa-4ade-b3d6-b2418af149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85ec44e-1bab-4c0b-9df0-6ba128686fc9" xsi:nil="true"/>
    <lcf76f155ced4ddcb4097134ff3c332f xmlns="fa1020ff-48ad-4b90-98f4-7161a6f3b63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B84265-ACDB-4884-ACCB-2960F834DDFC}"/>
</file>

<file path=customXml/itemProps2.xml><?xml version="1.0" encoding="utf-8"?>
<ds:datastoreItem xmlns:ds="http://schemas.openxmlformats.org/officeDocument/2006/customXml" ds:itemID="{8A004771-9D51-49FA-B605-C0AD1D4D7ADE}">
  <ds:schemaRefs>
    <ds:schemaRef ds:uri="http://purl.org/dc/dcmitype/"/>
    <ds:schemaRef ds:uri="http://schemas.microsoft.com/office/2006/metadata/properties"/>
    <ds:schemaRef ds:uri="http://www.w3.org/XML/1998/namespace"/>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550e0016-64c0-45a2-85ae-4a95f1ac178a"/>
    <ds:schemaRef ds:uri="b26a458b-4f31-4a21-8825-5297f216bdd6"/>
  </ds:schemaRefs>
</ds:datastoreItem>
</file>

<file path=customXml/itemProps3.xml><?xml version="1.0" encoding="utf-8"?>
<ds:datastoreItem xmlns:ds="http://schemas.openxmlformats.org/officeDocument/2006/customXml" ds:itemID="{A6D154D4-563C-4F7C-86F2-1BB7B59451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1154</TotalTime>
  <Words>1021</Words>
  <Application>Microsoft Office PowerPoint</Application>
  <PresentationFormat>Widescreen</PresentationFormat>
  <Paragraphs>127</Paragraphs>
  <Slides>13</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Calibri Light</vt:lpstr>
      <vt:lpstr>Futura Std Book</vt:lpstr>
      <vt:lpstr>Futura Std Light</vt:lpstr>
      <vt:lpstr>Wingdings</vt:lpstr>
      <vt:lpstr>Office Theme</vt:lpstr>
      <vt:lpstr>Cover</vt:lpstr>
      <vt:lpstr>OHCHR Working Paper – Options and guiding questions for the development of an implementation plan for the conclusions of the human rights treaty body Chairs at their 34th meeting in June 2022 </vt:lpstr>
      <vt:lpstr>Agenda for today’s meeting </vt:lpstr>
      <vt:lpstr> Current developments of the treaty body strengthening process </vt:lpstr>
      <vt:lpstr> Purpose and approach of the OHCHR Working Paper  </vt:lpstr>
      <vt:lpstr>  Pillar I – introduction of an 8-year predictable schedule of reviews   </vt:lpstr>
      <vt:lpstr>Introduction of an 8-year predictable schedule of reviews </vt:lpstr>
      <vt:lpstr>PowerPoint Presentation</vt:lpstr>
      <vt:lpstr>Pillar II – harmonization of working methods </vt:lpstr>
      <vt:lpstr>Harmonization of working methods </vt:lpstr>
      <vt:lpstr>Harmonization of working methods </vt:lpstr>
      <vt:lpstr>Pillar III – digital uplift</vt:lpstr>
      <vt:lpstr>Digital uplift </vt:lpstr>
      <vt:lpstr>Thank you  #standup4humanrights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Britta Christine Nicolmann</dc:title>
  <dc:creator>Microsoft Office User</dc:creator>
  <cp:lastModifiedBy>Britta Christine Nicolmann</cp:lastModifiedBy>
  <cp:revision>53</cp:revision>
  <dcterms:created xsi:type="dcterms:W3CDTF">2020-02-03T15:47:33Z</dcterms:created>
  <dcterms:modified xsi:type="dcterms:W3CDTF">2023-10-26T16:49:43Z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0x010100F5AB59289BFBAB4F9FD152C776C60BDD</vt:lpwstr>
  </property>
  <property fmtid="{D5CDD505-2E9C-101B-9397-08002B2CF9AE}" pid="3" name="_ExtendedDescription">
    <vt:lpwstr>RE&amp;#58; Executive summaries of the &amp;quot;Working Paper&amp;quot; for the webpage of the 35th Chairs' meeting </vt:lpwstr>
  </property>
</Properties>
</file>