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7" r:id="rId4"/>
    <p:sldId id="268" r:id="rId5"/>
    <p:sldId id="269" r:id="rId6"/>
    <p:sldId id="260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2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1BDE-CFDB-1341-9D82-56CDD70CBB6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fr-CH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E594-F338-484E-A844-FDD16554CE31}" type="datetimeFigureOut">
              <a:rPr lang="en-US" smtClean="0"/>
              <a:t>25.04.19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E594-F338-484E-A844-FDD16554CE31}" type="datetimeFigureOut">
              <a:rPr lang="en-US" smtClean="0"/>
              <a:t>25.04.19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1BDE-CFDB-1341-9D82-56CDD70CBB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CH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E594-F338-484E-A844-FDD16554CE31}" type="datetimeFigureOut">
              <a:rPr lang="en-US" smtClean="0"/>
              <a:t>25.04.19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1BDE-CFDB-1341-9D82-56CDD70CBB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fr-CH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17D0E594-F338-484E-A844-FDD16554CE31}" type="datetimeFigureOut">
              <a:rPr lang="en-US" smtClean="0"/>
              <a:t>25.04.19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1BDE-CFDB-1341-9D82-56CDD70CBB6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H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fr-CH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H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17D0E594-F338-484E-A844-FDD16554CE31}" type="datetimeFigureOut">
              <a:rPr lang="en-US" smtClean="0"/>
              <a:t>25.04.19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1BDE-CFDB-1341-9D82-56CDD70CBB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fr-CH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H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17D0E594-F338-484E-A844-FDD16554CE31}" type="datetimeFigureOut">
              <a:rPr lang="en-US" smtClean="0"/>
              <a:t>25.04.19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1BDE-CFDB-1341-9D82-56CDD70CBB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E594-F338-484E-A844-FDD16554CE31}" type="datetimeFigureOut">
              <a:rPr lang="en-US" smtClean="0"/>
              <a:t>25.04.19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1BDE-CFDB-1341-9D82-56CDD70CBB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fr-CH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E594-F338-484E-A844-FDD16554CE31}" type="datetimeFigureOut">
              <a:rPr lang="en-US" smtClean="0"/>
              <a:t>25.04.19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1BDE-CFDB-1341-9D82-56CDD70CBB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E594-F338-484E-A844-FDD16554CE31}" type="datetimeFigureOut">
              <a:rPr lang="en-US" smtClean="0"/>
              <a:t>25.04.19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1BDE-CFDB-1341-9D82-56CDD70CBB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fr-CH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E594-F338-484E-A844-FDD16554CE31}" type="datetimeFigureOut">
              <a:rPr lang="en-US" smtClean="0"/>
              <a:t>25.04.19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1BDE-CFDB-1341-9D82-56CDD70CBB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E594-F338-484E-A844-FDD16554CE31}" type="datetimeFigureOut">
              <a:rPr lang="en-US" smtClean="0"/>
              <a:t>25.04.19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1BDE-CFDB-1341-9D82-56CDD70CBB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fr-CH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E594-F338-484E-A844-FDD16554CE31}" type="datetimeFigureOut">
              <a:rPr lang="en-US" smtClean="0"/>
              <a:t>25.04.19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1BDE-CFDB-1341-9D82-56CDD70CBB64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E594-F338-484E-A844-FDD16554CE31}" type="datetimeFigureOut">
              <a:rPr lang="en-US" smtClean="0"/>
              <a:t>25.04.19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1BDE-CFDB-1341-9D82-56CDD70CBB6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E594-F338-484E-A844-FDD16554CE31}" type="datetimeFigureOut">
              <a:rPr lang="en-US" smtClean="0"/>
              <a:t>25.04.19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1BDE-CFDB-1341-9D82-56CDD70CBB6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E594-F338-484E-A844-FDD16554CE31}" type="datetimeFigureOut">
              <a:rPr lang="en-US" smtClean="0"/>
              <a:t>25.04.19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1BDE-CFDB-1341-9D82-56CDD70CBB6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E594-F338-484E-A844-FDD16554CE31}" type="datetimeFigureOut">
              <a:rPr lang="en-US" smtClean="0"/>
              <a:t>25.04.19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1BDE-CFDB-1341-9D82-56CDD70CBB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CH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7D0E594-F338-484E-A844-FDD16554CE31}" type="datetimeFigureOut">
              <a:rPr lang="en-US" smtClean="0"/>
              <a:t>25.04.19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2F1BDE-CFDB-1341-9D82-56CDD70CBB6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Right to development and Obligations </a:t>
            </a:r>
            <a:r>
              <a:rPr lang="en-US" dirty="0" smtClean="0"/>
              <a:t>for Investors and </a:t>
            </a:r>
            <a:r>
              <a:rPr lang="en-US" dirty="0" smtClean="0"/>
              <a:t>businesses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200" dirty="0" smtClean="0"/>
              <a:t>Advantages </a:t>
            </a:r>
            <a:r>
              <a:rPr lang="en-US" sz="3200" dirty="0" smtClean="0"/>
              <a:t>and disadvantages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Carlos Lopez</a:t>
            </a:r>
          </a:p>
          <a:p>
            <a:r>
              <a:rPr lang="en-US" dirty="0" smtClean="0"/>
              <a:t>International Commission of Jurists</a:t>
            </a:r>
          </a:p>
        </p:txBody>
      </p:sp>
    </p:spTree>
    <p:extLst>
      <p:ext uri="{BB962C8B-B14F-4D97-AF65-F5344CB8AC3E}">
        <p14:creationId xmlns:p14="http://schemas.microsoft.com/office/powerpoint/2010/main" val="242530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Introduction: Right to Development and investment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concept of Right to Development: </a:t>
            </a:r>
            <a:r>
              <a:rPr lang="en-US" dirty="0"/>
              <a:t>every </a:t>
            </a:r>
            <a:r>
              <a:rPr lang="en-US" dirty="0" smtClean="0"/>
              <a:t>human person </a:t>
            </a:r>
            <a:r>
              <a:rPr lang="en-US" dirty="0"/>
              <a:t>and all peoples are entitled to participate in, contribute to, and enjoy economic, social</a:t>
            </a:r>
            <a:r>
              <a:rPr lang="en-US" dirty="0" smtClean="0"/>
              <a:t>, cultural </a:t>
            </a:r>
            <a:r>
              <a:rPr lang="en-US" dirty="0"/>
              <a:t>and political development, in which all human rights and fundamental freedoms can </a:t>
            </a:r>
            <a:r>
              <a:rPr lang="en-US" dirty="0" smtClean="0"/>
              <a:t>be fully </a:t>
            </a:r>
            <a:r>
              <a:rPr lang="en-US" dirty="0"/>
              <a:t>realized</a:t>
            </a:r>
            <a:endParaRPr lang="en-US" dirty="0" smtClean="0"/>
          </a:p>
          <a:p>
            <a:r>
              <a:rPr lang="en-US" dirty="0" smtClean="0"/>
              <a:t>Closely linked to concept of sustainable development</a:t>
            </a:r>
          </a:p>
          <a:p>
            <a:r>
              <a:rPr lang="en-US" dirty="0" smtClean="0"/>
              <a:t>The UN Sustainable Development Goals requires investment</a:t>
            </a:r>
          </a:p>
          <a:p>
            <a:pPr lvl="1"/>
            <a:r>
              <a:rPr lang="en-US" dirty="0" smtClean="0"/>
              <a:t>Monterrey, Doha, Addis Ababa declarations </a:t>
            </a:r>
          </a:p>
        </p:txBody>
      </p:sp>
    </p:spTree>
    <p:extLst>
      <p:ext uri="{BB962C8B-B14F-4D97-AF65-F5344CB8AC3E}">
        <p14:creationId xmlns:p14="http://schemas.microsoft.com/office/powerpoint/2010/main" val="3246156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Investors’ obligations in a Right to Development convention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RtDev</a:t>
            </a:r>
            <a:r>
              <a:rPr lang="en-US" dirty="0" smtClean="0"/>
              <a:t> Convention can provide multilateral framework to support countries efforts to reform:</a:t>
            </a:r>
          </a:p>
          <a:p>
            <a:pPr lvl="1"/>
            <a:r>
              <a:rPr lang="en-US" dirty="0" smtClean="0"/>
              <a:t>Bilateral Investment Treaties, or Free Trade Agreements</a:t>
            </a:r>
          </a:p>
          <a:p>
            <a:pPr lvl="1"/>
            <a:r>
              <a:rPr lang="en-US" dirty="0" smtClean="0"/>
              <a:t>National laws and regulations on investments (</a:t>
            </a:r>
            <a:r>
              <a:rPr lang="en-US" dirty="0" err="1" smtClean="0"/>
              <a:t>incl</a:t>
            </a:r>
            <a:r>
              <a:rPr lang="en-US" dirty="0" smtClean="0"/>
              <a:t> foreign investment)</a:t>
            </a:r>
          </a:p>
          <a:p>
            <a:r>
              <a:rPr lang="en-US" dirty="0" err="1" smtClean="0"/>
              <a:t>RtDev</a:t>
            </a:r>
            <a:r>
              <a:rPr lang="en-US" dirty="0" smtClean="0"/>
              <a:t> Convention with provisions on investors duties can strengthen bargaining position of countries</a:t>
            </a:r>
          </a:p>
          <a:p>
            <a:r>
              <a:rPr lang="en-US" dirty="0" err="1" smtClean="0"/>
              <a:t>RtDev</a:t>
            </a:r>
            <a:r>
              <a:rPr lang="en-US" dirty="0" smtClean="0"/>
              <a:t> Convention can help to balance investment protection regime currently seen as unbalanced</a:t>
            </a:r>
          </a:p>
        </p:txBody>
      </p:sp>
    </p:spTree>
    <p:extLst>
      <p:ext uri="{BB962C8B-B14F-4D97-AF65-F5344CB8AC3E}">
        <p14:creationId xmlns:p14="http://schemas.microsoft.com/office/powerpoint/2010/main" val="2065440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obligations for </a:t>
            </a:r>
            <a:r>
              <a:rPr lang="en-US" dirty="0" smtClean="0"/>
              <a:t>investors?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522040"/>
            <a:ext cx="7583487" cy="451569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Compliance with national law- </a:t>
            </a:r>
          </a:p>
          <a:p>
            <a:pPr lvl="2"/>
            <a:r>
              <a:rPr lang="en-US" dirty="0" smtClean="0"/>
              <a:t>and/or </a:t>
            </a:r>
            <a:r>
              <a:rPr lang="en-US" dirty="0" err="1" smtClean="0"/>
              <a:t>int</a:t>
            </a:r>
            <a:r>
              <a:rPr lang="en-US" dirty="0" smtClean="0"/>
              <a:t> law applicable </a:t>
            </a:r>
            <a:r>
              <a:rPr lang="en-US" dirty="0" smtClean="0"/>
              <a:t>in</a:t>
            </a:r>
            <a:r>
              <a:rPr lang="en-US" dirty="0" smtClean="0"/>
              <a:t> </a:t>
            </a:r>
            <a:r>
              <a:rPr lang="en-US" dirty="0" smtClean="0"/>
              <a:t>the host country</a:t>
            </a:r>
          </a:p>
          <a:p>
            <a:r>
              <a:rPr lang="en-US" dirty="0" smtClean="0"/>
              <a:t>Disclosure to the Government and the </a:t>
            </a:r>
            <a:r>
              <a:rPr lang="en-US" dirty="0" smtClean="0"/>
              <a:t>public of information about ownership, past and present practices and future plans</a:t>
            </a:r>
            <a:endParaRPr lang="en-US" dirty="0" smtClean="0"/>
          </a:p>
          <a:p>
            <a:r>
              <a:rPr lang="en-US" dirty="0" smtClean="0"/>
              <a:t>Respect for human rights and </a:t>
            </a:r>
            <a:r>
              <a:rPr lang="en-US" dirty="0" err="1" smtClean="0"/>
              <a:t>labour</a:t>
            </a:r>
            <a:r>
              <a:rPr lang="en-US" dirty="0" smtClean="0"/>
              <a:t> rights in accordance with national </a:t>
            </a:r>
            <a:r>
              <a:rPr lang="en-US" dirty="0" smtClean="0"/>
              <a:t>law</a:t>
            </a:r>
          </a:p>
          <a:p>
            <a:pPr lvl="1"/>
            <a:r>
              <a:rPr lang="en-US" dirty="0" smtClean="0"/>
              <a:t>And/or </a:t>
            </a:r>
            <a:r>
              <a:rPr lang="en-US" dirty="0" err="1" smtClean="0"/>
              <a:t>int</a:t>
            </a:r>
            <a:r>
              <a:rPr lang="en-US" dirty="0" smtClean="0"/>
              <a:t> law applicable </a:t>
            </a:r>
            <a:r>
              <a:rPr lang="en-US" dirty="0" smtClean="0"/>
              <a:t>in the host country</a:t>
            </a:r>
          </a:p>
          <a:p>
            <a:pPr lvl="1"/>
            <a:r>
              <a:rPr lang="en-US" dirty="0" smtClean="0"/>
              <a:t>“best efforts” obligation to respect all human rights in global operations</a:t>
            </a:r>
          </a:p>
          <a:p>
            <a:r>
              <a:rPr lang="en-US" dirty="0" smtClean="0"/>
              <a:t>Pre-establishment and ongoing social (human rights/</a:t>
            </a:r>
            <a:r>
              <a:rPr lang="en-US" dirty="0" err="1" smtClean="0"/>
              <a:t>labour</a:t>
            </a:r>
            <a:r>
              <a:rPr lang="en-US" dirty="0" smtClean="0"/>
              <a:t>) and environmental impact assessment/ due diligence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4054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522040"/>
            <a:ext cx="7583487" cy="451569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“Soft approach”: states should encourage enterprises to incorporate corporate social responsibility standards ( BIT Canada-</a:t>
            </a:r>
            <a:r>
              <a:rPr lang="en-US" dirty="0" err="1" smtClean="0"/>
              <a:t>Mongoli</a:t>
            </a:r>
            <a:r>
              <a:rPr lang="en-US" dirty="0" smtClean="0"/>
              <a:t>, art 14, Argentina-Qatar BIT, art 12)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“hardened approach”: </a:t>
            </a:r>
            <a:r>
              <a:rPr lang="en-US" dirty="0" smtClean="0"/>
              <a:t>Morocco- Nigeria BIT art 16: investors are required to maintain an environmental management system, uphold human rights, act in accordance with internationally recognized </a:t>
            </a:r>
            <a:r>
              <a:rPr lang="en-US" dirty="0" err="1" smtClean="0"/>
              <a:t>labour</a:t>
            </a:r>
            <a:r>
              <a:rPr lang="en-US" dirty="0" smtClean="0"/>
              <a:t> rights, and refrain from operating their investment in a way that circumvents the state’s international environmental, </a:t>
            </a:r>
            <a:r>
              <a:rPr lang="en-US" dirty="0" err="1" smtClean="0"/>
              <a:t>labour</a:t>
            </a:r>
            <a:r>
              <a:rPr lang="en-US" dirty="0" smtClean="0"/>
              <a:t> and human rights obligations</a:t>
            </a:r>
          </a:p>
          <a:p>
            <a:pPr lvl="1"/>
            <a:r>
              <a:rPr lang="en-US" dirty="0" smtClean="0"/>
              <a:t>Or ECOWAS Supplementary Act on Common Investment Rules for the community: entire chapter on investors obligations</a:t>
            </a:r>
            <a:endParaRPr lang="en-US" dirty="0" smtClean="0"/>
          </a:p>
          <a:p>
            <a:r>
              <a:rPr lang="en-US" dirty="0" smtClean="0"/>
              <a:t>Investors failure to adhere to prescribed standards will prevent them from:</a:t>
            </a:r>
            <a:endParaRPr lang="en-US" dirty="0" smtClean="0"/>
          </a:p>
          <a:p>
            <a:pPr lvl="1"/>
            <a:r>
              <a:rPr lang="en-US" dirty="0" smtClean="0"/>
              <a:t>Initiating </a:t>
            </a:r>
            <a:r>
              <a:rPr lang="en-US" dirty="0" err="1" smtClean="0"/>
              <a:t>int</a:t>
            </a:r>
            <a:r>
              <a:rPr lang="en-US" dirty="0" smtClean="0"/>
              <a:t> arbitral proceedings</a:t>
            </a:r>
          </a:p>
          <a:p>
            <a:pPr lvl="1"/>
            <a:r>
              <a:rPr lang="en-US" dirty="0" smtClean="0"/>
              <a:t>Become subject of State’s </a:t>
            </a:r>
            <a:r>
              <a:rPr lang="en-US" dirty="0" err="1" smtClean="0"/>
              <a:t>conterclaim</a:t>
            </a:r>
            <a:endParaRPr lang="en-US" dirty="0" smtClean="0"/>
          </a:p>
          <a:p>
            <a:pPr lvl="1"/>
            <a:r>
              <a:rPr lang="en-US" dirty="0" smtClean="0"/>
              <a:t>And/or result in a proportionate reduction of damages awarded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0937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Investors’ obligations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States will preserve their policy space to perform their </a:t>
            </a:r>
            <a:r>
              <a:rPr lang="en-US" dirty="0" err="1" smtClean="0"/>
              <a:t>int</a:t>
            </a:r>
            <a:r>
              <a:rPr lang="en-US" dirty="0" smtClean="0"/>
              <a:t> obligations re Right to Development and human rights</a:t>
            </a:r>
            <a:endParaRPr lang="en-US" dirty="0" smtClean="0"/>
          </a:p>
          <a:p>
            <a:r>
              <a:rPr lang="en-US" dirty="0" smtClean="0"/>
              <a:t>Make investment consistent and conducive to national efforts towards development objectives</a:t>
            </a:r>
            <a:endParaRPr lang="en-US" dirty="0" smtClean="0"/>
          </a:p>
          <a:p>
            <a:r>
              <a:rPr lang="en-US" dirty="0" smtClean="0"/>
              <a:t>Afford better protection and measure of relief to </a:t>
            </a:r>
            <a:r>
              <a:rPr lang="en-US" dirty="0" smtClean="0"/>
              <a:t>negatively </a:t>
            </a:r>
            <a:r>
              <a:rPr lang="en-US" dirty="0" smtClean="0"/>
              <a:t>impacted population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Heightened </a:t>
            </a:r>
            <a:r>
              <a:rPr lang="en-US" dirty="0" smtClean="0"/>
              <a:t>level of obligations may be seen as discouraging</a:t>
            </a:r>
            <a:endParaRPr lang="en-US" dirty="0" smtClean="0"/>
          </a:p>
          <a:p>
            <a:r>
              <a:rPr lang="en-US" dirty="0" smtClean="0"/>
              <a:t>Maybe eroded by low level of ratification </a:t>
            </a:r>
            <a:r>
              <a:rPr lang="en-US" dirty="0" smtClean="0"/>
              <a:t>or implementation</a:t>
            </a:r>
            <a:endParaRPr lang="en-US" dirty="0" smtClean="0"/>
          </a:p>
          <a:p>
            <a:r>
              <a:rPr lang="en-US" dirty="0" smtClean="0"/>
              <a:t>Requires domestic </a:t>
            </a:r>
            <a:r>
              <a:rPr lang="en-US" dirty="0" smtClean="0"/>
              <a:t>good faith efforts to enact to legislate and enforce laws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553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63882"/>
      </p:ext>
    </p:extLst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330</TotalTime>
  <Words>466</Words>
  <Application>Microsoft Macintosh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Revolution</vt:lpstr>
      <vt:lpstr>Right to development and Obligations for Investors and businesses  Advantages and disadvantages</vt:lpstr>
      <vt:lpstr>Introduction: Right to Development and investment</vt:lpstr>
      <vt:lpstr>Investors’ obligations in a Right to Development convention</vt:lpstr>
      <vt:lpstr>What obligations for investors?</vt:lpstr>
      <vt:lpstr>Approaches</vt:lpstr>
      <vt:lpstr>Investors’ obligations</vt:lpstr>
      <vt:lpstr>Thank you!!</vt:lpstr>
    </vt:vector>
  </TitlesOfParts>
  <Company>ICJ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a treaty on business and human rights</dc:title>
  <dc:creator>Carlos LOPEZ</dc:creator>
  <cp:lastModifiedBy>Carlos LOPEZ</cp:lastModifiedBy>
  <cp:revision>24</cp:revision>
  <dcterms:created xsi:type="dcterms:W3CDTF">2016-04-19T11:16:33Z</dcterms:created>
  <dcterms:modified xsi:type="dcterms:W3CDTF">2019-04-25T16:23:57Z</dcterms:modified>
</cp:coreProperties>
</file>