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0" d="100"/>
          <a:sy n="100" d="100"/>
        </p:scale>
        <p:origin x="-70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5/1/19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5/1/19</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5/1/19</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5/1/19</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5/1/19</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5/1/19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5/1/19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5/1/19</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5/1/19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5/1/19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5/1/19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5/1/19</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90700"/>
            <a:ext cx="8915400" cy="1244443"/>
          </a:xfrm>
        </p:spPr>
        <p:txBody>
          <a:bodyPr>
            <a:normAutofit/>
          </a:bodyPr>
          <a:lstStyle/>
          <a:p>
            <a:r>
              <a:rPr lang="en-US" b="1" dirty="0" smtClean="0"/>
              <a:t>Institutional Arrangements and Compliance Procedures</a:t>
            </a:r>
            <a:endParaRPr lang="en-US" b="1" dirty="0"/>
          </a:p>
        </p:txBody>
      </p:sp>
      <p:sp>
        <p:nvSpPr>
          <p:cNvPr id="3" name="Subtitle 2"/>
          <p:cNvSpPr>
            <a:spLocks noGrp="1"/>
          </p:cNvSpPr>
          <p:nvPr>
            <p:ph type="subTitle" idx="1"/>
          </p:nvPr>
        </p:nvSpPr>
        <p:spPr/>
        <p:txBody>
          <a:bodyPr>
            <a:normAutofit lnSpcReduction="10000"/>
          </a:bodyPr>
          <a:lstStyle/>
          <a:p>
            <a:r>
              <a:rPr lang="en-US" sz="2000" dirty="0" smtClean="0">
                <a:solidFill>
                  <a:srgbClr val="008000"/>
                </a:solidFill>
              </a:rPr>
              <a:t>Possible Compliance Paradigms and Frameworks for a Draft Legally Binding Instrument on the Right to Development</a:t>
            </a:r>
          </a:p>
          <a:p>
            <a:endParaRPr lang="en-US" sz="2000" dirty="0"/>
          </a:p>
          <a:p>
            <a:r>
              <a:rPr lang="en-US" sz="2000" dirty="0" smtClean="0"/>
              <a:t>Prof. Dr. Diane Desierto (JSD, Yale)</a:t>
            </a:r>
          </a:p>
          <a:p>
            <a:pPr>
              <a:spcBef>
                <a:spcPts val="0"/>
              </a:spcBef>
            </a:pPr>
            <a:r>
              <a:rPr lang="en-US" sz="1600" i="1" dirty="0" smtClean="0"/>
              <a:t>Tenured Associate Professor of Human Rights Law &amp; Global Affairs</a:t>
            </a:r>
            <a:endParaRPr lang="en-US" sz="1600" i="1" dirty="0"/>
          </a:p>
          <a:p>
            <a:pPr>
              <a:spcBef>
                <a:spcPts val="0"/>
              </a:spcBef>
            </a:pPr>
            <a:r>
              <a:rPr lang="en-US" sz="1600" dirty="0" err="1" smtClean="0"/>
              <a:t>Keough</a:t>
            </a:r>
            <a:r>
              <a:rPr lang="en-US" sz="1600" dirty="0" smtClean="0"/>
              <a:t> School of Global Affairs, University of Notre Dame (USA)</a:t>
            </a:r>
          </a:p>
          <a:p>
            <a:pPr>
              <a:spcBef>
                <a:spcPts val="0"/>
              </a:spcBef>
            </a:pPr>
            <a:endParaRPr lang="en-US" sz="1600" dirty="0"/>
          </a:p>
          <a:p>
            <a:pPr>
              <a:spcBef>
                <a:spcPts val="0"/>
              </a:spcBef>
            </a:pPr>
            <a:r>
              <a:rPr lang="en-US" sz="1600" i="1" dirty="0" smtClean="0"/>
              <a:t>Professor of International Law and Human Rights</a:t>
            </a:r>
          </a:p>
          <a:p>
            <a:pPr>
              <a:spcBef>
                <a:spcPts val="0"/>
              </a:spcBef>
            </a:pPr>
            <a:r>
              <a:rPr lang="en-US" sz="1600" dirty="0" smtClean="0"/>
              <a:t>Philippines Judicial Academy, Supreme Court of the Philippines</a:t>
            </a:r>
          </a:p>
          <a:p>
            <a:pPr>
              <a:spcBef>
                <a:spcPts val="0"/>
              </a:spcBef>
            </a:pPr>
            <a:endParaRPr lang="en-US" sz="1600" dirty="0"/>
          </a:p>
          <a:p>
            <a:pPr>
              <a:spcBef>
                <a:spcPts val="0"/>
              </a:spcBef>
            </a:pPr>
            <a:r>
              <a:rPr lang="en-US" sz="1600" i="1" dirty="0" smtClean="0"/>
              <a:t>External Faculty Fellow, </a:t>
            </a:r>
            <a:r>
              <a:rPr lang="en-US" sz="1600" dirty="0" smtClean="0"/>
              <a:t>WSD </a:t>
            </a:r>
            <a:r>
              <a:rPr lang="en-US" sz="1600" dirty="0" err="1" smtClean="0"/>
              <a:t>Handa</a:t>
            </a:r>
            <a:r>
              <a:rPr lang="en-US" sz="1600" dirty="0" smtClean="0"/>
              <a:t> Center for Human Rights and International Justice, Stanford University (USA)</a:t>
            </a:r>
            <a:endParaRPr lang="en-US" sz="1600" i="1" dirty="0" smtClean="0"/>
          </a:p>
        </p:txBody>
      </p:sp>
    </p:spTree>
    <p:extLst>
      <p:ext uri="{BB962C8B-B14F-4D97-AF65-F5344CB8AC3E}">
        <p14:creationId xmlns:p14="http://schemas.microsoft.com/office/powerpoint/2010/main" val="4262931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Design Options</a:t>
            </a:r>
            <a:endParaRPr lang="en-US" dirty="0"/>
          </a:p>
        </p:txBody>
      </p:sp>
      <p:sp>
        <p:nvSpPr>
          <p:cNvPr id="3" name="Content Placeholder 2"/>
          <p:cNvSpPr>
            <a:spLocks noGrp="1"/>
          </p:cNvSpPr>
          <p:nvPr>
            <p:ph idx="1"/>
          </p:nvPr>
        </p:nvSpPr>
        <p:spPr>
          <a:xfrm>
            <a:off x="1114424" y="2209800"/>
            <a:ext cx="7610476" cy="4318000"/>
          </a:xfrm>
        </p:spPr>
        <p:txBody>
          <a:bodyPr>
            <a:normAutofit/>
          </a:bodyPr>
          <a:lstStyle/>
          <a:p>
            <a:pPr marL="457200" indent="-457200">
              <a:buAutoNum type="arabicPeriod" startAt="3"/>
            </a:pPr>
            <a:r>
              <a:rPr lang="en-US" dirty="0" smtClean="0">
                <a:solidFill>
                  <a:srgbClr val="FF0000"/>
                </a:solidFill>
              </a:rPr>
              <a:t>A ‘COMMON BUT DIFFERENTIATED RESPONSIBILITY’ MODEL OR VERIFIABLE PUBLIC REGISTRY OF COMMITMENTS</a:t>
            </a:r>
            <a:r>
              <a:rPr lang="en-US" dirty="0" smtClean="0">
                <a:solidFill>
                  <a:schemeClr val="tx1"/>
                </a:solidFill>
              </a:rPr>
              <a:t> analogous to the Paris Agreement </a:t>
            </a:r>
            <a:r>
              <a:rPr lang="mr-IN" dirty="0" smtClean="0">
                <a:solidFill>
                  <a:schemeClr val="tx1"/>
                </a:solidFill>
              </a:rPr>
              <a:t>–</a:t>
            </a:r>
            <a:r>
              <a:rPr lang="en-US" dirty="0" smtClean="0">
                <a:solidFill>
                  <a:schemeClr val="tx1"/>
                </a:solidFill>
              </a:rPr>
              <a:t> which enables heightened transparency of State measures to ensure free, meaningful, informed participation in development decision-making processes.</a:t>
            </a:r>
          </a:p>
          <a:p>
            <a:pPr marL="457200" indent="-457200">
              <a:buAutoNum type="arabicPeriod" startAt="3"/>
            </a:pPr>
            <a:r>
              <a:rPr lang="en-US" dirty="0" smtClean="0">
                <a:solidFill>
                  <a:srgbClr val="FF0000"/>
                </a:solidFill>
              </a:rPr>
              <a:t>DIALOGIC OR REVIEW FUNCTIONS VESTED IN A TREATY-BASED BODY </a:t>
            </a:r>
            <a:r>
              <a:rPr lang="en-US" dirty="0" smtClean="0">
                <a:solidFill>
                  <a:schemeClr val="tx1"/>
                </a:solidFill>
              </a:rPr>
              <a:t>similar to the Trade Policy Review Mechanism pillar at the WTO, which could facilitate better policy coordination to improve State measures to comply with the Right to Development</a:t>
            </a:r>
            <a:endParaRPr lang="en-US" dirty="0" smtClean="0">
              <a:solidFill>
                <a:srgbClr val="FF0000"/>
              </a:solidFill>
            </a:endParaRPr>
          </a:p>
        </p:txBody>
      </p:sp>
    </p:spTree>
    <p:extLst>
      <p:ext uri="{BB962C8B-B14F-4D97-AF65-F5344CB8AC3E}">
        <p14:creationId xmlns:p14="http://schemas.microsoft.com/office/powerpoint/2010/main" val="2656286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Design Options</a:t>
            </a:r>
            <a:endParaRPr lang="en-US" dirty="0"/>
          </a:p>
        </p:txBody>
      </p:sp>
      <p:sp>
        <p:nvSpPr>
          <p:cNvPr id="3" name="Content Placeholder 2"/>
          <p:cNvSpPr>
            <a:spLocks noGrp="1"/>
          </p:cNvSpPr>
          <p:nvPr>
            <p:ph idx="1"/>
          </p:nvPr>
        </p:nvSpPr>
        <p:spPr>
          <a:xfrm>
            <a:off x="1114424" y="2209800"/>
            <a:ext cx="7610476" cy="4318000"/>
          </a:xfrm>
        </p:spPr>
        <p:txBody>
          <a:bodyPr>
            <a:normAutofit lnSpcReduction="10000"/>
          </a:bodyPr>
          <a:lstStyle/>
          <a:p>
            <a:pPr marL="457200" indent="-457200">
              <a:buAutoNum type="arabicPeriod" startAt="5"/>
            </a:pPr>
            <a:r>
              <a:rPr lang="en-US" dirty="0" smtClean="0">
                <a:solidFill>
                  <a:srgbClr val="FF0000"/>
                </a:solidFill>
              </a:rPr>
              <a:t>USING INTEGRATED RTD REPORTING TO ANALYZE </a:t>
            </a:r>
            <a:r>
              <a:rPr lang="en-US" u="sng" dirty="0" smtClean="0">
                <a:solidFill>
                  <a:srgbClr val="FF0000"/>
                </a:solidFill>
              </a:rPr>
              <a:t>INTERSECTIONAL</a:t>
            </a:r>
            <a:r>
              <a:rPr lang="en-US" dirty="0" smtClean="0">
                <a:solidFill>
                  <a:srgbClr val="FF0000"/>
                </a:solidFill>
              </a:rPr>
              <a:t> FACTORS CONSTRAINING HUMAN RIGHTS AND SDG IMPLEMENTATION: </a:t>
            </a:r>
            <a:r>
              <a:rPr lang="en-US" dirty="0" smtClean="0">
                <a:solidFill>
                  <a:schemeClr val="tx1"/>
                </a:solidFill>
              </a:rPr>
              <a:t>enable comparative and self-assessment of structural conditions conducive to racism and discrimination (gender, race, ethnicity, economic status, citizenship, nationality, religion or belief, etc.)</a:t>
            </a:r>
          </a:p>
          <a:p>
            <a:pPr marL="457200" indent="-457200">
              <a:buAutoNum type="arabicPeriod" startAt="5"/>
            </a:pPr>
            <a:r>
              <a:rPr lang="en-US" dirty="0" smtClean="0">
                <a:solidFill>
                  <a:srgbClr val="FF0000"/>
                </a:solidFill>
              </a:rPr>
              <a:t>OPTIONAL PROTOCOL FOR INDIVIDUAL OR GROUP COMPLAINTS PROCEDURES AND SETTLEMENT OF DISPUTES (e.g. communications process, adjudication at local/regional/international courts or tribunals, arbitration, etc.)</a:t>
            </a:r>
            <a:r>
              <a:rPr lang="en-US" dirty="0" smtClean="0">
                <a:solidFill>
                  <a:schemeClr val="tx1"/>
                </a:solidFill>
              </a:rPr>
              <a:t>: enables time to scrutinize States’ and non-State actors’ transparent interpretive practices to implement RTD </a:t>
            </a:r>
            <a:endParaRPr lang="en-US" dirty="0" smtClean="0">
              <a:solidFill>
                <a:srgbClr val="FF0000"/>
              </a:solidFill>
            </a:endParaRPr>
          </a:p>
        </p:txBody>
      </p:sp>
    </p:spTree>
    <p:extLst>
      <p:ext uri="{BB962C8B-B14F-4D97-AF65-F5344CB8AC3E}">
        <p14:creationId xmlns:p14="http://schemas.microsoft.com/office/powerpoint/2010/main" val="893881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a:off x="508001" y="3035300"/>
            <a:ext cx="8291575" cy="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9" name="Straight Arrow Connector 8"/>
          <p:cNvCxnSpPr/>
          <p:nvPr/>
        </p:nvCxnSpPr>
        <p:spPr>
          <a:xfrm flipH="1" flipV="1">
            <a:off x="1295400" y="1714500"/>
            <a:ext cx="12700" cy="1320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4597400" y="3035300"/>
            <a:ext cx="25400" cy="1092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508001" y="482600"/>
            <a:ext cx="1587499" cy="177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Human Rights Advocacy and Promotion</a:t>
            </a:r>
            <a:endParaRPr lang="en-US" dirty="0"/>
          </a:p>
        </p:txBody>
      </p:sp>
      <p:sp>
        <p:nvSpPr>
          <p:cNvPr id="17" name="Rectangle 16"/>
          <p:cNvSpPr/>
          <p:nvPr/>
        </p:nvSpPr>
        <p:spPr>
          <a:xfrm>
            <a:off x="177800" y="4127500"/>
            <a:ext cx="8839199" cy="2260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t>Human Rights Implementation, Monitoring, Compliance:</a:t>
            </a:r>
          </a:p>
          <a:p>
            <a:pPr algn="ctr"/>
            <a:r>
              <a:rPr lang="en-US" sz="2400" b="1" dirty="0" smtClean="0"/>
              <a:t>Multi-</a:t>
            </a:r>
            <a:r>
              <a:rPr lang="en-US" sz="2400" b="1" dirty="0" err="1" smtClean="0"/>
              <a:t>Sectoral</a:t>
            </a:r>
            <a:r>
              <a:rPr lang="en-US" sz="2400" b="1" dirty="0" smtClean="0"/>
              <a:t>, Interdisciplinary, Data-Driven, Intersectional</a:t>
            </a:r>
          </a:p>
          <a:p>
            <a:pPr algn="ctr"/>
            <a:r>
              <a:rPr lang="en-US" sz="2400" b="1" dirty="0" smtClean="0"/>
              <a:t>(Local, National, Regiona</a:t>
            </a:r>
            <a:r>
              <a:rPr lang="en-US" sz="2400" b="1" dirty="0" smtClean="0"/>
              <a:t>l, International)</a:t>
            </a:r>
            <a:endParaRPr lang="en-US" sz="2400" b="1" dirty="0"/>
          </a:p>
        </p:txBody>
      </p:sp>
      <p:sp>
        <p:nvSpPr>
          <p:cNvPr id="18" name="Rectangle 17"/>
          <p:cNvSpPr/>
          <p:nvPr/>
        </p:nvSpPr>
        <p:spPr>
          <a:xfrm>
            <a:off x="5791200" y="812800"/>
            <a:ext cx="3225800" cy="1816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Human Rights Enforcement through International Judicial or Arbitral Procedures and/or Corresponding Enforcement Mechanisms</a:t>
            </a:r>
            <a:endParaRPr lang="en-US" dirty="0"/>
          </a:p>
        </p:txBody>
      </p:sp>
      <p:cxnSp>
        <p:nvCxnSpPr>
          <p:cNvPr id="20" name="Straight Connector 19"/>
          <p:cNvCxnSpPr/>
          <p:nvPr/>
        </p:nvCxnSpPr>
        <p:spPr>
          <a:xfrm flipV="1">
            <a:off x="7454900" y="2628900"/>
            <a:ext cx="0" cy="406400"/>
          </a:xfrm>
          <a:prstGeom prst="line">
            <a:avLst/>
          </a:prstGeom>
        </p:spPr>
        <p:style>
          <a:lnRef idx="2">
            <a:schemeClr val="accent1"/>
          </a:lnRef>
          <a:fillRef idx="0">
            <a:schemeClr val="accent1"/>
          </a:fillRef>
          <a:effectRef idx="1">
            <a:schemeClr val="accent1"/>
          </a:effectRef>
          <a:fontRef idx="minor">
            <a:schemeClr val="tx1"/>
          </a:fontRef>
        </p:style>
      </p:cxnSp>
      <p:sp>
        <p:nvSpPr>
          <p:cNvPr id="22" name="Rectangle 21"/>
          <p:cNvSpPr/>
          <p:nvPr/>
        </p:nvSpPr>
        <p:spPr>
          <a:xfrm>
            <a:off x="914400" y="3175000"/>
            <a:ext cx="7594600" cy="4191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rgbClr val="FF0000"/>
                </a:solidFill>
              </a:rPr>
              <a:t>Interpretive Evolution of International Human Rights Law</a:t>
            </a:r>
            <a:endParaRPr lang="en-US" dirty="0">
              <a:solidFill>
                <a:srgbClr val="FF0000"/>
              </a:solidFill>
            </a:endParaRPr>
          </a:p>
        </p:txBody>
      </p:sp>
    </p:spTree>
    <p:extLst>
      <p:ext uri="{BB962C8B-B14F-4D97-AF65-F5344CB8AC3E}">
        <p14:creationId xmlns:p14="http://schemas.microsoft.com/office/powerpoint/2010/main" val="2057054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Compliance v. Enforcement</a:t>
            </a:r>
            <a:endParaRPr lang="en-US" dirty="0"/>
          </a:p>
        </p:txBody>
      </p:sp>
      <p:sp>
        <p:nvSpPr>
          <p:cNvPr id="3" name="Subtitle 2"/>
          <p:cNvSpPr>
            <a:spLocks noGrp="1"/>
          </p:cNvSpPr>
          <p:nvPr>
            <p:ph type="subTitle" idx="1"/>
          </p:nvPr>
        </p:nvSpPr>
        <p:spPr/>
        <p:txBody>
          <a:bodyPr/>
          <a:lstStyle/>
          <a:p>
            <a:r>
              <a:rPr lang="en-US" dirty="0" smtClean="0"/>
              <a:t>Definitions, Determinants, and Drivers</a:t>
            </a:r>
            <a:endParaRPr lang="en-US" dirty="0"/>
          </a:p>
        </p:txBody>
      </p:sp>
    </p:spTree>
    <p:extLst>
      <p:ext uri="{BB962C8B-B14F-4D97-AF65-F5344CB8AC3E}">
        <p14:creationId xmlns:p14="http://schemas.microsoft.com/office/powerpoint/2010/main" val="62051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Text Placeholder 2"/>
          <p:cNvSpPr>
            <a:spLocks noGrp="1"/>
          </p:cNvSpPr>
          <p:nvPr>
            <p:ph type="body" idx="1"/>
          </p:nvPr>
        </p:nvSpPr>
        <p:spPr>
          <a:xfrm>
            <a:off x="1120588" y="2017713"/>
            <a:ext cx="3566160" cy="471487"/>
          </a:xfrm>
        </p:spPr>
        <p:txBody>
          <a:bodyPr/>
          <a:lstStyle/>
          <a:p>
            <a:pPr algn="ctr"/>
            <a:r>
              <a:rPr lang="en-US" dirty="0" smtClean="0"/>
              <a:t>COMPLIANCE</a:t>
            </a:r>
            <a:endParaRPr lang="en-US" dirty="0"/>
          </a:p>
        </p:txBody>
      </p:sp>
      <p:sp>
        <p:nvSpPr>
          <p:cNvPr id="4" name="Content Placeholder 3"/>
          <p:cNvSpPr>
            <a:spLocks noGrp="1"/>
          </p:cNvSpPr>
          <p:nvPr>
            <p:ph sz="half" idx="2"/>
          </p:nvPr>
        </p:nvSpPr>
        <p:spPr>
          <a:xfrm>
            <a:off x="533400" y="3065928"/>
            <a:ext cx="4153348" cy="3423772"/>
          </a:xfrm>
        </p:spPr>
        <p:txBody>
          <a:bodyPr>
            <a:normAutofit/>
          </a:bodyPr>
          <a:lstStyle/>
          <a:p>
            <a:r>
              <a:rPr lang="en-US" dirty="0" smtClean="0"/>
              <a:t>The degree to which State behavior conforms with what an international agreement </a:t>
            </a:r>
            <a:r>
              <a:rPr lang="en-US" dirty="0" smtClean="0">
                <a:solidFill>
                  <a:srgbClr val="FF0000"/>
                </a:solidFill>
              </a:rPr>
              <a:t>prescribes or proscribes</a:t>
            </a:r>
            <a:r>
              <a:rPr lang="en-US" dirty="0" smtClean="0"/>
              <a:t> (Young, 1990)</a:t>
            </a:r>
          </a:p>
          <a:p>
            <a:r>
              <a:rPr lang="en-US" dirty="0" smtClean="0"/>
              <a:t>DIFFERENT from </a:t>
            </a:r>
            <a:r>
              <a:rPr lang="en-US" dirty="0" smtClean="0">
                <a:solidFill>
                  <a:srgbClr val="FF0000"/>
                </a:solidFill>
              </a:rPr>
              <a:t>effectiveness</a:t>
            </a:r>
            <a:r>
              <a:rPr lang="en-US" dirty="0" smtClean="0"/>
              <a:t>, which refers to the degree to which an international agreement solves the problem(s) for which the agreement was designed.</a:t>
            </a:r>
            <a:endParaRPr lang="en-US" dirty="0"/>
          </a:p>
        </p:txBody>
      </p:sp>
      <p:sp>
        <p:nvSpPr>
          <p:cNvPr id="5" name="Text Placeholder 4"/>
          <p:cNvSpPr>
            <a:spLocks noGrp="1"/>
          </p:cNvSpPr>
          <p:nvPr>
            <p:ph type="body" sz="quarter" idx="3"/>
          </p:nvPr>
        </p:nvSpPr>
        <p:spPr>
          <a:xfrm>
            <a:off x="5147534" y="2017713"/>
            <a:ext cx="3566160" cy="471487"/>
          </a:xfrm>
        </p:spPr>
        <p:txBody>
          <a:bodyPr/>
          <a:lstStyle/>
          <a:p>
            <a:pPr algn="ctr"/>
            <a:r>
              <a:rPr lang="en-US" dirty="0" smtClean="0"/>
              <a:t>ENFORCEMENT</a:t>
            </a:r>
            <a:endParaRPr lang="en-US" dirty="0"/>
          </a:p>
        </p:txBody>
      </p:sp>
      <p:sp>
        <p:nvSpPr>
          <p:cNvPr id="6" name="Content Placeholder 5"/>
          <p:cNvSpPr>
            <a:spLocks noGrp="1"/>
          </p:cNvSpPr>
          <p:nvPr>
            <p:ph sz="quarter" idx="4"/>
          </p:nvPr>
        </p:nvSpPr>
        <p:spPr>
          <a:xfrm>
            <a:off x="4991100" y="3065928"/>
            <a:ext cx="3922712" cy="3665072"/>
          </a:xfrm>
        </p:spPr>
        <p:txBody>
          <a:bodyPr>
            <a:normAutofit fontScale="92500" lnSpcReduction="20000"/>
          </a:bodyPr>
          <a:lstStyle/>
          <a:p>
            <a:r>
              <a:rPr lang="en-US" dirty="0" smtClean="0"/>
              <a:t>The transformation, through community means, of authoritative pronouncement into controlling reality</a:t>
            </a:r>
            <a:r>
              <a:rPr lang="mr-IN" dirty="0" smtClean="0"/>
              <a:t>…</a:t>
            </a:r>
            <a:r>
              <a:rPr lang="en-US" dirty="0" smtClean="0"/>
              <a:t>depends on the ingenuity, resourcefulness, and energy of the victorious party in a dispute. (</a:t>
            </a:r>
            <a:r>
              <a:rPr lang="en-US" dirty="0" err="1" smtClean="0"/>
              <a:t>Reisman</a:t>
            </a:r>
            <a:r>
              <a:rPr lang="en-US" dirty="0" smtClean="0"/>
              <a:t>, 1969).</a:t>
            </a:r>
          </a:p>
          <a:p>
            <a:r>
              <a:rPr lang="en-US" dirty="0" smtClean="0"/>
              <a:t>No overarching supranational or international compulsory judicial means of enforcement. </a:t>
            </a:r>
            <a:r>
              <a:rPr lang="en-US" dirty="0" smtClean="0">
                <a:solidFill>
                  <a:srgbClr val="FF0000"/>
                </a:solidFill>
              </a:rPr>
              <a:t>Often depends on what the treaty regime itself specifies, and what foreseeably falls within the jurisdiction of international judicial institutions.</a:t>
            </a:r>
          </a:p>
          <a:p>
            <a:endParaRPr lang="en-US" dirty="0"/>
          </a:p>
        </p:txBody>
      </p:sp>
    </p:spTree>
    <p:extLst>
      <p:ext uri="{BB962C8B-B14F-4D97-AF65-F5344CB8AC3E}">
        <p14:creationId xmlns:p14="http://schemas.microsoft.com/office/powerpoint/2010/main" val="269254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Determinants</a:t>
            </a:r>
            <a:endParaRPr lang="en-US" dirty="0"/>
          </a:p>
        </p:txBody>
      </p:sp>
      <p:sp>
        <p:nvSpPr>
          <p:cNvPr id="3" name="Text Placeholder 2"/>
          <p:cNvSpPr>
            <a:spLocks noGrp="1"/>
          </p:cNvSpPr>
          <p:nvPr>
            <p:ph type="body" idx="1"/>
          </p:nvPr>
        </p:nvSpPr>
        <p:spPr/>
        <p:txBody>
          <a:bodyPr/>
          <a:lstStyle/>
          <a:p>
            <a:pPr algn="ctr"/>
            <a:r>
              <a:rPr lang="en-US" dirty="0" smtClean="0"/>
              <a:t>Compliance</a:t>
            </a:r>
            <a:endParaRPr lang="en-US" dirty="0"/>
          </a:p>
        </p:txBody>
      </p:sp>
      <p:sp>
        <p:nvSpPr>
          <p:cNvPr id="4" name="Content Placeholder 3"/>
          <p:cNvSpPr>
            <a:spLocks noGrp="1"/>
          </p:cNvSpPr>
          <p:nvPr>
            <p:ph sz="half" idx="2"/>
          </p:nvPr>
        </p:nvSpPr>
        <p:spPr>
          <a:xfrm>
            <a:off x="368300" y="3065928"/>
            <a:ext cx="4572000" cy="3550771"/>
          </a:xfrm>
        </p:spPr>
        <p:txBody>
          <a:bodyPr>
            <a:normAutofit fontScale="92500" lnSpcReduction="20000"/>
          </a:bodyPr>
          <a:lstStyle/>
          <a:p>
            <a:r>
              <a:rPr lang="en-US" dirty="0" smtClean="0"/>
              <a:t>Causality is NOT the sole or dominant lens for interdisciplinary examination of the behavioral influence of legal rules</a:t>
            </a:r>
          </a:p>
          <a:p>
            <a:r>
              <a:rPr lang="en-US" dirty="0" smtClean="0"/>
              <a:t>Realist, </a:t>
            </a:r>
            <a:r>
              <a:rPr lang="en-US" dirty="0" err="1" smtClean="0"/>
              <a:t>institutionalist</a:t>
            </a:r>
            <a:r>
              <a:rPr lang="en-US" dirty="0" smtClean="0"/>
              <a:t>, rational choice, behavioral, normative theories, among others explore various phenomena that encourages State compliance</a:t>
            </a:r>
          </a:p>
          <a:p>
            <a:r>
              <a:rPr lang="en-US" dirty="0" smtClean="0"/>
              <a:t>Examples: strategic cooperation objectives, self-interests, reciprocity, reputational concerns, identity over shared norms of international behavior, sense of legitimacy and fairness, etc.</a:t>
            </a:r>
            <a:endParaRPr lang="en-US" dirty="0"/>
          </a:p>
        </p:txBody>
      </p:sp>
      <p:sp>
        <p:nvSpPr>
          <p:cNvPr id="5" name="Text Placeholder 4"/>
          <p:cNvSpPr>
            <a:spLocks noGrp="1"/>
          </p:cNvSpPr>
          <p:nvPr>
            <p:ph type="body" sz="quarter" idx="3"/>
          </p:nvPr>
        </p:nvSpPr>
        <p:spPr/>
        <p:txBody>
          <a:bodyPr/>
          <a:lstStyle/>
          <a:p>
            <a:pPr algn="ctr"/>
            <a:r>
              <a:rPr lang="en-US" dirty="0" smtClean="0"/>
              <a:t>Enforcement</a:t>
            </a:r>
            <a:endParaRPr lang="en-US" dirty="0"/>
          </a:p>
        </p:txBody>
      </p:sp>
      <p:sp>
        <p:nvSpPr>
          <p:cNvPr id="6" name="Content Placeholder 5"/>
          <p:cNvSpPr>
            <a:spLocks noGrp="1"/>
          </p:cNvSpPr>
          <p:nvPr>
            <p:ph sz="quarter" idx="4"/>
          </p:nvPr>
        </p:nvSpPr>
        <p:spPr>
          <a:xfrm>
            <a:off x="5147533" y="3065929"/>
            <a:ext cx="3766279" cy="3550770"/>
          </a:xfrm>
        </p:spPr>
        <p:txBody>
          <a:bodyPr>
            <a:normAutofit/>
          </a:bodyPr>
          <a:lstStyle/>
          <a:p>
            <a:r>
              <a:rPr lang="en-US" dirty="0" smtClean="0"/>
              <a:t>Victorious injured party succeeds in enforcing the </a:t>
            </a:r>
            <a:r>
              <a:rPr lang="en-US" i="1" dirty="0" err="1" smtClean="0"/>
              <a:t>dispositif</a:t>
            </a:r>
            <a:r>
              <a:rPr lang="en-US" dirty="0" smtClean="0"/>
              <a:t> of an international court or arbitral decision because of a conducive structural legal environment for enforcement, which may include sanctioned or permitted coercion in some cases (e.g. enforcement of arbitral awards, ICJ decisions, WTO rulings, etc.)</a:t>
            </a:r>
            <a:endParaRPr lang="en-US" dirty="0"/>
          </a:p>
        </p:txBody>
      </p:sp>
    </p:spTree>
    <p:extLst>
      <p:ext uri="{BB962C8B-B14F-4D97-AF65-F5344CB8AC3E}">
        <p14:creationId xmlns:p14="http://schemas.microsoft.com/office/powerpoint/2010/main" val="1603992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800" y="546100"/>
            <a:ext cx="8864600" cy="6247864"/>
          </a:xfrm>
          <a:prstGeom prst="rect">
            <a:avLst/>
          </a:prstGeom>
          <a:noFill/>
        </p:spPr>
        <p:txBody>
          <a:bodyPr wrap="square" rtlCol="0">
            <a:spAutoFit/>
          </a:bodyPr>
          <a:lstStyle/>
          <a:p>
            <a:pPr algn="r"/>
            <a:r>
              <a:rPr lang="en-US" sz="2000" dirty="0" smtClean="0"/>
              <a:t>“It is true that international law only rarely affects the decisions  of states and other actors in international society through mechanisms that coerce or punish, but this does not mean that international law is ineffective. </a:t>
            </a:r>
            <a:r>
              <a:rPr lang="en-US" sz="2000" dirty="0" smtClean="0">
                <a:solidFill>
                  <a:srgbClr val="FF0000"/>
                </a:solidFill>
              </a:rPr>
              <a:t>Law’s influence is felt in processes of persuasion that are grounded in shared understandings of right conduct</a:t>
            </a:r>
            <a:r>
              <a:rPr lang="en-US" sz="2000" dirty="0" smtClean="0"/>
              <a:t>.” </a:t>
            </a:r>
          </a:p>
          <a:p>
            <a:pPr algn="r"/>
            <a:r>
              <a:rPr lang="en-US" sz="2000" dirty="0" smtClean="0"/>
              <a:t>(J. </a:t>
            </a:r>
            <a:r>
              <a:rPr lang="en-US" sz="2000" dirty="0" err="1" smtClean="0"/>
              <a:t>Brunnee</a:t>
            </a:r>
            <a:r>
              <a:rPr lang="en-US" sz="2000" dirty="0" smtClean="0"/>
              <a:t> and S. </a:t>
            </a:r>
            <a:r>
              <a:rPr lang="en-US" sz="2000" dirty="0" err="1" smtClean="0"/>
              <a:t>Toope</a:t>
            </a:r>
            <a:r>
              <a:rPr lang="en-US" sz="2000" dirty="0" smtClean="0"/>
              <a:t>, 2002).</a:t>
            </a:r>
          </a:p>
          <a:p>
            <a:pPr algn="r"/>
            <a:endParaRPr lang="en-US" sz="2000" dirty="0" smtClean="0"/>
          </a:p>
          <a:p>
            <a:pPr algn="r"/>
            <a:endParaRPr lang="en-US" sz="2000" dirty="0" smtClean="0"/>
          </a:p>
          <a:p>
            <a:pPr algn="r"/>
            <a:endParaRPr lang="en-US" sz="2000" dirty="0"/>
          </a:p>
          <a:p>
            <a:pPr algn="r"/>
            <a:r>
              <a:rPr lang="en-US" sz="2000" dirty="0" smtClean="0"/>
              <a:t>“</a:t>
            </a:r>
            <a:r>
              <a:rPr lang="mr-IN" sz="2000" dirty="0" smtClean="0"/>
              <a:t>…</a:t>
            </a:r>
            <a:r>
              <a:rPr lang="en-US" sz="2000" dirty="0" smtClean="0"/>
              <a:t>taking compliance seriously in a theory about global justice does not mean that we should just accept international law as just based on fears of reactions to changes to it by powerful states or non-state actors</a:t>
            </a:r>
            <a:r>
              <a:rPr lang="mr-IN" sz="2000" dirty="0" smtClean="0"/>
              <a:t>…</a:t>
            </a:r>
            <a:r>
              <a:rPr lang="en-US" sz="2000" dirty="0" smtClean="0">
                <a:solidFill>
                  <a:srgbClr val="FF0000"/>
                </a:solidFill>
              </a:rPr>
              <a:t>ideas for morally better rules should not be abandoned simply because they will not be accepted by all. </a:t>
            </a:r>
            <a:r>
              <a:rPr lang="en-US" sz="2000" dirty="0" smtClean="0"/>
              <a:t>Many areas of progress in international law, such as in human rights and the environment, overcame arguments by opponents that the underlying ideas </a:t>
            </a:r>
          </a:p>
          <a:p>
            <a:pPr algn="r"/>
            <a:r>
              <a:rPr lang="en-US" sz="2000" dirty="0" smtClean="0"/>
              <a:t>would never be accepted by states.” </a:t>
            </a:r>
          </a:p>
          <a:p>
            <a:pPr algn="r"/>
            <a:r>
              <a:rPr lang="en-US" sz="2000" dirty="0" smtClean="0"/>
              <a:t>(S. Ratner, 2015)            </a:t>
            </a:r>
          </a:p>
          <a:p>
            <a:pPr algn="r"/>
            <a:endParaRPr lang="en-US" sz="2000" dirty="0"/>
          </a:p>
          <a:p>
            <a:pPr algn="r"/>
            <a:endParaRPr lang="en-US" sz="2000" dirty="0"/>
          </a:p>
        </p:txBody>
      </p:sp>
    </p:spTree>
    <p:extLst>
      <p:ext uri="{BB962C8B-B14F-4D97-AF65-F5344CB8AC3E}">
        <p14:creationId xmlns:p14="http://schemas.microsoft.com/office/powerpoint/2010/main" val="309334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Drivers of Compliance</a:t>
            </a:r>
            <a:endParaRPr lang="en-US" dirty="0"/>
          </a:p>
        </p:txBody>
      </p:sp>
      <p:sp>
        <p:nvSpPr>
          <p:cNvPr id="3" name="Content Placeholder 2"/>
          <p:cNvSpPr>
            <a:spLocks noGrp="1"/>
          </p:cNvSpPr>
          <p:nvPr>
            <p:ph idx="1"/>
          </p:nvPr>
        </p:nvSpPr>
        <p:spPr/>
        <p:txBody>
          <a:bodyPr/>
          <a:lstStyle/>
          <a:p>
            <a:r>
              <a:rPr lang="en-US" dirty="0" err="1" smtClean="0"/>
              <a:t>Chayes</a:t>
            </a:r>
            <a:r>
              <a:rPr lang="en-US" dirty="0" smtClean="0"/>
              <a:t> and </a:t>
            </a:r>
            <a:r>
              <a:rPr lang="en-US" dirty="0" err="1" smtClean="0"/>
              <a:t>Chayes</a:t>
            </a:r>
            <a:r>
              <a:rPr lang="en-US" dirty="0"/>
              <a:t> </a:t>
            </a:r>
            <a:r>
              <a:rPr lang="en-US" dirty="0" smtClean="0"/>
              <a:t>(1993): DETERMINE THE </a:t>
            </a:r>
            <a:r>
              <a:rPr lang="en-US" b="1" dirty="0" smtClean="0">
                <a:solidFill>
                  <a:srgbClr val="FF0000"/>
                </a:solidFill>
              </a:rPr>
              <a:t>ACCEPTABLE LEVEL OF COMPLIANCE</a:t>
            </a:r>
            <a:endParaRPr lang="en-US" dirty="0" smtClean="0"/>
          </a:p>
          <a:p>
            <a:pPr marL="457200" indent="-457200">
              <a:buAutoNum type="arabicPeriod"/>
            </a:pPr>
            <a:r>
              <a:rPr lang="en-US" dirty="0" smtClean="0"/>
              <a:t>Efficiency</a:t>
            </a:r>
          </a:p>
          <a:p>
            <a:pPr marL="457200" indent="-457200">
              <a:buAutoNum type="arabicPeriod"/>
            </a:pPr>
            <a:r>
              <a:rPr lang="en-US" dirty="0" smtClean="0"/>
              <a:t>Interests</a:t>
            </a:r>
          </a:p>
          <a:p>
            <a:pPr marL="457200" indent="-457200">
              <a:buAutoNum type="arabicPeriod"/>
            </a:pPr>
            <a:r>
              <a:rPr lang="en-US" dirty="0" smtClean="0"/>
              <a:t>Norms</a:t>
            </a:r>
          </a:p>
          <a:p>
            <a:pPr marL="457200" indent="-457200">
              <a:buAutoNum type="arabicPeriod"/>
            </a:pPr>
            <a:r>
              <a:rPr lang="en-US" dirty="0" smtClean="0"/>
              <a:t>Ambiguity v. Clarity of Rules</a:t>
            </a:r>
          </a:p>
          <a:p>
            <a:pPr marL="457200" indent="-457200">
              <a:buAutoNum type="arabicPeriod"/>
            </a:pPr>
            <a:r>
              <a:rPr lang="en-US" dirty="0" smtClean="0"/>
              <a:t>Capabilities and Capacities</a:t>
            </a:r>
            <a:endParaRPr lang="en-US" dirty="0"/>
          </a:p>
        </p:txBody>
      </p:sp>
    </p:spTree>
    <p:extLst>
      <p:ext uri="{BB962C8B-B14F-4D97-AF65-F5344CB8AC3E}">
        <p14:creationId xmlns:p14="http://schemas.microsoft.com/office/powerpoint/2010/main" val="3009305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6100"/>
            <a:ext cx="8915400" cy="1219043"/>
          </a:xfrm>
        </p:spPr>
        <p:txBody>
          <a:bodyPr>
            <a:normAutofit fontScale="90000"/>
          </a:bodyPr>
          <a:lstStyle/>
          <a:p>
            <a:r>
              <a:rPr lang="en-US" dirty="0" smtClean="0"/>
              <a:t>ALTERNATIVE MODALITIES AND FRAMEWORKS FOR RTD COMPLIANCE</a:t>
            </a:r>
            <a:endParaRPr lang="en-US" dirty="0"/>
          </a:p>
        </p:txBody>
      </p:sp>
      <p:sp>
        <p:nvSpPr>
          <p:cNvPr id="3" name="Subtitle 2"/>
          <p:cNvSpPr>
            <a:spLocks noGrp="1"/>
          </p:cNvSpPr>
          <p:nvPr>
            <p:ph type="subTitle" idx="1"/>
          </p:nvPr>
        </p:nvSpPr>
        <p:spPr>
          <a:xfrm>
            <a:off x="914400" y="3035143"/>
            <a:ext cx="8001000" cy="3822857"/>
          </a:xfrm>
        </p:spPr>
        <p:txBody>
          <a:bodyPr/>
          <a:lstStyle/>
          <a:p>
            <a:r>
              <a:rPr lang="en-US" dirty="0" smtClean="0"/>
              <a:t>Purposes and Institutional Design</a:t>
            </a:r>
            <a:endParaRPr lang="en-US" dirty="0"/>
          </a:p>
        </p:txBody>
      </p:sp>
    </p:spTree>
    <p:extLst>
      <p:ext uri="{BB962C8B-B14F-4D97-AF65-F5344CB8AC3E}">
        <p14:creationId xmlns:p14="http://schemas.microsoft.com/office/powerpoint/2010/main" val="3379434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56"/>
            <a:ext cx="8913813" cy="1162144"/>
          </a:xfrm>
        </p:spPr>
        <p:txBody>
          <a:bodyPr>
            <a:normAutofit fontScale="90000"/>
          </a:bodyPr>
          <a:lstStyle/>
          <a:p>
            <a:r>
              <a:rPr lang="en-US" dirty="0" smtClean="0"/>
              <a:t>Purposes to Determining RTD Compliance</a:t>
            </a:r>
            <a:endParaRPr lang="en-US" dirty="0"/>
          </a:p>
        </p:txBody>
      </p:sp>
      <p:sp>
        <p:nvSpPr>
          <p:cNvPr id="3" name="Content Placeholder 2"/>
          <p:cNvSpPr>
            <a:spLocks noGrp="1"/>
          </p:cNvSpPr>
          <p:nvPr>
            <p:ph idx="1"/>
          </p:nvPr>
        </p:nvSpPr>
        <p:spPr>
          <a:xfrm>
            <a:off x="469899" y="2595562"/>
            <a:ext cx="8443913" cy="4021138"/>
          </a:xfrm>
        </p:spPr>
        <p:txBody>
          <a:bodyPr>
            <a:normAutofit fontScale="92500" lnSpcReduction="10000"/>
          </a:bodyPr>
          <a:lstStyle/>
          <a:p>
            <a:pPr marL="457200" indent="-457200">
              <a:buAutoNum type="arabicPeriod"/>
            </a:pPr>
            <a:r>
              <a:rPr lang="en-US" dirty="0" smtClean="0">
                <a:solidFill>
                  <a:srgbClr val="FF0000"/>
                </a:solidFill>
              </a:rPr>
              <a:t>Locate Regulatory and Development Decision-Making Gaps in relation to achieving development targets and desired development outcomes: </a:t>
            </a:r>
            <a:r>
              <a:rPr lang="en-US" dirty="0" smtClean="0"/>
              <a:t>Identification of existing regulatory or economic decision-making process gaps</a:t>
            </a:r>
          </a:p>
          <a:p>
            <a:pPr marL="457200" indent="-457200">
              <a:buAutoNum type="arabicPeriod"/>
            </a:pPr>
            <a:r>
              <a:rPr lang="en-US" dirty="0" smtClean="0">
                <a:solidFill>
                  <a:srgbClr val="FF0000"/>
                </a:solidFill>
              </a:rPr>
              <a:t>Make available intersectional data on human rights impacts of economic decision-making for policymakers: </a:t>
            </a:r>
            <a:r>
              <a:rPr lang="en-US" dirty="0" smtClean="0"/>
              <a:t>Integrated tracking of human rights impacts from States and non-State actors’ economic decision-making </a:t>
            </a:r>
          </a:p>
          <a:p>
            <a:pPr marL="457200" indent="-457200">
              <a:buAutoNum type="arabicPeriod"/>
            </a:pPr>
            <a:r>
              <a:rPr lang="en-US" dirty="0" smtClean="0">
                <a:solidFill>
                  <a:srgbClr val="FF0000"/>
                </a:solidFill>
              </a:rPr>
              <a:t>Deepen, democratize, and equalize engagement with </a:t>
            </a:r>
            <a:r>
              <a:rPr lang="en-US" i="1" dirty="0" smtClean="0">
                <a:solidFill>
                  <a:srgbClr val="FF0000"/>
                </a:solidFill>
              </a:rPr>
              <a:t>all </a:t>
            </a:r>
            <a:r>
              <a:rPr lang="en-US" dirty="0" smtClean="0">
                <a:solidFill>
                  <a:srgbClr val="FF0000"/>
                </a:solidFill>
              </a:rPr>
              <a:t>constituencies of economic decision-making: </a:t>
            </a:r>
            <a:r>
              <a:rPr lang="en-US" dirty="0" smtClean="0">
                <a:solidFill>
                  <a:schemeClr val="tx1"/>
                </a:solidFill>
              </a:rPr>
              <a:t>Participation, consultation, feedback, and joint authorship of economic decisions with all stakeholders, affected groups, vulnerable communities</a:t>
            </a:r>
            <a:endParaRPr lang="en-US" dirty="0" smtClean="0">
              <a:solidFill>
                <a:srgbClr val="FF0000"/>
              </a:solidFill>
            </a:endParaRPr>
          </a:p>
          <a:p>
            <a:pPr marL="0" indent="0">
              <a:buNone/>
            </a:pPr>
            <a:endParaRPr lang="en-US" dirty="0"/>
          </a:p>
        </p:txBody>
      </p:sp>
    </p:spTree>
    <p:extLst>
      <p:ext uri="{BB962C8B-B14F-4D97-AF65-F5344CB8AC3E}">
        <p14:creationId xmlns:p14="http://schemas.microsoft.com/office/powerpoint/2010/main" val="296607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Design Options</a:t>
            </a:r>
            <a:endParaRPr lang="en-US" dirty="0"/>
          </a:p>
        </p:txBody>
      </p:sp>
      <p:sp>
        <p:nvSpPr>
          <p:cNvPr id="3" name="Content Placeholder 2"/>
          <p:cNvSpPr>
            <a:spLocks noGrp="1"/>
          </p:cNvSpPr>
          <p:nvPr>
            <p:ph idx="1"/>
          </p:nvPr>
        </p:nvSpPr>
        <p:spPr/>
        <p:txBody>
          <a:bodyPr>
            <a:normAutofit lnSpcReduction="10000"/>
          </a:bodyPr>
          <a:lstStyle/>
          <a:p>
            <a:pPr marL="457200" indent="-457200">
              <a:buAutoNum type="arabicPeriod"/>
            </a:pPr>
            <a:r>
              <a:rPr lang="en-US" b="1" dirty="0" smtClean="0">
                <a:solidFill>
                  <a:srgbClr val="FF0000"/>
                </a:solidFill>
              </a:rPr>
              <a:t>REPORTING PROCEDURES and UNIVERSAL PERIODIC REVIEW: </a:t>
            </a:r>
            <a:r>
              <a:rPr lang="en-US" dirty="0" smtClean="0"/>
              <a:t>Integrate EXISTING national data resources on State reporting mechanisms at human rights treaty bodies, this time to qualitatively and/or quantitatively examine compliance with substantive and procedural dimensions of the Right to Development</a:t>
            </a:r>
          </a:p>
          <a:p>
            <a:pPr marL="457200" indent="-457200">
              <a:buAutoNum type="arabicPeriod"/>
            </a:pPr>
            <a:r>
              <a:rPr lang="en-US" b="1" dirty="0" smtClean="0">
                <a:solidFill>
                  <a:srgbClr val="FF0000"/>
                </a:solidFill>
              </a:rPr>
              <a:t>UTILIZE FACT-FINDING AND REPORTING PROCEDURES IN EXISTING NATIONAL AND/OR REGIONAL BODIES </a:t>
            </a:r>
            <a:r>
              <a:rPr lang="en-US" dirty="0" smtClean="0"/>
              <a:t>(e.g. national human rights institutions in coordination with other government agencies; regional institutions such as OAS, ASEAN, EU, AU, etc.) </a:t>
            </a:r>
          </a:p>
          <a:p>
            <a:pPr marL="457200" indent="-457200">
              <a:buAutoNum type="arabicPeriod"/>
            </a:pPr>
            <a:endParaRPr lang="en-US" dirty="0" smtClean="0"/>
          </a:p>
          <a:p>
            <a:pPr marL="457200" indent="-457200">
              <a:buAutoNum type="arabicPeriod"/>
            </a:pPr>
            <a:endParaRPr lang="en-US" dirty="0" smtClean="0"/>
          </a:p>
          <a:p>
            <a:pPr marL="457200" indent="-457200">
              <a:buAutoNum type="arabicPeriod"/>
            </a:pPr>
            <a:endParaRPr lang="en-US" dirty="0"/>
          </a:p>
        </p:txBody>
      </p:sp>
    </p:spTree>
    <p:extLst>
      <p:ext uri="{BB962C8B-B14F-4D97-AF65-F5344CB8AC3E}">
        <p14:creationId xmlns:p14="http://schemas.microsoft.com/office/powerpoint/2010/main" val="258255029"/>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100</TotalTime>
  <Words>994</Words>
  <Application>Microsoft Macintosh PowerPoint</Application>
  <PresentationFormat>On-screen Show (4:3)</PresentationFormat>
  <Paragraphs>64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Perception</vt:lpstr>
      <vt:lpstr>Institutional Arrangements and Compliance Procedures</vt:lpstr>
      <vt:lpstr>Compliance v. Enforcement</vt:lpstr>
      <vt:lpstr>Definitions</vt:lpstr>
      <vt:lpstr>Determinants</vt:lpstr>
      <vt:lpstr>PowerPoint Presentation</vt:lpstr>
      <vt:lpstr>Drivers of Compliance</vt:lpstr>
      <vt:lpstr>ALTERNATIVE MODALITIES AND FRAMEWORKS FOR RTD COMPLIANCE</vt:lpstr>
      <vt:lpstr>Purposes to Determining RTD Compliance</vt:lpstr>
      <vt:lpstr>Institutional Design Options</vt:lpstr>
      <vt:lpstr>Institutional Design Options</vt:lpstr>
      <vt:lpstr>Institutional Design Options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Institutional Arrangements and Compliance Procedures</dc:title>
  <dc:creator>Diane Desierto</dc:creator>
  <cp:lastModifiedBy>Diane Desierto</cp:lastModifiedBy>
  <cp:revision>14</cp:revision>
  <dcterms:created xsi:type="dcterms:W3CDTF">2019-05-01T20:23:59Z</dcterms:created>
  <dcterms:modified xsi:type="dcterms:W3CDTF">2019-05-01T22:04:56Z</dcterms:modified>
</cp:coreProperties>
</file>