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7"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271" r:id="rId17"/>
    <p:sldId id="272" r:id="rId18"/>
    <p:sldId id="340" r:id="rId19"/>
    <p:sldId id="341" r:id="rId20"/>
    <p:sldId id="342" r:id="rId21"/>
    <p:sldId id="343" r:id="rId22"/>
    <p:sldId id="344" r:id="rId23"/>
    <p:sldId id="345" r:id="rId24"/>
    <p:sldId id="279" r:id="rId25"/>
    <p:sldId id="280" r:id="rId26"/>
    <p:sldId id="281" r:id="rId27"/>
    <p:sldId id="282"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26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0c839cd1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0c839cd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c839cd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c839cd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r>
              <a:rPr lang="en-US" b="1">
                <a:latin typeface="Open Sans"/>
                <a:ea typeface="Open Sans"/>
                <a:cs typeface="Open Sans"/>
                <a:sym typeface="Open Sans"/>
              </a:rPr>
              <a:t>HOW TO USE THIS SLIDE</a:t>
            </a:r>
            <a:endParaRPr b="1">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Insert your brainstorm prompt at the top</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Invite participants to type their own answers onto the sticky notes, resizing the notes or adding new notes (copy and paste) as needed</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b="1">
                <a:latin typeface="Open Sans"/>
                <a:ea typeface="Open Sans"/>
                <a:cs typeface="Open Sans"/>
                <a:sym typeface="Open Sans"/>
              </a:rPr>
              <a:t>Options and variations: </a:t>
            </a:r>
            <a:endParaRPr b="1">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People can share in chat or out loud and one person can scribe on the slide for them. This is especially helpful with groups over 35 so the Google doc doesn’t experience lag.</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Right click on the slide in the sidebar and choose “Duplicate slide” to make more room for people to add, so that you don’t have to make the font smaller.</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To make this activity anonymous, set the slide settings in Google Slides to anyone with the link can edit and don’t share it directly with people’s email addresses.</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After making a list, drag and drop the sticky notes to create categories, a timeline, priorities, etc.</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Find and delete the white shape at the bottom right corner. Drag and drop the shapes that were hidden there to “dot vote” on the stickies.</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c839cd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c839cd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r>
              <a:rPr lang="en-US" b="1">
                <a:latin typeface="Open Sans"/>
                <a:ea typeface="Open Sans"/>
                <a:cs typeface="Open Sans"/>
                <a:sym typeface="Open Sans"/>
              </a:rPr>
              <a:t>HOW TO USE THIS SLIDE</a:t>
            </a:r>
            <a:endParaRPr b="1">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Insert your brainstorm prompt at the top</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Invite participants to type their own answers onto the sticky notes, resizing the notes or adding new notes (copy and paste) as needed</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b="1">
                <a:latin typeface="Open Sans"/>
                <a:ea typeface="Open Sans"/>
                <a:cs typeface="Open Sans"/>
                <a:sym typeface="Open Sans"/>
              </a:rPr>
              <a:t>Options and variations: </a:t>
            </a:r>
            <a:endParaRPr b="1">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People can share in chat or out loud and one person can scribe on the slide for them. This is especially helpful with groups over 35 so the Google doc doesn’t experience lag.</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Right click on the slide in the sidebar and choose “Duplicate slide” to make more room for people to add, so that you don’t have to make the font smaller.</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To make this activity anonymous, set the slide settings in Google Slides to anyone with the link can edit and don’t share it directly with people’s email addresses.</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After making a list, drag and drop the sticky notes to create categories, a timeline, priorities, etc.</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Find and delete the white shape at the bottom right corner. Drag and drop the shapes that were hidden there to “dot vote” on the stickies.</a:t>
            </a:r>
            <a:endParaRPr>
              <a:latin typeface="Open Sans"/>
              <a:ea typeface="Open Sans"/>
              <a:cs typeface="Open Sans"/>
              <a:sym typeface="Open Sans"/>
            </a:endParaRPr>
          </a:p>
        </p:txBody>
      </p:sp>
    </p:spTree>
    <p:extLst>
      <p:ext uri="{BB962C8B-B14F-4D97-AF65-F5344CB8AC3E}">
        <p14:creationId xmlns:p14="http://schemas.microsoft.com/office/powerpoint/2010/main" val="398734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c839cd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c839cd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r>
              <a:rPr lang="en-US" b="1">
                <a:latin typeface="Open Sans"/>
                <a:ea typeface="Open Sans"/>
                <a:cs typeface="Open Sans"/>
                <a:sym typeface="Open Sans"/>
              </a:rPr>
              <a:t>HOW TO USE THIS SLIDE</a:t>
            </a:r>
            <a:endParaRPr b="1">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Insert your brainstorm prompt at the top</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Invite participants to type their own answers onto the sticky notes, resizing the notes or adding new notes (copy and paste) as needed</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b="1">
                <a:latin typeface="Open Sans"/>
                <a:ea typeface="Open Sans"/>
                <a:cs typeface="Open Sans"/>
                <a:sym typeface="Open Sans"/>
              </a:rPr>
              <a:t>Options and variations: </a:t>
            </a:r>
            <a:endParaRPr b="1">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People can share in chat or out loud and one person can scribe on the slide for them. This is especially helpful with groups over 35 so the Google doc doesn’t experience lag.</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Right click on the slide in the sidebar and choose “Duplicate slide” to make more room for people to add, so that you don’t have to make the font smaller.</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To make this activity anonymous, set the slide settings in Google Slides to anyone with the link can edit and don’t share it directly with people’s email addresses.</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After making a list, drag and drop the sticky notes to create categories, a timeline, priorities, etc.</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Find and delete the white shape at the bottom right corner. Drag and drop the shapes that were hidden there to “dot vote” on the stickies.</a:t>
            </a:r>
            <a:endParaRPr>
              <a:latin typeface="Open Sans"/>
              <a:ea typeface="Open Sans"/>
              <a:cs typeface="Open Sans"/>
              <a:sym typeface="Open Sans"/>
            </a:endParaRPr>
          </a:p>
        </p:txBody>
      </p:sp>
    </p:spTree>
    <p:extLst>
      <p:ext uri="{BB962C8B-B14F-4D97-AF65-F5344CB8AC3E}">
        <p14:creationId xmlns:p14="http://schemas.microsoft.com/office/powerpoint/2010/main" val="84448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c839cd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c839cd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r>
              <a:rPr lang="en-US" b="1">
                <a:latin typeface="Open Sans"/>
                <a:ea typeface="Open Sans"/>
                <a:cs typeface="Open Sans"/>
                <a:sym typeface="Open Sans"/>
              </a:rPr>
              <a:t>HOW TO USE THIS SLIDE</a:t>
            </a:r>
            <a:endParaRPr b="1">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Insert your brainstorm prompt at the top</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Invite participants to type their own answers onto the sticky notes, resizing the notes or adding new notes (copy and paste) as needed</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b="1">
                <a:latin typeface="Open Sans"/>
                <a:ea typeface="Open Sans"/>
                <a:cs typeface="Open Sans"/>
                <a:sym typeface="Open Sans"/>
              </a:rPr>
              <a:t>Options and variations: </a:t>
            </a:r>
            <a:endParaRPr b="1">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People can share in chat or out loud and one person can scribe on the slide for them. This is especially helpful with groups over 35 so the Google doc doesn’t experience lag.</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Right click on the slide in the sidebar and choose “Duplicate slide” to make more room for people to add, so that you don’t have to make the font smaller.</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To make this activity anonymous, set the slide settings in Google Slides to anyone with the link can edit and don’t share it directly with people’s email addresses.</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After making a list, drag and drop the sticky notes to create categories, a timeline, priorities, etc.</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Find and delete the white shape at the bottom right corner. Drag and drop the shapes that were hidden there to “dot vote” on the stickies.</a:t>
            </a:r>
            <a:endParaRPr>
              <a:latin typeface="Open Sans"/>
              <a:ea typeface="Open Sans"/>
              <a:cs typeface="Open Sans"/>
              <a:sym typeface="Open Sans"/>
            </a:endParaRPr>
          </a:p>
        </p:txBody>
      </p:sp>
    </p:spTree>
    <p:extLst>
      <p:ext uri="{BB962C8B-B14F-4D97-AF65-F5344CB8AC3E}">
        <p14:creationId xmlns:p14="http://schemas.microsoft.com/office/powerpoint/2010/main" val="134476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c839cd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c839cd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r>
              <a:rPr lang="en-US" b="1">
                <a:latin typeface="Open Sans"/>
                <a:ea typeface="Open Sans"/>
                <a:cs typeface="Open Sans"/>
                <a:sym typeface="Open Sans"/>
              </a:rPr>
              <a:t>HOW TO USE THIS SLIDE</a:t>
            </a:r>
            <a:endParaRPr b="1">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Insert your brainstorm prompt at the top</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Invite participants to type their own answers onto the sticky notes, resizing the notes or adding new notes (copy and paste) as needed</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US" b="1">
                <a:latin typeface="Open Sans"/>
                <a:ea typeface="Open Sans"/>
                <a:cs typeface="Open Sans"/>
                <a:sym typeface="Open Sans"/>
              </a:rPr>
              <a:t>Options and variations: </a:t>
            </a:r>
            <a:endParaRPr b="1">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People can share in chat or out loud and one person can scribe on the slide for them. This is especially helpful with groups over 35 so the Google doc doesn’t experience lag.</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Right click on the slide in the sidebar and choose “Duplicate slide” to make more room for people to add, so that you don’t have to make the font smaller.</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To make this activity anonymous, set the slide settings in Google Slides to anyone with the link can edit and don’t share it directly with people’s email addresses.</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After making a list, drag and drop the sticky notes to create categories, a timeline, priorities, etc.</a:t>
            </a:r>
            <a:endParaRPr>
              <a:latin typeface="Open Sans"/>
              <a:ea typeface="Open Sans"/>
              <a:cs typeface="Open Sans"/>
              <a:sym typeface="Open Sans"/>
            </a:endParaRPr>
          </a:p>
          <a:p>
            <a:pPr marL="914400" lvl="1" indent="-298450" algn="l" rtl="0">
              <a:spcBef>
                <a:spcPts val="0"/>
              </a:spcBef>
              <a:spcAft>
                <a:spcPts val="0"/>
              </a:spcAft>
              <a:buClr>
                <a:srgbClr val="000000"/>
              </a:buClr>
              <a:buSzPts val="1100"/>
              <a:buFont typeface="Open Sans"/>
              <a:buChar char="-"/>
            </a:pPr>
            <a:r>
              <a:rPr lang="en-US">
                <a:latin typeface="Open Sans"/>
                <a:ea typeface="Open Sans"/>
                <a:cs typeface="Open Sans"/>
                <a:sym typeface="Open Sans"/>
              </a:rPr>
              <a:t>Find and delete the white shape at the bottom right corner. Drag and drop the shapes that were hidden there to “dot vote” on the stickies.</a:t>
            </a:r>
            <a:endParaRPr>
              <a:latin typeface="Open Sans"/>
              <a:ea typeface="Open Sans"/>
              <a:cs typeface="Open Sans"/>
              <a:sym typeface="Open Sans"/>
            </a:endParaRPr>
          </a:p>
        </p:txBody>
      </p:sp>
    </p:spTree>
    <p:extLst>
      <p:ext uri="{BB962C8B-B14F-4D97-AF65-F5344CB8AC3E}">
        <p14:creationId xmlns:p14="http://schemas.microsoft.com/office/powerpoint/2010/main" val="248460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b0c839cd18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b0c839cd18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0c839cd18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0c839cd18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0c839cd18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b0c839cd18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97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85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83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483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0c839cd18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b0c839cd18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86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486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70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540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332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830367e0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a830367e0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dbf1080b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dbf1080b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6FA8DC"/>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281600" y="103600"/>
            <a:ext cx="115984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1400"/>
              <a:buNone/>
              <a:defRPr b="1">
                <a:solidFill>
                  <a:schemeClr val="dk2"/>
                </a:solidFill>
              </a:defRPr>
            </a:lvl1pPr>
            <a:lvl2pPr lvl="1" rtl="0">
              <a:spcBef>
                <a:spcPts val="0"/>
              </a:spcBef>
              <a:spcAft>
                <a:spcPts val="0"/>
              </a:spcAft>
              <a:buClr>
                <a:srgbClr val="FFFFFF"/>
              </a:buClr>
              <a:buSzPts val="1400"/>
              <a:buNone/>
              <a:defRPr b="1">
                <a:solidFill>
                  <a:srgbClr val="FFFFFF"/>
                </a:solidFill>
              </a:defRPr>
            </a:lvl2pPr>
            <a:lvl3pPr lvl="2" rtl="0">
              <a:spcBef>
                <a:spcPts val="0"/>
              </a:spcBef>
              <a:spcAft>
                <a:spcPts val="0"/>
              </a:spcAft>
              <a:buClr>
                <a:srgbClr val="FFFFFF"/>
              </a:buClr>
              <a:buSzPts val="1400"/>
              <a:buNone/>
              <a:defRPr b="1">
                <a:solidFill>
                  <a:srgbClr val="FFFFFF"/>
                </a:solidFill>
              </a:defRPr>
            </a:lvl3pPr>
            <a:lvl4pPr lvl="3" rtl="0">
              <a:spcBef>
                <a:spcPts val="0"/>
              </a:spcBef>
              <a:spcAft>
                <a:spcPts val="0"/>
              </a:spcAft>
              <a:buClr>
                <a:srgbClr val="FFFFFF"/>
              </a:buClr>
              <a:buSzPts val="1400"/>
              <a:buNone/>
              <a:defRPr b="1">
                <a:solidFill>
                  <a:srgbClr val="FFFFFF"/>
                </a:solidFill>
              </a:defRPr>
            </a:lvl4pPr>
            <a:lvl5pPr lvl="4" rtl="0">
              <a:spcBef>
                <a:spcPts val="0"/>
              </a:spcBef>
              <a:spcAft>
                <a:spcPts val="0"/>
              </a:spcAft>
              <a:buClr>
                <a:srgbClr val="FFFFFF"/>
              </a:buClr>
              <a:buSzPts val="1400"/>
              <a:buNone/>
              <a:defRPr b="1">
                <a:solidFill>
                  <a:srgbClr val="FFFFFF"/>
                </a:solidFill>
              </a:defRPr>
            </a:lvl5pPr>
            <a:lvl6pPr lvl="5" rtl="0">
              <a:spcBef>
                <a:spcPts val="0"/>
              </a:spcBef>
              <a:spcAft>
                <a:spcPts val="0"/>
              </a:spcAft>
              <a:buClr>
                <a:srgbClr val="FFFFFF"/>
              </a:buClr>
              <a:buSzPts val="1400"/>
              <a:buNone/>
              <a:defRPr b="1">
                <a:solidFill>
                  <a:srgbClr val="FFFFFF"/>
                </a:solidFill>
              </a:defRPr>
            </a:lvl6pPr>
            <a:lvl7pPr lvl="6" rtl="0">
              <a:spcBef>
                <a:spcPts val="0"/>
              </a:spcBef>
              <a:spcAft>
                <a:spcPts val="0"/>
              </a:spcAft>
              <a:buClr>
                <a:srgbClr val="FFFFFF"/>
              </a:buClr>
              <a:buSzPts val="1400"/>
              <a:buNone/>
              <a:defRPr b="1">
                <a:solidFill>
                  <a:srgbClr val="FFFFFF"/>
                </a:solidFill>
              </a:defRPr>
            </a:lvl7pPr>
            <a:lvl8pPr lvl="7" rtl="0">
              <a:spcBef>
                <a:spcPts val="0"/>
              </a:spcBef>
              <a:spcAft>
                <a:spcPts val="0"/>
              </a:spcAft>
              <a:buClr>
                <a:srgbClr val="FFFFFF"/>
              </a:buClr>
              <a:buSzPts val="1400"/>
              <a:buNone/>
              <a:defRPr b="1">
                <a:solidFill>
                  <a:srgbClr val="FFFFFF"/>
                </a:solidFill>
              </a:defRPr>
            </a:lvl8pPr>
            <a:lvl9pPr lvl="8" rtl="0">
              <a:spcBef>
                <a:spcPts val="0"/>
              </a:spcBef>
              <a:spcAft>
                <a:spcPts val="0"/>
              </a:spcAft>
              <a:buClr>
                <a:srgbClr val="FFFFFF"/>
              </a:buClr>
              <a:buSzPts val="1400"/>
              <a:buNone/>
              <a:defRPr b="1">
                <a:solidFill>
                  <a:srgbClr val="FFFFFF"/>
                </a:solidFill>
              </a:defRPr>
            </a:lvl9pPr>
          </a:lstStyle>
          <a:p>
            <a:endParaRPr/>
          </a:p>
        </p:txBody>
      </p:sp>
    </p:spTree>
    <p:extLst>
      <p:ext uri="{BB962C8B-B14F-4D97-AF65-F5344CB8AC3E}">
        <p14:creationId xmlns:p14="http://schemas.microsoft.com/office/powerpoint/2010/main" val="243533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833219"/>
            <a:ext cx="11188814" cy="3154884"/>
          </a:xfrm>
        </p:spPr>
        <p:txBody>
          <a:bodyPr>
            <a:normAutofit fontScale="90000"/>
          </a:bodyPr>
          <a:lstStyle/>
          <a:p>
            <a:pPr algn="l"/>
            <a:r>
              <a:rPr lang="en-US" sz="4900" b="1" dirty="0">
                <a:latin typeface="Futura Std Book" panose="020B0402020204020303" pitchFamily="34" charset="0"/>
              </a:rPr>
              <a:t>Foundations – Promoting the Rights of Persons with Disabilities through the Sustainable Development Goals</a:t>
            </a:r>
            <a:br>
              <a:rPr lang="en-US" sz="6600" b="1" dirty="0">
                <a:latin typeface="Futura Std Book" panose="020B0402020204020303" pitchFamily="34" charset="0"/>
              </a:rPr>
            </a:br>
            <a:br>
              <a:rPr lang="en-US" sz="66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2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Closed Captioning</a:t>
            </a:r>
            <a:endParaRPr>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71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 name="TextBox 1">
            <a:extLst>
              <a:ext uri="{FF2B5EF4-FFF2-40B4-BE49-F238E27FC236}">
                <a16:creationId xmlns:a16="http://schemas.microsoft.com/office/drawing/2014/main" id="{530717DC-E6F3-449A-A0D1-F83B55E43DAA}"/>
              </a:ext>
            </a:extLst>
          </p:cNvPr>
          <p:cNvSpPr txBox="1"/>
          <p:nvPr/>
        </p:nvSpPr>
        <p:spPr>
          <a:xfrm>
            <a:off x="1072055" y="3034863"/>
            <a:ext cx="10232278" cy="1077218"/>
          </a:xfrm>
          <a:prstGeom prst="rect">
            <a:avLst/>
          </a:prstGeom>
          <a:noFill/>
        </p:spPr>
        <p:txBody>
          <a:bodyPr wrap="square" rtlCol="0">
            <a:spAutoFit/>
          </a:bodyPr>
          <a:lstStyle/>
          <a:p>
            <a:r>
              <a:rPr lang="en-US" sz="3200" dirty="0">
                <a:latin typeface="Futura Std Book" panose="020B0802020204020204" pitchFamily="34" charset="0"/>
              </a:rPr>
              <a:t>Please share in chat or out loud something that stuck with you from the previous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273097"/>
          </a:xfrm>
        </p:spPr>
        <p:txBody>
          <a:bodyPr>
            <a:noAutofit/>
          </a:bodyPr>
          <a:lstStyle/>
          <a:p>
            <a:pPr>
              <a:lnSpc>
                <a:spcPct val="100000"/>
              </a:lnSpc>
            </a:pPr>
            <a:r>
              <a:rPr lang="en-US" sz="23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300" dirty="0">
                <a:latin typeface="Futura Std Book"/>
                <a:cs typeface="Futura Std Book"/>
              </a:rPr>
              <a:t>Gain an understanding of key human rights concepts that underpin a rights-based approach to disability-inclusive development.</a:t>
            </a:r>
          </a:p>
          <a:p>
            <a:pPr>
              <a:lnSpc>
                <a:spcPct val="100000"/>
              </a:lnSpc>
            </a:pPr>
            <a:r>
              <a:rPr lang="en-US" sz="2300" dirty="0">
                <a:latin typeface="Futura Std Book"/>
                <a:cs typeface="Futura Std Book"/>
              </a:rPr>
              <a:t>Gain an understanding of the structural requirements that enable the implementation of all the Sustainable Development Goals with a disability rights lens.</a:t>
            </a:r>
          </a:p>
          <a:p>
            <a:pPr>
              <a:lnSpc>
                <a:spcPct val="100000"/>
              </a:lnSpc>
            </a:pPr>
            <a:r>
              <a:rPr lang="en-US" sz="2300" dirty="0">
                <a:latin typeface="Futura Std Book"/>
                <a:cs typeface="Futura Std Book"/>
              </a:rPr>
              <a:t>Identify concrete steps that policymakers can take to implement general requirements and foundations for the inclusion of persons with disabilities.</a:t>
            </a:r>
          </a:p>
        </p:txBody>
      </p:sp>
    </p:spTree>
    <p:extLst>
      <p:ext uri="{BB962C8B-B14F-4D97-AF65-F5344CB8AC3E}">
        <p14:creationId xmlns:p14="http://schemas.microsoft.com/office/powerpoint/2010/main" val="273445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9" y="2248006"/>
            <a:ext cx="10431134" cy="2716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s-CO" dirty="0">
                <a:latin typeface="Futura Std Book" panose="020B0802020204020204" pitchFamily="34" charset="0"/>
              </a:rPr>
              <a:t>Core </a:t>
            </a:r>
            <a:r>
              <a:rPr lang="es-CO" dirty="0" err="1">
                <a:latin typeface="Futura Std Book" panose="020B0802020204020204" pitchFamily="34" charset="0"/>
              </a:rPr>
              <a:t>pillars</a:t>
            </a:r>
            <a:endParaRPr dirty="0">
              <a:latin typeface="Futura Std Book" panose="020B0802020204020204" pitchFamily="34" charset="0"/>
            </a:endParaRPr>
          </a:p>
          <a:p>
            <a:pPr marL="457200" indent="-342900">
              <a:spcBef>
                <a:spcPts val="0"/>
              </a:spcBef>
              <a:buSzPts val="1800"/>
              <a:buChar char="▪"/>
            </a:pPr>
            <a:r>
              <a:rPr lang="es-CO" dirty="0" err="1">
                <a:latin typeface="Futura Std Book" panose="020B0802020204020204" pitchFamily="34" charset="0"/>
              </a:rPr>
              <a:t>Structural</a:t>
            </a:r>
            <a:r>
              <a:rPr lang="es-CO" dirty="0">
                <a:latin typeface="Futura Std Book" panose="020B0802020204020204" pitchFamily="34" charset="0"/>
              </a:rPr>
              <a:t> </a:t>
            </a:r>
            <a:r>
              <a:rPr lang="es-CO" dirty="0" err="1">
                <a:latin typeface="Futura Std Book" panose="020B0802020204020204" pitchFamily="34" charset="0"/>
              </a:rPr>
              <a:t>requirements</a:t>
            </a:r>
            <a:r>
              <a:rPr lang="es-CO" dirty="0">
                <a:latin typeface="Futura Std Book" panose="020B0802020204020204" pitchFamily="34" charset="0"/>
              </a:rPr>
              <a:t> </a:t>
            </a:r>
            <a:r>
              <a:rPr lang="es-CO" dirty="0" err="1">
                <a:latin typeface="Futura Std Book" panose="020B0802020204020204" pitchFamily="34" charset="0"/>
              </a:rPr>
              <a:t>for</a:t>
            </a:r>
            <a:r>
              <a:rPr lang="es-CO" dirty="0">
                <a:latin typeface="Futura Std Book" panose="020B0802020204020204" pitchFamily="34" charset="0"/>
              </a:rPr>
              <a:t> </a:t>
            </a:r>
            <a:r>
              <a:rPr lang="es-CO" dirty="0" err="1">
                <a:latin typeface="Futura Std Book" panose="020B0802020204020204" pitchFamily="34" charset="0"/>
              </a:rPr>
              <a:t>enabling</a:t>
            </a:r>
            <a:r>
              <a:rPr lang="es-CO" dirty="0">
                <a:latin typeface="Futura Std Book" panose="020B0802020204020204" pitchFamily="34" charset="0"/>
              </a:rPr>
              <a:t> </a:t>
            </a:r>
            <a:r>
              <a:rPr lang="es-CO" dirty="0" err="1">
                <a:latin typeface="Futura Std Book" panose="020B0802020204020204" pitchFamily="34" charset="0"/>
              </a:rPr>
              <a:t>environments</a:t>
            </a:r>
            <a:endParaRPr dirty="0">
              <a:latin typeface="Futura Std Book" panose="020B0802020204020204" pitchFamily="34" charset="0"/>
            </a:endParaRPr>
          </a:p>
          <a:p>
            <a:pPr marL="457200" indent="0">
              <a:spcBef>
                <a:spcPts val="360"/>
              </a:spcBef>
              <a:buNone/>
            </a:pPr>
            <a:endParaRPr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961408" y="953351"/>
            <a:ext cx="1037925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Instructions</a:t>
            </a:r>
            <a:endParaRPr>
              <a:latin typeface="Futura Std Book" panose="020B0802020204020204" pitchFamily="34" charset="0"/>
            </a:endParaRPr>
          </a:p>
        </p:txBody>
      </p:sp>
      <p:sp>
        <p:nvSpPr>
          <p:cNvPr id="221" name="Google Shape;221;p29"/>
          <p:cNvSpPr txBox="1">
            <a:spLocks noGrp="1"/>
          </p:cNvSpPr>
          <p:nvPr>
            <p:ph type="body" idx="1"/>
          </p:nvPr>
        </p:nvSpPr>
        <p:spPr>
          <a:xfrm>
            <a:off x="960878" y="2177315"/>
            <a:ext cx="10380899"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Take a moment to review the Core Pillars </a:t>
            </a:r>
            <a:r>
              <a:rPr lang="en-US" dirty="0" err="1">
                <a:latin typeface="Futura Std Book" panose="020B0802020204020204" pitchFamily="34" charset="0"/>
              </a:rPr>
              <a:t>Infocard</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We will spin the wheel of pillars and the wheel of stories. </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We will read the story of the character and you will write in the corresponding slide examples of how that pillar would look like if it were applied to the situation.</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p:nvPr/>
        </p:nvSpPr>
        <p:spPr>
          <a:xfrm>
            <a:off x="11270" y="6513241"/>
            <a:ext cx="2859305" cy="344759"/>
          </a:xfrm>
          <a:prstGeom prst="rect">
            <a:avLst/>
          </a:prstGeom>
          <a:noFill/>
          <a:ln>
            <a:noFill/>
          </a:ln>
        </p:spPr>
        <p:txBody>
          <a:bodyPr spcFirstLastPara="1" wrap="square" lIns="91425" tIns="91425" rIns="91425" bIns="91425" anchor="t" anchorCtr="0">
            <a:noAutofit/>
          </a:bodyPr>
          <a:lstStyle/>
          <a:p>
            <a:r>
              <a:rPr lang="en-US" sz="1200" i="1" dirty="0">
                <a:latin typeface="Futura Std Book" panose="020B0802020204020204" pitchFamily="34" charset="0"/>
                <a:ea typeface="Open Sans"/>
                <a:cs typeface="Open Sans"/>
                <a:sym typeface="Open Sans"/>
              </a:rPr>
              <a:t>Template by </a:t>
            </a:r>
            <a:r>
              <a:rPr lang="en-US" sz="1200" i="1" u="sng" dirty="0">
                <a:latin typeface="Futura Std Book" panose="020B0802020204020204" pitchFamily="34" charset="0"/>
                <a:ea typeface="Open Sans"/>
                <a:cs typeface="Open Sans"/>
                <a:sym typeface="Open Sans"/>
                <a:hlinkClick r:id="rId3">
                  <a:extLst>
                    <a:ext uri="{A12FA001-AC4F-418D-AE19-62706E023703}">
                      <ahyp:hlinkClr xmlns:ahyp="http://schemas.microsoft.com/office/drawing/2018/hyperlinkcolor" val="tx"/>
                    </a:ext>
                  </a:extLst>
                </a:hlinkClick>
              </a:rPr>
              <a:t>Training for Change</a:t>
            </a:r>
            <a:endParaRPr sz="1200" i="1" dirty="0">
              <a:latin typeface="Futura Std Book" panose="020B0802020204020204" pitchFamily="34" charset="0"/>
              <a:ea typeface="Open Sans"/>
              <a:cs typeface="Open Sans"/>
              <a:sym typeface="Open Sans"/>
            </a:endParaRPr>
          </a:p>
        </p:txBody>
      </p:sp>
      <p:sp>
        <p:nvSpPr>
          <p:cNvPr id="229" name="Google Shape;229;p30" descr="Post-it" title="Post-it"/>
          <p:cNvSpPr/>
          <p:nvPr/>
        </p:nvSpPr>
        <p:spPr>
          <a:xfrm>
            <a:off x="2307262" y="58202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1" name="Google Shape;231;p30" descr="Post-it" title="Post-it"/>
          <p:cNvSpPr/>
          <p:nvPr/>
        </p:nvSpPr>
        <p:spPr>
          <a:xfrm>
            <a:off x="9243300" y="580718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3" name="Google Shape;233;p30" descr="Post-it" title="Post-it"/>
          <p:cNvSpPr/>
          <p:nvPr/>
        </p:nvSpPr>
        <p:spPr>
          <a:xfrm>
            <a:off x="1698450" y="18347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US" sz="1300">
                <a:latin typeface="Futura Std Book" panose="020B0802020204020204" pitchFamily="34" charset="0"/>
                <a:ea typeface="Open Sans"/>
                <a:cs typeface="Open Sans"/>
                <a:sym typeface="Open Sans"/>
              </a:rPr>
              <a:t> </a:t>
            </a:r>
            <a:endParaRPr sz="1300">
              <a:latin typeface="Futura Std Book" panose="020B0802020204020204" pitchFamily="34" charset="0"/>
              <a:ea typeface="Open Sans"/>
              <a:cs typeface="Open Sans"/>
              <a:sym typeface="Open Sans"/>
            </a:endParaRPr>
          </a:p>
        </p:txBody>
      </p:sp>
      <p:sp>
        <p:nvSpPr>
          <p:cNvPr id="234" name="Google Shape;234;p30" descr="Post-it" title="Post-it"/>
          <p:cNvSpPr/>
          <p:nvPr/>
        </p:nvSpPr>
        <p:spPr>
          <a:xfrm>
            <a:off x="3050775" y="2043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5" name="Google Shape;235;p30" descr="Post-it" title="Post-it"/>
          <p:cNvSpPr/>
          <p:nvPr/>
        </p:nvSpPr>
        <p:spPr>
          <a:xfrm>
            <a:off x="1698450" y="32361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6" name="Google Shape;236;p30" descr="Post-it" title="Post-it"/>
          <p:cNvSpPr/>
          <p:nvPr/>
        </p:nvSpPr>
        <p:spPr>
          <a:xfrm>
            <a:off x="2870575" y="32105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7" name="Google Shape;237;p30" descr="Post-it" title="Post-it"/>
          <p:cNvSpPr/>
          <p:nvPr/>
        </p:nvSpPr>
        <p:spPr>
          <a:xfrm>
            <a:off x="3219900" y="4308130"/>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8" name="Google Shape;238;p30" descr="Post-it" title="Post-it"/>
          <p:cNvSpPr/>
          <p:nvPr/>
        </p:nvSpPr>
        <p:spPr>
          <a:xfrm>
            <a:off x="1860950" y="452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9" name="Google Shape;239;p30" descr="Post-it" title="Post-it"/>
          <p:cNvSpPr/>
          <p:nvPr/>
        </p:nvSpPr>
        <p:spPr>
          <a:xfrm>
            <a:off x="4477088" y="35595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0" name="Google Shape;240;p30" descr="Post-it" title="Post-it"/>
          <p:cNvSpPr/>
          <p:nvPr/>
        </p:nvSpPr>
        <p:spPr>
          <a:xfrm>
            <a:off x="5751000" y="37687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1" name="Google Shape;241;p30" descr="Post-it" title="Post-it"/>
          <p:cNvSpPr/>
          <p:nvPr/>
        </p:nvSpPr>
        <p:spPr>
          <a:xfrm>
            <a:off x="4578875" y="49609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2" name="Google Shape;242;p30" descr="Post-it" title="Post-it"/>
          <p:cNvSpPr/>
          <p:nvPr/>
        </p:nvSpPr>
        <p:spPr>
          <a:xfrm>
            <a:off x="5751000" y="49353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3" name="Google Shape;243;p30" descr="Post-it" title="Post-it"/>
          <p:cNvSpPr/>
          <p:nvPr/>
        </p:nvSpPr>
        <p:spPr>
          <a:xfrm>
            <a:off x="7537250" y="1649130"/>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4" name="Google Shape;244;p30" descr="Post-it" title="Post-it"/>
          <p:cNvSpPr/>
          <p:nvPr/>
        </p:nvSpPr>
        <p:spPr>
          <a:xfrm>
            <a:off x="9474050" y="15880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5" name="Google Shape;245;p30" descr="Post-it" title="Post-it"/>
          <p:cNvSpPr/>
          <p:nvPr/>
        </p:nvSpPr>
        <p:spPr>
          <a:xfrm>
            <a:off x="7664525" y="2744055"/>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6" name="Google Shape;246;p30" descr="Post-it" title="Post-it"/>
          <p:cNvSpPr/>
          <p:nvPr/>
        </p:nvSpPr>
        <p:spPr>
          <a:xfrm>
            <a:off x="8912850" y="2602230"/>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7" name="Google Shape;247;p30" descr="Post-it" title="Post-it"/>
          <p:cNvSpPr/>
          <p:nvPr/>
        </p:nvSpPr>
        <p:spPr>
          <a:xfrm>
            <a:off x="8991813" y="3697593"/>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8" name="Google Shape;248;p30" descr="Post-it" title="Post-it"/>
          <p:cNvSpPr/>
          <p:nvPr/>
        </p:nvSpPr>
        <p:spPr>
          <a:xfrm>
            <a:off x="7311950" y="38989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9" name="Google Shape;249;p30" descr="Post-it" title="Post-it"/>
          <p:cNvSpPr/>
          <p:nvPr/>
        </p:nvSpPr>
        <p:spPr>
          <a:xfrm>
            <a:off x="6416200" y="27878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0" name="Google Shape;250;p30" descr="Post-it" title="Post-it"/>
          <p:cNvSpPr/>
          <p:nvPr/>
        </p:nvSpPr>
        <p:spPr>
          <a:xfrm>
            <a:off x="5981800" y="1750955"/>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1" name="Google Shape;251;p30" descr="Post-it" title="Post-it"/>
          <p:cNvSpPr/>
          <p:nvPr/>
        </p:nvSpPr>
        <p:spPr>
          <a:xfrm>
            <a:off x="4643388" y="215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2" name="Google Shape;252;p30" descr="Post-it" title="Post-it"/>
          <p:cNvSpPr/>
          <p:nvPr/>
        </p:nvSpPr>
        <p:spPr>
          <a:xfrm>
            <a:off x="7039513" y="501010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3" name="Google Shape;253;p30" descr="Post-it" title="Post-it"/>
          <p:cNvSpPr/>
          <p:nvPr/>
        </p:nvSpPr>
        <p:spPr>
          <a:xfrm>
            <a:off x="8328050" y="4884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4" name="Google Shape;254;p30" descr="Post-it" title="Post-it"/>
          <p:cNvSpPr/>
          <p:nvPr/>
        </p:nvSpPr>
        <p:spPr>
          <a:xfrm>
            <a:off x="9616575" y="47929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5" name="Google Shape;255;p30"/>
          <p:cNvSpPr txBox="1">
            <a:spLocks noGrp="1"/>
          </p:cNvSpPr>
          <p:nvPr>
            <p:ph type="title"/>
          </p:nvPr>
        </p:nvSpPr>
        <p:spPr>
          <a:xfrm>
            <a:off x="914962" y="608944"/>
            <a:ext cx="10489323" cy="1126647"/>
          </a:xfrm>
          <a:prstGeom prst="rect">
            <a:avLst/>
          </a:prstGeom>
        </p:spPr>
        <p:txBody>
          <a:bodyPr spcFirstLastPara="1" vert="horz" wrap="square" lIns="91425" tIns="45700" rIns="91425" bIns="45700" rtlCol="0" anchor="t" anchorCtr="0">
            <a:noAutofit/>
          </a:bodyPr>
          <a:lstStyle/>
          <a:p>
            <a:pPr>
              <a:lnSpc>
                <a:spcPct val="100000"/>
              </a:lnSpc>
            </a:pPr>
            <a:r>
              <a:rPr lang="en-US" sz="3200" dirty="0">
                <a:solidFill>
                  <a:schemeClr val="tx1"/>
                </a:solidFill>
                <a:latin typeface="Futura Std Book" panose="020B0802020204020204" pitchFamily="34" charset="0"/>
              </a:rPr>
              <a:t>Non-Discrimination. Character:</a:t>
            </a:r>
            <a:endParaRPr sz="3200" dirty="0">
              <a:solidFill>
                <a:schemeClr val="tx1"/>
              </a:solidFill>
              <a:latin typeface="Futura Std Book" panose="020B0802020204020204" pitchFamily="34" charset="0"/>
            </a:endParaRPr>
          </a:p>
          <a:p>
            <a:pPr>
              <a:lnSpc>
                <a:spcPct val="100000"/>
              </a:lnSpc>
            </a:pPr>
            <a:r>
              <a:rPr lang="en-US" sz="2500" b="0" i="1" dirty="0">
                <a:solidFill>
                  <a:schemeClr val="tx1"/>
                </a:solidFill>
                <a:latin typeface="Futura Std Book" panose="020B0802020204020204" pitchFamily="34" charset="0"/>
              </a:rPr>
              <a:t>Double-click a note to edit</a:t>
            </a:r>
            <a:endParaRPr dirty="0">
              <a:solidFill>
                <a:schemeClr val="tx1"/>
              </a:solidFill>
              <a:latin typeface="Futura Std Book" panose="020B0802020204020204" pitchFamily="34" charset="0"/>
            </a:endParaRPr>
          </a:p>
        </p:txBody>
      </p:sp>
      <p:sp>
        <p:nvSpPr>
          <p:cNvPr id="256" name="Google Shape;256;p30" descr="Post-it" title="Post-it"/>
          <p:cNvSpPr/>
          <p:nvPr/>
        </p:nvSpPr>
        <p:spPr>
          <a:xfrm>
            <a:off x="3427770" y="5416253"/>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p:nvPr/>
        </p:nvSpPr>
        <p:spPr>
          <a:xfrm>
            <a:off x="11270" y="6513241"/>
            <a:ext cx="2865780" cy="344759"/>
          </a:xfrm>
          <a:prstGeom prst="rect">
            <a:avLst/>
          </a:prstGeom>
          <a:noFill/>
          <a:ln>
            <a:noFill/>
          </a:ln>
        </p:spPr>
        <p:txBody>
          <a:bodyPr spcFirstLastPara="1" wrap="square" lIns="91425" tIns="91425" rIns="91425" bIns="91425" anchor="t" anchorCtr="0">
            <a:noAutofit/>
          </a:bodyPr>
          <a:lstStyle/>
          <a:p>
            <a:r>
              <a:rPr lang="en-US" sz="1200" i="1" dirty="0">
                <a:latin typeface="Futura Std Book" panose="020B0802020204020204" pitchFamily="34" charset="0"/>
                <a:ea typeface="Open Sans"/>
                <a:cs typeface="Open Sans"/>
                <a:sym typeface="Open Sans"/>
              </a:rPr>
              <a:t>Template by </a:t>
            </a:r>
            <a:r>
              <a:rPr lang="en-US" sz="1200" i="1" u="sng" dirty="0">
                <a:latin typeface="Futura Std Book" panose="020B0802020204020204" pitchFamily="34" charset="0"/>
                <a:ea typeface="Open Sans"/>
                <a:cs typeface="Open Sans"/>
                <a:sym typeface="Open Sans"/>
                <a:hlinkClick r:id="rId3">
                  <a:extLst>
                    <a:ext uri="{A12FA001-AC4F-418D-AE19-62706E023703}">
                      <ahyp:hlinkClr xmlns:ahyp="http://schemas.microsoft.com/office/drawing/2018/hyperlinkcolor" val="tx"/>
                    </a:ext>
                  </a:extLst>
                </a:hlinkClick>
              </a:rPr>
              <a:t>Training for Change</a:t>
            </a:r>
            <a:endParaRPr sz="1200" i="1" dirty="0">
              <a:latin typeface="Futura Std Book" panose="020B0802020204020204" pitchFamily="34" charset="0"/>
              <a:ea typeface="Open Sans"/>
              <a:cs typeface="Open Sans"/>
              <a:sym typeface="Open Sans"/>
            </a:endParaRPr>
          </a:p>
        </p:txBody>
      </p:sp>
      <p:sp>
        <p:nvSpPr>
          <p:cNvPr id="229" name="Google Shape;229;p30" descr="Post-it" title="Post-it"/>
          <p:cNvSpPr/>
          <p:nvPr/>
        </p:nvSpPr>
        <p:spPr>
          <a:xfrm>
            <a:off x="2307262" y="58202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1" name="Google Shape;231;p30" descr="Post-it" title="Post-it"/>
          <p:cNvSpPr/>
          <p:nvPr/>
        </p:nvSpPr>
        <p:spPr>
          <a:xfrm>
            <a:off x="9243300" y="580718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3" name="Google Shape;233;p30" descr="Post-it" title="Post-it"/>
          <p:cNvSpPr/>
          <p:nvPr/>
        </p:nvSpPr>
        <p:spPr>
          <a:xfrm>
            <a:off x="1698450" y="18347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US" sz="1300">
                <a:latin typeface="Futura Std Book" panose="020B0802020204020204" pitchFamily="34" charset="0"/>
                <a:ea typeface="Open Sans"/>
                <a:cs typeface="Open Sans"/>
                <a:sym typeface="Open Sans"/>
              </a:rPr>
              <a:t> </a:t>
            </a:r>
            <a:endParaRPr sz="1300">
              <a:latin typeface="Futura Std Book" panose="020B0802020204020204" pitchFamily="34" charset="0"/>
              <a:ea typeface="Open Sans"/>
              <a:cs typeface="Open Sans"/>
              <a:sym typeface="Open Sans"/>
            </a:endParaRPr>
          </a:p>
        </p:txBody>
      </p:sp>
      <p:sp>
        <p:nvSpPr>
          <p:cNvPr id="234" name="Google Shape;234;p30" descr="Post-it" title="Post-it"/>
          <p:cNvSpPr/>
          <p:nvPr/>
        </p:nvSpPr>
        <p:spPr>
          <a:xfrm>
            <a:off x="3050775" y="2043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5" name="Google Shape;235;p30" descr="Post-it" title="Post-it"/>
          <p:cNvSpPr/>
          <p:nvPr/>
        </p:nvSpPr>
        <p:spPr>
          <a:xfrm>
            <a:off x="1698450" y="32361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6" name="Google Shape;236;p30" descr="Post-it" title="Post-it"/>
          <p:cNvSpPr/>
          <p:nvPr/>
        </p:nvSpPr>
        <p:spPr>
          <a:xfrm>
            <a:off x="2870575" y="32105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7" name="Google Shape;237;p30" descr="Post-it" title="Post-it"/>
          <p:cNvSpPr/>
          <p:nvPr/>
        </p:nvSpPr>
        <p:spPr>
          <a:xfrm>
            <a:off x="3219900" y="4308130"/>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8" name="Google Shape;238;p30" descr="Post-it" title="Post-it"/>
          <p:cNvSpPr/>
          <p:nvPr/>
        </p:nvSpPr>
        <p:spPr>
          <a:xfrm>
            <a:off x="1860950" y="452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9" name="Google Shape;239;p30" descr="Post-it" title="Post-it"/>
          <p:cNvSpPr/>
          <p:nvPr/>
        </p:nvSpPr>
        <p:spPr>
          <a:xfrm>
            <a:off x="4477088" y="35595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0" name="Google Shape;240;p30" descr="Post-it" title="Post-it"/>
          <p:cNvSpPr/>
          <p:nvPr/>
        </p:nvSpPr>
        <p:spPr>
          <a:xfrm>
            <a:off x="5751000" y="37687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1" name="Google Shape;241;p30" descr="Post-it" title="Post-it"/>
          <p:cNvSpPr/>
          <p:nvPr/>
        </p:nvSpPr>
        <p:spPr>
          <a:xfrm>
            <a:off x="4578875" y="49609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2" name="Google Shape;242;p30" descr="Post-it" title="Post-it"/>
          <p:cNvSpPr/>
          <p:nvPr/>
        </p:nvSpPr>
        <p:spPr>
          <a:xfrm>
            <a:off x="5751000" y="49353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3" name="Google Shape;243;p30" descr="Post-it" title="Post-it"/>
          <p:cNvSpPr/>
          <p:nvPr/>
        </p:nvSpPr>
        <p:spPr>
          <a:xfrm>
            <a:off x="7537250" y="1649130"/>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4" name="Google Shape;244;p30" descr="Post-it" title="Post-it"/>
          <p:cNvSpPr/>
          <p:nvPr/>
        </p:nvSpPr>
        <p:spPr>
          <a:xfrm>
            <a:off x="9474050" y="15880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5" name="Google Shape;245;p30" descr="Post-it" title="Post-it"/>
          <p:cNvSpPr/>
          <p:nvPr/>
        </p:nvSpPr>
        <p:spPr>
          <a:xfrm>
            <a:off x="7664525" y="2744055"/>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6" name="Google Shape;246;p30" descr="Post-it" title="Post-it"/>
          <p:cNvSpPr/>
          <p:nvPr/>
        </p:nvSpPr>
        <p:spPr>
          <a:xfrm>
            <a:off x="8912850" y="2602230"/>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7" name="Google Shape;247;p30" descr="Post-it" title="Post-it"/>
          <p:cNvSpPr/>
          <p:nvPr/>
        </p:nvSpPr>
        <p:spPr>
          <a:xfrm>
            <a:off x="8991813" y="3697593"/>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8" name="Google Shape;248;p30" descr="Post-it" title="Post-it"/>
          <p:cNvSpPr/>
          <p:nvPr/>
        </p:nvSpPr>
        <p:spPr>
          <a:xfrm>
            <a:off x="7311950" y="38989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9" name="Google Shape;249;p30" descr="Post-it" title="Post-it"/>
          <p:cNvSpPr/>
          <p:nvPr/>
        </p:nvSpPr>
        <p:spPr>
          <a:xfrm>
            <a:off x="6416200" y="27878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0" name="Google Shape;250;p30" descr="Post-it" title="Post-it"/>
          <p:cNvSpPr/>
          <p:nvPr/>
        </p:nvSpPr>
        <p:spPr>
          <a:xfrm>
            <a:off x="5981800" y="1750955"/>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1" name="Google Shape;251;p30" descr="Post-it" title="Post-it"/>
          <p:cNvSpPr/>
          <p:nvPr/>
        </p:nvSpPr>
        <p:spPr>
          <a:xfrm>
            <a:off x="4643388" y="215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2" name="Google Shape;252;p30" descr="Post-it" title="Post-it"/>
          <p:cNvSpPr/>
          <p:nvPr/>
        </p:nvSpPr>
        <p:spPr>
          <a:xfrm>
            <a:off x="7039513" y="501010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3" name="Google Shape;253;p30" descr="Post-it" title="Post-it"/>
          <p:cNvSpPr/>
          <p:nvPr/>
        </p:nvSpPr>
        <p:spPr>
          <a:xfrm>
            <a:off x="8328050" y="4884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4" name="Google Shape;254;p30" descr="Post-it" title="Post-it"/>
          <p:cNvSpPr/>
          <p:nvPr/>
        </p:nvSpPr>
        <p:spPr>
          <a:xfrm>
            <a:off x="9616575" y="47929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5" name="Google Shape;255;p30"/>
          <p:cNvSpPr txBox="1">
            <a:spLocks noGrp="1"/>
          </p:cNvSpPr>
          <p:nvPr>
            <p:ph type="title"/>
          </p:nvPr>
        </p:nvSpPr>
        <p:spPr>
          <a:xfrm>
            <a:off x="851338" y="636857"/>
            <a:ext cx="10489323" cy="1126647"/>
          </a:xfrm>
          <a:prstGeom prst="rect">
            <a:avLst/>
          </a:prstGeom>
        </p:spPr>
        <p:txBody>
          <a:bodyPr spcFirstLastPara="1" vert="horz" wrap="square" lIns="91425" tIns="45700" rIns="91425" bIns="45700" rtlCol="0" anchor="t" anchorCtr="0">
            <a:noAutofit/>
          </a:bodyPr>
          <a:lstStyle/>
          <a:p>
            <a:pPr>
              <a:lnSpc>
                <a:spcPct val="100000"/>
              </a:lnSpc>
            </a:pPr>
            <a:r>
              <a:rPr lang="en-US" sz="3200" dirty="0">
                <a:solidFill>
                  <a:schemeClr val="tx1"/>
                </a:solidFill>
                <a:latin typeface="Futura Std Book" panose="020B0802020204020204" pitchFamily="34" charset="0"/>
              </a:rPr>
              <a:t>Accessibility. Character:</a:t>
            </a:r>
            <a:endParaRPr sz="3200" dirty="0">
              <a:solidFill>
                <a:schemeClr val="tx1"/>
              </a:solidFill>
              <a:latin typeface="Futura Std Book" panose="020B0802020204020204" pitchFamily="34" charset="0"/>
            </a:endParaRPr>
          </a:p>
          <a:p>
            <a:pPr>
              <a:lnSpc>
                <a:spcPct val="100000"/>
              </a:lnSpc>
            </a:pPr>
            <a:r>
              <a:rPr lang="en-US" sz="2500" b="0" i="1" dirty="0">
                <a:solidFill>
                  <a:schemeClr val="tx1"/>
                </a:solidFill>
                <a:latin typeface="Futura Std Book" panose="020B0802020204020204" pitchFamily="34" charset="0"/>
              </a:rPr>
              <a:t>Double-click a note to edit</a:t>
            </a:r>
            <a:endParaRPr dirty="0">
              <a:solidFill>
                <a:schemeClr val="tx1"/>
              </a:solidFill>
              <a:latin typeface="Futura Std Book" panose="020B0802020204020204" pitchFamily="34" charset="0"/>
            </a:endParaRPr>
          </a:p>
        </p:txBody>
      </p:sp>
      <p:sp>
        <p:nvSpPr>
          <p:cNvPr id="256" name="Google Shape;256;p30" descr="Post-it" title="Post-it"/>
          <p:cNvSpPr/>
          <p:nvPr/>
        </p:nvSpPr>
        <p:spPr>
          <a:xfrm>
            <a:off x="3427770" y="5416253"/>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a typeface="Open Sans"/>
              <a:cs typeface="Open Sans"/>
              <a:sym typeface="Open Sans"/>
            </a:endParaRPr>
          </a:p>
        </p:txBody>
      </p:sp>
    </p:spTree>
    <p:extLst>
      <p:ext uri="{BB962C8B-B14F-4D97-AF65-F5344CB8AC3E}">
        <p14:creationId xmlns:p14="http://schemas.microsoft.com/office/powerpoint/2010/main" val="102897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p:nvPr/>
        </p:nvSpPr>
        <p:spPr>
          <a:xfrm>
            <a:off x="11269" y="6513241"/>
            <a:ext cx="2859305" cy="344759"/>
          </a:xfrm>
          <a:prstGeom prst="rect">
            <a:avLst/>
          </a:prstGeom>
          <a:noFill/>
          <a:ln>
            <a:noFill/>
          </a:ln>
        </p:spPr>
        <p:txBody>
          <a:bodyPr spcFirstLastPara="1" wrap="square" lIns="91425" tIns="91425" rIns="91425" bIns="91425" anchor="t" anchorCtr="0">
            <a:noAutofit/>
          </a:bodyPr>
          <a:lstStyle/>
          <a:p>
            <a:r>
              <a:rPr lang="en-US" sz="1200" i="1" dirty="0">
                <a:latin typeface="Futura Std Book" panose="020B0802020204020204" pitchFamily="34" charset="0"/>
                <a:ea typeface="Open Sans"/>
                <a:cs typeface="Open Sans"/>
                <a:sym typeface="Open Sans"/>
              </a:rPr>
              <a:t>Template by </a:t>
            </a:r>
            <a:r>
              <a:rPr lang="en-US" sz="1200" i="1" u="sng" dirty="0">
                <a:latin typeface="Futura Std Book" panose="020B0802020204020204" pitchFamily="34" charset="0"/>
                <a:ea typeface="Open Sans"/>
                <a:cs typeface="Open Sans"/>
                <a:sym typeface="Open Sans"/>
                <a:hlinkClick r:id="rId3">
                  <a:extLst>
                    <a:ext uri="{A12FA001-AC4F-418D-AE19-62706E023703}">
                      <ahyp:hlinkClr xmlns:ahyp="http://schemas.microsoft.com/office/drawing/2018/hyperlinkcolor" val="tx"/>
                    </a:ext>
                  </a:extLst>
                </a:hlinkClick>
              </a:rPr>
              <a:t>Training for Change</a:t>
            </a:r>
            <a:endParaRPr sz="1200" i="1" dirty="0">
              <a:latin typeface="Futura Std Book" panose="020B0802020204020204" pitchFamily="34" charset="0"/>
              <a:ea typeface="Open Sans"/>
              <a:cs typeface="Open Sans"/>
              <a:sym typeface="Open Sans"/>
            </a:endParaRPr>
          </a:p>
        </p:txBody>
      </p:sp>
      <p:sp>
        <p:nvSpPr>
          <p:cNvPr id="229" name="Google Shape;229;p30" descr="Post-it" title="Post-it"/>
          <p:cNvSpPr/>
          <p:nvPr/>
        </p:nvSpPr>
        <p:spPr>
          <a:xfrm>
            <a:off x="2307262" y="58202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1" name="Google Shape;231;p30" descr="Post-it" title="Post-it"/>
          <p:cNvSpPr/>
          <p:nvPr/>
        </p:nvSpPr>
        <p:spPr>
          <a:xfrm>
            <a:off x="9243300" y="580718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3" name="Google Shape;233;p30" descr="Post-it" title="Post-it"/>
          <p:cNvSpPr/>
          <p:nvPr/>
        </p:nvSpPr>
        <p:spPr>
          <a:xfrm>
            <a:off x="1698450" y="18347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US" sz="1300">
                <a:latin typeface="Open Sans"/>
                <a:ea typeface="Open Sans"/>
                <a:cs typeface="Open Sans"/>
                <a:sym typeface="Open Sans"/>
              </a:rPr>
              <a:t> </a:t>
            </a:r>
            <a:endParaRPr sz="1300">
              <a:latin typeface="Open Sans"/>
              <a:ea typeface="Open Sans"/>
              <a:cs typeface="Open Sans"/>
              <a:sym typeface="Open Sans"/>
            </a:endParaRPr>
          </a:p>
        </p:txBody>
      </p:sp>
      <p:sp>
        <p:nvSpPr>
          <p:cNvPr id="234" name="Google Shape;234;p30" descr="Post-it" title="Post-it"/>
          <p:cNvSpPr/>
          <p:nvPr/>
        </p:nvSpPr>
        <p:spPr>
          <a:xfrm>
            <a:off x="3050775" y="2043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5" name="Google Shape;235;p30" descr="Post-it" title="Post-it"/>
          <p:cNvSpPr/>
          <p:nvPr/>
        </p:nvSpPr>
        <p:spPr>
          <a:xfrm>
            <a:off x="1698450" y="32361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6" name="Google Shape;236;p30" descr="Post-it" title="Post-it"/>
          <p:cNvSpPr/>
          <p:nvPr/>
        </p:nvSpPr>
        <p:spPr>
          <a:xfrm>
            <a:off x="2870575" y="32105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7" name="Google Shape;237;p30" descr="Post-it" title="Post-it"/>
          <p:cNvSpPr/>
          <p:nvPr/>
        </p:nvSpPr>
        <p:spPr>
          <a:xfrm>
            <a:off x="3219900" y="4308130"/>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8" name="Google Shape;238;p30" descr="Post-it" title="Post-it"/>
          <p:cNvSpPr/>
          <p:nvPr/>
        </p:nvSpPr>
        <p:spPr>
          <a:xfrm>
            <a:off x="1860950" y="452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39" name="Google Shape;239;p30" descr="Post-it" title="Post-it"/>
          <p:cNvSpPr/>
          <p:nvPr/>
        </p:nvSpPr>
        <p:spPr>
          <a:xfrm>
            <a:off x="4477088" y="35595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0" name="Google Shape;240;p30" descr="Post-it" title="Post-it"/>
          <p:cNvSpPr/>
          <p:nvPr/>
        </p:nvSpPr>
        <p:spPr>
          <a:xfrm>
            <a:off x="5751000" y="37687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1" name="Google Shape;241;p30" descr="Post-it" title="Post-it"/>
          <p:cNvSpPr/>
          <p:nvPr/>
        </p:nvSpPr>
        <p:spPr>
          <a:xfrm>
            <a:off x="4578875" y="49609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2" name="Google Shape;242;p30" descr="Post-it" title="Post-it"/>
          <p:cNvSpPr/>
          <p:nvPr/>
        </p:nvSpPr>
        <p:spPr>
          <a:xfrm>
            <a:off x="5751000" y="49353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3" name="Google Shape;243;p30" descr="Post-it" title="Post-it"/>
          <p:cNvSpPr/>
          <p:nvPr/>
        </p:nvSpPr>
        <p:spPr>
          <a:xfrm>
            <a:off x="7537250" y="1649130"/>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4" name="Google Shape;244;p30" descr="Post-it" title="Post-it"/>
          <p:cNvSpPr/>
          <p:nvPr/>
        </p:nvSpPr>
        <p:spPr>
          <a:xfrm>
            <a:off x="9474050" y="15880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5" name="Google Shape;245;p30" descr="Post-it" title="Post-it"/>
          <p:cNvSpPr/>
          <p:nvPr/>
        </p:nvSpPr>
        <p:spPr>
          <a:xfrm>
            <a:off x="7664525" y="2744055"/>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6" name="Google Shape;246;p30" descr="Post-it" title="Post-it"/>
          <p:cNvSpPr/>
          <p:nvPr/>
        </p:nvSpPr>
        <p:spPr>
          <a:xfrm>
            <a:off x="8912850" y="2602230"/>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7" name="Google Shape;247;p30" descr="Post-it" title="Post-it"/>
          <p:cNvSpPr/>
          <p:nvPr/>
        </p:nvSpPr>
        <p:spPr>
          <a:xfrm>
            <a:off x="8991813" y="3697593"/>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8" name="Google Shape;248;p30" descr="Post-it" title="Post-it"/>
          <p:cNvSpPr/>
          <p:nvPr/>
        </p:nvSpPr>
        <p:spPr>
          <a:xfrm>
            <a:off x="7311950" y="38989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49" name="Google Shape;249;p30" descr="Post-it" title="Post-it"/>
          <p:cNvSpPr/>
          <p:nvPr/>
        </p:nvSpPr>
        <p:spPr>
          <a:xfrm>
            <a:off x="6416200" y="27878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50" name="Google Shape;250;p30" descr="Post-it" title="Post-it"/>
          <p:cNvSpPr/>
          <p:nvPr/>
        </p:nvSpPr>
        <p:spPr>
          <a:xfrm>
            <a:off x="5981800" y="1750955"/>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51" name="Google Shape;251;p30" descr="Post-it" title="Post-it"/>
          <p:cNvSpPr/>
          <p:nvPr/>
        </p:nvSpPr>
        <p:spPr>
          <a:xfrm>
            <a:off x="4643388" y="215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52" name="Google Shape;252;p30" descr="Post-it" title="Post-it"/>
          <p:cNvSpPr/>
          <p:nvPr/>
        </p:nvSpPr>
        <p:spPr>
          <a:xfrm>
            <a:off x="7039513" y="501010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53" name="Google Shape;253;p30" descr="Post-it" title="Post-it"/>
          <p:cNvSpPr/>
          <p:nvPr/>
        </p:nvSpPr>
        <p:spPr>
          <a:xfrm>
            <a:off x="8328050" y="4884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54" name="Google Shape;254;p30" descr="Post-it" title="Post-it"/>
          <p:cNvSpPr/>
          <p:nvPr/>
        </p:nvSpPr>
        <p:spPr>
          <a:xfrm>
            <a:off x="9616575" y="47929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Open Sans"/>
              <a:ea typeface="Open Sans"/>
              <a:cs typeface="Open Sans"/>
              <a:sym typeface="Open Sans"/>
            </a:endParaRPr>
          </a:p>
        </p:txBody>
      </p:sp>
      <p:sp>
        <p:nvSpPr>
          <p:cNvPr id="255" name="Google Shape;255;p30"/>
          <p:cNvSpPr txBox="1">
            <a:spLocks noGrp="1"/>
          </p:cNvSpPr>
          <p:nvPr>
            <p:ph type="title"/>
          </p:nvPr>
        </p:nvSpPr>
        <p:spPr>
          <a:xfrm>
            <a:off x="851338" y="491495"/>
            <a:ext cx="10489323" cy="1126647"/>
          </a:xfrm>
          <a:prstGeom prst="rect">
            <a:avLst/>
          </a:prstGeom>
        </p:spPr>
        <p:txBody>
          <a:bodyPr spcFirstLastPara="1" vert="horz" wrap="square" lIns="91425" tIns="45700" rIns="91425" bIns="45700" rtlCol="0" anchor="t" anchorCtr="0">
            <a:noAutofit/>
          </a:bodyPr>
          <a:lstStyle/>
          <a:p>
            <a:pPr>
              <a:lnSpc>
                <a:spcPct val="100000"/>
              </a:lnSpc>
            </a:pPr>
            <a:r>
              <a:rPr lang="en-US" sz="3200" dirty="0">
                <a:solidFill>
                  <a:schemeClr val="tx1"/>
                </a:solidFill>
                <a:latin typeface="Futura Std Book" panose="020B0802020204020204" pitchFamily="34" charset="0"/>
              </a:rPr>
              <a:t>Supports and Assistive Technology. Character:</a:t>
            </a:r>
            <a:endParaRPr sz="3200" dirty="0">
              <a:solidFill>
                <a:schemeClr val="tx1"/>
              </a:solidFill>
              <a:latin typeface="Futura Std Book" panose="020B0802020204020204" pitchFamily="34" charset="0"/>
            </a:endParaRPr>
          </a:p>
          <a:p>
            <a:pPr>
              <a:lnSpc>
                <a:spcPct val="100000"/>
              </a:lnSpc>
            </a:pPr>
            <a:r>
              <a:rPr lang="en-US" sz="2500" b="0" i="1" dirty="0">
                <a:solidFill>
                  <a:schemeClr val="tx1"/>
                </a:solidFill>
                <a:latin typeface="Futura Std Book" panose="020B0802020204020204" pitchFamily="34" charset="0"/>
              </a:rPr>
              <a:t>Double-click a note to edit</a:t>
            </a:r>
            <a:endParaRPr dirty="0">
              <a:solidFill>
                <a:schemeClr val="tx1"/>
              </a:solidFill>
              <a:latin typeface="Futura Std Book" panose="020B0802020204020204" pitchFamily="34" charset="0"/>
            </a:endParaRPr>
          </a:p>
        </p:txBody>
      </p:sp>
      <p:sp>
        <p:nvSpPr>
          <p:cNvPr id="256" name="Google Shape;256;p30" descr="Post-it" title="Post-it"/>
          <p:cNvSpPr/>
          <p:nvPr/>
        </p:nvSpPr>
        <p:spPr>
          <a:xfrm>
            <a:off x="3427770" y="5416253"/>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latin typeface="Open Sans"/>
              <a:ea typeface="Open Sans"/>
              <a:cs typeface="Open Sans"/>
              <a:sym typeface="Open Sans"/>
            </a:endParaRPr>
          </a:p>
        </p:txBody>
      </p:sp>
    </p:spTree>
    <p:extLst>
      <p:ext uri="{BB962C8B-B14F-4D97-AF65-F5344CB8AC3E}">
        <p14:creationId xmlns:p14="http://schemas.microsoft.com/office/powerpoint/2010/main" val="243059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p:nvPr/>
        </p:nvSpPr>
        <p:spPr>
          <a:xfrm>
            <a:off x="11270" y="6513241"/>
            <a:ext cx="2859305" cy="344759"/>
          </a:xfrm>
          <a:prstGeom prst="rect">
            <a:avLst/>
          </a:prstGeom>
          <a:noFill/>
          <a:ln>
            <a:noFill/>
          </a:ln>
        </p:spPr>
        <p:txBody>
          <a:bodyPr spcFirstLastPara="1" wrap="square" lIns="91425" tIns="91425" rIns="91425" bIns="91425" anchor="t" anchorCtr="0">
            <a:noAutofit/>
          </a:bodyPr>
          <a:lstStyle/>
          <a:p>
            <a:r>
              <a:rPr lang="en-US" sz="1200" i="1" dirty="0">
                <a:latin typeface="Futura Std Book" panose="020B0802020204020204" pitchFamily="34" charset="0"/>
                <a:ea typeface="Open Sans"/>
                <a:cs typeface="Open Sans"/>
                <a:sym typeface="Open Sans"/>
              </a:rPr>
              <a:t>Template by </a:t>
            </a:r>
            <a:r>
              <a:rPr lang="en-US" sz="1200" i="1" u="sng" dirty="0">
                <a:latin typeface="Futura Std Book" panose="020B0802020204020204" pitchFamily="34" charset="0"/>
                <a:ea typeface="Open Sans"/>
                <a:cs typeface="Open Sans"/>
                <a:sym typeface="Open Sans"/>
                <a:hlinkClick r:id="rId3">
                  <a:extLst>
                    <a:ext uri="{A12FA001-AC4F-418D-AE19-62706E023703}">
                      <ahyp:hlinkClr xmlns:ahyp="http://schemas.microsoft.com/office/drawing/2018/hyperlinkcolor" val="tx"/>
                    </a:ext>
                  </a:extLst>
                </a:hlinkClick>
              </a:rPr>
              <a:t>Training for Change</a:t>
            </a:r>
            <a:endParaRPr sz="1200" i="1" dirty="0">
              <a:latin typeface="Futura Std Book" panose="020B0802020204020204" pitchFamily="34" charset="0"/>
              <a:ea typeface="Open Sans"/>
              <a:cs typeface="Open Sans"/>
              <a:sym typeface="Open Sans"/>
            </a:endParaRPr>
          </a:p>
        </p:txBody>
      </p:sp>
      <p:sp>
        <p:nvSpPr>
          <p:cNvPr id="229" name="Google Shape;229;p30" descr="Post-it" title="Post-it"/>
          <p:cNvSpPr/>
          <p:nvPr/>
        </p:nvSpPr>
        <p:spPr>
          <a:xfrm>
            <a:off x="2307262" y="58202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1" name="Google Shape;231;p30" descr="Post-it" title="Post-it"/>
          <p:cNvSpPr/>
          <p:nvPr/>
        </p:nvSpPr>
        <p:spPr>
          <a:xfrm>
            <a:off x="9243300" y="580718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3" name="Google Shape;233;p30" descr="Post-it" title="Post-it"/>
          <p:cNvSpPr/>
          <p:nvPr/>
        </p:nvSpPr>
        <p:spPr>
          <a:xfrm>
            <a:off x="1698450" y="18347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US" sz="1300">
                <a:latin typeface="Futura Std Book" panose="020B0802020204020204" pitchFamily="34" charset="0"/>
                <a:ea typeface="Open Sans"/>
                <a:cs typeface="Open Sans"/>
                <a:sym typeface="Open Sans"/>
              </a:rPr>
              <a:t> </a:t>
            </a:r>
            <a:endParaRPr sz="1300">
              <a:latin typeface="Futura Std Book" panose="020B0802020204020204" pitchFamily="34" charset="0"/>
              <a:ea typeface="Open Sans"/>
              <a:cs typeface="Open Sans"/>
              <a:sym typeface="Open Sans"/>
            </a:endParaRPr>
          </a:p>
        </p:txBody>
      </p:sp>
      <p:sp>
        <p:nvSpPr>
          <p:cNvPr id="234" name="Google Shape;234;p30" descr="Post-it" title="Post-it"/>
          <p:cNvSpPr/>
          <p:nvPr/>
        </p:nvSpPr>
        <p:spPr>
          <a:xfrm>
            <a:off x="3050775" y="2043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5" name="Google Shape;235;p30" descr="Post-it" title="Post-it"/>
          <p:cNvSpPr/>
          <p:nvPr/>
        </p:nvSpPr>
        <p:spPr>
          <a:xfrm>
            <a:off x="1698450" y="32361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6" name="Google Shape;236;p30" descr="Post-it" title="Post-it"/>
          <p:cNvSpPr/>
          <p:nvPr/>
        </p:nvSpPr>
        <p:spPr>
          <a:xfrm>
            <a:off x="2870575" y="32105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7" name="Google Shape;237;p30" descr="Post-it" title="Post-it"/>
          <p:cNvSpPr/>
          <p:nvPr/>
        </p:nvSpPr>
        <p:spPr>
          <a:xfrm>
            <a:off x="3219900" y="4308130"/>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8" name="Google Shape;238;p30" descr="Post-it" title="Post-it"/>
          <p:cNvSpPr/>
          <p:nvPr/>
        </p:nvSpPr>
        <p:spPr>
          <a:xfrm>
            <a:off x="1860950" y="452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9" name="Google Shape;239;p30" descr="Post-it" title="Post-it"/>
          <p:cNvSpPr/>
          <p:nvPr/>
        </p:nvSpPr>
        <p:spPr>
          <a:xfrm>
            <a:off x="4477088" y="35595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0" name="Google Shape;240;p30" descr="Post-it" title="Post-it"/>
          <p:cNvSpPr/>
          <p:nvPr/>
        </p:nvSpPr>
        <p:spPr>
          <a:xfrm>
            <a:off x="5751000" y="37687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1" name="Google Shape;241;p30" descr="Post-it" title="Post-it"/>
          <p:cNvSpPr/>
          <p:nvPr/>
        </p:nvSpPr>
        <p:spPr>
          <a:xfrm>
            <a:off x="4578875" y="49609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2" name="Google Shape;242;p30" descr="Post-it" title="Post-it"/>
          <p:cNvSpPr/>
          <p:nvPr/>
        </p:nvSpPr>
        <p:spPr>
          <a:xfrm>
            <a:off x="5751000" y="49353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3" name="Google Shape;243;p30" descr="Post-it" title="Post-it"/>
          <p:cNvSpPr/>
          <p:nvPr/>
        </p:nvSpPr>
        <p:spPr>
          <a:xfrm>
            <a:off x="7537250" y="1649130"/>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4" name="Google Shape;244;p30" descr="Post-it" title="Post-it"/>
          <p:cNvSpPr/>
          <p:nvPr/>
        </p:nvSpPr>
        <p:spPr>
          <a:xfrm>
            <a:off x="9474050" y="15880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5" name="Google Shape;245;p30" descr="Post-it" title="Post-it"/>
          <p:cNvSpPr/>
          <p:nvPr/>
        </p:nvSpPr>
        <p:spPr>
          <a:xfrm>
            <a:off x="7664525" y="2744055"/>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6" name="Google Shape;246;p30" descr="Post-it" title="Post-it"/>
          <p:cNvSpPr/>
          <p:nvPr/>
        </p:nvSpPr>
        <p:spPr>
          <a:xfrm>
            <a:off x="8912850" y="2602230"/>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7" name="Google Shape;247;p30" descr="Post-it" title="Post-it"/>
          <p:cNvSpPr/>
          <p:nvPr/>
        </p:nvSpPr>
        <p:spPr>
          <a:xfrm>
            <a:off x="8991813" y="3697593"/>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8" name="Google Shape;248;p30" descr="Post-it" title="Post-it"/>
          <p:cNvSpPr/>
          <p:nvPr/>
        </p:nvSpPr>
        <p:spPr>
          <a:xfrm>
            <a:off x="7311950" y="38989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9" name="Google Shape;249;p30" descr="Post-it" title="Post-it"/>
          <p:cNvSpPr/>
          <p:nvPr/>
        </p:nvSpPr>
        <p:spPr>
          <a:xfrm>
            <a:off x="6416200" y="27878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0" name="Google Shape;250;p30" descr="Post-it" title="Post-it"/>
          <p:cNvSpPr/>
          <p:nvPr/>
        </p:nvSpPr>
        <p:spPr>
          <a:xfrm>
            <a:off x="5981800" y="1750955"/>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1" name="Google Shape;251;p30" descr="Post-it" title="Post-it"/>
          <p:cNvSpPr/>
          <p:nvPr/>
        </p:nvSpPr>
        <p:spPr>
          <a:xfrm>
            <a:off x="4643388" y="215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2" name="Google Shape;252;p30" descr="Post-it" title="Post-it"/>
          <p:cNvSpPr/>
          <p:nvPr/>
        </p:nvSpPr>
        <p:spPr>
          <a:xfrm>
            <a:off x="7039513" y="501010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3" name="Google Shape;253;p30" descr="Post-it" title="Post-it"/>
          <p:cNvSpPr/>
          <p:nvPr/>
        </p:nvSpPr>
        <p:spPr>
          <a:xfrm>
            <a:off x="8328050" y="4884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4" name="Google Shape;254;p30" descr="Post-it" title="Post-it"/>
          <p:cNvSpPr/>
          <p:nvPr/>
        </p:nvSpPr>
        <p:spPr>
          <a:xfrm>
            <a:off x="9616575" y="47929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5" name="Google Shape;255;p30"/>
          <p:cNvSpPr txBox="1">
            <a:spLocks noGrp="1"/>
          </p:cNvSpPr>
          <p:nvPr>
            <p:ph type="title"/>
          </p:nvPr>
        </p:nvSpPr>
        <p:spPr>
          <a:xfrm>
            <a:off x="923351" y="519641"/>
            <a:ext cx="10489323" cy="1126647"/>
          </a:xfrm>
          <a:prstGeom prst="rect">
            <a:avLst/>
          </a:prstGeom>
        </p:spPr>
        <p:txBody>
          <a:bodyPr spcFirstLastPara="1" vert="horz" wrap="square" lIns="91425" tIns="45700" rIns="91425" bIns="45700" rtlCol="0" anchor="t" anchorCtr="0">
            <a:noAutofit/>
          </a:bodyPr>
          <a:lstStyle/>
          <a:p>
            <a:pPr>
              <a:lnSpc>
                <a:spcPct val="100000"/>
              </a:lnSpc>
            </a:pPr>
            <a:r>
              <a:rPr lang="en-US" sz="3200" dirty="0">
                <a:solidFill>
                  <a:schemeClr val="tx1"/>
                </a:solidFill>
                <a:latin typeface="Futura Std Book" panose="020B0802020204020204" pitchFamily="34" charset="0"/>
              </a:rPr>
              <a:t>Participation. Character:</a:t>
            </a:r>
            <a:endParaRPr sz="3200" dirty="0">
              <a:solidFill>
                <a:schemeClr val="tx1"/>
              </a:solidFill>
              <a:latin typeface="Futura Std Book" panose="020B0802020204020204" pitchFamily="34" charset="0"/>
            </a:endParaRPr>
          </a:p>
          <a:p>
            <a:pPr>
              <a:lnSpc>
                <a:spcPct val="100000"/>
              </a:lnSpc>
            </a:pPr>
            <a:r>
              <a:rPr lang="en-US" sz="2500" b="0" i="1" dirty="0">
                <a:solidFill>
                  <a:schemeClr val="tx1"/>
                </a:solidFill>
                <a:latin typeface="Futura Std Book" panose="020B0802020204020204" pitchFamily="34" charset="0"/>
              </a:rPr>
              <a:t>Double-click a note to edit</a:t>
            </a:r>
            <a:endParaRPr dirty="0">
              <a:solidFill>
                <a:schemeClr val="tx1"/>
              </a:solidFill>
              <a:latin typeface="Futura Std Book" panose="020B0802020204020204" pitchFamily="34" charset="0"/>
            </a:endParaRPr>
          </a:p>
        </p:txBody>
      </p:sp>
      <p:sp>
        <p:nvSpPr>
          <p:cNvPr id="256" name="Google Shape;256;p30" descr="Post-it" title="Post-it"/>
          <p:cNvSpPr/>
          <p:nvPr/>
        </p:nvSpPr>
        <p:spPr>
          <a:xfrm>
            <a:off x="3427770" y="5416253"/>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a typeface="Open Sans"/>
              <a:cs typeface="Open Sans"/>
              <a:sym typeface="Open Sans"/>
            </a:endParaRPr>
          </a:p>
        </p:txBody>
      </p:sp>
    </p:spTree>
    <p:extLst>
      <p:ext uri="{BB962C8B-B14F-4D97-AF65-F5344CB8AC3E}">
        <p14:creationId xmlns:p14="http://schemas.microsoft.com/office/powerpoint/2010/main" val="212332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p:nvPr/>
        </p:nvSpPr>
        <p:spPr>
          <a:xfrm>
            <a:off x="11270" y="6513241"/>
            <a:ext cx="2859305" cy="344759"/>
          </a:xfrm>
          <a:prstGeom prst="rect">
            <a:avLst/>
          </a:prstGeom>
          <a:noFill/>
          <a:ln>
            <a:noFill/>
          </a:ln>
        </p:spPr>
        <p:txBody>
          <a:bodyPr spcFirstLastPara="1" wrap="square" lIns="91425" tIns="91425" rIns="91425" bIns="91425" anchor="t" anchorCtr="0">
            <a:noAutofit/>
          </a:bodyPr>
          <a:lstStyle/>
          <a:p>
            <a:r>
              <a:rPr lang="en-US" sz="1200" i="1" dirty="0">
                <a:latin typeface="Futura Std Book" panose="020B0802020204020204" pitchFamily="34" charset="0"/>
                <a:ea typeface="Open Sans"/>
                <a:cs typeface="Open Sans"/>
                <a:sym typeface="Open Sans"/>
              </a:rPr>
              <a:t>Template by </a:t>
            </a:r>
            <a:r>
              <a:rPr lang="en-US" sz="1200" i="1" u="sng" dirty="0">
                <a:latin typeface="Futura Std Book" panose="020B0802020204020204" pitchFamily="34" charset="0"/>
                <a:ea typeface="Open Sans"/>
                <a:cs typeface="Open Sans"/>
                <a:sym typeface="Open Sans"/>
                <a:hlinkClick r:id="rId3">
                  <a:extLst>
                    <a:ext uri="{A12FA001-AC4F-418D-AE19-62706E023703}">
                      <ahyp:hlinkClr xmlns:ahyp="http://schemas.microsoft.com/office/drawing/2018/hyperlinkcolor" val="tx"/>
                    </a:ext>
                  </a:extLst>
                </a:hlinkClick>
              </a:rPr>
              <a:t>Training for Change</a:t>
            </a:r>
            <a:endParaRPr sz="1200" i="1" dirty="0">
              <a:latin typeface="Futura Std Book" panose="020B0802020204020204" pitchFamily="34" charset="0"/>
              <a:ea typeface="Open Sans"/>
              <a:cs typeface="Open Sans"/>
              <a:sym typeface="Open Sans"/>
            </a:endParaRPr>
          </a:p>
        </p:txBody>
      </p:sp>
      <p:sp>
        <p:nvSpPr>
          <p:cNvPr id="229" name="Google Shape;229;p30" descr="Post-it" title="Post-it"/>
          <p:cNvSpPr/>
          <p:nvPr/>
        </p:nvSpPr>
        <p:spPr>
          <a:xfrm>
            <a:off x="2307262" y="58202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1" name="Google Shape;231;p30" descr="Post-it" title="Post-it"/>
          <p:cNvSpPr/>
          <p:nvPr/>
        </p:nvSpPr>
        <p:spPr>
          <a:xfrm>
            <a:off x="9243300" y="580718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3" name="Google Shape;233;p30" descr="Post-it" title="Post-it"/>
          <p:cNvSpPr/>
          <p:nvPr/>
        </p:nvSpPr>
        <p:spPr>
          <a:xfrm>
            <a:off x="1698450" y="18347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US" sz="1300">
                <a:latin typeface="Futura Std Book" panose="020B0802020204020204" pitchFamily="34" charset="0"/>
                <a:ea typeface="Open Sans"/>
                <a:cs typeface="Open Sans"/>
                <a:sym typeface="Open Sans"/>
              </a:rPr>
              <a:t> </a:t>
            </a:r>
            <a:endParaRPr sz="1300">
              <a:latin typeface="Futura Std Book" panose="020B0802020204020204" pitchFamily="34" charset="0"/>
              <a:ea typeface="Open Sans"/>
              <a:cs typeface="Open Sans"/>
              <a:sym typeface="Open Sans"/>
            </a:endParaRPr>
          </a:p>
        </p:txBody>
      </p:sp>
      <p:sp>
        <p:nvSpPr>
          <p:cNvPr id="234" name="Google Shape;234;p30" descr="Post-it" title="Post-it"/>
          <p:cNvSpPr/>
          <p:nvPr/>
        </p:nvSpPr>
        <p:spPr>
          <a:xfrm>
            <a:off x="3050775" y="2043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5" name="Google Shape;235;p30" descr="Post-it" title="Post-it"/>
          <p:cNvSpPr/>
          <p:nvPr/>
        </p:nvSpPr>
        <p:spPr>
          <a:xfrm>
            <a:off x="1698450" y="32361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6" name="Google Shape;236;p30" descr="Post-it" title="Post-it"/>
          <p:cNvSpPr/>
          <p:nvPr/>
        </p:nvSpPr>
        <p:spPr>
          <a:xfrm>
            <a:off x="2870575" y="32105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7" name="Google Shape;237;p30" descr="Post-it" title="Post-it"/>
          <p:cNvSpPr/>
          <p:nvPr/>
        </p:nvSpPr>
        <p:spPr>
          <a:xfrm>
            <a:off x="3219900" y="4308130"/>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8" name="Google Shape;238;p30" descr="Post-it" title="Post-it"/>
          <p:cNvSpPr/>
          <p:nvPr/>
        </p:nvSpPr>
        <p:spPr>
          <a:xfrm>
            <a:off x="1860950" y="452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39" name="Google Shape;239;p30" descr="Post-it" title="Post-it"/>
          <p:cNvSpPr/>
          <p:nvPr/>
        </p:nvSpPr>
        <p:spPr>
          <a:xfrm>
            <a:off x="4477088" y="355955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0" name="Google Shape;240;p30" descr="Post-it" title="Post-it"/>
          <p:cNvSpPr/>
          <p:nvPr/>
        </p:nvSpPr>
        <p:spPr>
          <a:xfrm>
            <a:off x="5751000" y="37687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1" name="Google Shape;241;p30" descr="Post-it" title="Post-it"/>
          <p:cNvSpPr/>
          <p:nvPr/>
        </p:nvSpPr>
        <p:spPr>
          <a:xfrm>
            <a:off x="4578875" y="4960930"/>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2" name="Google Shape;242;p30" descr="Post-it" title="Post-it"/>
          <p:cNvSpPr/>
          <p:nvPr/>
        </p:nvSpPr>
        <p:spPr>
          <a:xfrm>
            <a:off x="5751000" y="493530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3" name="Google Shape;243;p30" descr="Post-it" title="Post-it"/>
          <p:cNvSpPr/>
          <p:nvPr/>
        </p:nvSpPr>
        <p:spPr>
          <a:xfrm>
            <a:off x="7537250" y="1649130"/>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4" name="Google Shape;244;p30" descr="Post-it" title="Post-it"/>
          <p:cNvSpPr/>
          <p:nvPr/>
        </p:nvSpPr>
        <p:spPr>
          <a:xfrm>
            <a:off x="9474050" y="1588030"/>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5" name="Google Shape;245;p30" descr="Post-it" title="Post-it"/>
          <p:cNvSpPr/>
          <p:nvPr/>
        </p:nvSpPr>
        <p:spPr>
          <a:xfrm>
            <a:off x="7664525" y="2744055"/>
            <a:ext cx="1016100" cy="9531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6" name="Google Shape;246;p30" descr="Post-it" title="Post-it"/>
          <p:cNvSpPr/>
          <p:nvPr/>
        </p:nvSpPr>
        <p:spPr>
          <a:xfrm>
            <a:off x="8912850" y="2602230"/>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7" name="Google Shape;247;p30" descr="Post-it" title="Post-it"/>
          <p:cNvSpPr/>
          <p:nvPr/>
        </p:nvSpPr>
        <p:spPr>
          <a:xfrm>
            <a:off x="8991813" y="3697593"/>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8" name="Google Shape;248;p30" descr="Post-it" title="Post-it"/>
          <p:cNvSpPr/>
          <p:nvPr/>
        </p:nvSpPr>
        <p:spPr>
          <a:xfrm>
            <a:off x="7311950" y="38989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49" name="Google Shape;249;p30" descr="Post-it" title="Post-it"/>
          <p:cNvSpPr/>
          <p:nvPr/>
        </p:nvSpPr>
        <p:spPr>
          <a:xfrm>
            <a:off x="6416200" y="27878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0" name="Google Shape;250;p30" descr="Post-it" title="Post-it"/>
          <p:cNvSpPr/>
          <p:nvPr/>
        </p:nvSpPr>
        <p:spPr>
          <a:xfrm>
            <a:off x="5981800" y="1750955"/>
            <a:ext cx="1016100" cy="9531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1" name="Google Shape;251;p30" descr="Post-it" title="Post-it"/>
          <p:cNvSpPr/>
          <p:nvPr/>
        </p:nvSpPr>
        <p:spPr>
          <a:xfrm>
            <a:off x="4643388" y="2158180"/>
            <a:ext cx="1016100" cy="9531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2" name="Google Shape;252;p30" descr="Post-it" title="Post-it"/>
          <p:cNvSpPr/>
          <p:nvPr/>
        </p:nvSpPr>
        <p:spPr>
          <a:xfrm>
            <a:off x="7039513" y="5010105"/>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3" name="Google Shape;253;p30" descr="Post-it" title="Post-it"/>
          <p:cNvSpPr/>
          <p:nvPr/>
        </p:nvSpPr>
        <p:spPr>
          <a:xfrm>
            <a:off x="8328050" y="4884905"/>
            <a:ext cx="1016100" cy="953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4" name="Google Shape;254;p30" descr="Post-it" title="Post-it"/>
          <p:cNvSpPr/>
          <p:nvPr/>
        </p:nvSpPr>
        <p:spPr>
          <a:xfrm>
            <a:off x="9616575" y="4792955"/>
            <a:ext cx="1016100" cy="9531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300">
              <a:latin typeface="Futura Std Book" panose="020B0802020204020204" pitchFamily="34" charset="0"/>
              <a:ea typeface="Open Sans"/>
              <a:cs typeface="Open Sans"/>
              <a:sym typeface="Open Sans"/>
            </a:endParaRPr>
          </a:p>
        </p:txBody>
      </p:sp>
      <p:sp>
        <p:nvSpPr>
          <p:cNvPr id="255" name="Google Shape;255;p30"/>
          <p:cNvSpPr txBox="1">
            <a:spLocks noGrp="1"/>
          </p:cNvSpPr>
          <p:nvPr>
            <p:ph type="title"/>
          </p:nvPr>
        </p:nvSpPr>
        <p:spPr>
          <a:xfrm>
            <a:off x="1014388" y="476550"/>
            <a:ext cx="10489323" cy="1126647"/>
          </a:xfrm>
          <a:prstGeom prst="rect">
            <a:avLst/>
          </a:prstGeom>
        </p:spPr>
        <p:txBody>
          <a:bodyPr spcFirstLastPara="1" vert="horz" wrap="square" lIns="91425" tIns="45700" rIns="91425" bIns="45700" rtlCol="0" anchor="t" anchorCtr="0">
            <a:noAutofit/>
          </a:bodyPr>
          <a:lstStyle/>
          <a:p>
            <a:pPr>
              <a:lnSpc>
                <a:spcPct val="100000"/>
              </a:lnSpc>
            </a:pPr>
            <a:r>
              <a:rPr lang="en-US" sz="3200" dirty="0">
                <a:solidFill>
                  <a:schemeClr val="tx1"/>
                </a:solidFill>
                <a:latin typeface="Futura Std Book" panose="020B0802020204020204" pitchFamily="34" charset="0"/>
              </a:rPr>
              <a:t>Awareness-raising. Character:</a:t>
            </a:r>
            <a:endParaRPr sz="3200" dirty="0">
              <a:solidFill>
                <a:schemeClr val="tx1"/>
              </a:solidFill>
              <a:latin typeface="Futura Std Book" panose="020B0802020204020204" pitchFamily="34" charset="0"/>
            </a:endParaRPr>
          </a:p>
          <a:p>
            <a:pPr>
              <a:lnSpc>
                <a:spcPct val="100000"/>
              </a:lnSpc>
            </a:pPr>
            <a:r>
              <a:rPr lang="en-US" sz="2500" b="0" i="1" dirty="0">
                <a:solidFill>
                  <a:schemeClr val="tx1"/>
                </a:solidFill>
                <a:latin typeface="Futura Std Book" panose="020B0802020204020204" pitchFamily="34" charset="0"/>
              </a:rPr>
              <a:t>Double-click a note to edit</a:t>
            </a:r>
            <a:endParaRPr dirty="0">
              <a:solidFill>
                <a:schemeClr val="tx1"/>
              </a:solidFill>
              <a:latin typeface="Futura Std Book" panose="020B0802020204020204" pitchFamily="34" charset="0"/>
            </a:endParaRPr>
          </a:p>
        </p:txBody>
      </p:sp>
      <p:sp>
        <p:nvSpPr>
          <p:cNvPr id="256" name="Google Shape;256;p30" descr="Post-it" title="Post-it"/>
          <p:cNvSpPr/>
          <p:nvPr/>
        </p:nvSpPr>
        <p:spPr>
          <a:xfrm>
            <a:off x="3427770" y="5416253"/>
            <a:ext cx="1016100" cy="9531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a typeface="Open Sans"/>
              <a:cs typeface="Open Sans"/>
              <a:sym typeface="Open Sans"/>
            </a:endParaRPr>
          </a:p>
        </p:txBody>
      </p:sp>
    </p:spTree>
    <p:extLst>
      <p:ext uri="{BB962C8B-B14F-4D97-AF65-F5344CB8AC3E}">
        <p14:creationId xmlns:p14="http://schemas.microsoft.com/office/powerpoint/2010/main" val="199393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2733275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Foundations video</a:t>
            </a:r>
          </a:p>
        </p:txBody>
      </p:sp>
    </p:spTree>
    <p:extLst>
      <p:ext uri="{BB962C8B-B14F-4D97-AF65-F5344CB8AC3E}">
        <p14:creationId xmlns:p14="http://schemas.microsoft.com/office/powerpoint/2010/main" val="307657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972590" y="953351"/>
            <a:ext cx="10441644" cy="1090500"/>
          </a:xfrm>
          <a:prstGeom prst="rect">
            <a:avLst/>
          </a:prstGeom>
        </p:spPr>
        <p:txBody>
          <a:bodyPr spcFirstLastPara="1" vert="horz" wrap="square" lIns="91425" tIns="45700" rIns="91425" bIns="45700" rtlCol="0" anchor="t" anchorCtr="0">
            <a:noAutofit/>
          </a:bodyPr>
          <a:lstStyle/>
          <a:p>
            <a:pPr>
              <a:spcBef>
                <a:spcPts val="0"/>
              </a:spcBef>
            </a:pPr>
            <a:r>
              <a:rPr lang="en-US" sz="3200" dirty="0"/>
              <a:t>Six structural requirements to create enable legal, policy and programming environments</a:t>
            </a:r>
            <a:endParaRPr sz="3200" dirty="0"/>
          </a:p>
        </p:txBody>
      </p:sp>
      <p:sp>
        <p:nvSpPr>
          <p:cNvPr id="412" name="Google Shape;412;p37"/>
          <p:cNvSpPr txBox="1">
            <a:spLocks noGrp="1"/>
          </p:cNvSpPr>
          <p:nvPr>
            <p:ph type="body" idx="1"/>
          </p:nvPr>
        </p:nvSpPr>
        <p:spPr>
          <a:xfrm>
            <a:off x="972060" y="2177315"/>
            <a:ext cx="10443300"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Governance</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Participation</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Legislation</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Accountability &amp; Monitoring</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Capacity Building</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International Cooperation</a:t>
            </a:r>
            <a:endParaRPr dirty="0">
              <a:latin typeface="Futura Std Book" panose="020B08020202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title"/>
          </p:nvPr>
        </p:nvSpPr>
        <p:spPr>
          <a:xfrm>
            <a:off x="951568" y="953351"/>
            <a:ext cx="10462665" cy="864939"/>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Governance</a:t>
            </a:r>
            <a:endParaRPr sz="4000" dirty="0">
              <a:latin typeface="Futura Std Book" panose="020B0802020204020204" pitchFamily="34" charset="0"/>
            </a:endParaRPr>
          </a:p>
        </p:txBody>
      </p:sp>
      <p:sp>
        <p:nvSpPr>
          <p:cNvPr id="418" name="Google Shape;418;p38"/>
          <p:cNvSpPr txBox="1">
            <a:spLocks noGrp="1"/>
          </p:cNvSpPr>
          <p:nvPr>
            <p:ph type="body" idx="1"/>
          </p:nvPr>
        </p:nvSpPr>
        <p:spPr>
          <a:xfrm>
            <a:off x="951568" y="1830474"/>
            <a:ext cx="10464324" cy="44778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000" dirty="0">
                <a:latin typeface="Futura Std Book" panose="020B0802020204020204" pitchFamily="34" charset="0"/>
              </a:rPr>
              <a:t>Good governance that promotes the effective inclusion of people with disabilities includes the following eight components:</a:t>
            </a:r>
            <a:endParaRPr sz="3000" dirty="0">
              <a:latin typeface="Futura Std Book" panose="020B0802020204020204" pitchFamily="34" charset="0"/>
            </a:endParaRPr>
          </a:p>
          <a:p>
            <a:pPr marL="457200" indent="-374650">
              <a:spcBef>
                <a:spcPts val="360"/>
              </a:spcBef>
              <a:buSzPts val="2300"/>
              <a:buChar char="▪"/>
            </a:pPr>
            <a:r>
              <a:rPr lang="en-US" dirty="0">
                <a:latin typeface="Futura Std Book" panose="020B0802020204020204" pitchFamily="34" charset="0"/>
              </a:rPr>
              <a:t>Institutional design</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Twin-track approach</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Assessment</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Partnerships</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Budget</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Disability Markers</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Procurement</a:t>
            </a:r>
            <a:endParaRPr dirty="0">
              <a:latin typeface="Futura Std Book" panose="020B0802020204020204" pitchFamily="34" charset="0"/>
            </a:endParaRPr>
          </a:p>
          <a:p>
            <a:pPr marL="457200" indent="-374650">
              <a:spcBef>
                <a:spcPts val="0"/>
              </a:spcBef>
              <a:buSzPts val="2300"/>
              <a:buChar char="▪"/>
            </a:pPr>
            <a:r>
              <a:rPr lang="en-US" dirty="0">
                <a:latin typeface="Futura Std Book" panose="020B0802020204020204" pitchFamily="34" charset="0"/>
              </a:rPr>
              <a:t>Data Collection</a:t>
            </a:r>
            <a:endParaRPr dirty="0">
              <a:latin typeface="Futura Std Book" panose="020B0802020204020204" pitchFamily="34" charset="0"/>
            </a:endParaRPr>
          </a:p>
          <a:p>
            <a:pPr marL="457200" indent="0">
              <a:spcBef>
                <a:spcPts val="360"/>
              </a:spcBef>
              <a:buNone/>
            </a:pPr>
            <a:endParaRPr sz="3000" dirty="0">
              <a:latin typeface="Futura Std Book" panose="020B08020202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9"/>
          <p:cNvSpPr txBox="1">
            <a:spLocks noGrp="1"/>
          </p:cNvSpPr>
          <p:nvPr>
            <p:ph type="title"/>
          </p:nvPr>
        </p:nvSpPr>
        <p:spPr>
          <a:xfrm>
            <a:off x="972590" y="953351"/>
            <a:ext cx="10378582"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Governance - Breakout Groups</a:t>
            </a:r>
            <a:endParaRPr>
              <a:latin typeface="Futura Std Book" panose="020B0802020204020204" pitchFamily="34" charset="0"/>
            </a:endParaRPr>
          </a:p>
        </p:txBody>
      </p:sp>
      <p:sp>
        <p:nvSpPr>
          <p:cNvPr id="424" name="Google Shape;424;p39"/>
          <p:cNvSpPr txBox="1">
            <a:spLocks noGrp="1"/>
          </p:cNvSpPr>
          <p:nvPr>
            <p:ph type="body" idx="1"/>
          </p:nvPr>
        </p:nvSpPr>
        <p:spPr>
          <a:xfrm>
            <a:off x="972060" y="2177315"/>
            <a:ext cx="10380228"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In trios pick two of these elements to talk about.</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Review the Governance </a:t>
            </a:r>
            <a:r>
              <a:rPr lang="en-US" dirty="0" err="1">
                <a:latin typeface="Futura Std Book" panose="020B0802020204020204" pitchFamily="34" charset="0"/>
              </a:rPr>
              <a:t>Infocard</a:t>
            </a:r>
            <a:r>
              <a:rPr lang="en-US" dirty="0">
                <a:latin typeface="Futura Std Book" panose="020B0802020204020204" pitchFamily="34" charset="0"/>
              </a:rPr>
              <a:t> handout</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Answer:</a:t>
            </a:r>
            <a:endParaRPr dirty="0">
              <a:latin typeface="Futura Std Book" panose="020B0802020204020204" pitchFamily="34" charset="0"/>
            </a:endParaRPr>
          </a:p>
          <a:p>
            <a:pPr marL="914400" lvl="1" indent="-342900">
              <a:spcBef>
                <a:spcPts val="0"/>
              </a:spcBef>
              <a:buSzPts val="1800"/>
              <a:buChar char="▪"/>
            </a:pPr>
            <a:r>
              <a:rPr lang="en-US" dirty="0">
                <a:latin typeface="Futura Std Book" panose="020B0802020204020204" pitchFamily="34" charset="0"/>
              </a:rPr>
              <a:t>How does this element exist currently in your country or context?</a:t>
            </a:r>
            <a:endParaRPr dirty="0">
              <a:latin typeface="Futura Std Book" panose="020B0802020204020204" pitchFamily="34" charset="0"/>
            </a:endParaRPr>
          </a:p>
          <a:p>
            <a:pPr marL="914400" lvl="1" indent="-342900">
              <a:spcBef>
                <a:spcPts val="0"/>
              </a:spcBef>
              <a:buSzPts val="1800"/>
              <a:buChar char="▪"/>
            </a:pPr>
            <a:r>
              <a:rPr lang="en-US" dirty="0">
                <a:latin typeface="Futura Std Book" panose="020B0802020204020204" pitchFamily="34" charset="0"/>
              </a:rPr>
              <a:t>What is missing so that element can support good governance and inclusive policies? </a:t>
            </a:r>
            <a:endParaRPr dirty="0">
              <a:latin typeface="Futura Std Book" panose="020B0802020204020204" pitchFamily="34" charset="0"/>
            </a:endParaRPr>
          </a:p>
          <a:p>
            <a:pPr marL="914400" lvl="1" indent="-342900">
              <a:spcBef>
                <a:spcPts val="0"/>
              </a:spcBef>
              <a:buSzPts val="1800"/>
              <a:buChar char="▪"/>
            </a:pPr>
            <a:r>
              <a:rPr lang="en-US" dirty="0">
                <a:latin typeface="Futura Std Book" panose="020B0802020204020204" pitchFamily="34" charset="0"/>
              </a:rPr>
              <a:t>How do you find out information about this element in your context? </a:t>
            </a:r>
            <a:endParaRPr dirty="0">
              <a:latin typeface="Futura Std Book" panose="020B0802020204020204" pitchFamily="34" charset="0"/>
            </a:endParaRPr>
          </a:p>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Participation</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Legislation</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403902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Capacity-building</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316030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Accountability and Monitoring</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310911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International cooperation</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291407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5"/>
          <p:cNvSpPr txBox="1">
            <a:spLocks noGrp="1"/>
          </p:cNvSpPr>
          <p:nvPr>
            <p:ph type="title"/>
          </p:nvPr>
        </p:nvSpPr>
        <p:spPr>
          <a:xfrm>
            <a:off x="993610" y="953351"/>
            <a:ext cx="10536237" cy="686263"/>
          </a:xfrm>
          <a:prstGeom prst="rect">
            <a:avLst/>
          </a:prstGeom>
        </p:spPr>
        <p:txBody>
          <a:bodyPr spcFirstLastPara="1" vert="horz" wrap="square" lIns="91425" tIns="45700" rIns="91425" bIns="45700" rtlCol="0" anchor="t" anchorCtr="0">
            <a:noAutofit/>
          </a:bodyPr>
          <a:lstStyle/>
          <a:p>
            <a:pPr>
              <a:lnSpc>
                <a:spcPct val="100000"/>
              </a:lnSpc>
              <a:spcBef>
                <a:spcPts val="0"/>
              </a:spcBef>
            </a:pPr>
            <a:r>
              <a:rPr lang="en-US" sz="3600" dirty="0">
                <a:latin typeface="Futura Std Book" panose="020B0802020204020204" pitchFamily="34" charset="0"/>
              </a:rPr>
              <a:t>Breakout Groups – Structural requirements</a:t>
            </a:r>
            <a:endParaRPr sz="3600" dirty="0">
              <a:latin typeface="Futura Std Book" panose="020B0802020204020204" pitchFamily="34" charset="0"/>
            </a:endParaRPr>
          </a:p>
        </p:txBody>
      </p:sp>
      <p:sp>
        <p:nvSpPr>
          <p:cNvPr id="465" name="Google Shape;465;p45"/>
          <p:cNvSpPr txBox="1">
            <a:spLocks noGrp="1"/>
          </p:cNvSpPr>
          <p:nvPr>
            <p:ph type="body" idx="1"/>
          </p:nvPr>
        </p:nvSpPr>
        <p:spPr>
          <a:xfrm>
            <a:off x="993081" y="2177315"/>
            <a:ext cx="10380228"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Open the Structural Requirements Handout.</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Open the expanded character story and discuss the question underneath the story.</a:t>
            </a:r>
            <a:endParaRPr dirty="0">
              <a:latin typeface="Futura Std Book" panose="020B0802020204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Participation</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3497035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Legislation</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3399765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Capacity-building</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883956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Accountability and Monitoring</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1648447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962078" y="953351"/>
            <a:ext cx="10441645" cy="1090500"/>
          </a:xfrm>
          <a:prstGeom prst="rect">
            <a:avLst/>
          </a:prstGeom>
        </p:spPr>
        <p:txBody>
          <a:bodyPr spcFirstLastPara="1" vert="horz" wrap="square" lIns="91425" tIns="45700" rIns="91425" bIns="45700" rtlCol="0" anchor="t" anchorCtr="0">
            <a:noAutofit/>
          </a:bodyPr>
          <a:lstStyle/>
          <a:p>
            <a:pPr>
              <a:spcBef>
                <a:spcPts val="0"/>
              </a:spcBef>
            </a:pPr>
            <a:r>
              <a:rPr lang="en-US" dirty="0"/>
              <a:t>International cooperation</a:t>
            </a:r>
            <a:endParaRPr dirty="0"/>
          </a:p>
        </p:txBody>
      </p:sp>
      <p:sp>
        <p:nvSpPr>
          <p:cNvPr id="430" name="Google Shape;430;p40"/>
          <p:cNvSpPr txBox="1">
            <a:spLocks noGrp="1"/>
          </p:cNvSpPr>
          <p:nvPr>
            <p:ph type="body" idx="1"/>
          </p:nvPr>
        </p:nvSpPr>
        <p:spPr>
          <a:xfrm>
            <a:off x="961549" y="2177315"/>
            <a:ext cx="5182318"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
        <p:nvSpPr>
          <p:cNvPr id="431" name="Google Shape;431;p40"/>
          <p:cNvSpPr txBox="1">
            <a:spLocks noGrp="1"/>
          </p:cNvSpPr>
          <p:nvPr>
            <p:ph type="body" idx="2"/>
          </p:nvPr>
        </p:nvSpPr>
        <p:spPr>
          <a:xfrm>
            <a:off x="6353064" y="2098076"/>
            <a:ext cx="505065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Tree>
    <p:extLst>
      <p:ext uri="{BB962C8B-B14F-4D97-AF65-F5344CB8AC3E}">
        <p14:creationId xmlns:p14="http://schemas.microsoft.com/office/powerpoint/2010/main" val="1976780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9"/>
          <p:cNvSpPr txBox="1">
            <a:spLocks noGrp="1"/>
          </p:cNvSpPr>
          <p:nvPr>
            <p:ph type="title"/>
          </p:nvPr>
        </p:nvSpPr>
        <p:spPr>
          <a:xfrm>
            <a:off x="941058" y="953350"/>
            <a:ext cx="756600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latin typeface="Futura Std Book" panose="020B0802020204020204" pitchFamily="34" charset="0"/>
              </a:rPr>
              <a:t>Wrap-up and Next Steps</a:t>
            </a:r>
            <a:endParaRPr dirty="0">
              <a:latin typeface="Futura Std Book" panose="020B0802020204020204" pitchFamily="34" charset="0"/>
            </a:endParaRPr>
          </a:p>
        </p:txBody>
      </p:sp>
      <p:sp>
        <p:nvSpPr>
          <p:cNvPr id="335" name="Google Shape;335;p39"/>
          <p:cNvSpPr txBox="1">
            <a:spLocks noGrp="1"/>
          </p:cNvSpPr>
          <p:nvPr>
            <p:ph type="body" idx="1"/>
          </p:nvPr>
        </p:nvSpPr>
        <p:spPr>
          <a:xfrm>
            <a:off x="941057" y="1866462"/>
            <a:ext cx="10420625" cy="46275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2"/>
              </a:buClr>
              <a:buSzPts val="2600"/>
              <a:buNone/>
            </a:pPr>
            <a:endParaRPr sz="2600" dirty="0">
              <a:solidFill>
                <a:schemeClr val="dk1"/>
              </a:solidFill>
              <a:latin typeface="Futura Std Book" panose="020B0802020204020204" pitchFamily="34" charset="0"/>
              <a:ea typeface="Arial"/>
              <a:cs typeface="Arial"/>
              <a:sym typeface="Arial"/>
            </a:endParaRPr>
          </a:p>
          <a:p>
            <a:pPr marL="0" indent="0">
              <a:lnSpc>
                <a:spcPct val="100000"/>
              </a:lnSpc>
              <a:spcBef>
                <a:spcPts val="0"/>
              </a:spcBef>
              <a:buClr>
                <a:schemeClr val="dk2"/>
              </a:buClr>
              <a:buSzPts val="2600"/>
              <a:buNone/>
            </a:pPr>
            <a:r>
              <a:rPr lang="en-US" dirty="0">
                <a:latin typeface="Futura Std Book" panose="020B0802020204020204" pitchFamily="34" charset="0"/>
              </a:rPr>
              <a:t>(Add dates of next trainings and any follow-up information here)</a:t>
            </a:r>
            <a:endParaRPr dirty="0">
              <a:latin typeface="Futura Std Book" panose="020B0802020204020204" pitchFamily="34" charset="0"/>
            </a:endParaRPr>
          </a:p>
          <a:p>
            <a:pPr marL="0" indent="0">
              <a:lnSpc>
                <a:spcPct val="100000"/>
              </a:lnSpc>
              <a:spcBef>
                <a:spcPts val="0"/>
              </a:spcBef>
              <a:buClr>
                <a:schemeClr val="dk2"/>
              </a:buClr>
              <a:buSzPts val="2600"/>
              <a:buNone/>
            </a:pPr>
            <a:endParaRPr lang="en-US" dirty="0">
              <a:latin typeface="Futura Std Book" panose="020B0802020204020204" pitchFamily="34" charset="0"/>
            </a:endParaRPr>
          </a:p>
          <a:p>
            <a:pPr marL="0" indent="0">
              <a:lnSpc>
                <a:spcPct val="100000"/>
              </a:lnSpc>
              <a:spcBef>
                <a:spcPts val="0"/>
              </a:spcBef>
              <a:buClr>
                <a:schemeClr val="dk2"/>
              </a:buClr>
              <a:buSzPts val="2600"/>
              <a:buNone/>
            </a:pPr>
            <a:r>
              <a:rPr lang="en-US" dirty="0">
                <a:latin typeface="Futura Std Book" panose="020B0802020204020204" pitchFamily="34" charset="0"/>
              </a:rPr>
              <a:t>(Contact information for questions)</a:t>
            </a:r>
            <a:endParaRPr dirty="0">
              <a:latin typeface="Futura Std Book" panose="020B08020202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0"/>
          <p:cNvSpPr txBox="1">
            <a:spLocks noGrp="1"/>
          </p:cNvSpPr>
          <p:nvPr>
            <p:ph type="title"/>
          </p:nvPr>
        </p:nvSpPr>
        <p:spPr>
          <a:xfrm>
            <a:off x="965536" y="1054000"/>
            <a:ext cx="10461698" cy="645600"/>
          </a:xfrm>
          <a:prstGeom prst="rect">
            <a:avLst/>
          </a:prstGeom>
        </p:spPr>
        <p:txBody>
          <a:bodyPr spcFirstLastPara="1" vert="horz" wrap="square" lIns="91425" tIns="45700" rIns="91425" bIns="45700" rtlCol="0" anchor="t" anchorCtr="0">
            <a:noAutofit/>
          </a:bodyPr>
          <a:lstStyle/>
          <a:p>
            <a:r>
              <a:rPr lang="en-US" sz="4000" dirty="0">
                <a:solidFill>
                  <a:schemeClr val="tx1"/>
                </a:solidFill>
                <a:latin typeface="Futura Std Book" panose="020B0802020204020204" pitchFamily="34" charset="0"/>
              </a:rPr>
              <a:t>Closing</a:t>
            </a:r>
            <a:endParaRPr sz="4000" dirty="0">
              <a:solidFill>
                <a:schemeClr val="tx1"/>
              </a:solidFill>
              <a:latin typeface="Futura Std Book" panose="020B0802020204020204" pitchFamily="34" charset="0"/>
            </a:endParaRPr>
          </a:p>
        </p:txBody>
      </p:sp>
      <p:sp>
        <p:nvSpPr>
          <p:cNvPr id="341" name="Google Shape;341;p40"/>
          <p:cNvSpPr txBox="1">
            <a:spLocks noGrp="1"/>
          </p:cNvSpPr>
          <p:nvPr>
            <p:ph type="body" idx="1"/>
          </p:nvPr>
        </p:nvSpPr>
        <p:spPr>
          <a:xfrm>
            <a:off x="965536" y="1831791"/>
            <a:ext cx="10574823" cy="44409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Share in chat or out loud – One takeaway from this module.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alpha val="0"/>
          </a:srgbClr>
        </a:solidFill>
        <a:effectLst/>
      </p:bgPr>
    </p:bg>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0049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12</TotalTime>
  <Words>1901</Words>
  <Application>Microsoft Office PowerPoint</Application>
  <PresentationFormat>Widescreen</PresentationFormat>
  <Paragraphs>245</Paragraphs>
  <Slides>41</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Futura Std Book</vt:lpstr>
      <vt:lpstr>Libre Franklin</vt:lpstr>
      <vt:lpstr>Open Sans</vt:lpstr>
      <vt:lpstr>Office Theme</vt:lpstr>
      <vt:lpstr>Foundations –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Agenda</vt:lpstr>
      <vt:lpstr>Instructions</vt:lpstr>
      <vt:lpstr>Non-Discrimination. Character: Double-click a note to edit</vt:lpstr>
      <vt:lpstr>Accessibility. Character: Double-click a note to edit</vt:lpstr>
      <vt:lpstr>Supports and Assistive Technology. Character: Double-click a note to edit</vt:lpstr>
      <vt:lpstr>Participation. Character: Double-click a note to edit</vt:lpstr>
      <vt:lpstr>Awareness-raising. Character: Double-click a note to edit</vt:lpstr>
      <vt:lpstr>Break! Come back at :00</vt:lpstr>
      <vt:lpstr>Foundations video</vt:lpstr>
      <vt:lpstr>Six structural requirements to create enable legal, policy and programming environments</vt:lpstr>
      <vt:lpstr>Governance</vt:lpstr>
      <vt:lpstr>Governance - Breakout Groups</vt:lpstr>
      <vt:lpstr>Participation</vt:lpstr>
      <vt:lpstr>Legislation</vt:lpstr>
      <vt:lpstr>Capacity-building</vt:lpstr>
      <vt:lpstr>Accountability and Monitoring</vt:lpstr>
      <vt:lpstr>International cooperation</vt:lpstr>
      <vt:lpstr>Breakout Groups – Structural requirements</vt:lpstr>
      <vt:lpstr>Participation</vt:lpstr>
      <vt:lpstr>Legislation</vt:lpstr>
      <vt:lpstr>Capacity-building</vt:lpstr>
      <vt:lpstr>Accountability and Monitoring</vt:lpstr>
      <vt:lpstr>International cooperation</vt:lpstr>
      <vt:lpstr>Wrap-up and Next Steps</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7</cp:revision>
  <dcterms:created xsi:type="dcterms:W3CDTF">2022-10-04T16:52:31Z</dcterms:created>
  <dcterms:modified xsi:type="dcterms:W3CDTF">2022-10-18T11:13:22Z</dcterms:modified>
</cp:coreProperties>
</file>