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53" r:id="rId2"/>
    <p:sldId id="257" r:id="rId3"/>
    <p:sldId id="258" r:id="rId4"/>
    <p:sldId id="288" r:id="rId5"/>
    <p:sldId id="289" r:id="rId6"/>
    <p:sldId id="290" r:id="rId7"/>
    <p:sldId id="262" r:id="rId8"/>
    <p:sldId id="291" r:id="rId9"/>
    <p:sldId id="264" r:id="rId10"/>
    <p:sldId id="292" r:id="rId11"/>
    <p:sldId id="314" r:id="rId12"/>
    <p:sldId id="294" r:id="rId13"/>
    <p:sldId id="295" r:id="rId14"/>
    <p:sldId id="315" r:id="rId15"/>
    <p:sldId id="325" r:id="rId16"/>
    <p:sldId id="354" r:id="rId17"/>
    <p:sldId id="320" r:id="rId18"/>
    <p:sldId id="317" r:id="rId19"/>
    <p:sldId id="355" r:id="rId20"/>
    <p:sldId id="356" r:id="rId21"/>
    <p:sldId id="357" r:id="rId22"/>
    <p:sldId id="358" r:id="rId23"/>
    <p:sldId id="278" r:id="rId24"/>
    <p:sldId id="279" r:id="rId25"/>
    <p:sldId id="359" r:id="rId26"/>
    <p:sldId id="360" r:id="rId27"/>
    <p:sldId id="282" r:id="rId28"/>
    <p:sldId id="309" r:id="rId29"/>
    <p:sldId id="324" r:id="rId30"/>
    <p:sldId id="302" r:id="rId31"/>
    <p:sldId id="36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1440A-27DF-4AA4-BA89-1D3961D6FB86}" type="datetimeFigureOut">
              <a:rPr lang="en-GB" smtClean="0"/>
              <a:t>18/10/2022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E23B9-6ABB-4FAE-9299-8E32682B312E}" type="slidenum">
              <a:rPr lang="en-GB" smtClean="0"/>
              <a:t>‹#›</a:t>
            </a:fld>
            <a:endParaRPr lang="en-GB"/>
          </a:p>
        </p:txBody>
      </p:sp>
    </p:spTree>
    <p:extLst>
      <p:ext uri="{BB962C8B-B14F-4D97-AF65-F5344CB8AC3E}">
        <p14:creationId xmlns:p14="http://schemas.microsoft.com/office/powerpoint/2010/main" val="320859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45B8A-8DB1-DE4D-88FD-212EC0A87B53}" type="slidenum">
              <a:rPr lang="en-US" smtClean="0"/>
              <a:t>1</a:t>
            </a:fld>
            <a:endParaRPr lang="en-US"/>
          </a:p>
        </p:txBody>
      </p:sp>
    </p:spTree>
    <p:extLst>
      <p:ext uri="{BB962C8B-B14F-4D97-AF65-F5344CB8AC3E}">
        <p14:creationId xmlns:p14="http://schemas.microsoft.com/office/powerpoint/2010/main" val="1682377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81a0dafc4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81a0dafc4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Open Sans"/>
                <a:ea typeface="Open Sans"/>
                <a:cs typeface="Open Sans"/>
                <a:sym typeface="Open Sans"/>
              </a:rPr>
              <a:t>Template by Training for Change • </a:t>
            </a:r>
            <a:r>
              <a:rPr lang="en-US" u="sng">
                <a:latin typeface="Open Sans"/>
                <a:ea typeface="Open Sans"/>
                <a:cs typeface="Open Sans"/>
                <a:sym typeface="Open Sans"/>
                <a:hlinkClick r:id="rId3"/>
              </a:rPr>
              <a:t>www.trainingforchange.org</a:t>
            </a:r>
            <a:r>
              <a:rPr lang="en-US">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latin typeface="Open Sans"/>
                <a:ea typeface="Open Sans"/>
                <a:cs typeface="Open Sans"/>
                <a:sym typeface="Open Sans"/>
              </a:rPr>
              <a:t>Visual guide for how to turn on closed captioning is very important when you have a live captioner in your online meeting.  It is recommended to also paste in chat:</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Live closed captioning available.  Click “Closed Caption” in the toolbar and “Show Subtitle” to view the captions.  Click “Subtitle Settings…” for more options.</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dafae07b3_1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dafae07b3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9dbf1080b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9dbf1080b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4161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extLst>
      <p:ext uri="{BB962C8B-B14F-4D97-AF65-F5344CB8AC3E}">
        <p14:creationId xmlns:p14="http://schemas.microsoft.com/office/powerpoint/2010/main" val="3759470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extLst>
      <p:ext uri="{BB962C8B-B14F-4D97-AF65-F5344CB8AC3E}">
        <p14:creationId xmlns:p14="http://schemas.microsoft.com/office/powerpoint/2010/main" val="2565757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b0d432e53c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b0d432e53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b0d432e53c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b0d432e53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b0d432e53c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b0d432e53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2989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9dbf1080b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9dbf1080b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7473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a81a0dafc4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a81a0dafc4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b0d432e53c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b0d432e53c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a830367e0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a830367e0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extLst>
      <p:ext uri="{BB962C8B-B14F-4D97-AF65-F5344CB8AC3E}">
        <p14:creationId xmlns:p14="http://schemas.microsoft.com/office/powerpoint/2010/main" val="2327160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b054894b85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b054894b85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41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81a0dafc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a81a0dafc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81a0dafc4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81a0dafc4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81a0dafc4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81a0dafc4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81a0dafc4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81a0dafc4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81a0dafc4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81a0dafc4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81a0dafc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81a0dafc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81a0dafc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81a0dafc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F0B2-C540-4C43-847A-4E1F9F5F2B6B}"/>
              </a:ext>
            </a:extLst>
          </p:cNvPr>
          <p:cNvSpPr>
            <a:spLocks noGrp="1"/>
          </p:cNvSpPr>
          <p:nvPr>
            <p:ph type="ctrTitle"/>
          </p:nvPr>
        </p:nvSpPr>
        <p:spPr>
          <a:xfrm>
            <a:off x="1524000" y="1122363"/>
            <a:ext cx="9144000" cy="2387600"/>
          </a:xfrm>
        </p:spPr>
        <p:txBody>
          <a:bodyPr anchor="b"/>
          <a:lstStyle>
            <a:lvl1pPr algn="ctr">
              <a:defRPr sz="6000">
                <a:latin typeface="Futura Std Book" panose="020B0802020204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7FDD0B0-22A7-4C2B-B80E-80A2D41B5470}"/>
              </a:ext>
            </a:extLst>
          </p:cNvPr>
          <p:cNvSpPr>
            <a:spLocks noGrp="1"/>
          </p:cNvSpPr>
          <p:nvPr>
            <p:ph type="subTitle" idx="1"/>
          </p:nvPr>
        </p:nvSpPr>
        <p:spPr>
          <a:xfrm>
            <a:off x="1524000" y="3602038"/>
            <a:ext cx="9144000" cy="1655762"/>
          </a:xfrm>
        </p:spPr>
        <p:txBody>
          <a:bodyPr/>
          <a:lstStyle>
            <a:lvl1pPr marL="0" indent="0" algn="ctr">
              <a:buNone/>
              <a:defRPr sz="2400">
                <a:latin typeface="Futura Std Book" panose="020B0802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677C8B65-2476-486A-8942-597DF58A67F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E637F04-F1DF-4FD3-BCEA-8362DA2CDC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4997F6-3DC5-41B1-BBBD-6B881A0CAEC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238848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7240-712C-4838-A506-C3434916C78F}"/>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771998-A6D2-4EFE-9D4A-FAA2C8426044}"/>
              </a:ext>
            </a:extLst>
          </p:cNvPr>
          <p:cNvSpPr>
            <a:spLocks noGrp="1"/>
          </p:cNvSpPr>
          <p:nvPr>
            <p:ph type="body" orient="vert" idx="1"/>
          </p:nvPr>
        </p:nvSpPr>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6AE57-9858-4CF6-A224-0A1FC3708D1D}"/>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476AC64B-FB58-47A8-82AE-7C57D442EC0C}"/>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ACAC21F-E140-4B31-B338-56844E77B4FF}"/>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60540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774D60-86CD-42D8-AB59-CEDE851D1984}"/>
              </a:ext>
            </a:extLst>
          </p:cNvPr>
          <p:cNvSpPr>
            <a:spLocks noGrp="1"/>
          </p:cNvSpPr>
          <p:nvPr>
            <p:ph type="title" orient="vert"/>
          </p:nvPr>
        </p:nvSpPr>
        <p:spPr>
          <a:xfrm>
            <a:off x="8724900" y="365125"/>
            <a:ext cx="2628900" cy="5811838"/>
          </a:xfrm>
        </p:spPr>
        <p:txBody>
          <a:bodyPr vert="eaVert"/>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401D21-9D77-4F46-804B-25750EA608DC}"/>
              </a:ext>
            </a:extLst>
          </p:cNvPr>
          <p:cNvSpPr>
            <a:spLocks noGrp="1"/>
          </p:cNvSpPr>
          <p:nvPr>
            <p:ph type="body" orient="vert" idx="1"/>
          </p:nvPr>
        </p:nvSpPr>
        <p:spPr>
          <a:xfrm>
            <a:off x="838200" y="365125"/>
            <a:ext cx="7734300" cy="5811838"/>
          </a:xfrm>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E1220D-FA09-47CD-BD71-DD0D708A6ADE}"/>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2A2E9512-AA3F-4524-AA00-2C2EE4A65253}"/>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73DD4DB-A9EE-47B0-AE11-B91EEF083EF7}"/>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58800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53"/>
        <p:cNvGrpSpPr/>
        <p:nvPr/>
      </p:nvGrpSpPr>
      <p:grpSpPr>
        <a:xfrm>
          <a:off x="0" y="0"/>
          <a:ext cx="0" cy="0"/>
          <a:chOff x="0" y="0"/>
          <a:chExt cx="0" cy="0"/>
        </a:xfrm>
      </p:grpSpPr>
      <p:sp>
        <p:nvSpPr>
          <p:cNvPr id="54" name="Google Shape;54;p10"/>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solidFill>
                  <a:srgbClr val="9FC5E8"/>
                </a:solidFill>
              </a:defRPr>
            </a:lvl1pPr>
            <a:lvl2pPr lvl="1" rtl="0">
              <a:buNone/>
              <a:defRPr>
                <a:solidFill>
                  <a:srgbClr val="9FC5E8"/>
                </a:solidFill>
              </a:defRPr>
            </a:lvl2pPr>
            <a:lvl3pPr lvl="2" rtl="0">
              <a:buNone/>
              <a:defRPr>
                <a:solidFill>
                  <a:srgbClr val="9FC5E8"/>
                </a:solidFill>
              </a:defRPr>
            </a:lvl3pPr>
            <a:lvl4pPr lvl="3" rtl="0">
              <a:buNone/>
              <a:defRPr>
                <a:solidFill>
                  <a:srgbClr val="9FC5E8"/>
                </a:solidFill>
              </a:defRPr>
            </a:lvl4pPr>
            <a:lvl5pPr lvl="4" rtl="0">
              <a:buNone/>
              <a:defRPr>
                <a:solidFill>
                  <a:srgbClr val="9FC5E8"/>
                </a:solidFill>
              </a:defRPr>
            </a:lvl5pPr>
            <a:lvl6pPr lvl="5" rtl="0">
              <a:buNone/>
              <a:defRPr>
                <a:solidFill>
                  <a:srgbClr val="9FC5E8"/>
                </a:solidFill>
              </a:defRPr>
            </a:lvl6pPr>
            <a:lvl7pPr lvl="6" rtl="0">
              <a:buNone/>
              <a:defRPr>
                <a:solidFill>
                  <a:srgbClr val="9FC5E8"/>
                </a:solidFill>
              </a:defRPr>
            </a:lvl7pPr>
            <a:lvl8pPr lvl="7" rtl="0">
              <a:buNone/>
              <a:defRPr>
                <a:solidFill>
                  <a:srgbClr val="9FC5E8"/>
                </a:solidFill>
              </a:defRPr>
            </a:lvl8pPr>
            <a:lvl9pPr lvl="8" rtl="0">
              <a:buNone/>
              <a:defRPr>
                <a:solidFill>
                  <a:srgbClr val="9FC5E8"/>
                </a:solidFill>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370559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p:cSld name="Blank color">
    <p:bg>
      <p:bgPr>
        <a:solidFill>
          <a:srgbClr val="6FA8DC"/>
        </a:solidFill>
        <a:effectLst/>
      </p:bgPr>
    </p:bg>
    <p:spTree>
      <p:nvGrpSpPr>
        <p:cNvPr id="1" name="Shape 55"/>
        <p:cNvGrpSpPr/>
        <p:nvPr/>
      </p:nvGrpSpPr>
      <p:grpSpPr>
        <a:xfrm>
          <a:off x="0" y="0"/>
          <a:ext cx="0" cy="0"/>
          <a:chOff x="0" y="0"/>
          <a:chExt cx="0" cy="0"/>
        </a:xfrm>
      </p:grpSpPr>
      <p:sp>
        <p:nvSpPr>
          <p:cNvPr id="56" name="Google Shape;56;p11"/>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1960601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prompt, full width text">
  <p:cSld name="Large prompt, full width text">
    <p:bg>
      <p:bgPr>
        <a:solidFill>
          <a:srgbClr val="FFFFFF"/>
        </a:solid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628733" y="408400"/>
            <a:ext cx="11251200" cy="645600"/>
          </a:xfrm>
          <a:prstGeom prst="rect">
            <a:avLst/>
          </a:prstGeom>
        </p:spPr>
        <p:txBody>
          <a:bodyPr spcFirstLastPara="1" wrap="square" lIns="91425" tIns="45700" rIns="91425" bIns="45700" anchor="t" anchorCtr="0">
            <a:noAutofit/>
          </a:bodyPr>
          <a:lstStyle>
            <a:lvl1pPr lvl="0" rtl="0">
              <a:spcBef>
                <a:spcPts val="0"/>
              </a:spcBef>
              <a:spcAft>
                <a:spcPts val="0"/>
              </a:spcAft>
              <a:buClr>
                <a:schemeClr val="dk2"/>
              </a:buClr>
              <a:buSzPts val="5400"/>
              <a:buNone/>
              <a:defRPr sz="5400" b="1">
                <a:solidFill>
                  <a:schemeClr val="dk2"/>
                </a:solidFill>
              </a:defRPr>
            </a:lvl1pPr>
            <a:lvl2pPr lvl="1" rtl="0">
              <a:spcBef>
                <a:spcPts val="0"/>
              </a:spcBef>
              <a:spcAft>
                <a:spcPts val="0"/>
              </a:spcAft>
              <a:buClr>
                <a:srgbClr val="FFFFFF"/>
              </a:buClr>
              <a:buSzPts val="4600"/>
              <a:buNone/>
              <a:defRPr sz="4600" b="1">
                <a:solidFill>
                  <a:srgbClr val="FFFFFF"/>
                </a:solidFill>
              </a:defRPr>
            </a:lvl2pPr>
            <a:lvl3pPr lvl="2" rtl="0">
              <a:spcBef>
                <a:spcPts val="0"/>
              </a:spcBef>
              <a:spcAft>
                <a:spcPts val="0"/>
              </a:spcAft>
              <a:buClr>
                <a:srgbClr val="FFFFFF"/>
              </a:buClr>
              <a:buSzPts val="4600"/>
              <a:buNone/>
              <a:defRPr sz="4600" b="1">
                <a:solidFill>
                  <a:srgbClr val="FFFFFF"/>
                </a:solidFill>
              </a:defRPr>
            </a:lvl3pPr>
            <a:lvl4pPr lvl="3" rtl="0">
              <a:spcBef>
                <a:spcPts val="0"/>
              </a:spcBef>
              <a:spcAft>
                <a:spcPts val="0"/>
              </a:spcAft>
              <a:buClr>
                <a:srgbClr val="FFFFFF"/>
              </a:buClr>
              <a:buSzPts val="4600"/>
              <a:buNone/>
              <a:defRPr sz="4600" b="1">
                <a:solidFill>
                  <a:srgbClr val="FFFFFF"/>
                </a:solidFill>
              </a:defRPr>
            </a:lvl4pPr>
            <a:lvl5pPr lvl="4" rtl="0">
              <a:spcBef>
                <a:spcPts val="0"/>
              </a:spcBef>
              <a:spcAft>
                <a:spcPts val="0"/>
              </a:spcAft>
              <a:buClr>
                <a:srgbClr val="FFFFFF"/>
              </a:buClr>
              <a:buSzPts val="4600"/>
              <a:buNone/>
              <a:defRPr sz="4600" b="1">
                <a:solidFill>
                  <a:srgbClr val="FFFFFF"/>
                </a:solidFill>
              </a:defRPr>
            </a:lvl5pPr>
            <a:lvl6pPr lvl="5" rtl="0">
              <a:spcBef>
                <a:spcPts val="0"/>
              </a:spcBef>
              <a:spcAft>
                <a:spcPts val="0"/>
              </a:spcAft>
              <a:buClr>
                <a:srgbClr val="FFFFFF"/>
              </a:buClr>
              <a:buSzPts val="4600"/>
              <a:buNone/>
              <a:defRPr sz="4600" b="1">
                <a:solidFill>
                  <a:srgbClr val="FFFFFF"/>
                </a:solidFill>
              </a:defRPr>
            </a:lvl6pPr>
            <a:lvl7pPr lvl="6" rtl="0">
              <a:spcBef>
                <a:spcPts val="0"/>
              </a:spcBef>
              <a:spcAft>
                <a:spcPts val="0"/>
              </a:spcAft>
              <a:buClr>
                <a:srgbClr val="FFFFFF"/>
              </a:buClr>
              <a:buSzPts val="4600"/>
              <a:buNone/>
              <a:defRPr sz="4600" b="1">
                <a:solidFill>
                  <a:srgbClr val="FFFFFF"/>
                </a:solidFill>
              </a:defRPr>
            </a:lvl7pPr>
            <a:lvl8pPr lvl="7" rtl="0">
              <a:spcBef>
                <a:spcPts val="0"/>
              </a:spcBef>
              <a:spcAft>
                <a:spcPts val="0"/>
              </a:spcAft>
              <a:buClr>
                <a:srgbClr val="FFFFFF"/>
              </a:buClr>
              <a:buSzPts val="4600"/>
              <a:buNone/>
              <a:defRPr sz="4600" b="1">
                <a:solidFill>
                  <a:srgbClr val="FFFFFF"/>
                </a:solidFill>
              </a:defRPr>
            </a:lvl8pPr>
            <a:lvl9pPr lvl="8" rtl="0">
              <a:spcBef>
                <a:spcPts val="0"/>
              </a:spcBef>
              <a:spcAft>
                <a:spcPts val="0"/>
              </a:spcAft>
              <a:buClr>
                <a:srgbClr val="FFFFFF"/>
              </a:buClr>
              <a:buSzPts val="4600"/>
              <a:buNone/>
              <a:defRPr sz="4600" b="1">
                <a:solidFill>
                  <a:srgbClr val="FFFFFF"/>
                </a:solidFill>
              </a:defRPr>
            </a:lvl9pPr>
          </a:lstStyle>
          <a:p>
            <a:endParaRPr/>
          </a:p>
        </p:txBody>
      </p:sp>
      <p:sp>
        <p:nvSpPr>
          <p:cNvPr id="59" name="Google Shape;59;p12"/>
          <p:cNvSpPr txBox="1">
            <a:spLocks noGrp="1"/>
          </p:cNvSpPr>
          <p:nvPr>
            <p:ph type="body" idx="1"/>
          </p:nvPr>
        </p:nvSpPr>
        <p:spPr>
          <a:xfrm>
            <a:off x="779567" y="2058550"/>
            <a:ext cx="10331600" cy="4440900"/>
          </a:xfrm>
          <a:prstGeom prst="rect">
            <a:avLst/>
          </a:prstGeom>
        </p:spPr>
        <p:txBody>
          <a:bodyPr spcFirstLastPara="1" wrap="square" lIns="91425" tIns="45700" rIns="91425" bIns="45700" anchor="t" anchorCtr="0">
            <a:noAutofit/>
          </a:bodyPr>
          <a:lstStyle>
            <a:lvl1pPr marL="457200" lvl="0" indent="-450850" rtl="0">
              <a:spcBef>
                <a:spcPts val="520"/>
              </a:spcBef>
              <a:spcAft>
                <a:spcPts val="0"/>
              </a:spcAft>
              <a:buSzPts val="3500"/>
              <a:buChar char="▪"/>
              <a:defRPr sz="3500"/>
            </a:lvl1pPr>
            <a:lvl2pPr marL="914400" lvl="1" indent="-431800" rtl="0">
              <a:spcBef>
                <a:spcPts val="480"/>
              </a:spcBef>
              <a:spcAft>
                <a:spcPts val="0"/>
              </a:spcAft>
              <a:buSzPts val="3200"/>
              <a:buChar char="▪"/>
              <a:defRPr sz="3200"/>
            </a:lvl2pPr>
            <a:lvl3pPr marL="1371600" lvl="2" indent="-419100" rtl="0">
              <a:spcBef>
                <a:spcPts val="440"/>
              </a:spcBef>
              <a:spcAft>
                <a:spcPts val="0"/>
              </a:spcAft>
              <a:buSzPts val="3000"/>
              <a:buChar char="▪"/>
              <a:defRPr sz="3000"/>
            </a:lvl3pPr>
            <a:lvl4pPr marL="1828800" lvl="3" indent="-431800" rtl="0">
              <a:spcBef>
                <a:spcPts val="400"/>
              </a:spcBef>
              <a:spcAft>
                <a:spcPts val="0"/>
              </a:spcAft>
              <a:buSzPts val="3200"/>
              <a:buChar char="▪"/>
              <a:defRPr sz="3200"/>
            </a:lvl4pPr>
            <a:lvl5pPr marL="2286000" lvl="4" indent="-431800" rtl="0">
              <a:spcBef>
                <a:spcPts val="400"/>
              </a:spcBef>
              <a:spcAft>
                <a:spcPts val="0"/>
              </a:spcAft>
              <a:buSzPts val="3200"/>
              <a:buChar char="▪"/>
              <a:defRPr sz="3200"/>
            </a:lvl5pPr>
            <a:lvl6pPr marL="2743200" lvl="5" indent="-431800" rtl="0">
              <a:spcBef>
                <a:spcPts val="400"/>
              </a:spcBef>
              <a:spcAft>
                <a:spcPts val="0"/>
              </a:spcAft>
              <a:buSzPts val="3200"/>
              <a:buChar char="•"/>
              <a:defRPr sz="3200"/>
            </a:lvl6pPr>
            <a:lvl7pPr marL="3200400" lvl="6" indent="-431800" rtl="0">
              <a:spcBef>
                <a:spcPts val="400"/>
              </a:spcBef>
              <a:spcAft>
                <a:spcPts val="0"/>
              </a:spcAft>
              <a:buSzPts val="3200"/>
              <a:buChar char="•"/>
              <a:defRPr sz="3200"/>
            </a:lvl7pPr>
            <a:lvl8pPr marL="3657600" lvl="7" indent="-431800" rtl="0">
              <a:spcBef>
                <a:spcPts val="400"/>
              </a:spcBef>
              <a:spcAft>
                <a:spcPts val="0"/>
              </a:spcAft>
              <a:buSzPts val="3200"/>
              <a:buChar char="•"/>
              <a:defRPr sz="3200"/>
            </a:lvl8pPr>
            <a:lvl9pPr marL="4114800" lvl="8" indent="-431800" rtl="0">
              <a:spcBef>
                <a:spcPts val="400"/>
              </a:spcBef>
              <a:spcAft>
                <a:spcPts val="0"/>
              </a:spcAft>
              <a:buSzPts val="3200"/>
              <a:buChar char="•"/>
              <a:defRPr sz="3200"/>
            </a:lvl9pPr>
          </a:lstStyle>
          <a:p>
            <a:endParaRPr/>
          </a:p>
        </p:txBody>
      </p:sp>
    </p:spTree>
    <p:extLst>
      <p:ext uri="{BB962C8B-B14F-4D97-AF65-F5344CB8AC3E}">
        <p14:creationId xmlns:p14="http://schemas.microsoft.com/office/powerpoint/2010/main" val="239116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D956-DFE4-4AB4-A28E-1C9F823FD335}"/>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5B97706-E26E-432C-A125-346AEB538F78}"/>
              </a:ext>
            </a:extLst>
          </p:cNvPr>
          <p:cNvSpPr>
            <a:spLocks noGrp="1"/>
          </p:cNvSpPr>
          <p:nvPr>
            <p:ph idx="1"/>
          </p:nvPr>
        </p:nvSpPr>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AB5AAB2-EDC3-41DB-A756-34EB07A0C680}"/>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E2160649-4F63-468F-A296-311EEB80C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6FCF2F-0220-4C91-9B38-DCB11FC68E80}"/>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51601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C6DC-319C-4C38-8BF3-A1711C2A4DDB}"/>
              </a:ext>
            </a:extLst>
          </p:cNvPr>
          <p:cNvSpPr>
            <a:spLocks noGrp="1"/>
          </p:cNvSpPr>
          <p:nvPr>
            <p:ph type="title"/>
          </p:nvPr>
        </p:nvSpPr>
        <p:spPr>
          <a:xfrm>
            <a:off x="831850" y="1709738"/>
            <a:ext cx="10515600" cy="2852737"/>
          </a:xfrm>
        </p:spPr>
        <p:txBody>
          <a:bodyPr anchor="b"/>
          <a:lstStyle>
            <a:lvl1pPr>
              <a:defRPr sz="6000">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56CEEF9-F69A-4751-BC3D-A5F51D695D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Futura Std Book" panose="020B0802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47B277-B18E-43BD-9657-2FFAE7439AC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dirty="0"/>
          </a:p>
        </p:txBody>
      </p:sp>
      <p:sp>
        <p:nvSpPr>
          <p:cNvPr id="5" name="Footer Placeholder 4">
            <a:extLst>
              <a:ext uri="{FF2B5EF4-FFF2-40B4-BE49-F238E27FC236}">
                <a16:creationId xmlns:a16="http://schemas.microsoft.com/office/drawing/2014/main" id="{4F467887-3EB2-4D8D-9ABF-7AA72E9E0C8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dirty="0"/>
          </a:p>
        </p:txBody>
      </p:sp>
      <p:sp>
        <p:nvSpPr>
          <p:cNvPr id="6" name="Slide Number Placeholder 5">
            <a:extLst>
              <a:ext uri="{FF2B5EF4-FFF2-40B4-BE49-F238E27FC236}">
                <a16:creationId xmlns:a16="http://schemas.microsoft.com/office/drawing/2014/main" id="{90A42675-BCFB-411B-8584-BAFE3A64E8E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dirty="0"/>
          </a:p>
        </p:txBody>
      </p:sp>
    </p:spTree>
    <p:extLst>
      <p:ext uri="{BB962C8B-B14F-4D97-AF65-F5344CB8AC3E}">
        <p14:creationId xmlns:p14="http://schemas.microsoft.com/office/powerpoint/2010/main" val="232568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1ED2-238C-4F4E-BF35-ACDC5B4D9716}"/>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0E5EAAF0-B985-4B43-9206-8539AE3015F4}"/>
              </a:ext>
            </a:extLst>
          </p:cNvPr>
          <p:cNvSpPr>
            <a:spLocks noGrp="1"/>
          </p:cNvSpPr>
          <p:nvPr>
            <p:ph sz="half" idx="1"/>
          </p:nvPr>
        </p:nvSpPr>
        <p:spPr>
          <a:xfrm>
            <a:off x="838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FEFBB78D-33CE-4A9E-ADC4-919B45B2ED29}"/>
              </a:ext>
            </a:extLst>
          </p:cNvPr>
          <p:cNvSpPr>
            <a:spLocks noGrp="1"/>
          </p:cNvSpPr>
          <p:nvPr>
            <p:ph sz="half" idx="2"/>
          </p:nvPr>
        </p:nvSpPr>
        <p:spPr>
          <a:xfrm>
            <a:off x="6172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B1E67525-F81D-47B7-B0A8-8D502595903F}"/>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6" name="Footer Placeholder 5">
            <a:extLst>
              <a:ext uri="{FF2B5EF4-FFF2-40B4-BE49-F238E27FC236}">
                <a16:creationId xmlns:a16="http://schemas.microsoft.com/office/drawing/2014/main" id="{99559C59-343A-40CC-8CD5-E64E98A691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8933EA-E1EC-4941-BACA-CB302A62C03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109478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8552-9542-4C8E-8DBA-126770F2E096}"/>
              </a:ext>
            </a:extLst>
          </p:cNvPr>
          <p:cNvSpPr>
            <a:spLocks noGrp="1"/>
          </p:cNvSpPr>
          <p:nvPr>
            <p:ph type="title"/>
          </p:nvPr>
        </p:nvSpPr>
        <p:spPr>
          <a:xfrm>
            <a:off x="839788" y="365125"/>
            <a:ext cx="10515600" cy="1325563"/>
          </a:xfrm>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ECD02C1-0D6A-48FD-9027-A5B05D3CE4C5}"/>
              </a:ext>
            </a:extLst>
          </p:cNvPr>
          <p:cNvSpPr>
            <a:spLocks noGrp="1"/>
          </p:cNvSpPr>
          <p:nvPr>
            <p:ph type="body" idx="1"/>
          </p:nvPr>
        </p:nvSpPr>
        <p:spPr>
          <a:xfrm>
            <a:off x="839788" y="1681163"/>
            <a:ext cx="5157787"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9EF59A-FA61-4F78-9F48-CF35F094FB9D}"/>
              </a:ext>
            </a:extLst>
          </p:cNvPr>
          <p:cNvSpPr>
            <a:spLocks noGrp="1"/>
          </p:cNvSpPr>
          <p:nvPr>
            <p:ph sz="half" idx="2"/>
          </p:nvPr>
        </p:nvSpPr>
        <p:spPr>
          <a:xfrm>
            <a:off x="839788" y="2505075"/>
            <a:ext cx="5157787"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DEF201-4AB9-4188-9243-C1ADEC93122D}"/>
              </a:ext>
            </a:extLst>
          </p:cNvPr>
          <p:cNvSpPr>
            <a:spLocks noGrp="1"/>
          </p:cNvSpPr>
          <p:nvPr>
            <p:ph type="body" sz="quarter" idx="3"/>
          </p:nvPr>
        </p:nvSpPr>
        <p:spPr>
          <a:xfrm>
            <a:off x="6172200" y="1681163"/>
            <a:ext cx="5183188"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D9472B-62C2-494B-A857-B01B41FD9CFA}"/>
              </a:ext>
            </a:extLst>
          </p:cNvPr>
          <p:cNvSpPr>
            <a:spLocks noGrp="1"/>
          </p:cNvSpPr>
          <p:nvPr>
            <p:ph sz="quarter" idx="4"/>
          </p:nvPr>
        </p:nvSpPr>
        <p:spPr>
          <a:xfrm>
            <a:off x="6172200" y="2505075"/>
            <a:ext cx="5183188"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8DA3DB-B5A3-4D51-817F-F9E5189C7E4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8" name="Footer Placeholder 7">
            <a:extLst>
              <a:ext uri="{FF2B5EF4-FFF2-40B4-BE49-F238E27FC236}">
                <a16:creationId xmlns:a16="http://schemas.microsoft.com/office/drawing/2014/main" id="{AB84D055-D49F-4E99-9EDF-CAB3EE5A83B1}"/>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9" name="Slide Number Placeholder 8">
            <a:extLst>
              <a:ext uri="{FF2B5EF4-FFF2-40B4-BE49-F238E27FC236}">
                <a16:creationId xmlns:a16="http://schemas.microsoft.com/office/drawing/2014/main" id="{0F925A69-65CF-4B64-B2EC-B7AE5D800229}"/>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12157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A432-F2FC-46C1-AC0C-9E8852E785E0}"/>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091AF452-E844-4F81-98D4-88CF9BD48C1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4" name="Footer Placeholder 3">
            <a:extLst>
              <a:ext uri="{FF2B5EF4-FFF2-40B4-BE49-F238E27FC236}">
                <a16:creationId xmlns:a16="http://schemas.microsoft.com/office/drawing/2014/main" id="{CEBFA5B3-0F16-415D-AD22-8D6D064B96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36D01B-DEBB-4B6E-A2A7-134C99AE87D7}"/>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324679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8D6B69-BD1B-4EC7-B000-FFFC58DB63CC}"/>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3" name="Footer Placeholder 2">
            <a:extLst>
              <a:ext uri="{FF2B5EF4-FFF2-40B4-BE49-F238E27FC236}">
                <a16:creationId xmlns:a16="http://schemas.microsoft.com/office/drawing/2014/main" id="{0CA0B58B-5BA7-4BC4-8081-79C983155CC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4" name="Slide Number Placeholder 3">
            <a:extLst>
              <a:ext uri="{FF2B5EF4-FFF2-40B4-BE49-F238E27FC236}">
                <a16:creationId xmlns:a16="http://schemas.microsoft.com/office/drawing/2014/main" id="{68E3B03B-985D-491E-BB3D-53657F3DBE1B}"/>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95812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BC72-FE6F-4EF3-97EE-5DE6B0AA590D}"/>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A65F1E-E11F-45DC-B6A0-71CFAA989BA6}"/>
              </a:ext>
            </a:extLst>
          </p:cNvPr>
          <p:cNvSpPr>
            <a:spLocks noGrp="1"/>
          </p:cNvSpPr>
          <p:nvPr>
            <p:ph idx="1"/>
          </p:nvPr>
        </p:nvSpPr>
        <p:spPr>
          <a:xfrm>
            <a:off x="5183188" y="987425"/>
            <a:ext cx="6172200" cy="4873625"/>
          </a:xfrm>
        </p:spPr>
        <p:txBody>
          <a:bodyPr/>
          <a:lstStyle>
            <a:lvl1pPr>
              <a:defRPr sz="3200">
                <a:latin typeface="Futura Std Book" panose="020B0802020204020204" pitchFamily="34" charset="0"/>
              </a:defRPr>
            </a:lvl1pPr>
            <a:lvl2pPr>
              <a:defRPr sz="2800">
                <a:latin typeface="Futura Std Book" panose="020B0802020204020204" pitchFamily="34" charset="0"/>
              </a:defRPr>
            </a:lvl2pPr>
            <a:lvl3pPr>
              <a:defRPr sz="2400">
                <a:latin typeface="Futura Std Book" panose="020B0802020204020204" pitchFamily="34" charset="0"/>
              </a:defRPr>
            </a:lvl3pPr>
            <a:lvl4pPr>
              <a:defRPr sz="2000">
                <a:latin typeface="Futura Std Book" panose="020B0802020204020204" pitchFamily="34" charset="0"/>
              </a:defRPr>
            </a:lvl4pPr>
            <a:lvl5pPr>
              <a:defRPr sz="2000">
                <a:latin typeface="Futura Std Book" panose="020B08020202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D5B013-F939-4D78-A411-0905EACBE302}"/>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0E13D-4B5A-4356-AFB7-F3CD5DD7A744}"/>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3F6AAA12-A624-4891-8198-E2039E4EB10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AE686E2D-12F8-4976-90C5-E0ECF51D0C4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310404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BD22-D1CA-42F5-B252-D6FB55AC4A38}"/>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BD20F9-CAEC-4CB6-9601-E805E3679088}"/>
              </a:ext>
            </a:extLst>
          </p:cNvPr>
          <p:cNvSpPr>
            <a:spLocks noGrp="1"/>
          </p:cNvSpPr>
          <p:nvPr>
            <p:ph type="pic" idx="1"/>
          </p:nvPr>
        </p:nvSpPr>
        <p:spPr>
          <a:xfrm>
            <a:off x="5183188" y="987425"/>
            <a:ext cx="6172200" cy="4873625"/>
          </a:xfrm>
        </p:spPr>
        <p:txBody>
          <a:bodyPr/>
          <a:lstStyle>
            <a:lvl1pPr marL="0" indent="0">
              <a:buNone/>
              <a:defRPr sz="3200">
                <a:latin typeface="Futura Std Book" panose="020B08020202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B1F2738-2625-4E81-8319-09D941C2FCED}"/>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1F0C4A-E7D2-4375-929F-C76D236DB4F2}"/>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7A1AF91A-BCDB-459A-A4DB-30F3BF1E964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931EF9AC-40A3-40C1-8E52-14239B28C1B2}"/>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85534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F8884-EFB7-44F9-848D-8164DE5BB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7FCF8A-F0AE-4E84-8B57-5E97299A05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1EEB8C-8FD1-44D3-A843-ED3935C47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C923972-044A-447F-A58D-80190BA25E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93A6FC-41DE-483F-9AE0-6517997F4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3C185-07F4-4968-A01B-CB4B0BC64100}" type="slidenum">
              <a:rPr lang="en-GB" smtClean="0"/>
              <a:t>‹#›</a:t>
            </a:fld>
            <a:endParaRPr lang="en-GB"/>
          </a:p>
        </p:txBody>
      </p:sp>
    </p:spTree>
    <p:extLst>
      <p:ext uri="{BB962C8B-B14F-4D97-AF65-F5344CB8AC3E}">
        <p14:creationId xmlns:p14="http://schemas.microsoft.com/office/powerpoint/2010/main" val="365067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W6PADO7y1JQ&amp;t=18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youtube.com/watch?v=BAI1oCmVGn4&amp;t=14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BFDD-CE0F-3A40-9D26-617DA6559A6E}"/>
              </a:ext>
            </a:extLst>
          </p:cNvPr>
          <p:cNvSpPr>
            <a:spLocks noGrp="1"/>
          </p:cNvSpPr>
          <p:nvPr>
            <p:ph type="ctrTitle"/>
          </p:nvPr>
        </p:nvSpPr>
        <p:spPr>
          <a:xfrm>
            <a:off x="766121" y="1745928"/>
            <a:ext cx="11188814" cy="3242175"/>
          </a:xfrm>
        </p:spPr>
        <p:txBody>
          <a:bodyPr>
            <a:normAutofit fontScale="90000"/>
          </a:bodyPr>
          <a:lstStyle/>
          <a:p>
            <a:pPr algn="l"/>
            <a:r>
              <a:rPr lang="en-US" sz="4000" b="1" dirty="0">
                <a:latin typeface="Futura Std Book" panose="020B0402020204020303" pitchFamily="34" charset="0"/>
              </a:rPr>
              <a:t>Policy Guidance on No Poverty – Sustainable Development Goal 1: Promoting the Rights of Persons with Disabilities through the Sustainable Development Goals</a:t>
            </a:r>
            <a:br>
              <a:rPr lang="en-US" sz="4000" b="1" dirty="0">
                <a:latin typeface="Futura Std Book" panose="020B0402020204020303" pitchFamily="34" charset="0"/>
              </a:rPr>
            </a:br>
            <a:br>
              <a:rPr lang="en-US" sz="4000" b="1" dirty="0">
                <a:latin typeface="Futura Std Book" panose="020B0402020204020303" pitchFamily="34" charset="0"/>
              </a:rPr>
            </a:br>
            <a:r>
              <a:rPr lang="en-US" sz="3600" b="1" dirty="0">
                <a:latin typeface="Futura Std Book" panose="020B0402020204020303" pitchFamily="34" charset="0"/>
              </a:rPr>
              <a:t>A Resource Package</a:t>
            </a:r>
          </a:p>
        </p:txBody>
      </p:sp>
      <p:sp>
        <p:nvSpPr>
          <p:cNvPr id="3" name="Subtitle 2">
            <a:extLst>
              <a:ext uri="{FF2B5EF4-FFF2-40B4-BE49-F238E27FC236}">
                <a16:creationId xmlns:a16="http://schemas.microsoft.com/office/drawing/2014/main" id="{6D7DA5F4-0753-AB46-90BC-A72CFAB59F0E}"/>
              </a:ext>
            </a:extLst>
          </p:cNvPr>
          <p:cNvSpPr>
            <a:spLocks noGrp="1"/>
          </p:cNvSpPr>
          <p:nvPr>
            <p:ph type="subTitle" idx="1"/>
          </p:nvPr>
        </p:nvSpPr>
        <p:spPr>
          <a:xfrm>
            <a:off x="766119" y="5000978"/>
            <a:ext cx="5533081" cy="1468731"/>
          </a:xfrm>
        </p:spPr>
        <p:txBody>
          <a:bodyPr>
            <a:normAutofit fontScale="70000" lnSpcReduction="20000"/>
          </a:bodyPr>
          <a:lstStyle/>
          <a:p>
            <a:pPr algn="l">
              <a:lnSpc>
                <a:spcPct val="120000"/>
              </a:lnSpc>
              <a:spcBef>
                <a:spcPts val="0"/>
              </a:spcBef>
            </a:pPr>
            <a:r>
              <a:rPr lang="en-US" dirty="0">
                <a:latin typeface="Futura Std Book" panose="020B0402020204020303" pitchFamily="34" charset="0"/>
              </a:rPr>
              <a:t>Online Training Module – Session 2 </a:t>
            </a:r>
          </a:p>
          <a:p>
            <a:pPr algn="l">
              <a:lnSpc>
                <a:spcPct val="120000"/>
              </a:lnSpc>
              <a:spcBef>
                <a:spcPts val="0"/>
              </a:spcBef>
            </a:pPr>
            <a:r>
              <a:rPr lang="en-US" dirty="0">
                <a:latin typeface="Futura Std Book" panose="020B0402020204020303" pitchFamily="34" charset="0"/>
              </a:rPr>
              <a:t>Presenter's name</a:t>
            </a:r>
          </a:p>
          <a:p>
            <a:pPr algn="l">
              <a:lnSpc>
                <a:spcPct val="120000"/>
              </a:lnSpc>
              <a:spcBef>
                <a:spcPts val="0"/>
              </a:spcBef>
            </a:pPr>
            <a:endParaRPr lang="en-US" i="1" dirty="0">
              <a:latin typeface="Futura Std Book" panose="020B0402020204020303" pitchFamily="34" charset="0"/>
            </a:endParaRPr>
          </a:p>
          <a:p>
            <a:pPr algn="l">
              <a:lnSpc>
                <a:spcPct val="120000"/>
              </a:lnSpc>
              <a:spcBef>
                <a:spcPts val="0"/>
              </a:spcBef>
            </a:pPr>
            <a:r>
              <a:rPr lang="en-US" i="1" dirty="0">
                <a:latin typeface="Futura Std Book" panose="020B0402020204020303" pitchFamily="34" charset="0"/>
              </a:rPr>
              <a:t>Event or meeting title</a:t>
            </a:r>
            <a:br>
              <a:rPr lang="en-US" i="1" dirty="0">
                <a:latin typeface="Futura Std Book" panose="020B0402020204020303" pitchFamily="34" charset="0"/>
              </a:rPr>
            </a:br>
            <a:r>
              <a:rPr lang="en-US" i="1" dirty="0">
                <a:latin typeface="Futura Std Book" panose="020B0402020204020303" pitchFamily="34" charset="0"/>
              </a:rPr>
              <a:t>Platform, (Date)</a:t>
            </a:r>
          </a:p>
          <a:p>
            <a:pPr algn="l"/>
            <a:endParaRPr lang="en-US" dirty="0">
              <a:latin typeface="Futura Std Book" panose="020B0402020204020303" pitchFamily="34" charset="0"/>
            </a:endParaRPr>
          </a:p>
        </p:txBody>
      </p:sp>
      <p:sp>
        <p:nvSpPr>
          <p:cNvPr id="4" name="TextBox 3">
            <a:extLst>
              <a:ext uri="{FF2B5EF4-FFF2-40B4-BE49-F238E27FC236}">
                <a16:creationId xmlns:a16="http://schemas.microsoft.com/office/drawing/2014/main" id="{2397DCD2-C773-4C85-903B-E8D962A9CD21}"/>
              </a:ext>
            </a:extLst>
          </p:cNvPr>
          <p:cNvSpPr txBox="1"/>
          <p:nvPr/>
        </p:nvSpPr>
        <p:spPr>
          <a:xfrm>
            <a:off x="5804899" y="5112072"/>
            <a:ext cx="6232989" cy="1477328"/>
          </a:xfrm>
          <a:prstGeom prst="rect">
            <a:avLst/>
          </a:prstGeom>
          <a:noFill/>
        </p:spPr>
        <p:txBody>
          <a:bodyPr wrap="square" rtlCol="0">
            <a:spAutoFit/>
          </a:bodyPr>
          <a:lstStyle/>
          <a:p>
            <a:pPr algn="r"/>
            <a:r>
              <a:rPr lang="en-US" sz="1800" dirty="0">
                <a:latin typeface="Futura Std Book" panose="020B0802020204020204" pitchFamily="34" charset="0"/>
              </a:rPr>
              <a:t>© United Nations, 2022 – These presentation slides form part of the OHCHR </a:t>
            </a:r>
            <a:r>
              <a:rPr lang="en-US" sz="1800" i="1" dirty="0">
                <a:latin typeface="Futura Std Book" panose="020B0802020204020204" pitchFamily="34" charset="0"/>
              </a:rPr>
              <a:t>Promoting the Rights of Persons with Disabilities through the Sustainable Development Goals: A Resource Package</a:t>
            </a:r>
            <a:r>
              <a:rPr lang="en-US" sz="1800" i="0" dirty="0">
                <a:latin typeface="Futura Std Book" panose="020B0802020204020204" pitchFamily="34" charset="0"/>
              </a:rPr>
              <a:t>.</a:t>
            </a:r>
          </a:p>
        </p:txBody>
      </p:sp>
    </p:spTree>
    <p:extLst>
      <p:ext uri="{BB962C8B-B14F-4D97-AF65-F5344CB8AC3E}">
        <p14:creationId xmlns:p14="http://schemas.microsoft.com/office/powerpoint/2010/main" val="2541298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955026" y="944428"/>
            <a:ext cx="8438400" cy="645600"/>
          </a:xfrm>
          <a:prstGeom prst="rect">
            <a:avLst/>
          </a:prstGeom>
        </p:spPr>
        <p:txBody>
          <a:bodyPr spcFirstLastPara="1" vert="horz" wrap="square" lIns="91425" tIns="45700" rIns="91425" bIns="45700" rtlCol="0" anchor="t" anchorCtr="0">
            <a:noAutofit/>
          </a:bodyPr>
          <a:lstStyle/>
          <a:p>
            <a:r>
              <a:rPr lang="en-US" dirty="0">
                <a:solidFill>
                  <a:schemeClr val="tx1"/>
                </a:solidFill>
                <a:latin typeface="Futura Std Book" panose="020B0802020204020204" pitchFamily="34" charset="0"/>
              </a:rPr>
              <a:t>Closed Captioning</a:t>
            </a:r>
            <a:endParaRPr dirty="0">
              <a:solidFill>
                <a:schemeClr val="tx1"/>
              </a:solidFill>
              <a:latin typeface="Futura Std Book" panose="020B0802020204020204" pitchFamily="34" charset="0"/>
            </a:endParaRPr>
          </a:p>
        </p:txBody>
      </p:sp>
      <p:sp>
        <p:nvSpPr>
          <p:cNvPr id="142" name="Google Shape;142;p22"/>
          <p:cNvSpPr txBox="1">
            <a:spLocks noGrp="1"/>
          </p:cNvSpPr>
          <p:nvPr>
            <p:ph type="body" idx="1"/>
          </p:nvPr>
        </p:nvSpPr>
        <p:spPr>
          <a:xfrm>
            <a:off x="1798513" y="2511964"/>
            <a:ext cx="8594974" cy="4067512"/>
          </a:xfrm>
          <a:prstGeom prst="rect">
            <a:avLst/>
          </a:prstGeom>
        </p:spPr>
        <p:txBody>
          <a:bodyPr spcFirstLastPara="1" vert="horz" wrap="square" lIns="91425" tIns="45700" rIns="91425" bIns="45700" rtlCol="0" anchor="t" anchorCtr="0">
            <a:noAutofit/>
          </a:bodyPr>
          <a:lstStyle/>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lgn="ctr">
              <a:buNone/>
            </a:pPr>
            <a:r>
              <a:rPr lang="en-US" dirty="0">
                <a:latin typeface="Futura Std Book" panose="020B0802020204020204" pitchFamily="34" charset="0"/>
              </a:rPr>
              <a:t>Click arrow next to “Closed Caption” and click “Show Subtitle”</a:t>
            </a:r>
            <a:endParaRPr dirty="0">
              <a:latin typeface="Futura Std Book" panose="020B0802020204020204" pitchFamily="34" charset="0"/>
            </a:endParaRPr>
          </a:p>
        </p:txBody>
      </p:sp>
      <p:pic>
        <p:nvPicPr>
          <p:cNvPr id="143" name="Google Shape;143;p22" descr="Screenshot of Zoom Toolbar showing the following buttons left to right: Participants, Share Screen, Chat, Record and Closed Caption (CC). The Closed Caption menu is open and it shows the following options: Show Subtitle, View Full Transcript and Subtitle Settings. Arrows are pointing to the menu and the &quot;Show Subtitle&quot; option." title="Closed-Captioning commands screenshot - Show Subtitle"/>
          <p:cNvPicPr preferRelativeResize="0"/>
          <p:nvPr/>
        </p:nvPicPr>
        <p:blipFill rotWithShape="1">
          <a:blip r:embed="rId3">
            <a:alphaModFix/>
          </a:blip>
          <a:srcRect l="30266" t="69436" r="22033" b="10164"/>
          <a:stretch/>
        </p:blipFill>
        <p:spPr>
          <a:xfrm>
            <a:off x="1798513" y="2594578"/>
            <a:ext cx="8594974" cy="2066500"/>
          </a:xfrm>
          <a:prstGeom prst="rect">
            <a:avLst/>
          </a:prstGeom>
          <a:noFill/>
          <a:ln>
            <a:noFill/>
          </a:ln>
        </p:spPr>
      </p:pic>
      <p:cxnSp>
        <p:nvCxnSpPr>
          <p:cNvPr id="144" name="Google Shape;144;p22" descr="Arrow pointing to arrow to open Close Caption Menu" title="Red Arrow - CC Menu"/>
          <p:cNvCxnSpPr/>
          <p:nvPr/>
        </p:nvCxnSpPr>
        <p:spPr>
          <a:xfrm rot="10800000" flipH="1">
            <a:off x="7570288" y="4419753"/>
            <a:ext cx="512700" cy="699900"/>
          </a:xfrm>
          <a:prstGeom prst="straightConnector1">
            <a:avLst/>
          </a:prstGeom>
          <a:noFill/>
          <a:ln w="76200" cap="flat" cmpd="sng">
            <a:solidFill>
              <a:srgbClr val="CC0000"/>
            </a:solidFill>
            <a:prstDash val="solid"/>
            <a:round/>
            <a:headEnd type="none" w="med" len="med"/>
            <a:tailEnd type="triangle" w="med" len="med"/>
          </a:ln>
        </p:spPr>
      </p:cxnSp>
      <p:cxnSp>
        <p:nvCxnSpPr>
          <p:cNvPr id="145" name="Google Shape;145;p22" descr="Red arrow pointing" title="Red Arrow - Show Subtitle"/>
          <p:cNvCxnSpPr/>
          <p:nvPr/>
        </p:nvCxnSpPr>
        <p:spPr>
          <a:xfrm rot="10800000" flipH="1">
            <a:off x="8211588" y="3297153"/>
            <a:ext cx="477900" cy="1822500"/>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29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idx="4294967295"/>
          </p:nvPr>
        </p:nvSpPr>
        <p:spPr>
          <a:xfrm>
            <a:off x="1034878" y="913800"/>
            <a:ext cx="6491400" cy="1143300"/>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Be present</a:t>
            </a:r>
            <a:endParaRPr sz="6000" dirty="0">
              <a:latin typeface="Futura Std Book" panose="020B0802020204020204" pitchFamily="34" charset="0"/>
              <a:ea typeface="Libre Franklin"/>
              <a:cs typeface="Libre Franklin"/>
              <a:sym typeface="Libre Franklin"/>
            </a:endParaRPr>
          </a:p>
        </p:txBody>
      </p:sp>
      <p:sp>
        <p:nvSpPr>
          <p:cNvPr id="155" name="Google Shape;155;p24"/>
          <p:cNvSpPr txBox="1">
            <a:spLocks noGrp="1"/>
          </p:cNvSpPr>
          <p:nvPr>
            <p:ph type="body" idx="4294967295"/>
          </p:nvPr>
        </p:nvSpPr>
        <p:spPr>
          <a:xfrm>
            <a:off x="4306556" y="2270198"/>
            <a:ext cx="6146550" cy="4258200"/>
          </a:xfrm>
          <a:prstGeom prst="rect">
            <a:avLst/>
          </a:prstGeom>
        </p:spPr>
        <p:txBody>
          <a:bodyPr spcFirstLastPara="1" vert="horz" wrap="square" lIns="91425" tIns="45700" rIns="91425" bIns="45700" rtlCol="0" anchor="t" anchorCtr="0">
            <a:noAutofit/>
          </a:bodyPr>
          <a:lstStyle/>
          <a:p>
            <a:pPr marL="457200" indent="-393700">
              <a:lnSpc>
                <a:spcPct val="200000"/>
              </a:lnSpc>
              <a:spcBef>
                <a:spcPts val="520"/>
              </a:spcBef>
              <a:buSzPts val="2600"/>
              <a:buFont typeface="Libre Franklin"/>
              <a:buChar char="▪"/>
            </a:pPr>
            <a:r>
              <a:rPr lang="en-US" dirty="0">
                <a:latin typeface="Futura Std Book" panose="020B0802020204020204" pitchFamily="34" charset="0"/>
                <a:ea typeface="Libre Franklin"/>
                <a:cs typeface="Libre Franklin"/>
                <a:sym typeface="Libre Franklin"/>
              </a:rPr>
              <a:t>Remove distractions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a beverage</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note-taking materials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Center yourself</a:t>
            </a:r>
            <a:endParaRPr dirty="0">
              <a:latin typeface="Futura Std Book" panose="020B0802020204020204" pitchFamily="34" charset="0"/>
              <a:ea typeface="Libre Franklin"/>
              <a:cs typeface="Libre Franklin"/>
              <a:sym typeface="Libre Franklin"/>
            </a:endParaRPr>
          </a:p>
        </p:txBody>
      </p:sp>
      <p:grpSp>
        <p:nvGrpSpPr>
          <p:cNvPr id="156" name="Google Shape;156;p24"/>
          <p:cNvGrpSpPr/>
          <p:nvPr/>
        </p:nvGrpSpPr>
        <p:grpSpPr>
          <a:xfrm>
            <a:off x="3917435" y="4283329"/>
            <a:ext cx="342903" cy="500723"/>
            <a:chOff x="590250" y="-76690"/>
            <a:chExt cx="407975" cy="532175"/>
          </a:xfrm>
        </p:grpSpPr>
        <p:sp>
          <p:nvSpPr>
            <p:cNvPr id="157" name="Google Shape;157;p24"/>
            <p:cNvSpPr/>
            <p:nvPr/>
          </p:nvSpPr>
          <p:spPr>
            <a:xfrm>
              <a:off x="623125" y="-726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8" name="Google Shape;158;p24"/>
            <p:cNvSpPr/>
            <p:nvPr/>
          </p:nvSpPr>
          <p:spPr>
            <a:xfrm>
              <a:off x="590250" y="-5111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9" name="Google Shape;159;p24"/>
            <p:cNvSpPr/>
            <p:nvPr/>
          </p:nvSpPr>
          <p:spPr>
            <a:xfrm>
              <a:off x="796650" y="-4686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0" name="Google Shape;160;p24"/>
            <p:cNvSpPr/>
            <p:nvPr/>
          </p:nvSpPr>
          <p:spPr>
            <a:xfrm>
              <a:off x="713850" y="-4686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1" name="Google Shape;161;p24"/>
            <p:cNvSpPr/>
            <p:nvPr/>
          </p:nvSpPr>
          <p:spPr>
            <a:xfrm>
              <a:off x="631050" y="-4686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2" name="Google Shape;162;p24"/>
            <p:cNvSpPr/>
            <p:nvPr/>
          </p:nvSpPr>
          <p:spPr>
            <a:xfrm>
              <a:off x="649925" y="269160"/>
              <a:ext cx="133975" cy="25"/>
            </a:xfrm>
            <a:custGeom>
              <a:avLst/>
              <a:gdLst/>
              <a:ahLst/>
              <a:cxnLst/>
              <a:rect l="l" t="t" r="r" b="b"/>
              <a:pathLst>
                <a:path w="5359" h="1" fill="none" extrusionOk="0">
                  <a:moveTo>
                    <a:pt x="5358" y="0"/>
                  </a:moveTo>
                  <a:lnTo>
                    <a:pt x="0"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3" name="Google Shape;163;p24"/>
            <p:cNvSpPr/>
            <p:nvPr/>
          </p:nvSpPr>
          <p:spPr>
            <a:xfrm>
              <a:off x="649925" y="2137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4" name="Google Shape;164;p24"/>
            <p:cNvSpPr/>
            <p:nvPr/>
          </p:nvSpPr>
          <p:spPr>
            <a:xfrm>
              <a:off x="649925" y="1589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5" name="Google Shape;165;p24"/>
            <p:cNvSpPr/>
            <p:nvPr/>
          </p:nvSpPr>
          <p:spPr>
            <a:xfrm>
              <a:off x="649925" y="1035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6" name="Google Shape;166;p24"/>
            <p:cNvSpPr/>
            <p:nvPr/>
          </p:nvSpPr>
          <p:spPr>
            <a:xfrm>
              <a:off x="879475" y="-4686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7" name="Google Shape;167;p24"/>
            <p:cNvSpPr/>
            <p:nvPr/>
          </p:nvSpPr>
          <p:spPr>
            <a:xfrm>
              <a:off x="654800"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8" name="Google Shape;168;p24"/>
            <p:cNvSpPr/>
            <p:nvPr/>
          </p:nvSpPr>
          <p:spPr>
            <a:xfrm>
              <a:off x="7376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9" name="Google Shape;169;p24"/>
            <p:cNvSpPr/>
            <p:nvPr/>
          </p:nvSpPr>
          <p:spPr>
            <a:xfrm>
              <a:off x="8204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0" name="Google Shape;170;p24"/>
            <p:cNvSpPr/>
            <p:nvPr/>
          </p:nvSpPr>
          <p:spPr>
            <a:xfrm>
              <a:off x="903225"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grpSp>
        <p:nvGrpSpPr>
          <p:cNvPr id="171" name="Google Shape;171;p24"/>
          <p:cNvGrpSpPr/>
          <p:nvPr/>
        </p:nvGrpSpPr>
        <p:grpSpPr>
          <a:xfrm>
            <a:off x="3932303" y="5036228"/>
            <a:ext cx="313159" cy="533692"/>
            <a:chOff x="1988225" y="4041885"/>
            <a:chExt cx="305075" cy="493200"/>
          </a:xfrm>
        </p:grpSpPr>
        <p:sp>
          <p:nvSpPr>
            <p:cNvPr id="172" name="Google Shape;172;p24"/>
            <p:cNvSpPr/>
            <p:nvPr/>
          </p:nvSpPr>
          <p:spPr>
            <a:xfrm>
              <a:off x="2178800" y="427508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3" name="Google Shape;173;p24"/>
            <p:cNvSpPr/>
            <p:nvPr/>
          </p:nvSpPr>
          <p:spPr>
            <a:xfrm>
              <a:off x="1988225" y="429456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4" name="Google Shape;174;p24"/>
            <p:cNvSpPr/>
            <p:nvPr/>
          </p:nvSpPr>
          <p:spPr>
            <a:xfrm>
              <a:off x="2042425" y="404188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5" name="Google Shape;175;p24"/>
            <p:cNvSpPr/>
            <p:nvPr/>
          </p:nvSpPr>
          <p:spPr>
            <a:xfrm>
              <a:off x="2161750" y="4278110"/>
              <a:ext cx="25" cy="256975"/>
            </a:xfrm>
            <a:custGeom>
              <a:avLst/>
              <a:gdLst/>
              <a:ahLst/>
              <a:cxnLst/>
              <a:rect l="l" t="t" r="r" b="b"/>
              <a:pathLst>
                <a:path w="1" h="10279" fill="none" extrusionOk="0">
                  <a:moveTo>
                    <a:pt x="1" y="10279"/>
                  </a:moveTo>
                  <a:lnTo>
                    <a:pt x="1"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6" name="Google Shape;176;p24"/>
            <p:cNvSpPr/>
            <p:nvPr/>
          </p:nvSpPr>
          <p:spPr>
            <a:xfrm>
              <a:off x="2133750" y="413321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7" name="Google Shape;177;p24"/>
            <p:cNvSpPr/>
            <p:nvPr/>
          </p:nvSpPr>
          <p:spPr>
            <a:xfrm>
              <a:off x="2038150" y="4344485"/>
              <a:ext cx="87100" cy="87100"/>
            </a:xfrm>
            <a:custGeom>
              <a:avLst/>
              <a:gdLst/>
              <a:ahLst/>
              <a:cxnLst/>
              <a:rect l="l" t="t" r="r" b="b"/>
              <a:pathLst>
                <a:path w="3484" h="3484" fill="none" extrusionOk="0">
                  <a:moveTo>
                    <a:pt x="1" y="0"/>
                  </a:moveTo>
                  <a:lnTo>
                    <a:pt x="3483" y="348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8" name="Google Shape;178;p24"/>
            <p:cNvSpPr/>
            <p:nvPr/>
          </p:nvSpPr>
          <p:spPr>
            <a:xfrm>
              <a:off x="2194025" y="4319510"/>
              <a:ext cx="54825" cy="54825"/>
            </a:xfrm>
            <a:custGeom>
              <a:avLst/>
              <a:gdLst/>
              <a:ahLst/>
              <a:cxnLst/>
              <a:rect l="l" t="t" r="r" b="b"/>
              <a:pathLst>
                <a:path w="2193" h="2193" fill="none" extrusionOk="0">
                  <a:moveTo>
                    <a:pt x="2192" y="1"/>
                  </a:moveTo>
                  <a:lnTo>
                    <a:pt x="1" y="219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79" name="Google Shape;179;p24"/>
          <p:cNvSpPr/>
          <p:nvPr/>
        </p:nvSpPr>
        <p:spPr>
          <a:xfrm>
            <a:off x="3964512" y="2777478"/>
            <a:ext cx="248746" cy="482399"/>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0" name="Google Shape;180;p24"/>
          <p:cNvGrpSpPr/>
          <p:nvPr/>
        </p:nvGrpSpPr>
        <p:grpSpPr>
          <a:xfrm>
            <a:off x="3902576" y="3506570"/>
            <a:ext cx="372594" cy="403340"/>
            <a:chOff x="1247825" y="4774163"/>
            <a:chExt cx="443300" cy="428675"/>
          </a:xfrm>
        </p:grpSpPr>
        <p:sp>
          <p:nvSpPr>
            <p:cNvPr id="181" name="Google Shape;181;p24"/>
            <p:cNvSpPr/>
            <p:nvPr/>
          </p:nvSpPr>
          <p:spPr>
            <a:xfrm>
              <a:off x="1247825" y="4940388"/>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2" name="Google Shape;182;p24"/>
            <p:cNvSpPr/>
            <p:nvPr/>
          </p:nvSpPr>
          <p:spPr>
            <a:xfrm>
              <a:off x="1275850" y="4981788"/>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3" name="Google Shape;183;p24"/>
            <p:cNvSpPr/>
            <p:nvPr/>
          </p:nvSpPr>
          <p:spPr>
            <a:xfrm>
              <a:off x="1247825" y="5163838"/>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4" name="Google Shape;184;p24"/>
            <p:cNvSpPr/>
            <p:nvPr/>
          </p:nvSpPr>
          <p:spPr>
            <a:xfrm>
              <a:off x="1454850" y="4774163"/>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5" name="Google Shape;185;p24"/>
            <p:cNvSpPr/>
            <p:nvPr/>
          </p:nvSpPr>
          <p:spPr>
            <a:xfrm>
              <a:off x="1411025" y="4774163"/>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6" name="Google Shape;186;p24"/>
            <p:cNvSpPr/>
            <p:nvPr/>
          </p:nvSpPr>
          <p:spPr>
            <a:xfrm>
              <a:off x="1498700" y="4774163"/>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87" name="Google Shape;187;p24"/>
          <p:cNvSpPr/>
          <p:nvPr/>
        </p:nvSpPr>
        <p:spPr>
          <a:xfrm>
            <a:off x="3687781" y="2639765"/>
            <a:ext cx="802200" cy="707700"/>
          </a:xfrm>
          <a:prstGeom prst="mathMultiply">
            <a:avLst>
              <a:gd name="adj1" fmla="val 6319"/>
            </a:avLst>
          </a:prstGeom>
          <a:solidFill>
            <a:srgbClr val="963334">
              <a:alpha val="61150"/>
            </a:srgbClr>
          </a:solidFill>
          <a:ln>
            <a:noFill/>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8" name="Google Shape;188;p24"/>
          <p:cNvGrpSpPr/>
          <p:nvPr/>
        </p:nvGrpSpPr>
        <p:grpSpPr>
          <a:xfrm>
            <a:off x="1219256" y="2968461"/>
            <a:ext cx="1394315" cy="2270742"/>
            <a:chOff x="1988225" y="4286525"/>
            <a:chExt cx="305075" cy="493200"/>
          </a:xfrm>
        </p:grpSpPr>
        <p:sp>
          <p:nvSpPr>
            <p:cNvPr id="189" name="Google Shape;189;p24"/>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0" name="Google Shape;190;p24"/>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1" name="Google Shape;191;p24"/>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2" name="Google Shape;192;p24"/>
            <p:cNvSpPr/>
            <p:nvPr/>
          </p:nvSpPr>
          <p:spPr>
            <a:xfrm>
              <a:off x="2161750" y="4522750"/>
              <a:ext cx="25" cy="256975"/>
            </a:xfrm>
            <a:custGeom>
              <a:avLst/>
              <a:gdLst/>
              <a:ahLst/>
              <a:cxnLst/>
              <a:rect l="l" t="t" r="r" b="b"/>
              <a:pathLst>
                <a:path w="1" h="10279" fill="none" extrusionOk="0">
                  <a:moveTo>
                    <a:pt x="1" y="10279"/>
                  </a:moveTo>
                  <a:lnTo>
                    <a:pt x="1" y="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3" name="Google Shape;193;p24"/>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4" name="Google Shape;194;p24"/>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5" name="Google Shape;195;p24"/>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Welcome!</a:t>
            </a:r>
            <a:endParaRPr sz="1200" dirty="0">
              <a:latin typeface="Futura Std Book" panose="020B0802020204020204" pitchFamily="34" charset="0"/>
            </a:endParaRPr>
          </a:p>
        </p:txBody>
      </p:sp>
      <p:sp>
        <p:nvSpPr>
          <p:cNvPr id="216" name="Google Shape;216;p25"/>
          <p:cNvSpPr txBox="1"/>
          <p:nvPr/>
        </p:nvSpPr>
        <p:spPr>
          <a:xfrm>
            <a:off x="887668" y="1836684"/>
            <a:ext cx="10547976" cy="3250852"/>
          </a:xfrm>
          <a:prstGeom prst="rect">
            <a:avLst/>
          </a:prstGeom>
          <a:noFill/>
          <a:ln>
            <a:noFill/>
          </a:ln>
        </p:spPr>
        <p:txBody>
          <a:bodyPr spcFirstLastPara="1" wrap="square" lIns="91425" tIns="91425" rIns="91425" bIns="91425" anchor="t" anchorCtr="0">
            <a:noAutofit/>
          </a:bodyPr>
          <a:lstStyle/>
          <a:p>
            <a:r>
              <a:rPr lang="en-US" sz="2800" b="1" dirty="0">
                <a:latin typeface="Futura Std Book" panose="020B0802020204020204" pitchFamily="34" charset="0"/>
              </a:rPr>
              <a:t>Please share in chat one thing that stuck with you from the last session.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Objectives of the module</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586911" y="1891397"/>
            <a:ext cx="11105080" cy="4273097"/>
          </a:xfrm>
        </p:spPr>
        <p:txBody>
          <a:bodyPr>
            <a:noAutofit/>
          </a:bodyPr>
          <a:lstStyle/>
          <a:p>
            <a:pPr>
              <a:lnSpc>
                <a:spcPct val="100000"/>
              </a:lnSpc>
            </a:pPr>
            <a:r>
              <a:rPr lang="en-US" sz="2000" dirty="0">
                <a:latin typeface="Futura Std Book"/>
                <a:cs typeface="Futura Std Book"/>
              </a:rPr>
              <a:t>Identify and use the various components of the Office of the United Nations High Commissioner for Human Rights’ Resource Package on Promoting the Rights of Persons with Disabilities through the Sustainable Development Goals</a:t>
            </a:r>
          </a:p>
          <a:p>
            <a:pPr>
              <a:lnSpc>
                <a:spcPct val="100000"/>
              </a:lnSpc>
            </a:pPr>
            <a:r>
              <a:rPr lang="en-US" sz="2000" dirty="0">
                <a:latin typeface="Futura Std Book"/>
                <a:cs typeface="Futura Std Book"/>
              </a:rPr>
              <a:t>Implement tools to support policy makers to understand the situation of persons with disabilities.</a:t>
            </a:r>
          </a:p>
          <a:p>
            <a:pPr>
              <a:lnSpc>
                <a:spcPct val="100000"/>
              </a:lnSpc>
            </a:pPr>
            <a:r>
              <a:rPr lang="en-US" sz="2000" dirty="0">
                <a:latin typeface="Futura Std Book"/>
                <a:cs typeface="Futura Std Book"/>
              </a:rPr>
              <a:t>Gain an understanding of the current situation in terms of how poverty and lack of access to adequate social protection impacts persons with disabilities.</a:t>
            </a:r>
          </a:p>
          <a:p>
            <a:pPr>
              <a:lnSpc>
                <a:spcPct val="100000"/>
              </a:lnSpc>
            </a:pPr>
            <a:r>
              <a:rPr lang="en-US" sz="2000" dirty="0">
                <a:latin typeface="Futura Std Book"/>
                <a:cs typeface="Futura Std Book"/>
              </a:rPr>
              <a:t>Identify concrete steps that policymakers can take to guarantee adequate measures to end poverty and provide adequate social protection in the process of implementing Sustainable Development Goal 1 with a disability rights lens.</a:t>
            </a:r>
          </a:p>
          <a:p>
            <a:pPr>
              <a:lnSpc>
                <a:spcPct val="100000"/>
              </a:lnSpc>
            </a:pPr>
            <a:r>
              <a:rPr lang="en-US" sz="2000" dirty="0">
                <a:latin typeface="Futura Std Book"/>
                <a:cs typeface="Futura Std Book"/>
              </a:rPr>
              <a:t>Learn how to obtain additional information to support implementation of social protection and poverty reduction measures in their context.</a:t>
            </a:r>
          </a:p>
        </p:txBody>
      </p:sp>
    </p:spTree>
    <p:extLst>
      <p:ext uri="{BB962C8B-B14F-4D97-AF65-F5344CB8AC3E}">
        <p14:creationId xmlns:p14="http://schemas.microsoft.com/office/powerpoint/2010/main" val="418161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5"/>
          <p:cNvSpPr txBox="1">
            <a:spLocks noGrp="1"/>
          </p:cNvSpPr>
          <p:nvPr>
            <p:ph type="title"/>
          </p:nvPr>
        </p:nvSpPr>
        <p:spPr>
          <a:xfrm>
            <a:off x="962079" y="953351"/>
            <a:ext cx="10410113" cy="1090500"/>
          </a:xfrm>
          <a:prstGeom prst="rect">
            <a:avLst/>
          </a:prstGeom>
        </p:spPr>
        <p:txBody>
          <a:bodyPr spcFirstLastPara="1" vert="horz" wrap="square" lIns="91425" tIns="45700" rIns="91425" bIns="45700" rtlCol="0" anchor="t" anchorCtr="0">
            <a:noAutofit/>
          </a:bodyPr>
          <a:lstStyle/>
          <a:p>
            <a:pPr>
              <a:spcBef>
                <a:spcPts val="0"/>
              </a:spcBef>
            </a:pPr>
            <a:r>
              <a:rPr lang="en-US">
                <a:latin typeface="Futura Std Book" panose="020B0802020204020204" pitchFamily="34" charset="0"/>
              </a:rPr>
              <a:t>Breakout Groups</a:t>
            </a:r>
            <a:endParaRPr>
              <a:latin typeface="Futura Std Book" panose="020B0802020204020204" pitchFamily="34" charset="0"/>
            </a:endParaRPr>
          </a:p>
        </p:txBody>
      </p:sp>
      <p:sp>
        <p:nvSpPr>
          <p:cNvPr id="309" name="Google Shape;309;p35"/>
          <p:cNvSpPr txBox="1">
            <a:spLocks noGrp="1"/>
          </p:cNvSpPr>
          <p:nvPr>
            <p:ph type="body" idx="1"/>
          </p:nvPr>
        </p:nvSpPr>
        <p:spPr>
          <a:xfrm>
            <a:off x="962079" y="2064988"/>
            <a:ext cx="10411764" cy="44778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dirty="0">
                <a:latin typeface="Futura Std Book" panose="020B0802020204020204" pitchFamily="34" charset="0"/>
              </a:rPr>
              <a:t>Discuss: </a:t>
            </a:r>
          </a:p>
          <a:p>
            <a:pPr>
              <a:spcBef>
                <a:spcPts val="360"/>
              </a:spcBef>
            </a:pPr>
            <a:r>
              <a:rPr lang="en-US" dirty="0">
                <a:latin typeface="Futura Std Book" panose="020B0802020204020204" pitchFamily="34" charset="0"/>
              </a:rPr>
              <a:t>Is your monthly budget enough to cover your needs? Why?</a:t>
            </a:r>
          </a:p>
          <a:p>
            <a:pPr>
              <a:spcBef>
                <a:spcPts val="360"/>
              </a:spcBef>
            </a:pPr>
            <a:r>
              <a:rPr lang="en-US" dirty="0">
                <a:latin typeface="Futura Std Book" panose="020B0802020204020204" pitchFamily="34" charset="0"/>
              </a:rPr>
              <a:t>What else would you need?</a:t>
            </a:r>
          </a:p>
          <a:p>
            <a:pPr marL="0" indent="0">
              <a:spcBef>
                <a:spcPts val="360"/>
              </a:spcBef>
              <a:buNone/>
            </a:pPr>
            <a:endParaRPr lang="en-US" dirty="0">
              <a:latin typeface="Futura Std Book" panose="020B0802020204020204" pitchFamily="34" charset="0"/>
            </a:endParaRPr>
          </a:p>
          <a:p>
            <a:pPr marL="0" indent="0">
              <a:spcBef>
                <a:spcPts val="360"/>
              </a:spcBef>
              <a:buNone/>
            </a:pPr>
            <a:r>
              <a:rPr lang="en-US" dirty="0">
                <a:latin typeface="Futura Std Book" panose="020B0802020204020204" pitchFamily="34" charset="0"/>
              </a:rPr>
              <a:t>When an event happens, discuss:</a:t>
            </a:r>
          </a:p>
          <a:p>
            <a:pPr>
              <a:spcBef>
                <a:spcPts val="360"/>
              </a:spcBef>
            </a:pPr>
            <a:r>
              <a:rPr lang="en-US" dirty="0">
                <a:latin typeface="Futura Std Book" panose="020B0802020204020204" pitchFamily="34" charset="0"/>
              </a:rPr>
              <a:t>How would you adjust your budget?</a:t>
            </a:r>
          </a:p>
          <a:p>
            <a:pPr>
              <a:spcBef>
                <a:spcPts val="360"/>
              </a:spcBef>
            </a:pPr>
            <a:r>
              <a:rPr lang="en-US" dirty="0">
                <a:latin typeface="Futura Std Book" panose="020B0802020204020204" pitchFamily="34" charset="0"/>
              </a:rPr>
              <a:t>What would you need to meet your needs?</a:t>
            </a:r>
          </a:p>
          <a:p>
            <a:pPr marL="0" indent="0">
              <a:spcBef>
                <a:spcPts val="360"/>
              </a:spcBef>
              <a:buNone/>
            </a:pPr>
            <a:endParaRPr lang="en-US" dirty="0">
              <a:latin typeface="Futura Std Book" panose="020B0802020204020204" pitchFamily="34" charset="0"/>
            </a:endParaRPr>
          </a:p>
        </p:txBody>
      </p:sp>
    </p:spTree>
    <p:extLst>
      <p:ext uri="{BB962C8B-B14F-4D97-AF65-F5344CB8AC3E}">
        <p14:creationId xmlns:p14="http://schemas.microsoft.com/office/powerpoint/2010/main" val="3174123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Welcome back!</a:t>
            </a:r>
            <a:endParaRPr sz="1200" dirty="0">
              <a:latin typeface="Futura Std Book" panose="020B0802020204020204" pitchFamily="34" charset="0"/>
            </a:endParaRPr>
          </a:p>
        </p:txBody>
      </p:sp>
      <p:sp>
        <p:nvSpPr>
          <p:cNvPr id="216" name="Google Shape;216;p25"/>
          <p:cNvSpPr txBox="1"/>
          <p:nvPr/>
        </p:nvSpPr>
        <p:spPr>
          <a:xfrm>
            <a:off x="887668" y="1836684"/>
            <a:ext cx="10547976" cy="3250852"/>
          </a:xfrm>
          <a:prstGeom prst="rect">
            <a:avLst/>
          </a:prstGeom>
          <a:noFill/>
          <a:ln>
            <a:noFill/>
          </a:ln>
        </p:spPr>
        <p:txBody>
          <a:bodyPr spcFirstLastPara="1" wrap="square" lIns="91425" tIns="91425" rIns="91425" bIns="91425" anchor="t" anchorCtr="0">
            <a:noAutofit/>
          </a:bodyPr>
          <a:lstStyle/>
          <a:p>
            <a:r>
              <a:rPr lang="en-US" sz="2800" b="1" dirty="0">
                <a:latin typeface="Futura Std Book" panose="020B0802020204020204" pitchFamily="34" charset="0"/>
              </a:rPr>
              <a:t>Please share in chat or out loud some of the highlights from your discussions.</a:t>
            </a:r>
          </a:p>
        </p:txBody>
      </p:sp>
    </p:spTree>
    <p:extLst>
      <p:ext uri="{BB962C8B-B14F-4D97-AF65-F5344CB8AC3E}">
        <p14:creationId xmlns:p14="http://schemas.microsoft.com/office/powerpoint/2010/main" val="3885747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2668975"/>
            <a:ext cx="10515600" cy="1325563"/>
          </a:xfrm>
        </p:spPr>
        <p:txBody>
          <a:bodyPr/>
          <a:lstStyle/>
          <a:p>
            <a:pPr algn="ctr"/>
            <a:r>
              <a:rPr lang="en-US" dirty="0"/>
              <a:t>Break! Come back at :00</a:t>
            </a:r>
          </a:p>
        </p:txBody>
      </p:sp>
    </p:spTree>
    <p:extLst>
      <p:ext uri="{BB962C8B-B14F-4D97-AF65-F5344CB8AC3E}">
        <p14:creationId xmlns:p14="http://schemas.microsoft.com/office/powerpoint/2010/main" val="1822060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03110"/>
            <a:ext cx="10515600" cy="1704623"/>
          </a:xfrm>
        </p:spPr>
        <p:txBody>
          <a:bodyPr>
            <a:normAutofit fontScale="90000"/>
          </a:bodyPr>
          <a:lstStyle/>
          <a:p>
            <a:r>
              <a:rPr lang="en-US" dirty="0"/>
              <a:t>Group 1 – Aaron – </a:t>
            </a:r>
            <a:r>
              <a:rPr lang="en-US" sz="2700" dirty="0"/>
              <a:t>Review the Do and Do not table and discuss: What are social protection schemes that could support Aaron’s increased participation in society? Write them in the slide.</a:t>
            </a:r>
          </a:p>
        </p:txBody>
      </p:sp>
      <p:sp>
        <p:nvSpPr>
          <p:cNvPr id="5" name="Content Placeholder 4">
            <a:extLst>
              <a:ext uri="{FF2B5EF4-FFF2-40B4-BE49-F238E27FC236}">
                <a16:creationId xmlns:a16="http://schemas.microsoft.com/office/drawing/2014/main" id="{9B7A6FC3-7F73-4C16-BF08-8A51790D9463}"/>
              </a:ext>
            </a:extLst>
          </p:cNvPr>
          <p:cNvSpPr>
            <a:spLocks noGrp="1"/>
          </p:cNvSpPr>
          <p:nvPr>
            <p:ph idx="1"/>
          </p:nvPr>
        </p:nvSpPr>
        <p:spPr>
          <a:xfrm>
            <a:off x="838200" y="2607732"/>
            <a:ext cx="10515600" cy="3592011"/>
          </a:xfrm>
        </p:spPr>
        <p:txBody>
          <a:bodyPr/>
          <a:lstStyle/>
          <a:p>
            <a:r>
              <a:rPr lang="es-CO" dirty="0"/>
              <a:t> </a:t>
            </a:r>
            <a:endParaRPr lang="en-GB" dirty="0"/>
          </a:p>
          <a:p>
            <a:r>
              <a:rPr lang="en-GB" dirty="0"/>
              <a:t> </a:t>
            </a:r>
          </a:p>
          <a:p>
            <a:endParaRPr lang="es-CO" dirty="0"/>
          </a:p>
        </p:txBody>
      </p:sp>
    </p:spTree>
    <p:extLst>
      <p:ext uri="{BB962C8B-B14F-4D97-AF65-F5344CB8AC3E}">
        <p14:creationId xmlns:p14="http://schemas.microsoft.com/office/powerpoint/2010/main" val="2763715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03110"/>
            <a:ext cx="10515600" cy="1704623"/>
          </a:xfrm>
        </p:spPr>
        <p:txBody>
          <a:bodyPr>
            <a:normAutofit fontScale="90000"/>
          </a:bodyPr>
          <a:lstStyle/>
          <a:p>
            <a:r>
              <a:rPr lang="en-US" dirty="0"/>
              <a:t>Group 2 – Eva – </a:t>
            </a:r>
            <a:r>
              <a:rPr lang="en-US" sz="2700" dirty="0"/>
              <a:t>Review the Do and Do not table and discuss: What are social protection schemes that could support Eva’s increased participation in society? Write them in the slide.</a:t>
            </a:r>
          </a:p>
        </p:txBody>
      </p:sp>
      <p:sp>
        <p:nvSpPr>
          <p:cNvPr id="5" name="Content Placeholder 4">
            <a:extLst>
              <a:ext uri="{FF2B5EF4-FFF2-40B4-BE49-F238E27FC236}">
                <a16:creationId xmlns:a16="http://schemas.microsoft.com/office/drawing/2014/main" id="{9B7A6FC3-7F73-4C16-BF08-8A51790D9463}"/>
              </a:ext>
            </a:extLst>
          </p:cNvPr>
          <p:cNvSpPr>
            <a:spLocks noGrp="1"/>
          </p:cNvSpPr>
          <p:nvPr>
            <p:ph idx="1"/>
          </p:nvPr>
        </p:nvSpPr>
        <p:spPr>
          <a:xfrm>
            <a:off x="838200" y="2607732"/>
            <a:ext cx="10515600" cy="3592011"/>
          </a:xfrm>
        </p:spPr>
        <p:txBody>
          <a:bodyPr/>
          <a:lstStyle/>
          <a:p>
            <a:r>
              <a:rPr lang="es-CO" dirty="0"/>
              <a:t> </a:t>
            </a:r>
            <a:endParaRPr lang="en-GB" dirty="0"/>
          </a:p>
          <a:p>
            <a:r>
              <a:rPr lang="en-GB" dirty="0"/>
              <a:t> </a:t>
            </a:r>
          </a:p>
          <a:p>
            <a:endParaRPr lang="es-CO" dirty="0"/>
          </a:p>
        </p:txBody>
      </p:sp>
    </p:spTree>
    <p:extLst>
      <p:ext uri="{BB962C8B-B14F-4D97-AF65-F5344CB8AC3E}">
        <p14:creationId xmlns:p14="http://schemas.microsoft.com/office/powerpoint/2010/main" val="288338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nvPr>
        </p:nvSpPr>
        <p:spPr>
          <a:xfrm>
            <a:off x="1564026" y="2853900"/>
            <a:ext cx="9063948"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Teams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03110"/>
            <a:ext cx="10515600" cy="1704623"/>
          </a:xfrm>
        </p:spPr>
        <p:txBody>
          <a:bodyPr>
            <a:normAutofit fontScale="90000"/>
          </a:bodyPr>
          <a:lstStyle/>
          <a:p>
            <a:r>
              <a:rPr lang="en-US" dirty="0"/>
              <a:t>Group 3 – Benjamin – </a:t>
            </a:r>
            <a:r>
              <a:rPr lang="en-US" sz="2700" dirty="0"/>
              <a:t>Review the Do and Do not table and discuss: What are social protection schemes that could support Benjamin’s increased participation in society? Write them in the slide.</a:t>
            </a:r>
          </a:p>
        </p:txBody>
      </p:sp>
      <p:sp>
        <p:nvSpPr>
          <p:cNvPr id="5" name="Content Placeholder 4">
            <a:extLst>
              <a:ext uri="{FF2B5EF4-FFF2-40B4-BE49-F238E27FC236}">
                <a16:creationId xmlns:a16="http://schemas.microsoft.com/office/drawing/2014/main" id="{9B7A6FC3-7F73-4C16-BF08-8A51790D9463}"/>
              </a:ext>
            </a:extLst>
          </p:cNvPr>
          <p:cNvSpPr>
            <a:spLocks noGrp="1"/>
          </p:cNvSpPr>
          <p:nvPr>
            <p:ph idx="1"/>
          </p:nvPr>
        </p:nvSpPr>
        <p:spPr>
          <a:xfrm>
            <a:off x="838200" y="2607732"/>
            <a:ext cx="10515600" cy="3592011"/>
          </a:xfrm>
        </p:spPr>
        <p:txBody>
          <a:bodyPr/>
          <a:lstStyle/>
          <a:p>
            <a:r>
              <a:rPr lang="es-CO" dirty="0"/>
              <a:t> </a:t>
            </a:r>
            <a:endParaRPr lang="en-GB" dirty="0"/>
          </a:p>
          <a:p>
            <a:r>
              <a:rPr lang="en-GB" dirty="0"/>
              <a:t> </a:t>
            </a:r>
          </a:p>
          <a:p>
            <a:endParaRPr lang="es-CO" dirty="0"/>
          </a:p>
        </p:txBody>
      </p:sp>
    </p:spTree>
    <p:extLst>
      <p:ext uri="{BB962C8B-B14F-4D97-AF65-F5344CB8AC3E}">
        <p14:creationId xmlns:p14="http://schemas.microsoft.com/office/powerpoint/2010/main" val="1083055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03110"/>
            <a:ext cx="10515600" cy="1704623"/>
          </a:xfrm>
        </p:spPr>
        <p:txBody>
          <a:bodyPr>
            <a:normAutofit fontScale="90000"/>
          </a:bodyPr>
          <a:lstStyle/>
          <a:p>
            <a:r>
              <a:rPr lang="en-US" dirty="0"/>
              <a:t>Group 4 – Zhang – </a:t>
            </a:r>
            <a:r>
              <a:rPr lang="en-US" sz="2700" dirty="0"/>
              <a:t>Review the Do and Do not table and discuss: What are social protection schemes that could support Zhang’s increased participation in society? Write them in the slide.</a:t>
            </a:r>
          </a:p>
        </p:txBody>
      </p:sp>
      <p:sp>
        <p:nvSpPr>
          <p:cNvPr id="5" name="Content Placeholder 4">
            <a:extLst>
              <a:ext uri="{FF2B5EF4-FFF2-40B4-BE49-F238E27FC236}">
                <a16:creationId xmlns:a16="http://schemas.microsoft.com/office/drawing/2014/main" id="{9B7A6FC3-7F73-4C16-BF08-8A51790D9463}"/>
              </a:ext>
            </a:extLst>
          </p:cNvPr>
          <p:cNvSpPr>
            <a:spLocks noGrp="1"/>
          </p:cNvSpPr>
          <p:nvPr>
            <p:ph idx="1"/>
          </p:nvPr>
        </p:nvSpPr>
        <p:spPr>
          <a:xfrm>
            <a:off x="838200" y="2607732"/>
            <a:ext cx="10515600" cy="3592011"/>
          </a:xfrm>
        </p:spPr>
        <p:txBody>
          <a:bodyPr/>
          <a:lstStyle/>
          <a:p>
            <a:r>
              <a:rPr lang="es-CO" dirty="0"/>
              <a:t> </a:t>
            </a:r>
            <a:endParaRPr lang="en-GB" dirty="0"/>
          </a:p>
          <a:p>
            <a:r>
              <a:rPr lang="en-GB" dirty="0"/>
              <a:t> </a:t>
            </a:r>
          </a:p>
          <a:p>
            <a:endParaRPr lang="es-CO" dirty="0"/>
          </a:p>
        </p:txBody>
      </p:sp>
    </p:spTree>
    <p:extLst>
      <p:ext uri="{BB962C8B-B14F-4D97-AF65-F5344CB8AC3E}">
        <p14:creationId xmlns:p14="http://schemas.microsoft.com/office/powerpoint/2010/main" val="1082488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Welcome back!</a:t>
            </a:r>
            <a:endParaRPr sz="1200" dirty="0">
              <a:latin typeface="Futura Std Book" panose="020B0802020204020204" pitchFamily="34" charset="0"/>
            </a:endParaRPr>
          </a:p>
        </p:txBody>
      </p:sp>
      <p:sp>
        <p:nvSpPr>
          <p:cNvPr id="216" name="Google Shape;216;p25"/>
          <p:cNvSpPr txBox="1"/>
          <p:nvPr/>
        </p:nvSpPr>
        <p:spPr>
          <a:xfrm>
            <a:off x="887668" y="1836684"/>
            <a:ext cx="10547976" cy="3250852"/>
          </a:xfrm>
          <a:prstGeom prst="rect">
            <a:avLst/>
          </a:prstGeom>
          <a:noFill/>
          <a:ln>
            <a:noFill/>
          </a:ln>
        </p:spPr>
        <p:txBody>
          <a:bodyPr spcFirstLastPara="1" wrap="square" lIns="91425" tIns="91425" rIns="91425" bIns="91425" anchor="t" anchorCtr="0">
            <a:noAutofit/>
          </a:bodyPr>
          <a:lstStyle/>
          <a:p>
            <a:r>
              <a:rPr lang="en-US" sz="2800" b="1" dirty="0">
                <a:latin typeface="Futura Std Book" panose="020B0802020204020204" pitchFamily="34" charset="0"/>
              </a:rPr>
              <a:t>Each group please share two ideas that came up in their groups.</a:t>
            </a:r>
          </a:p>
        </p:txBody>
      </p:sp>
    </p:spTree>
    <p:extLst>
      <p:ext uri="{BB962C8B-B14F-4D97-AF65-F5344CB8AC3E}">
        <p14:creationId xmlns:p14="http://schemas.microsoft.com/office/powerpoint/2010/main" val="4184970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5"/>
          <p:cNvSpPr txBox="1">
            <a:spLocks noGrp="1"/>
          </p:cNvSpPr>
          <p:nvPr>
            <p:ph type="title"/>
          </p:nvPr>
        </p:nvSpPr>
        <p:spPr>
          <a:xfrm>
            <a:off x="967140" y="929392"/>
            <a:ext cx="10412060" cy="1090500"/>
          </a:xfrm>
          <a:prstGeom prst="rect">
            <a:avLst/>
          </a:prstGeom>
        </p:spPr>
        <p:txBody>
          <a:bodyPr spcFirstLastPara="1" vert="horz" wrap="square" lIns="91425" tIns="45700" rIns="91425" bIns="45700" rtlCol="0" anchor="t" anchorCtr="0">
            <a:noAutofit/>
          </a:bodyPr>
          <a:lstStyle/>
          <a:p>
            <a:pPr>
              <a:spcBef>
                <a:spcPts val="0"/>
              </a:spcBef>
            </a:pPr>
            <a:r>
              <a:rPr lang="en-US" dirty="0"/>
              <a:t>Structural elements of an inclusive social protection system</a:t>
            </a:r>
            <a:endParaRPr sz="2000" b="0" i="1" dirty="0"/>
          </a:p>
        </p:txBody>
      </p:sp>
      <p:sp>
        <p:nvSpPr>
          <p:cNvPr id="260" name="Google Shape;260;p35"/>
          <p:cNvSpPr txBox="1">
            <a:spLocks noGrp="1"/>
          </p:cNvSpPr>
          <p:nvPr>
            <p:ph type="body" idx="1"/>
          </p:nvPr>
        </p:nvSpPr>
        <p:spPr>
          <a:xfrm>
            <a:off x="964876" y="2223079"/>
            <a:ext cx="10413711" cy="4245453"/>
          </a:xfrm>
          <a:prstGeom prst="rect">
            <a:avLst/>
          </a:prstGeom>
        </p:spPr>
        <p:txBody>
          <a:bodyPr spcFirstLastPara="1" vert="horz" wrap="square" lIns="91425" tIns="45700" rIns="91425" bIns="45700" rtlCol="0" anchor="t" anchorCtr="0">
            <a:noAutofit/>
          </a:bodyPr>
          <a:lstStyle/>
          <a:p>
            <a:pPr marL="457200" indent="-317500">
              <a:spcBef>
                <a:spcPts val="360"/>
              </a:spcBef>
              <a:buSzPts val="1400"/>
              <a:buChar char="▪"/>
            </a:pPr>
            <a:r>
              <a:rPr lang="en-US" sz="2200" dirty="0">
                <a:latin typeface="Futura Std Book" panose="020B0802020204020204" pitchFamily="34" charset="0"/>
              </a:rPr>
              <a:t>Twin-track approach 	</a:t>
            </a:r>
            <a:endParaRPr sz="2200" dirty="0">
              <a:latin typeface="Futura Std Book" panose="020B0802020204020204" pitchFamily="34" charset="0"/>
            </a:endParaRPr>
          </a:p>
          <a:p>
            <a:pPr marL="457200" indent="-317500">
              <a:spcBef>
                <a:spcPts val="0"/>
              </a:spcBef>
              <a:buSzPts val="1400"/>
              <a:buChar char="▪"/>
            </a:pPr>
            <a:r>
              <a:rPr lang="en-US" sz="2200" dirty="0">
                <a:latin typeface="Futura Std Book" panose="020B0802020204020204" pitchFamily="34" charset="0"/>
              </a:rPr>
              <a:t>A human rights-based approach</a:t>
            </a:r>
            <a:endParaRPr sz="2200" dirty="0">
              <a:latin typeface="Futura Std Book" panose="020B0802020204020204" pitchFamily="34" charset="0"/>
            </a:endParaRPr>
          </a:p>
          <a:p>
            <a:pPr marL="457200" indent="-317500">
              <a:spcBef>
                <a:spcPts val="0"/>
              </a:spcBef>
              <a:buSzPts val="1400"/>
              <a:buChar char="▪"/>
            </a:pPr>
            <a:r>
              <a:rPr lang="en-US" sz="2200" dirty="0">
                <a:latin typeface="Futura Std Book" panose="020B0802020204020204" pitchFamily="34" charset="0"/>
              </a:rPr>
              <a:t>Disability assessment and determination focus on support requirements, rather than impairment</a:t>
            </a:r>
            <a:endParaRPr sz="2200" dirty="0">
              <a:latin typeface="Futura Std Book" panose="020B0802020204020204" pitchFamily="34" charset="0"/>
            </a:endParaRPr>
          </a:p>
          <a:p>
            <a:pPr marL="457200" indent="-317500">
              <a:spcBef>
                <a:spcPts val="0"/>
              </a:spcBef>
              <a:buSzPts val="1400"/>
              <a:buChar char="▪"/>
            </a:pPr>
            <a:r>
              <a:rPr lang="en-US" sz="2200" dirty="0">
                <a:latin typeface="Futura Std Book" panose="020B0802020204020204" pitchFamily="34" charset="0"/>
              </a:rPr>
              <a:t>Moving away from a focus on “incapacity to work”</a:t>
            </a:r>
            <a:endParaRPr sz="2200" dirty="0">
              <a:latin typeface="Futura Std Book" panose="020B0802020204020204" pitchFamily="34" charset="0"/>
            </a:endParaRPr>
          </a:p>
          <a:p>
            <a:pPr marL="457200" indent="-317500">
              <a:spcBef>
                <a:spcPts val="0"/>
              </a:spcBef>
              <a:buSzPts val="1400"/>
              <a:buChar char="▪"/>
            </a:pPr>
            <a:r>
              <a:rPr lang="en-US" sz="2200" dirty="0">
                <a:latin typeface="Futura Std Book" panose="020B0802020204020204" pitchFamily="34" charset="0"/>
              </a:rPr>
              <a:t>Tailoring benefits to the diversity of persons with disabilities	</a:t>
            </a:r>
            <a:endParaRPr sz="2200" dirty="0">
              <a:latin typeface="Futura Std Book" panose="020B0802020204020204" pitchFamily="34" charset="0"/>
            </a:endParaRPr>
          </a:p>
          <a:p>
            <a:pPr marL="457200" indent="-317500">
              <a:spcBef>
                <a:spcPts val="0"/>
              </a:spcBef>
              <a:buSzPts val="1400"/>
              <a:buChar char="▪"/>
            </a:pPr>
            <a:r>
              <a:rPr lang="en-US" sz="2200" dirty="0">
                <a:latin typeface="Futura Std Book" panose="020B0802020204020204" pitchFamily="34" charset="0"/>
              </a:rPr>
              <a:t>Access to basic general services and disability-specific services to ensure full and effective participation in the community	</a:t>
            </a:r>
            <a:endParaRPr sz="2200" dirty="0">
              <a:latin typeface="Futura Std Book" panose="020B0802020204020204" pitchFamily="34" charset="0"/>
            </a:endParaRPr>
          </a:p>
          <a:p>
            <a:pPr marL="457200" indent="-317500">
              <a:spcBef>
                <a:spcPts val="0"/>
              </a:spcBef>
              <a:buSzPts val="1400"/>
              <a:buChar char="▪"/>
            </a:pPr>
            <a:r>
              <a:rPr lang="en-US" sz="2200" dirty="0">
                <a:latin typeface="Futura Std Book" panose="020B0802020204020204" pitchFamily="34" charset="0"/>
              </a:rPr>
              <a:t>Consultation with organizations of persons with disabilities</a:t>
            </a:r>
            <a:endParaRPr sz="2200" dirty="0">
              <a:latin typeface="Futura Std Book" panose="020B0802020204020204" pitchFamily="34" charset="0"/>
            </a:endParaRPr>
          </a:p>
          <a:p>
            <a:pPr marL="457200" indent="-317500">
              <a:spcBef>
                <a:spcPts val="0"/>
              </a:spcBef>
              <a:buSzPts val="1400"/>
              <a:buChar char="▪"/>
            </a:pPr>
            <a:r>
              <a:rPr lang="en-US" sz="2200" dirty="0">
                <a:latin typeface="Futura Std Book" panose="020B0802020204020204" pitchFamily="34" charset="0"/>
              </a:rPr>
              <a:t>Awareness-raising	</a:t>
            </a:r>
            <a:endParaRPr sz="2200" dirty="0">
              <a:latin typeface="Futura Std Book" panose="020B0802020204020204" pitchFamily="34" charset="0"/>
            </a:endParaRPr>
          </a:p>
          <a:p>
            <a:pPr marL="457200" indent="-317500">
              <a:spcBef>
                <a:spcPts val="0"/>
              </a:spcBef>
              <a:buSzPts val="1400"/>
              <a:buChar char="▪"/>
            </a:pPr>
            <a:r>
              <a:rPr lang="en-US" sz="2200" dirty="0">
                <a:latin typeface="Futura Std Book" panose="020B0802020204020204" pitchFamily="34" charset="0"/>
              </a:rPr>
              <a:t>Finance and budget</a:t>
            </a:r>
            <a:endParaRPr sz="2200" dirty="0">
              <a:latin typeface="Futura Std Book" panose="020B0802020204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6"/>
          <p:cNvSpPr txBox="1">
            <a:spLocks noGrp="1"/>
          </p:cNvSpPr>
          <p:nvPr>
            <p:ph type="title"/>
          </p:nvPr>
        </p:nvSpPr>
        <p:spPr>
          <a:xfrm>
            <a:off x="955851" y="953351"/>
            <a:ext cx="10434638" cy="10905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Videos – Center for Inclusive Policy</a:t>
            </a:r>
          </a:p>
        </p:txBody>
      </p:sp>
      <p:sp>
        <p:nvSpPr>
          <p:cNvPr id="3" name="Google Shape;271;p37"/>
          <p:cNvSpPr txBox="1">
            <a:spLocks noGrp="1"/>
          </p:cNvSpPr>
          <p:nvPr>
            <p:ph type="body" idx="1"/>
          </p:nvPr>
        </p:nvSpPr>
        <p:spPr>
          <a:xfrm>
            <a:off x="955320" y="2177315"/>
            <a:ext cx="10436293" cy="4477800"/>
          </a:xfrm>
          <a:prstGeom prst="rect">
            <a:avLst/>
          </a:prstGeom>
        </p:spPr>
        <p:txBody>
          <a:bodyPr spcFirstLastPara="1" vert="horz" wrap="square" lIns="91425" tIns="45700" rIns="91425" bIns="45700" rtlCol="0" anchor="t" anchorCtr="0">
            <a:noAutofit/>
          </a:bodyPr>
          <a:lstStyle/>
          <a:p>
            <a:pPr marL="0" indent="0">
              <a:buNone/>
            </a:pPr>
            <a:r>
              <a:rPr lang="en-US" dirty="0">
                <a:latin typeface="Futura Std Book" panose="020B0802020204020204" pitchFamily="34" charset="0"/>
              </a:rPr>
              <a:t>Understanding disability extra costs:</a:t>
            </a:r>
            <a:r>
              <a:rPr lang="en-GB" b="1" dirty="0"/>
              <a:t>–</a:t>
            </a:r>
          </a:p>
          <a:p>
            <a:pPr marL="0" indent="0">
              <a:buNone/>
            </a:pPr>
            <a:endParaRPr lang="en-US" dirty="0">
              <a:latin typeface="Futura Std Book" panose="020B0802020204020204" pitchFamily="34" charset="0"/>
            </a:endParaRPr>
          </a:p>
          <a:p>
            <a:pPr marL="0" indent="0">
              <a:buNone/>
            </a:pPr>
            <a:r>
              <a:rPr lang="en-US" dirty="0">
                <a:latin typeface="Futura Std Book" panose="020B0802020204020204" pitchFamily="34" charset="0"/>
                <a:hlinkClick r:id="rId3"/>
              </a:rPr>
              <a:t>https://www.youtube.com/watch?v=W6PADO7y1JQ&amp;t=18s</a:t>
            </a:r>
            <a:r>
              <a:rPr lang="en-US" dirty="0">
                <a:latin typeface="Futura Std Book" panose="020B0802020204020204" pitchFamily="34" charset="0"/>
              </a:rPr>
              <a:t> </a:t>
            </a:r>
          </a:p>
          <a:p>
            <a:pPr marL="0" indent="0">
              <a:buNone/>
            </a:pPr>
            <a:endParaRPr lang="fr-FR" dirty="0">
              <a:latin typeface="Futura Std Book" panose="020B0802020204020204" pitchFamily="34" charset="0"/>
            </a:endParaRPr>
          </a:p>
          <a:p>
            <a:pPr marL="0" indent="0">
              <a:buNone/>
            </a:pPr>
            <a:r>
              <a:rPr lang="fr-FR" dirty="0" err="1">
                <a:latin typeface="Futura Std Book" panose="020B0802020204020204" pitchFamily="34" charset="0"/>
              </a:rPr>
              <a:t>Addressing</a:t>
            </a:r>
            <a:r>
              <a:rPr lang="fr-FR" dirty="0">
                <a:latin typeface="Futura Std Book" panose="020B0802020204020204" pitchFamily="34" charset="0"/>
              </a:rPr>
              <a:t> </a:t>
            </a:r>
            <a:r>
              <a:rPr lang="fr-FR" dirty="0" err="1">
                <a:latin typeface="Futura Std Book" panose="020B0802020204020204" pitchFamily="34" charset="0"/>
              </a:rPr>
              <a:t>disability</a:t>
            </a:r>
            <a:r>
              <a:rPr lang="fr-FR" dirty="0">
                <a:latin typeface="Futura Std Book" panose="020B0802020204020204" pitchFamily="34" charset="0"/>
              </a:rPr>
              <a:t> extra </a:t>
            </a:r>
            <a:r>
              <a:rPr lang="fr-FR" dirty="0" err="1">
                <a:latin typeface="Futura Std Book" panose="020B0802020204020204" pitchFamily="34" charset="0"/>
              </a:rPr>
              <a:t>costs</a:t>
            </a:r>
            <a:r>
              <a:rPr lang="fr-FR" dirty="0">
                <a:latin typeface="Futura Std Book" panose="020B0802020204020204" pitchFamily="34" charset="0"/>
              </a:rPr>
              <a:t>:</a:t>
            </a:r>
          </a:p>
          <a:p>
            <a:pPr marL="0" indent="0">
              <a:buNone/>
            </a:pPr>
            <a:r>
              <a:rPr lang="en-GB" dirty="0">
                <a:latin typeface="Futura Std Book" panose="020B0802020204020204" pitchFamily="34" charset="0"/>
                <a:hlinkClick r:id="rId4"/>
              </a:rPr>
              <a:t>https://www.youtube.com/watch?v=BAI1oCmVGn4&amp;t=14s</a:t>
            </a:r>
            <a:r>
              <a:rPr lang="en-GB" dirty="0">
                <a:latin typeface="Futura Std Book" panose="020B0802020204020204" pitchFamily="34" charset="0"/>
              </a:rPr>
              <a:t> </a:t>
            </a:r>
            <a:endParaRPr dirty="0">
              <a:latin typeface="Futura Std Book" panose="020B0802020204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6"/>
          <p:cNvSpPr txBox="1">
            <a:spLocks noGrp="1"/>
          </p:cNvSpPr>
          <p:nvPr>
            <p:ph type="title"/>
          </p:nvPr>
        </p:nvSpPr>
        <p:spPr>
          <a:xfrm>
            <a:off x="955851" y="953351"/>
            <a:ext cx="10434638" cy="10905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Videos – Center for Inclusive Policy</a:t>
            </a:r>
          </a:p>
        </p:txBody>
      </p:sp>
      <p:sp>
        <p:nvSpPr>
          <p:cNvPr id="3" name="Google Shape;271;p37"/>
          <p:cNvSpPr txBox="1">
            <a:spLocks noGrp="1"/>
          </p:cNvSpPr>
          <p:nvPr>
            <p:ph type="body" idx="1"/>
          </p:nvPr>
        </p:nvSpPr>
        <p:spPr>
          <a:xfrm>
            <a:off x="955320" y="2177315"/>
            <a:ext cx="10436293" cy="4477800"/>
          </a:xfrm>
          <a:prstGeom prst="rect">
            <a:avLst/>
          </a:prstGeom>
        </p:spPr>
        <p:txBody>
          <a:bodyPr spcFirstLastPara="1" vert="horz" wrap="square" lIns="91425" tIns="45700" rIns="91425" bIns="45700" rtlCol="0" anchor="t" anchorCtr="0">
            <a:noAutofit/>
          </a:bodyPr>
          <a:lstStyle/>
          <a:p>
            <a:pPr marL="0" indent="0">
              <a:buNone/>
            </a:pPr>
            <a:r>
              <a:rPr lang="en-US" dirty="0">
                <a:latin typeface="Futura Std Book" panose="020B0802020204020204" pitchFamily="34" charset="0"/>
              </a:rPr>
              <a:t>Reflect:</a:t>
            </a:r>
          </a:p>
          <a:p>
            <a:r>
              <a:rPr lang="en-US" dirty="0">
                <a:latin typeface="Futura Std Book" panose="020B0802020204020204" pitchFamily="34" charset="0"/>
              </a:rPr>
              <a:t>What disability extra-costs do Aaron, Eva, Benjamin and Zhang have to undertake?</a:t>
            </a:r>
          </a:p>
          <a:p>
            <a:r>
              <a:rPr lang="en-US" dirty="0">
                <a:latin typeface="Futura Std Book" panose="020B0802020204020204" pitchFamily="34" charset="0"/>
              </a:rPr>
              <a:t>From the various options shown in the videos, which would support each of the characters?</a:t>
            </a:r>
          </a:p>
        </p:txBody>
      </p:sp>
    </p:spTree>
    <p:extLst>
      <p:ext uri="{BB962C8B-B14F-4D97-AF65-F5344CB8AC3E}">
        <p14:creationId xmlns:p14="http://schemas.microsoft.com/office/powerpoint/2010/main" val="3526052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5"/>
          <p:cNvSpPr txBox="1">
            <a:spLocks noGrp="1"/>
          </p:cNvSpPr>
          <p:nvPr>
            <p:ph type="title"/>
          </p:nvPr>
        </p:nvSpPr>
        <p:spPr>
          <a:xfrm>
            <a:off x="962079" y="953351"/>
            <a:ext cx="10410113" cy="1090500"/>
          </a:xfrm>
          <a:prstGeom prst="rect">
            <a:avLst/>
          </a:prstGeom>
        </p:spPr>
        <p:txBody>
          <a:bodyPr spcFirstLastPara="1" vert="horz" wrap="square" lIns="91425" tIns="45700" rIns="91425" bIns="45700" rtlCol="0" anchor="t" anchorCtr="0">
            <a:noAutofit/>
          </a:bodyPr>
          <a:lstStyle/>
          <a:p>
            <a:pPr>
              <a:spcBef>
                <a:spcPts val="0"/>
              </a:spcBef>
            </a:pPr>
            <a:r>
              <a:rPr lang="en-US">
                <a:latin typeface="Futura Std Book" panose="020B0802020204020204" pitchFamily="34" charset="0"/>
              </a:rPr>
              <a:t>Breakout Groups</a:t>
            </a:r>
            <a:endParaRPr>
              <a:latin typeface="Futura Std Book" panose="020B0802020204020204" pitchFamily="34" charset="0"/>
            </a:endParaRPr>
          </a:p>
        </p:txBody>
      </p:sp>
      <p:sp>
        <p:nvSpPr>
          <p:cNvPr id="309" name="Google Shape;309;p35"/>
          <p:cNvSpPr txBox="1">
            <a:spLocks noGrp="1"/>
          </p:cNvSpPr>
          <p:nvPr>
            <p:ph type="body" idx="1"/>
          </p:nvPr>
        </p:nvSpPr>
        <p:spPr>
          <a:xfrm>
            <a:off x="962079" y="2064988"/>
            <a:ext cx="10411764" cy="4477800"/>
          </a:xfrm>
          <a:prstGeom prst="rect">
            <a:avLst/>
          </a:prstGeom>
        </p:spPr>
        <p:txBody>
          <a:bodyPr spcFirstLastPara="1" vert="horz" wrap="square" lIns="91425" tIns="45700" rIns="91425" bIns="45700" rtlCol="0" anchor="t" anchorCtr="0">
            <a:noAutofit/>
          </a:bodyPr>
          <a:lstStyle/>
          <a:p>
            <a:pPr>
              <a:spcBef>
                <a:spcPts val="360"/>
              </a:spcBef>
            </a:pPr>
            <a:r>
              <a:rPr lang="en-US" dirty="0">
                <a:latin typeface="Futura Std Book" panose="020B0802020204020204" pitchFamily="34" charset="0"/>
              </a:rPr>
              <a:t>In your breakout groups please choose two actions that you think are possible to do in their country/region.</a:t>
            </a:r>
          </a:p>
          <a:p>
            <a:pPr>
              <a:spcBef>
                <a:spcPts val="360"/>
              </a:spcBef>
            </a:pPr>
            <a:r>
              <a:rPr lang="en-US" dirty="0">
                <a:latin typeface="Futura Std Book" panose="020B0802020204020204" pitchFamily="34" charset="0"/>
              </a:rPr>
              <a:t>Then discuss how you could begin to materialize them. </a:t>
            </a:r>
          </a:p>
          <a:p>
            <a:pPr>
              <a:spcBef>
                <a:spcPts val="360"/>
              </a:spcBef>
            </a:pPr>
            <a:r>
              <a:rPr lang="en-US" dirty="0">
                <a:latin typeface="Futura Std Book" panose="020B0802020204020204" pitchFamily="34" charset="0"/>
              </a:rPr>
              <a:t>Pick one action that would be difficult and discuss why.</a:t>
            </a:r>
          </a:p>
          <a:p>
            <a:pPr marL="0" indent="0">
              <a:spcBef>
                <a:spcPts val="360"/>
              </a:spcBef>
              <a:buNone/>
            </a:pPr>
            <a:endParaRPr lang="en-US" dirty="0">
              <a:latin typeface="Futura Std Book" panose="020B0802020204020204" pitchFamily="34" charset="0"/>
            </a:endParaRPr>
          </a:p>
        </p:txBody>
      </p:sp>
    </p:spTree>
    <p:extLst>
      <p:ext uri="{BB962C8B-B14F-4D97-AF65-F5344CB8AC3E}">
        <p14:creationId xmlns:p14="http://schemas.microsoft.com/office/powerpoint/2010/main" val="207921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9"/>
          <p:cNvSpPr txBox="1">
            <a:spLocks noGrp="1"/>
          </p:cNvSpPr>
          <p:nvPr>
            <p:ph type="title"/>
          </p:nvPr>
        </p:nvSpPr>
        <p:spPr>
          <a:xfrm>
            <a:off x="989717" y="953351"/>
            <a:ext cx="10378194" cy="1090500"/>
          </a:xfrm>
          <a:prstGeom prst="rect">
            <a:avLst/>
          </a:prstGeom>
        </p:spPr>
        <p:txBody>
          <a:bodyPr spcFirstLastPara="1" vert="horz" wrap="square" lIns="91425" tIns="45700" rIns="91425" bIns="45700" rtlCol="0" anchor="t" anchorCtr="0">
            <a:noAutofit/>
          </a:bodyPr>
          <a:lstStyle/>
          <a:p>
            <a:pPr>
              <a:spcBef>
                <a:spcPts val="0"/>
              </a:spcBef>
            </a:pPr>
            <a:r>
              <a:rPr lang="en-US" dirty="0"/>
              <a:t>Possible actions</a:t>
            </a:r>
            <a:endParaRPr dirty="0"/>
          </a:p>
        </p:txBody>
      </p:sp>
      <p:sp>
        <p:nvSpPr>
          <p:cNvPr id="283" name="Google Shape;283;p39"/>
          <p:cNvSpPr txBox="1">
            <a:spLocks noGrp="1"/>
          </p:cNvSpPr>
          <p:nvPr>
            <p:ph type="body" idx="1"/>
          </p:nvPr>
        </p:nvSpPr>
        <p:spPr>
          <a:xfrm>
            <a:off x="989716" y="2087566"/>
            <a:ext cx="5023471"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endParaRPr dirty="0"/>
          </a:p>
        </p:txBody>
      </p:sp>
      <p:sp>
        <p:nvSpPr>
          <p:cNvPr id="284" name="Google Shape;284;p39"/>
          <p:cNvSpPr txBox="1">
            <a:spLocks noGrp="1"/>
          </p:cNvSpPr>
          <p:nvPr>
            <p:ph type="body" idx="2"/>
          </p:nvPr>
        </p:nvSpPr>
        <p:spPr>
          <a:xfrm>
            <a:off x="6178813" y="2087566"/>
            <a:ext cx="5189097" cy="4477800"/>
          </a:xfrm>
          <a:prstGeom prst="rect">
            <a:avLst/>
          </a:prstGeom>
        </p:spPr>
        <p:txBody>
          <a:bodyPr spcFirstLastPara="1" vert="horz" wrap="square" lIns="91425" tIns="45700" rIns="91425" bIns="45700" rtlCol="0" anchor="t" anchorCtr="0">
            <a:noAutofit/>
          </a:bodyPr>
          <a:lstStyle/>
          <a:p>
            <a:pPr marL="457200" indent="-381000">
              <a:spcBef>
                <a:spcPts val="48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r>
              <a:rPr lang="en-US" dirty="0"/>
              <a:t> </a:t>
            </a:r>
            <a:endParaRPr dirty="0"/>
          </a:p>
          <a:p>
            <a:pPr marL="457200" indent="-381000">
              <a:spcBef>
                <a:spcPts val="0"/>
              </a:spcBef>
              <a:buSzPts val="2400"/>
              <a:buChar char="▪"/>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Google Shape;334;p39"/>
          <p:cNvSpPr txBox="1">
            <a:spLocks noGrp="1"/>
          </p:cNvSpPr>
          <p:nvPr>
            <p:ph type="title"/>
          </p:nvPr>
        </p:nvSpPr>
        <p:spPr>
          <a:xfrm>
            <a:off x="941058" y="953350"/>
            <a:ext cx="7566000"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dirty="0">
                <a:latin typeface="Futura Std Book" panose="020B0802020204020204" pitchFamily="34" charset="0"/>
              </a:rPr>
              <a:t>Next Steps</a:t>
            </a:r>
            <a:endParaRPr dirty="0">
              <a:latin typeface="Futura Std Book" panose="020B0802020204020204" pitchFamily="34" charset="0"/>
            </a:endParaRPr>
          </a:p>
        </p:txBody>
      </p:sp>
      <p:sp>
        <p:nvSpPr>
          <p:cNvPr id="335" name="Google Shape;335;p39"/>
          <p:cNvSpPr txBox="1">
            <a:spLocks noGrp="1"/>
          </p:cNvSpPr>
          <p:nvPr>
            <p:ph type="body" idx="1"/>
          </p:nvPr>
        </p:nvSpPr>
        <p:spPr>
          <a:xfrm>
            <a:off x="941057" y="1866462"/>
            <a:ext cx="10420625" cy="4627500"/>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Clr>
                <a:schemeClr val="dk2"/>
              </a:buClr>
              <a:buSzPts val="2600"/>
              <a:buNone/>
            </a:pPr>
            <a:endParaRPr lang="en-US" sz="2600" dirty="0">
              <a:solidFill>
                <a:schemeClr val="dk1"/>
              </a:solidFill>
              <a:latin typeface="Futura Std Book" panose="020B0802020204020204" pitchFamily="34" charset="0"/>
              <a:ea typeface="Arial"/>
              <a:cs typeface="Arial"/>
              <a:sym typeface="Arial"/>
            </a:endParaRPr>
          </a:p>
          <a:p>
            <a:pPr marL="0" indent="0">
              <a:lnSpc>
                <a:spcPct val="100000"/>
              </a:lnSpc>
              <a:spcBef>
                <a:spcPts val="0"/>
              </a:spcBef>
              <a:buClr>
                <a:schemeClr val="dk2"/>
              </a:buClr>
              <a:buSzPts val="2600"/>
              <a:buNone/>
            </a:pPr>
            <a:r>
              <a:rPr lang="en-US" sz="2600" dirty="0">
                <a:solidFill>
                  <a:schemeClr val="dk1"/>
                </a:solidFill>
                <a:latin typeface="Futura Std Book" panose="020B0802020204020204" pitchFamily="34" charset="0"/>
                <a:ea typeface="Arial"/>
                <a:cs typeface="Arial"/>
                <a:sym typeface="Arial"/>
              </a:rPr>
              <a:t>(Add any follow-up information here such as upcoming training dates, information they will receive after the training, </a:t>
            </a:r>
            <a:r>
              <a:rPr lang="en-US" sz="2600" dirty="0" err="1">
                <a:solidFill>
                  <a:schemeClr val="dk1"/>
                </a:solidFill>
                <a:latin typeface="Futura Std Book" panose="020B0802020204020204" pitchFamily="34" charset="0"/>
                <a:ea typeface="Arial"/>
                <a:cs typeface="Arial"/>
                <a:sym typeface="Arial"/>
              </a:rPr>
              <a:t>etc</a:t>
            </a:r>
            <a:r>
              <a:rPr lang="en-US" sz="2600" dirty="0">
                <a:solidFill>
                  <a:schemeClr val="dk1"/>
                </a:solidFill>
                <a:latin typeface="Futura Std Book" panose="020B0802020204020204" pitchFamily="34" charset="0"/>
                <a:ea typeface="Arial"/>
                <a:cs typeface="Arial"/>
                <a:sym typeface="Arial"/>
              </a:rPr>
              <a:t>)</a:t>
            </a:r>
          </a:p>
          <a:p>
            <a:pPr marL="0" indent="0">
              <a:lnSpc>
                <a:spcPct val="100000"/>
              </a:lnSpc>
              <a:spcBef>
                <a:spcPts val="0"/>
              </a:spcBef>
              <a:buClr>
                <a:schemeClr val="dk2"/>
              </a:buClr>
              <a:buSzPts val="2600"/>
              <a:buNone/>
            </a:pPr>
            <a:r>
              <a:rPr lang="en-US" sz="2600" dirty="0">
                <a:solidFill>
                  <a:schemeClr val="dk1"/>
                </a:solidFill>
                <a:latin typeface="Futura Std Book" panose="020B0802020204020204" pitchFamily="34" charset="0"/>
                <a:ea typeface="Arial"/>
                <a:cs typeface="Arial"/>
                <a:sym typeface="Arial"/>
              </a:rPr>
              <a:t>(Contact information for questions)</a:t>
            </a:r>
          </a:p>
          <a:p>
            <a:pPr marL="0" indent="0">
              <a:lnSpc>
                <a:spcPct val="100000"/>
              </a:lnSpc>
              <a:spcBef>
                <a:spcPts val="0"/>
              </a:spcBef>
              <a:buClr>
                <a:schemeClr val="dk2"/>
              </a:buClr>
              <a:buSzPts val="2600"/>
              <a:buNone/>
            </a:pPr>
            <a:r>
              <a:rPr lang="en-US" sz="2600" dirty="0">
                <a:solidFill>
                  <a:schemeClr val="dk1"/>
                </a:solidFill>
                <a:latin typeface="Futura Std Book" panose="020B0802020204020204" pitchFamily="34" charset="0"/>
                <a:ea typeface="Arial"/>
                <a:cs typeface="Arial"/>
                <a:sym typeface="Arial"/>
              </a:rPr>
              <a:t>(evaluations)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Closing</a:t>
            </a:r>
            <a:endParaRPr sz="1200" dirty="0">
              <a:latin typeface="Futura Std Book" panose="020B0802020204020204" pitchFamily="34" charset="0"/>
            </a:endParaRPr>
          </a:p>
        </p:txBody>
      </p:sp>
      <p:sp>
        <p:nvSpPr>
          <p:cNvPr id="201" name="Google Shape;201;p25" descr="Circle" title="Circle"/>
          <p:cNvSpPr/>
          <p:nvPr/>
        </p:nvSpPr>
        <p:spPr>
          <a:xfrm>
            <a:off x="3286651" y="1626786"/>
            <a:ext cx="5101916" cy="4837914"/>
          </a:xfrm>
          <a:prstGeom prst="ellipse">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202" name="Google Shape;202;p25"/>
          <p:cNvSpPr/>
          <p:nvPr/>
        </p:nvSpPr>
        <p:spPr>
          <a:xfrm>
            <a:off x="9301275" y="20599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3" name="Google Shape;203;p25"/>
          <p:cNvSpPr/>
          <p:nvPr/>
        </p:nvSpPr>
        <p:spPr>
          <a:xfrm>
            <a:off x="9301275" y="25835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4" name="Google Shape;204;p25"/>
          <p:cNvSpPr/>
          <p:nvPr/>
        </p:nvSpPr>
        <p:spPr>
          <a:xfrm>
            <a:off x="9301275" y="31072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5" name="Google Shape;205;p25"/>
          <p:cNvSpPr/>
          <p:nvPr/>
        </p:nvSpPr>
        <p:spPr>
          <a:xfrm>
            <a:off x="9301275" y="36308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6" name="Google Shape;206;p25"/>
          <p:cNvSpPr/>
          <p:nvPr/>
        </p:nvSpPr>
        <p:spPr>
          <a:xfrm>
            <a:off x="9301275" y="41544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7" name="Google Shape;207;p25"/>
          <p:cNvSpPr/>
          <p:nvPr/>
        </p:nvSpPr>
        <p:spPr>
          <a:xfrm>
            <a:off x="9301275" y="46781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8" name="Google Shape;208;p25"/>
          <p:cNvSpPr/>
          <p:nvPr/>
        </p:nvSpPr>
        <p:spPr>
          <a:xfrm>
            <a:off x="9301275" y="52017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9" name="Google Shape;209;p25"/>
          <p:cNvSpPr/>
          <p:nvPr/>
        </p:nvSpPr>
        <p:spPr>
          <a:xfrm>
            <a:off x="9301275" y="57253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0" name="Google Shape;210;p25"/>
          <p:cNvSpPr/>
          <p:nvPr/>
        </p:nvSpPr>
        <p:spPr>
          <a:xfrm>
            <a:off x="9301275" y="15265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2" name="Google Shape;212;p25"/>
          <p:cNvSpPr/>
          <p:nvPr/>
        </p:nvSpPr>
        <p:spPr>
          <a:xfrm>
            <a:off x="9301275" y="101903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4" name="Google Shape;214;p25"/>
          <p:cNvSpPr/>
          <p:nvPr/>
        </p:nvSpPr>
        <p:spPr>
          <a:xfrm>
            <a:off x="9301275" y="62587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5" name="Google Shape;215;p25"/>
          <p:cNvSpPr txBox="1"/>
          <p:nvPr/>
        </p:nvSpPr>
        <p:spPr>
          <a:xfrm>
            <a:off x="0" y="6464700"/>
            <a:ext cx="2828400" cy="393300"/>
          </a:xfrm>
          <a:prstGeom prst="rect">
            <a:avLst/>
          </a:prstGeom>
          <a:noFill/>
          <a:ln>
            <a:noFill/>
          </a:ln>
        </p:spPr>
        <p:txBody>
          <a:bodyPr spcFirstLastPara="1" wrap="square" lIns="91425" tIns="91425" rIns="91425" bIns="91425" anchor="t" anchorCtr="0">
            <a:noAutofit/>
          </a:bodyPr>
          <a:lstStyle/>
          <a:p>
            <a:r>
              <a:rPr lang="en-US" sz="1200" dirty="0">
                <a:solidFill>
                  <a:srgbClr val="666666"/>
                </a:solidFill>
                <a:latin typeface="Futura Std Book" panose="020B0802020204020204" pitchFamily="34" charset="0"/>
              </a:rPr>
              <a:t>Template by </a:t>
            </a:r>
            <a:r>
              <a:rPr lang="en-US" sz="1200" u="sng" dirty="0">
                <a:solidFill>
                  <a:srgbClr val="666666"/>
                </a:solidFill>
                <a:latin typeface="Futura Std Book" panose="020B0802020204020204" pitchFamily="34" charset="0"/>
                <a:hlinkClick r:id="rId3">
                  <a:extLst>
                    <a:ext uri="{A12FA001-AC4F-418D-AE19-62706E023703}">
                      <ahyp:hlinkClr xmlns:ahyp="http://schemas.microsoft.com/office/drawing/2018/hyperlinkcolor" val="tx"/>
                    </a:ext>
                  </a:extLst>
                </a:hlinkClick>
              </a:rPr>
              <a:t>Training for Change</a:t>
            </a:r>
            <a:endParaRPr sz="1200" dirty="0">
              <a:solidFill>
                <a:srgbClr val="666666"/>
              </a:solidFill>
              <a:latin typeface="Futura Std Book" panose="020B0802020204020204" pitchFamily="34" charset="0"/>
            </a:endParaRPr>
          </a:p>
        </p:txBody>
      </p:sp>
      <p:sp>
        <p:nvSpPr>
          <p:cNvPr id="216" name="Google Shape;216;p25"/>
          <p:cNvSpPr txBox="1"/>
          <p:nvPr/>
        </p:nvSpPr>
        <p:spPr>
          <a:xfrm>
            <a:off x="4241424" y="2968507"/>
            <a:ext cx="3192369" cy="2364369"/>
          </a:xfrm>
          <a:prstGeom prst="rect">
            <a:avLst/>
          </a:prstGeom>
          <a:noFill/>
          <a:ln>
            <a:noFill/>
          </a:ln>
        </p:spPr>
        <p:txBody>
          <a:bodyPr spcFirstLastPara="1" wrap="square" lIns="91425" tIns="91425" rIns="91425" bIns="91425" anchor="t" anchorCtr="0">
            <a:noAutofit/>
          </a:bodyPr>
          <a:lstStyle/>
          <a:p>
            <a:pPr algn="ctr"/>
            <a:r>
              <a:rPr lang="en-US" sz="2400" b="1" dirty="0">
                <a:latin typeface="Futura Std Book" panose="020B0802020204020204" pitchFamily="34" charset="0"/>
              </a:rPr>
              <a:t>One learning you have from this module and something you’ll do to bring it to your context.</a:t>
            </a:r>
          </a:p>
        </p:txBody>
      </p:sp>
    </p:spTree>
    <p:extLst>
      <p:ext uri="{BB962C8B-B14F-4D97-AF65-F5344CB8AC3E}">
        <p14:creationId xmlns:p14="http://schemas.microsoft.com/office/powerpoint/2010/main" val="161745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5" descr="Teams Toolbar showing the following controls from left to right: time, the icon of a webcam, the icon of a microphone, the icon to share screen or window, three dots, the icon to raise hand, the chat icon, the participants icon and the hang-up button. There are red arrows pointing to Participants Menu, Chat menu, Hand-raise, mic and webcam." title="Teams Toolbar"/>
          <p:cNvPicPr preferRelativeResize="0"/>
          <p:nvPr/>
        </p:nvPicPr>
        <p:blipFill rotWithShape="1">
          <a:blip r:embed="rId3">
            <a:alphaModFix/>
          </a:blip>
          <a:srcRect l="34225" t="29398" r="11039" b="49141"/>
          <a:stretch/>
        </p:blipFill>
        <p:spPr>
          <a:xfrm>
            <a:off x="2200948" y="3917427"/>
            <a:ext cx="7682414" cy="851699"/>
          </a:xfrm>
          <a:prstGeom prst="rect">
            <a:avLst/>
          </a:prstGeom>
          <a:noFill/>
          <a:ln>
            <a:noFill/>
          </a:ln>
        </p:spPr>
      </p:pic>
      <p:sp>
        <p:nvSpPr>
          <p:cNvPr id="77" name="Google Shape;77;p15"/>
          <p:cNvSpPr txBox="1">
            <a:spLocks noGrp="1"/>
          </p:cNvSpPr>
          <p:nvPr>
            <p:ph type="subTitle" idx="4294967295"/>
          </p:nvPr>
        </p:nvSpPr>
        <p:spPr>
          <a:xfrm>
            <a:off x="2059983" y="1883673"/>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Click Unmute and Start Video to say hello</a:t>
            </a:r>
            <a:endParaRPr dirty="0">
              <a:latin typeface="Futura Std Book" panose="020B0802020204020204" pitchFamily="34" charset="0"/>
              <a:ea typeface="Libre Franklin"/>
              <a:cs typeface="Libre Franklin"/>
              <a:sym typeface="Libre Franklin"/>
            </a:endParaRPr>
          </a:p>
        </p:txBody>
      </p:sp>
      <p:sp>
        <p:nvSpPr>
          <p:cNvPr id="78" name="Google Shape;78;p15"/>
          <p:cNvSpPr txBox="1">
            <a:spLocks noGrp="1"/>
          </p:cNvSpPr>
          <p:nvPr>
            <p:ph type="subTitle" idx="4294967295"/>
          </p:nvPr>
        </p:nvSpPr>
        <p:spPr>
          <a:xfrm>
            <a:off x="5790698" y="5415076"/>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79" name="Google Shape;79;p15" descr="Arrow pointing at Participants button on Zoom toolbar image." title="Arrow"/>
          <p:cNvCxnSpPr/>
          <p:nvPr/>
        </p:nvCxnSpPr>
        <p:spPr>
          <a:xfrm rot="10800000">
            <a:off x="7547798" y="4646726"/>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80" name="Google Shape;80;p15" descr="Arrow pointing at Chat button on Zoom toolbar image." title="Arrow"/>
          <p:cNvCxnSpPr/>
          <p:nvPr/>
        </p:nvCxnSpPr>
        <p:spPr>
          <a:xfrm rot="10800000" flipH="1">
            <a:off x="8128898" y="4611476"/>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81" name="Google Shape;81;p15"/>
          <p:cNvSpPr txBox="1">
            <a:spLocks noGrp="1"/>
          </p:cNvSpPr>
          <p:nvPr>
            <p:ph type="ctrTitle" idx="4294967295"/>
          </p:nvPr>
        </p:nvSpPr>
        <p:spPr>
          <a:xfrm>
            <a:off x="957775" y="893852"/>
            <a:ext cx="8189700" cy="989821"/>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cxnSp>
        <p:nvCxnSpPr>
          <p:cNvPr id="82" name="Google Shape;82;p15" descr="Arrow pointing at Unmute button on Zoom toolbar image." title="Arrow"/>
          <p:cNvCxnSpPr/>
          <p:nvPr/>
        </p:nvCxnSpPr>
        <p:spPr>
          <a:xfrm>
            <a:off x="3454923" y="3259601"/>
            <a:ext cx="366000" cy="834600"/>
          </a:xfrm>
          <a:prstGeom prst="straightConnector1">
            <a:avLst/>
          </a:prstGeom>
          <a:noFill/>
          <a:ln w="76200" cap="flat" cmpd="sng">
            <a:solidFill>
              <a:srgbClr val="CC0000"/>
            </a:solidFill>
            <a:prstDash val="solid"/>
            <a:round/>
            <a:headEnd type="none" w="med" len="med"/>
            <a:tailEnd type="triangle" w="med" len="med"/>
          </a:ln>
        </p:spPr>
      </p:cxnSp>
      <p:cxnSp>
        <p:nvCxnSpPr>
          <p:cNvPr id="83" name="Google Shape;83;p15" descr="Arrow pointing at Start Video button on Zoom toolbar image." title="Arrow"/>
          <p:cNvCxnSpPr/>
          <p:nvPr/>
        </p:nvCxnSpPr>
        <p:spPr>
          <a:xfrm flipH="1">
            <a:off x="4559048" y="3187626"/>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84" name="Google Shape;84;p15" descr="Arrow pointing at Start Video button on Zoom toolbar image." title="Arrow"/>
          <p:cNvCxnSpPr/>
          <p:nvPr/>
        </p:nvCxnSpPr>
        <p:spPr>
          <a:xfrm flipH="1">
            <a:off x="6875398" y="3204839"/>
            <a:ext cx="511800" cy="799800"/>
          </a:xfrm>
          <a:prstGeom prst="straightConnector1">
            <a:avLst/>
          </a:prstGeom>
          <a:noFill/>
          <a:ln w="76200" cap="flat" cmpd="sng">
            <a:solidFill>
              <a:srgbClr val="CC0000"/>
            </a:solidFill>
            <a:prstDash val="solid"/>
            <a:round/>
            <a:headEnd type="none" w="med" len="med"/>
            <a:tailEnd type="triangle" w="med" len="med"/>
          </a:ln>
        </p:spPr>
      </p:cxnSp>
      <p:sp>
        <p:nvSpPr>
          <p:cNvPr id="85" name="Google Shape;85;p15"/>
          <p:cNvSpPr txBox="1">
            <a:spLocks noGrp="1"/>
          </p:cNvSpPr>
          <p:nvPr>
            <p:ph type="subTitle" idx="4294967295"/>
          </p:nvPr>
        </p:nvSpPr>
        <p:spPr>
          <a:xfrm>
            <a:off x="6784048" y="1883673"/>
            <a:ext cx="2986676" cy="1387803"/>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Raise your hand</a:t>
            </a:r>
            <a:endParaRPr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4"/>
          <p:cNvSpPr txBox="1">
            <a:spLocks noGrp="1"/>
          </p:cNvSpPr>
          <p:nvPr>
            <p:ph type="title"/>
          </p:nvPr>
        </p:nvSpPr>
        <p:spPr>
          <a:xfrm>
            <a:off x="963035" y="953350"/>
            <a:ext cx="10351510"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dirty="0"/>
              <a:t>Resources</a:t>
            </a:r>
            <a:endParaRPr dirty="0"/>
          </a:p>
        </p:txBody>
      </p:sp>
      <p:sp>
        <p:nvSpPr>
          <p:cNvPr id="378" name="Google Shape;378;p34"/>
          <p:cNvSpPr txBox="1">
            <a:spLocks noGrp="1"/>
          </p:cNvSpPr>
          <p:nvPr>
            <p:ph type="body" idx="1"/>
          </p:nvPr>
        </p:nvSpPr>
        <p:spPr>
          <a:xfrm>
            <a:off x="963035" y="2177313"/>
            <a:ext cx="10351510" cy="3022760"/>
          </a:xfrm>
          <a:prstGeom prst="rect">
            <a:avLst/>
          </a:prstGeom>
          <a:noFill/>
          <a:ln>
            <a:noFill/>
          </a:ln>
        </p:spPr>
        <p:txBody>
          <a:bodyPr spcFirstLastPara="1" vert="horz" wrap="square" lIns="91425" tIns="45700" rIns="91425" bIns="45700" rtlCol="0" anchor="t" anchorCtr="0">
            <a:noAutofit/>
          </a:bodyPr>
          <a:lstStyle/>
          <a:p>
            <a:pPr marL="457200" indent="-393700">
              <a:lnSpc>
                <a:spcPct val="100000"/>
              </a:lnSpc>
              <a:spcBef>
                <a:spcPts val="0"/>
              </a:spcBef>
              <a:buClr>
                <a:schemeClr val="dk1"/>
              </a:buClr>
              <a:buSzPts val="2600"/>
              <a:buFont typeface="Arial"/>
              <a:buChar char="▪"/>
            </a:pPr>
            <a:r>
              <a:rPr lang="en-US" dirty="0">
                <a:latin typeface="Futura Std Book" panose="020B0802020204020204" pitchFamily="34" charset="0"/>
              </a:rPr>
              <a:t>Resource package link</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Policy </a:t>
            </a:r>
            <a:r>
              <a:rPr lang="es-CO" dirty="0">
                <a:latin typeface="Futura Std Book" panose="020B0802020204020204" pitchFamily="34" charset="0"/>
              </a:rPr>
              <a:t>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Human Rights Indicators</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Data Sources 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Training Materials</a:t>
            </a:r>
          </a:p>
          <a:p>
            <a:pPr marL="914400" lvl="1" indent="-342900">
              <a:lnSpc>
                <a:spcPct val="100000"/>
              </a:lnSpc>
              <a:spcBef>
                <a:spcPts val="0"/>
              </a:spcBef>
              <a:buSzPts val="1800"/>
              <a:buChar char="▪"/>
            </a:pPr>
            <a:r>
              <a:rPr lang="en-US" dirty="0">
                <a:latin typeface="Futura Std Book" panose="020B0802020204020204" pitchFamily="34" charset="0"/>
              </a:rPr>
              <a:t>Videos</a:t>
            </a:r>
            <a:endParaRPr dirty="0">
              <a:latin typeface="Futura Std Book" panose="020B0802020204020204" pitchFamily="34" charset="0"/>
            </a:endParaRPr>
          </a:p>
          <a:p>
            <a:pPr marL="457200" indent="-342900">
              <a:lnSpc>
                <a:spcPct val="100000"/>
              </a:lnSpc>
              <a:spcBef>
                <a:spcPts val="0"/>
              </a:spcBef>
              <a:buSzPts val="1800"/>
              <a:buChar char="▪"/>
            </a:pPr>
            <a:r>
              <a:rPr lang="en-US" dirty="0">
                <a:latin typeface="Futura Std Book" panose="020B0802020204020204" pitchFamily="34" charset="0"/>
              </a:rPr>
              <a:t>(Add other relevant resources)</a:t>
            </a:r>
            <a:endParaRPr dirty="0">
              <a:latin typeface="Futura Std Book" panose="020B0802020204020204" pitchFamily="34" charset="0"/>
            </a:endParaRPr>
          </a:p>
          <a:p>
            <a:pPr marL="0" indent="0">
              <a:spcBef>
                <a:spcPts val="520"/>
              </a:spcBef>
              <a:buClr>
                <a:schemeClr val="dk2"/>
              </a:buClr>
              <a:buSzPts val="2600"/>
              <a:buNone/>
            </a:pPr>
            <a:endParaRPr sz="2600" dirty="0">
              <a:solidFill>
                <a:schemeClr val="dk2"/>
              </a:solidFill>
              <a:latin typeface="Futura Std Book" panose="020B0802020204020204" pitchFamily="34" charset="0"/>
              <a:ea typeface="Arial"/>
              <a:cs typeface="Arial"/>
              <a:sym typeface="Arial"/>
            </a:endParaRPr>
          </a:p>
        </p:txBody>
      </p:sp>
    </p:spTree>
    <p:extLst>
      <p:ext uri="{BB962C8B-B14F-4D97-AF65-F5344CB8AC3E}">
        <p14:creationId xmlns:p14="http://schemas.microsoft.com/office/powerpoint/2010/main" val="2775681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1AC036CF-4F6F-354E-B0DB-EFAC5DD051DF}"/>
              </a:ext>
            </a:extLst>
          </p:cNvPr>
          <p:cNvSpPr>
            <a:spLocks noGrp="1"/>
          </p:cNvSpPr>
          <p:nvPr>
            <p:ph type="title"/>
          </p:nvPr>
        </p:nvSpPr>
        <p:spPr>
          <a:xfrm>
            <a:off x="716544" y="2563617"/>
            <a:ext cx="10515600" cy="2472267"/>
          </a:xfrm>
        </p:spPr>
        <p:txBody>
          <a:bodyPr>
            <a:normAutofit fontScale="90000"/>
          </a:bodyPr>
          <a:lstStyle/>
          <a:p>
            <a:pPr algn="ctr">
              <a:lnSpc>
                <a:spcPct val="100000"/>
              </a:lnSpc>
              <a:spcBef>
                <a:spcPts val="600"/>
              </a:spcBef>
              <a:spcAft>
                <a:spcPts val="600"/>
              </a:spcAft>
            </a:pPr>
            <a:r>
              <a:rPr lang="en-US" sz="6000" dirty="0"/>
              <a:t>Thank you!</a:t>
            </a:r>
            <a:br>
              <a:rPr lang="en-US" sz="6000" dirty="0"/>
            </a:br>
            <a:br>
              <a:rPr lang="en-US" sz="6700" dirty="0"/>
            </a:br>
            <a:r>
              <a:rPr lang="en-US" sz="6700" dirty="0"/>
              <a:t>For further information, </a:t>
            </a:r>
            <a:br>
              <a:rPr lang="en-US" sz="6700" dirty="0"/>
            </a:br>
            <a:r>
              <a:rPr lang="en-US" sz="6700" dirty="0"/>
              <a:t>please contact:</a:t>
            </a:r>
            <a:br>
              <a:rPr lang="en-US" sz="6700" dirty="0"/>
            </a:br>
            <a:endParaRPr lang="en-US" sz="6700" dirty="0"/>
          </a:p>
        </p:txBody>
      </p:sp>
    </p:spTree>
    <p:extLst>
      <p:ext uri="{BB962C8B-B14F-4D97-AF65-F5344CB8AC3E}">
        <p14:creationId xmlns:p14="http://schemas.microsoft.com/office/powerpoint/2010/main" val="1208672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pic>
        <p:nvPicPr>
          <p:cNvPr id="90" name="Google Shape;90;p16" descr="Screenshot of Teams showing the name globe and pointing to the command &quot;Edit profile&quot; and &quot;Set status message&quot;" title="Teams profile screenshot"/>
          <p:cNvPicPr preferRelativeResize="0"/>
          <p:nvPr/>
        </p:nvPicPr>
        <p:blipFill>
          <a:blip r:embed="rId3">
            <a:alphaModFix/>
          </a:blip>
          <a:stretch>
            <a:fillRect/>
          </a:stretch>
        </p:blipFill>
        <p:spPr>
          <a:xfrm>
            <a:off x="3365748" y="2629197"/>
            <a:ext cx="5608000" cy="3975951"/>
          </a:xfrm>
          <a:prstGeom prst="rect">
            <a:avLst/>
          </a:prstGeom>
          <a:noFill/>
          <a:ln>
            <a:noFill/>
          </a:ln>
        </p:spPr>
      </p:pic>
      <p:sp>
        <p:nvSpPr>
          <p:cNvPr id="91" name="Google Shape;91;p16"/>
          <p:cNvSpPr txBox="1">
            <a:spLocks noGrp="1"/>
          </p:cNvSpPr>
          <p:nvPr>
            <p:ph type="subTitle" idx="4294967295"/>
          </p:nvPr>
        </p:nvSpPr>
        <p:spPr>
          <a:xfrm>
            <a:off x="931609" y="1039028"/>
            <a:ext cx="10451094"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Click the icon on the top right corner, click “Edit profile” to change your name and add your pronouns. Click “Set status message” to write your organization and location.</a:t>
            </a:r>
            <a:endParaRPr sz="2500" dirty="0">
              <a:latin typeface="Futura Std Book" panose="020B0802020204020204" pitchFamily="34" charset="0"/>
              <a:ea typeface="Libre Franklin"/>
              <a:cs typeface="Libre Franklin"/>
              <a:sym typeface="Libre Franklin"/>
            </a:endParaRPr>
          </a:p>
        </p:txBody>
      </p:sp>
      <p:cxnSp>
        <p:nvCxnSpPr>
          <p:cNvPr id="93" name="Google Shape;93;p16" descr="Arrow pointing at Participants button on Zoom toolbar image." title="Arrow"/>
          <p:cNvCxnSpPr>
            <a:cxnSpLocks/>
          </p:cNvCxnSpPr>
          <p:nvPr/>
        </p:nvCxnSpPr>
        <p:spPr>
          <a:xfrm rot="10800000">
            <a:off x="8677673" y="2973221"/>
            <a:ext cx="581100" cy="851700"/>
          </a:xfrm>
          <a:prstGeom prst="straightConnector1">
            <a:avLst/>
          </a:prstGeom>
          <a:noFill/>
          <a:ln w="76200" cap="flat" cmpd="sng">
            <a:solidFill>
              <a:srgbClr val="CC0000"/>
            </a:solidFill>
            <a:prstDash val="solid"/>
            <a:round/>
            <a:headEnd type="none" w="med" len="med"/>
            <a:tailEnd type="triangle" w="med" len="med"/>
          </a:ln>
        </p:spPr>
      </p:cxnSp>
      <p:sp>
        <p:nvSpPr>
          <p:cNvPr id="94" name="Google Shape;94;p16"/>
          <p:cNvSpPr/>
          <p:nvPr/>
        </p:nvSpPr>
        <p:spPr>
          <a:xfrm>
            <a:off x="4529323" y="4733271"/>
            <a:ext cx="1476000" cy="3234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5" name="Google Shape;95;p16"/>
          <p:cNvSpPr/>
          <p:nvPr/>
        </p:nvSpPr>
        <p:spPr>
          <a:xfrm>
            <a:off x="3365748" y="5854096"/>
            <a:ext cx="3249900" cy="654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7" descr="Screenshot of Teams Toolbar with menu open that reads starting from the top: Show device settings, Show meeting notes, Enter full screen, Show background effects, Turn on live captions, End meeting, Turn off incoming video. The arrow points to &quot;Turn on live captions&quot;" title="Teams toolbar screenshot for CC"/>
          <p:cNvPicPr preferRelativeResize="0"/>
          <p:nvPr/>
        </p:nvPicPr>
        <p:blipFill rotWithShape="1">
          <a:blip r:embed="rId3">
            <a:alphaModFix/>
          </a:blip>
          <a:srcRect l="8457" t="6320" r="10838" b="12126"/>
          <a:stretch/>
        </p:blipFill>
        <p:spPr>
          <a:xfrm>
            <a:off x="3184635" y="1923394"/>
            <a:ext cx="5236024" cy="3437581"/>
          </a:xfrm>
          <a:prstGeom prst="rect">
            <a:avLst/>
          </a:prstGeom>
          <a:noFill/>
          <a:ln>
            <a:noFill/>
          </a:ln>
        </p:spPr>
      </p:pic>
      <p:sp>
        <p:nvSpPr>
          <p:cNvPr id="101" name="Google Shape;101;p17"/>
          <p:cNvSpPr txBox="1">
            <a:spLocks noGrp="1"/>
          </p:cNvSpPr>
          <p:nvPr>
            <p:ph type="title"/>
          </p:nvPr>
        </p:nvSpPr>
        <p:spPr>
          <a:xfrm>
            <a:off x="925671" y="951775"/>
            <a:ext cx="7566000" cy="634289"/>
          </a:xfrm>
          <a:prstGeom prst="rect">
            <a:avLst/>
          </a:prstGeom>
        </p:spPr>
        <p:txBody>
          <a:bodyPr spcFirstLastPara="1" vert="horz" wrap="square" lIns="91425" tIns="45700" rIns="91425" bIns="45700" rtlCol="0" anchor="t" anchorCtr="0">
            <a:noAutofit/>
          </a:bodyPr>
          <a:lstStyle/>
          <a:p>
            <a:pPr>
              <a:spcBef>
                <a:spcPts val="0"/>
              </a:spcBef>
            </a:pPr>
            <a:r>
              <a:rPr lang="en-US" sz="3600" dirty="0"/>
              <a:t>Closed Captions</a:t>
            </a:r>
            <a:endParaRPr sz="3600" dirty="0"/>
          </a:p>
        </p:txBody>
      </p:sp>
      <p:pic>
        <p:nvPicPr>
          <p:cNvPr id="102" name="Google Shape;102;p17"/>
          <p:cNvPicPr preferRelativeResize="0"/>
          <p:nvPr/>
        </p:nvPicPr>
        <p:blipFill rotWithShape="1">
          <a:blip r:embed="rId4">
            <a:alphaModFix/>
          </a:blip>
          <a:srcRect l="8317" t="60410" r="12468" b="23266"/>
          <a:stretch/>
        </p:blipFill>
        <p:spPr>
          <a:xfrm>
            <a:off x="4708671" y="5625558"/>
            <a:ext cx="6222085" cy="634289"/>
          </a:xfrm>
          <a:prstGeom prst="rect">
            <a:avLst/>
          </a:prstGeom>
          <a:noFill/>
          <a:ln>
            <a:noFill/>
          </a:ln>
        </p:spPr>
      </p:pic>
      <p:cxnSp>
        <p:nvCxnSpPr>
          <p:cNvPr id="103" name="Google Shape;103;p17" descr="Arrow pointing at Participants button on Zoom toolbar image." title="Arrow"/>
          <p:cNvCxnSpPr>
            <a:cxnSpLocks/>
          </p:cNvCxnSpPr>
          <p:nvPr/>
        </p:nvCxnSpPr>
        <p:spPr>
          <a:xfrm flipH="1">
            <a:off x="7309198" y="3295342"/>
            <a:ext cx="1021030" cy="388194"/>
          </a:xfrm>
          <a:prstGeom prst="straightConnector1">
            <a:avLst/>
          </a:prstGeom>
          <a:noFill/>
          <a:ln w="76200" cap="flat" cmpd="sng">
            <a:solidFill>
              <a:srgbClr val="CC0000"/>
            </a:solidFill>
            <a:prstDash val="solid"/>
            <a:round/>
            <a:headEnd type="none" w="med" len="med"/>
            <a:tailEnd type="triangle" w="med" len="med"/>
          </a:ln>
        </p:spPr>
      </p:cxnSp>
      <p:cxnSp>
        <p:nvCxnSpPr>
          <p:cNvPr id="104" name="Google Shape;104;p17" descr="Arrow pointing at Chat button on Zoom toolbar image." title="Arrow"/>
          <p:cNvCxnSpPr>
            <a:cxnSpLocks/>
          </p:cNvCxnSpPr>
          <p:nvPr/>
        </p:nvCxnSpPr>
        <p:spPr>
          <a:xfrm flipV="1">
            <a:off x="3852485" y="5942702"/>
            <a:ext cx="1034825" cy="174621"/>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ctrTitle"/>
          </p:nvPr>
        </p:nvSpPr>
        <p:spPr>
          <a:xfrm>
            <a:off x="1575895" y="2853900"/>
            <a:ext cx="9040210"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Zoom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9" descr="Screenshot of the Zoom toolbar showing these buttons from left to right: Unmute, Start Video, Invite, Participants, Share Screen, Chat, Record, Leave Meeting." title="Zoom Toolbar"/>
          <p:cNvPicPr preferRelativeResize="0"/>
          <p:nvPr/>
        </p:nvPicPr>
        <p:blipFill>
          <a:blip r:embed="rId3">
            <a:alphaModFix/>
          </a:blip>
          <a:stretch>
            <a:fillRect/>
          </a:stretch>
        </p:blipFill>
        <p:spPr>
          <a:xfrm>
            <a:off x="1421726" y="4173221"/>
            <a:ext cx="9144001" cy="583875"/>
          </a:xfrm>
          <a:prstGeom prst="rect">
            <a:avLst/>
          </a:prstGeom>
          <a:noFill/>
          <a:ln>
            <a:noFill/>
          </a:ln>
        </p:spPr>
      </p:pic>
      <p:sp>
        <p:nvSpPr>
          <p:cNvPr id="115" name="Google Shape;115;p19"/>
          <p:cNvSpPr txBox="1">
            <a:spLocks noGrp="1"/>
          </p:cNvSpPr>
          <p:nvPr>
            <p:ph type="subTitle" idx="4294967295"/>
          </p:nvPr>
        </p:nvSpPr>
        <p:spPr>
          <a:xfrm>
            <a:off x="1744200" y="2292495"/>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Unmute and Start Video to say hello</a:t>
            </a:r>
            <a:endParaRPr>
              <a:latin typeface="Futura Std Book" panose="020B0802020204020204" pitchFamily="34" charset="0"/>
              <a:ea typeface="Libre Franklin"/>
              <a:cs typeface="Libre Franklin"/>
              <a:sym typeface="Libre Franklin"/>
            </a:endParaRPr>
          </a:p>
        </p:txBody>
      </p:sp>
      <p:sp>
        <p:nvSpPr>
          <p:cNvPr id="116" name="Google Shape;116;p19"/>
          <p:cNvSpPr txBox="1">
            <a:spLocks noGrp="1"/>
          </p:cNvSpPr>
          <p:nvPr>
            <p:ph type="subTitle" idx="4294967295"/>
          </p:nvPr>
        </p:nvSpPr>
        <p:spPr>
          <a:xfrm>
            <a:off x="4471975" y="5611595"/>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117" name="Google Shape;117;p19" descr="Arrow pointing at Unmute button on Zoom toolbar image." title="Arrow"/>
          <p:cNvCxnSpPr/>
          <p:nvPr/>
        </p:nvCxnSpPr>
        <p:spPr>
          <a:xfrm flipH="1">
            <a:off x="2056300" y="3397345"/>
            <a:ext cx="697500" cy="716100"/>
          </a:xfrm>
          <a:prstGeom prst="straightConnector1">
            <a:avLst/>
          </a:prstGeom>
          <a:noFill/>
          <a:ln w="76200" cap="flat" cmpd="sng">
            <a:solidFill>
              <a:srgbClr val="CC0000"/>
            </a:solidFill>
            <a:prstDash val="solid"/>
            <a:round/>
            <a:headEnd type="none" w="med" len="med"/>
            <a:tailEnd type="triangle" w="med" len="med"/>
          </a:ln>
        </p:spPr>
      </p:cxnSp>
      <p:cxnSp>
        <p:nvCxnSpPr>
          <p:cNvPr id="118" name="Google Shape;118;p19" descr="Arrow pointing at Start Video button on Zoom toolbar image." title="Arrow"/>
          <p:cNvCxnSpPr/>
          <p:nvPr/>
        </p:nvCxnSpPr>
        <p:spPr>
          <a:xfrm flipH="1">
            <a:off x="2783350" y="3420895"/>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119" name="Google Shape;119;p19" descr="Arrow pointing at Participants button on Zoom toolbar image." title="Arrow"/>
          <p:cNvCxnSpPr/>
          <p:nvPr/>
        </p:nvCxnSpPr>
        <p:spPr>
          <a:xfrm rot="10800000">
            <a:off x="5514900" y="4816945"/>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120" name="Google Shape;120;p19" descr="Arrow pointing at Chat button on Zoom toolbar image." title="Arrow"/>
          <p:cNvCxnSpPr/>
          <p:nvPr/>
        </p:nvCxnSpPr>
        <p:spPr>
          <a:xfrm rot="10800000" flipH="1">
            <a:off x="6802100" y="4817045"/>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121" name="Google Shape;121;p19"/>
          <p:cNvSpPr txBox="1">
            <a:spLocks noGrp="1"/>
          </p:cNvSpPr>
          <p:nvPr>
            <p:ph type="ctrTitle" idx="4294967295"/>
          </p:nvPr>
        </p:nvSpPr>
        <p:spPr>
          <a:xfrm>
            <a:off x="943839" y="978828"/>
            <a:ext cx="8189700" cy="966826"/>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
        <p:cNvGrpSpPr/>
        <p:nvPr/>
      </p:nvGrpSpPr>
      <p:grpSpPr>
        <a:xfrm>
          <a:off x="0" y="0"/>
          <a:ext cx="0" cy="0"/>
          <a:chOff x="0" y="0"/>
          <a:chExt cx="0" cy="0"/>
        </a:xfrm>
      </p:grpSpPr>
      <p:sp>
        <p:nvSpPr>
          <p:cNvPr id="126" name="Google Shape;126;p20"/>
          <p:cNvSpPr txBox="1">
            <a:spLocks noGrp="1"/>
          </p:cNvSpPr>
          <p:nvPr>
            <p:ph type="subTitle" idx="4294967295"/>
          </p:nvPr>
        </p:nvSpPr>
        <p:spPr>
          <a:xfrm>
            <a:off x="979405" y="903942"/>
            <a:ext cx="10403297"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Find your name at the top of the Participants list, click “More” then “Rename”.  Add your pronouns &amp; location.</a:t>
            </a:r>
            <a:endParaRPr sz="2500" dirty="0">
              <a:latin typeface="Futura Std Book" panose="020B0802020204020204" pitchFamily="34" charset="0"/>
              <a:ea typeface="Libre Franklin"/>
              <a:cs typeface="Libre Franklin"/>
              <a:sym typeface="Libre Franklin"/>
            </a:endParaRPr>
          </a:p>
        </p:txBody>
      </p:sp>
      <p:sp>
        <p:nvSpPr>
          <p:cNvPr id="127" name="Google Shape;127;p20"/>
          <p:cNvSpPr/>
          <p:nvPr/>
        </p:nvSpPr>
        <p:spPr>
          <a:xfrm>
            <a:off x="8455040" y="5406942"/>
            <a:ext cx="2167800" cy="323400"/>
          </a:xfrm>
          <a:prstGeom prst="rect">
            <a:avLst/>
          </a:prstGeom>
          <a:solidFill>
            <a:srgbClr val="FFFFFF"/>
          </a:solidFill>
          <a:ln>
            <a:noFill/>
          </a:ln>
        </p:spPr>
        <p:txBody>
          <a:bodyPr spcFirstLastPara="1" wrap="square" lIns="91425" tIns="91425" rIns="91425" bIns="91425" anchor="ctr" anchorCtr="0">
            <a:noAutofit/>
          </a:bodyPr>
          <a:lstStyle/>
          <a:p>
            <a:endParaRPr>
              <a:latin typeface="Futura Std Book" panose="020B0802020204020204" pitchFamily="34" charset="0"/>
            </a:endParaRPr>
          </a:p>
        </p:txBody>
      </p:sp>
      <p:pic>
        <p:nvPicPr>
          <p:cNvPr id="128" name="Google Shape;128;p20" descr="Screenshot of a Zoom active call showing a shared slide and to the right the Participants menu with an arrow pointing to the &quot;Rename&quot; feature." title="Zoom screenshot showing rename feature"/>
          <p:cNvPicPr preferRelativeResize="0"/>
          <p:nvPr/>
        </p:nvPicPr>
        <p:blipFill>
          <a:blip r:embed="rId3">
            <a:alphaModFix/>
          </a:blip>
          <a:stretch>
            <a:fillRect/>
          </a:stretch>
        </p:blipFill>
        <p:spPr>
          <a:xfrm>
            <a:off x="1743090" y="2105742"/>
            <a:ext cx="9143998" cy="44878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1" descr="Screenshot of Zoom participants menu." title="Participants menu"/>
          <p:cNvPicPr preferRelativeResize="0"/>
          <p:nvPr/>
        </p:nvPicPr>
        <p:blipFill>
          <a:blip r:embed="rId3">
            <a:alphaModFix/>
          </a:blip>
          <a:stretch>
            <a:fillRect/>
          </a:stretch>
        </p:blipFill>
        <p:spPr>
          <a:xfrm>
            <a:off x="6561927" y="2115250"/>
            <a:ext cx="3658375" cy="3179625"/>
          </a:xfrm>
          <a:prstGeom prst="rect">
            <a:avLst/>
          </a:prstGeom>
          <a:noFill/>
          <a:ln>
            <a:noFill/>
          </a:ln>
        </p:spPr>
      </p:pic>
      <p:sp>
        <p:nvSpPr>
          <p:cNvPr id="134" name="Google Shape;134;p21"/>
          <p:cNvSpPr txBox="1">
            <a:spLocks noGrp="1"/>
          </p:cNvSpPr>
          <p:nvPr>
            <p:ph type="body" idx="4294967295"/>
          </p:nvPr>
        </p:nvSpPr>
        <p:spPr>
          <a:xfrm>
            <a:off x="1971698" y="2238911"/>
            <a:ext cx="4520778" cy="4258200"/>
          </a:xfrm>
          <a:prstGeom prst="rect">
            <a:avLst/>
          </a:prstGeom>
        </p:spPr>
        <p:txBody>
          <a:bodyPr spcFirstLastPara="1" vert="horz" wrap="square" lIns="91425" tIns="45700" rIns="91425" bIns="45700" rtlCol="0" anchor="t" anchorCtr="0">
            <a:noAutofit/>
          </a:bodyPr>
          <a:lstStyle/>
          <a:p>
            <a:pPr marL="457200" indent="-381000">
              <a:lnSpc>
                <a:spcPct val="115000"/>
              </a:lnSpc>
              <a:spcBef>
                <a:spcPts val="520"/>
              </a:spcBef>
              <a:buSzPts val="2400"/>
              <a:buFont typeface="Libre Franklin"/>
              <a:buChar char="▪"/>
            </a:pPr>
            <a:r>
              <a:rPr lang="en-US" sz="2400" dirty="0">
                <a:latin typeface="Futura Std Book" panose="020B0802020204020204" pitchFamily="34" charset="0"/>
                <a:ea typeface="Libre Franklin"/>
                <a:cs typeface="Libre Franklin"/>
                <a:sym typeface="Libre Franklin"/>
              </a:rPr>
              <a:t>Use the participants </a:t>
            </a: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menu tool</a:t>
            </a:r>
            <a:br>
              <a:rPr lang="en-US" sz="2400" dirty="0">
                <a:latin typeface="Futura Std Book" panose="020B0802020204020204" pitchFamily="34" charset="0"/>
                <a:ea typeface="Libre Franklin"/>
                <a:cs typeface="Libre Franklin"/>
                <a:sym typeface="Libre Franklin"/>
              </a:rPr>
            </a:b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a:t>
            </a:r>
            <a:r>
              <a:rPr lang="en-US" sz="2400" i="1" dirty="0">
                <a:latin typeface="Futura Std Book" panose="020B0802020204020204" pitchFamily="34" charset="0"/>
                <a:ea typeface="Libre Franklin"/>
                <a:cs typeface="Libre Franklin"/>
                <a:sym typeface="Libre Franklin"/>
              </a:rPr>
              <a:t>or</a:t>
            </a:r>
            <a:r>
              <a:rPr lang="en-US" sz="2400" dirty="0">
                <a:latin typeface="Futura Std Book" panose="020B0802020204020204" pitchFamily="34" charset="0"/>
                <a:ea typeface="Libre Franklin"/>
                <a:cs typeface="Libre Franklin"/>
                <a:sym typeface="Libre Franklin"/>
              </a:rPr>
              <a:t>--</a:t>
            </a:r>
            <a:endParaRPr sz="2400" i="1"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Type * in chat</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*9 on phone</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spcAft>
                <a:spcPts val="3500"/>
              </a:spcAft>
              <a:buSzPts val="2400"/>
              <a:buFont typeface="Libre Franklin"/>
              <a:buChar char="▪"/>
            </a:pPr>
            <a:r>
              <a:rPr lang="en-US" sz="2400" dirty="0" err="1">
                <a:latin typeface="Futura Std Book" panose="020B0802020204020204" pitchFamily="34" charset="0"/>
                <a:ea typeface="Libre Franklin"/>
                <a:cs typeface="Libre Franklin"/>
                <a:sym typeface="Libre Franklin"/>
              </a:rPr>
              <a:t>Alt+Y</a:t>
            </a:r>
            <a:r>
              <a:rPr lang="en-US" sz="2400" dirty="0">
                <a:latin typeface="Futura Std Book" panose="020B0802020204020204" pitchFamily="34" charset="0"/>
                <a:ea typeface="Libre Franklin"/>
                <a:cs typeface="Libre Franklin"/>
                <a:sym typeface="Libre Franklin"/>
              </a:rPr>
              <a:t> on keyboard</a:t>
            </a:r>
            <a:endParaRPr sz="2400" dirty="0">
              <a:latin typeface="Futura Std Book" panose="020B0802020204020204" pitchFamily="34" charset="0"/>
              <a:ea typeface="Libre Franklin"/>
              <a:cs typeface="Libre Franklin"/>
              <a:sym typeface="Libre Franklin"/>
            </a:endParaRPr>
          </a:p>
        </p:txBody>
      </p:sp>
      <p:sp>
        <p:nvSpPr>
          <p:cNvPr id="135" name="Google Shape;135;p21"/>
          <p:cNvSpPr txBox="1">
            <a:spLocks noGrp="1"/>
          </p:cNvSpPr>
          <p:nvPr>
            <p:ph type="title" idx="4294967295"/>
          </p:nvPr>
        </p:nvSpPr>
        <p:spPr>
          <a:xfrm>
            <a:off x="852275" y="877750"/>
            <a:ext cx="6853800" cy="1237500"/>
          </a:xfrm>
          <a:prstGeom prst="rect">
            <a:avLst/>
          </a:prstGeom>
        </p:spPr>
        <p:txBody>
          <a:bodyPr spcFirstLastPara="1" vert="horz" wrap="square" lIns="91425" tIns="45700" rIns="91425" bIns="45700" rtlCol="0" anchor="t" anchorCtr="0">
            <a:noAutofit/>
          </a:bodyPr>
          <a:lstStyle/>
          <a:p>
            <a:pPr>
              <a:spcBef>
                <a:spcPts val="0"/>
              </a:spcBef>
            </a:pPr>
            <a:r>
              <a:rPr lang="en-US" sz="6000">
                <a:latin typeface="Futura Std Book" panose="020B0802020204020204" pitchFamily="34" charset="0"/>
                <a:ea typeface="Libre Franklin"/>
                <a:cs typeface="Libre Franklin"/>
                <a:sym typeface="Libre Franklin"/>
              </a:rPr>
              <a:t>Raise your hand</a:t>
            </a:r>
            <a:endParaRPr sz="6000">
              <a:latin typeface="Futura Std Book" panose="020B0802020204020204" pitchFamily="34" charset="0"/>
              <a:ea typeface="Libre Franklin"/>
              <a:cs typeface="Libre Franklin"/>
              <a:sym typeface="Libre Franklin"/>
            </a:endParaRPr>
          </a:p>
        </p:txBody>
      </p:sp>
      <p:cxnSp>
        <p:nvCxnSpPr>
          <p:cNvPr id="136" name="Google Shape;136;p21" descr="Arrow pointing at the Raise Hand button in the Zoom participants menu toolbar." title="Arrow"/>
          <p:cNvCxnSpPr>
            <a:cxnSpLocks/>
          </p:cNvCxnSpPr>
          <p:nvPr/>
        </p:nvCxnSpPr>
        <p:spPr>
          <a:xfrm>
            <a:off x="4880876" y="3287386"/>
            <a:ext cx="2059800" cy="1560300"/>
          </a:xfrm>
          <a:prstGeom prst="straightConnector1">
            <a:avLst/>
          </a:prstGeom>
          <a:noFill/>
          <a:ln w="114300" cap="flat" cmpd="sng">
            <a:solidFill>
              <a:srgbClr val="CC0000"/>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42C6A69-F7AD-4170-87BA-0595BA09053C}" vid="{E613236A-6E84-4364-B4C5-8C27DA450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UNBRANDED</Template>
  <TotalTime>19</TotalTime>
  <Words>1081</Words>
  <Application>Microsoft Office PowerPoint</Application>
  <PresentationFormat>Widescreen</PresentationFormat>
  <Paragraphs>144</Paragraphs>
  <Slides>31</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Futura Std Book</vt:lpstr>
      <vt:lpstr>Libre Franklin</vt:lpstr>
      <vt:lpstr>Open Sans</vt:lpstr>
      <vt:lpstr>Office Theme</vt:lpstr>
      <vt:lpstr>Policy Guidance on No Poverty – Sustainable Development Goal 1: Promoting the Rights of Persons with Disabilities through the Sustainable Development Goals  A Resource Package</vt:lpstr>
      <vt:lpstr>Teams tech help slides (Templates by Training for Change)</vt:lpstr>
      <vt:lpstr>Set-up</vt:lpstr>
      <vt:lpstr>PowerPoint Presentation</vt:lpstr>
      <vt:lpstr>Closed Captions</vt:lpstr>
      <vt:lpstr>Zoom tech help slides (Templates by Training for Change)</vt:lpstr>
      <vt:lpstr>Set-up</vt:lpstr>
      <vt:lpstr>PowerPoint Presentation</vt:lpstr>
      <vt:lpstr>Raise your hand</vt:lpstr>
      <vt:lpstr>Closed Captioning</vt:lpstr>
      <vt:lpstr>PowerPoint Presentation</vt:lpstr>
      <vt:lpstr>Be present</vt:lpstr>
      <vt:lpstr>Welcome!</vt:lpstr>
      <vt:lpstr>Objectives of the module</vt:lpstr>
      <vt:lpstr>Breakout Groups</vt:lpstr>
      <vt:lpstr>Welcome back!</vt:lpstr>
      <vt:lpstr>Break! Come back at :00</vt:lpstr>
      <vt:lpstr>Group 1 – Aaron – Review the Do and Do not table and discuss: What are social protection schemes that could support Aaron’s increased participation in society? Write them in the slide.</vt:lpstr>
      <vt:lpstr>Group 2 – Eva – Review the Do and Do not table and discuss: What are social protection schemes that could support Eva’s increased participation in society? Write them in the slide.</vt:lpstr>
      <vt:lpstr>Group 3 – Benjamin – Review the Do and Do not table and discuss: What are social protection schemes that could support Benjamin’s increased participation in society? Write them in the slide.</vt:lpstr>
      <vt:lpstr>Group 4 – Zhang – Review the Do and Do not table and discuss: What are social protection schemes that could support Zhang’s increased participation in society? Write them in the slide.</vt:lpstr>
      <vt:lpstr>Welcome back!</vt:lpstr>
      <vt:lpstr>Structural elements of an inclusive social protection system</vt:lpstr>
      <vt:lpstr>Videos – Center for Inclusive Policy</vt:lpstr>
      <vt:lpstr>Videos – Center for Inclusive Policy</vt:lpstr>
      <vt:lpstr>Breakout Groups</vt:lpstr>
      <vt:lpstr>Possible actions</vt:lpstr>
      <vt:lpstr>Next Steps</vt:lpstr>
      <vt:lpstr>Closing</vt:lpstr>
      <vt:lpstr>Resources</vt:lpstr>
      <vt:lpstr>Thank you!  For further information,  please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 Promoting the Rights of Persons with Disabilities through the Sustainable Development Goals  A Resource Package</dc:title>
  <dc:creator>Juan Sebastian Jaime Pardo</dc:creator>
  <cp:lastModifiedBy>Juan Sebastian Jaime Pardo</cp:lastModifiedBy>
  <cp:revision>9</cp:revision>
  <dcterms:created xsi:type="dcterms:W3CDTF">2022-10-04T16:52:31Z</dcterms:created>
  <dcterms:modified xsi:type="dcterms:W3CDTF">2022-10-18T11:14:29Z</dcterms:modified>
</cp:coreProperties>
</file>