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7" r:id="rId2"/>
    <p:sldId id="257" r:id="rId3"/>
    <p:sldId id="258" r:id="rId4"/>
    <p:sldId id="288" r:id="rId5"/>
    <p:sldId id="289" r:id="rId6"/>
    <p:sldId id="290" r:id="rId7"/>
    <p:sldId id="262" r:id="rId8"/>
    <p:sldId id="291" r:id="rId9"/>
    <p:sldId id="264" r:id="rId10"/>
    <p:sldId id="292" r:id="rId11"/>
    <p:sldId id="314" r:id="rId12"/>
    <p:sldId id="294" r:id="rId13"/>
    <p:sldId id="295" r:id="rId14"/>
    <p:sldId id="315" r:id="rId15"/>
    <p:sldId id="316" r:id="rId16"/>
    <p:sldId id="298" r:id="rId17"/>
    <p:sldId id="317" r:id="rId18"/>
    <p:sldId id="300" r:id="rId19"/>
    <p:sldId id="318" r:id="rId20"/>
    <p:sldId id="319" r:id="rId21"/>
    <p:sldId id="323" r:id="rId22"/>
    <p:sldId id="275" r:id="rId23"/>
    <p:sldId id="277" r:id="rId24"/>
    <p:sldId id="320" r:id="rId25"/>
    <p:sldId id="331" r:id="rId26"/>
    <p:sldId id="332" r:id="rId27"/>
    <p:sldId id="333" r:id="rId28"/>
    <p:sldId id="334" r:id="rId29"/>
    <p:sldId id="335" r:id="rId30"/>
    <p:sldId id="336" r:id="rId31"/>
    <p:sldId id="284" r:id="rId32"/>
    <p:sldId id="285" r:id="rId33"/>
    <p:sldId id="286" r:id="rId34"/>
    <p:sldId id="337" r:id="rId35"/>
    <p:sldId id="324" r:id="rId36"/>
    <p:sldId id="302" r:id="rId37"/>
    <p:sldId id="26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95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f70b43f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af70b43f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7c938b38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7c938b38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04b7a8a1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b04b7a8a1c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04b7a8a1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b04b7a8a1c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83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04b7a8a1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b04b7a8a1c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973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04b7a8a1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b04b7a8a1c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2463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04b7a8a1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b04b7a8a1c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700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04b7a8a1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b04b7a8a1c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8387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a82df1531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a82df1531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0be4ea4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b0be4ea4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a82df15310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a82df1531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82df1531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82df1531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hchr.org/EN/Issues/Disability/Pages/sdg-crpd-resource.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Sustainable Cities and Communities – Sustainable Development Goal 11: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1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a:latin typeface="Futura Std Book" panose="020B0402020204020303" pitchFamily="34" charset="0"/>
              </a:rPr>
            </a:br>
            <a:r>
              <a:rPr lang="en-US" i="1">
                <a:latin typeface="Futura Std Book" panose="020B0402020204020303" pitchFamily="34" charset="0"/>
              </a:rPr>
              <a:t>Platform, </a:t>
            </a:r>
            <a:r>
              <a:rPr lang="en-US" i="1" dirty="0">
                <a:latin typeface="Futura Std Book" panose="020B0402020204020303" pitchFamily="34" charset="0"/>
              </a:rPr>
              <a:t>(Date)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72551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a:solidFill>
                  <a:schemeClr val="tx1"/>
                </a:solidFill>
                <a:latin typeface="Futura Std Book" panose="020B0802020204020204" pitchFamily="34" charset="0"/>
              </a:rPr>
              <a:t>Closed Captioning</a:t>
            </a:r>
            <a:endParaRPr>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9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3200" b="1" dirty="0">
                <a:latin typeface="Futura Std Book" panose="020B0802020204020204" pitchFamily="34" charset="0"/>
              </a:rPr>
              <a:t>Please raise your hand and say your name, affiliation and something you really like about the place where you live.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656159"/>
          </a:xfrm>
        </p:spPr>
        <p:txBody>
          <a:bodyPr>
            <a:noAutofit/>
          </a:bodyPr>
          <a:lstStyle/>
          <a:p>
            <a:pPr>
              <a:lnSpc>
                <a:spcPct val="100000"/>
              </a:lnSpc>
            </a:pPr>
            <a:r>
              <a:rPr lang="en-US" sz="2200" dirty="0">
                <a:latin typeface="Futura Std Book"/>
                <a:cs typeface="Futura Std Book"/>
              </a:rPr>
              <a:t>Become familiar with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200" dirty="0">
                <a:latin typeface="Futura Std Book"/>
                <a:cs typeface="Futura Std Book"/>
              </a:rPr>
              <a:t>Gain an understanding of the current situation in terms of the barriers persons with disabilities face in cities and urban settlements.</a:t>
            </a:r>
          </a:p>
          <a:p>
            <a:pPr>
              <a:lnSpc>
                <a:spcPct val="100000"/>
              </a:lnSpc>
            </a:pPr>
            <a:r>
              <a:rPr lang="en-US" sz="2200" dirty="0">
                <a:latin typeface="Futura Std Book"/>
                <a:cs typeface="Futura Std Book"/>
              </a:rPr>
              <a:t>Identify concrete steps that policymakers can take to guarantee inclusive cities and communities in the process of implementing Sustainable Development Goal 11 with a disability rights lens.</a:t>
            </a:r>
          </a:p>
          <a:p>
            <a:pPr>
              <a:lnSpc>
                <a:spcPct val="100000"/>
              </a:lnSpc>
            </a:pPr>
            <a:r>
              <a:rPr lang="en-US" sz="2200" dirty="0">
                <a:latin typeface="Futura Std Book"/>
                <a:cs typeface="Futura Std Book"/>
              </a:rPr>
              <a:t>Obtain additional information to support the implementation of measures to ensure inclusive cities and communities in their own context.</a:t>
            </a:r>
          </a:p>
        </p:txBody>
      </p:sp>
    </p:spTree>
    <p:extLst>
      <p:ext uri="{BB962C8B-B14F-4D97-AF65-F5344CB8AC3E}">
        <p14:creationId xmlns:p14="http://schemas.microsoft.com/office/powerpoint/2010/main" val="418161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What’s in the Resource Package?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63169"/>
          </a:xfrm>
        </p:spPr>
        <p:txBody>
          <a:bodyPr>
            <a:noAutofit/>
          </a:bodyPr>
          <a:lstStyle/>
          <a:p>
            <a:pPr>
              <a:lnSpc>
                <a:spcPct val="100000"/>
              </a:lnSpc>
            </a:pPr>
            <a:r>
              <a:rPr lang="en-US" sz="3600" dirty="0">
                <a:latin typeface="Futura Std Book"/>
                <a:cs typeface="Futura Std Book"/>
              </a:rPr>
              <a:t>Policy Guidance</a:t>
            </a:r>
          </a:p>
          <a:p>
            <a:pPr>
              <a:lnSpc>
                <a:spcPct val="100000"/>
              </a:lnSpc>
            </a:pPr>
            <a:r>
              <a:rPr lang="en-US" sz="3600" dirty="0">
                <a:latin typeface="Futura Std Book"/>
                <a:cs typeface="Futura Std Book"/>
              </a:rPr>
              <a:t>Human Rights Indicators for the Convention on the Rights of Persons with Disabilities</a:t>
            </a:r>
          </a:p>
          <a:p>
            <a:pPr>
              <a:lnSpc>
                <a:spcPct val="100000"/>
              </a:lnSpc>
            </a:pPr>
            <a:r>
              <a:rPr lang="en-US" sz="3600" dirty="0">
                <a:latin typeface="Futura Std Book"/>
                <a:cs typeface="Futura Std Book"/>
              </a:rPr>
              <a:t>Data Sources Guidance</a:t>
            </a:r>
          </a:p>
          <a:p>
            <a:pPr>
              <a:lnSpc>
                <a:spcPct val="100000"/>
              </a:lnSpc>
            </a:pPr>
            <a:r>
              <a:rPr lang="en-US" sz="3600" dirty="0">
                <a:latin typeface="Futura Std Book"/>
                <a:cs typeface="Futura Std Book"/>
              </a:rPr>
              <a:t>Training Materials</a:t>
            </a:r>
          </a:p>
          <a:p>
            <a:pPr>
              <a:lnSpc>
                <a:spcPct val="100000"/>
              </a:lnSpc>
            </a:pPr>
            <a:r>
              <a:rPr lang="en-US" sz="3600" dirty="0">
                <a:latin typeface="Futura Std Book"/>
                <a:cs typeface="Futura Std Book"/>
              </a:rPr>
              <a:t>Videos</a:t>
            </a:r>
          </a:p>
        </p:txBody>
      </p:sp>
    </p:spTree>
    <p:extLst>
      <p:ext uri="{BB962C8B-B14F-4D97-AF65-F5344CB8AC3E}">
        <p14:creationId xmlns:p14="http://schemas.microsoft.com/office/powerpoint/2010/main" val="340664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1157506"/>
            <a:ext cx="7566000"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Agenda</a:t>
            </a:r>
            <a:endParaRPr>
              <a:latin typeface="Futura Std Book" panose="020B0802020204020204" pitchFamily="34" charset="0"/>
            </a:endParaRPr>
          </a:p>
        </p:txBody>
      </p:sp>
      <p:sp>
        <p:nvSpPr>
          <p:cNvPr id="234" name="Google Shape;234;p28"/>
          <p:cNvSpPr txBox="1">
            <a:spLocks noGrp="1"/>
          </p:cNvSpPr>
          <p:nvPr>
            <p:ph type="body" idx="1"/>
          </p:nvPr>
        </p:nvSpPr>
        <p:spPr>
          <a:xfrm>
            <a:off x="941058" y="2248006"/>
            <a:ext cx="10539741" cy="3227105"/>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Start time: 00:00</a:t>
            </a:r>
            <a:endParaRPr dirty="0">
              <a:latin typeface="Futura Std Book" panose="020B0802020204020204" pitchFamily="34" charset="0"/>
            </a:endParaRPr>
          </a:p>
          <a:p>
            <a:pPr marL="457200" indent="-342900">
              <a:spcBef>
                <a:spcPts val="360"/>
              </a:spcBef>
              <a:buSzPts val="1800"/>
              <a:buChar char="▪"/>
            </a:pPr>
            <a:r>
              <a:rPr lang="en-US" dirty="0">
                <a:latin typeface="Futura Std Book" panose="020B0802020204020204" pitchFamily="34" charset="0"/>
              </a:rPr>
              <a:t>Disability &amp; Ableism (if applicable)</a:t>
            </a:r>
          </a:p>
          <a:p>
            <a:pPr marL="457200" indent="-342900">
              <a:spcBef>
                <a:spcPts val="360"/>
              </a:spcBef>
              <a:buSzPts val="1800"/>
              <a:buChar char="▪"/>
            </a:pPr>
            <a:r>
              <a:rPr lang="en-US" dirty="0">
                <a:latin typeface="Futura Std Book" panose="020B0802020204020204" pitchFamily="34" charset="0"/>
              </a:rPr>
              <a:t>Creating Our Cities</a:t>
            </a:r>
          </a:p>
          <a:p>
            <a:pPr marL="457200" indent="0">
              <a:spcBef>
                <a:spcPts val="360"/>
              </a:spcBef>
              <a:buNone/>
            </a:pPr>
            <a:endParaRPr lang="en-US"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Closing time:</a:t>
            </a:r>
            <a:endParaRPr dirty="0">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Disability and 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3093156"/>
            <a:ext cx="10515600" cy="2607733"/>
          </a:xfrm>
        </p:spPr>
        <p:txBody>
          <a:bodyPr>
            <a:noAutofit/>
          </a:bodyPr>
          <a:lstStyle/>
          <a:p>
            <a:pPr marL="0" indent="0">
              <a:lnSpc>
                <a:spcPct val="100000"/>
              </a:lnSpc>
              <a:buNone/>
            </a:pPr>
            <a:r>
              <a:rPr lang="en-US" sz="4000" b="1" dirty="0">
                <a:latin typeface="Futura Std Book"/>
                <a:cs typeface="Futura Std Book"/>
              </a:rPr>
              <a:t>What did you think about disability when you were 8-12 years old?</a:t>
            </a:r>
          </a:p>
        </p:txBody>
      </p:sp>
    </p:spTree>
    <p:extLst>
      <p:ext uri="{BB962C8B-B14F-4D97-AF65-F5344CB8AC3E}">
        <p14:creationId xmlns:p14="http://schemas.microsoft.com/office/powerpoint/2010/main" val="276371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0390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Models of disability</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a:xfrm>
            <a:off x="838200" y="2124522"/>
            <a:ext cx="5181600" cy="4178830"/>
          </a:xfrm>
        </p:spPr>
        <p:txBody>
          <a:bodyPr>
            <a:normAutofit fontScale="92500"/>
          </a:bodyPr>
          <a:lstStyle/>
          <a:p>
            <a:pPr marL="0" indent="0">
              <a:lnSpc>
                <a:spcPct val="100000"/>
              </a:lnSpc>
              <a:buNone/>
            </a:pPr>
            <a:r>
              <a:rPr lang="en-US" b="1" dirty="0">
                <a:latin typeface="Futura Std Book"/>
                <a:cs typeface="Futura Std Book"/>
              </a:rPr>
              <a:t>Charity Model of Disability</a:t>
            </a:r>
          </a:p>
          <a:p>
            <a:pPr>
              <a:lnSpc>
                <a:spcPct val="100000"/>
              </a:lnSpc>
            </a:pPr>
            <a:r>
              <a:rPr lang="en-US" sz="2400" dirty="0">
                <a:latin typeface="Futura Std Book"/>
                <a:cs typeface="Futura Std Book"/>
              </a:rPr>
              <a:t>People with impairments perceived as objects of benevolence who cannot take care of themselves. </a:t>
            </a:r>
          </a:p>
          <a:p>
            <a:pPr>
              <a:lnSpc>
                <a:spcPct val="100000"/>
              </a:lnSpc>
            </a:pPr>
            <a:r>
              <a:rPr lang="en-US" sz="2400" dirty="0">
                <a:latin typeface="Futura Std Book"/>
                <a:cs typeface="Futura Std Book"/>
              </a:rPr>
              <a:t>Conditions participation to receiving “help” or charity.</a:t>
            </a:r>
          </a:p>
          <a:p>
            <a:pPr>
              <a:lnSpc>
                <a:spcPct val="100000"/>
              </a:lnSpc>
            </a:pPr>
            <a:r>
              <a:rPr lang="en-US" sz="2400" dirty="0">
                <a:latin typeface="Futura Std Book"/>
                <a:cs typeface="Futura Std Book"/>
              </a:rPr>
              <a:t>Having impairments is seen as a curse or punishment.</a:t>
            </a: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a:xfrm>
            <a:off x="6172202" y="2124522"/>
            <a:ext cx="5181600" cy="4178831"/>
          </a:xfrm>
        </p:spPr>
        <p:txBody>
          <a:bodyPr>
            <a:normAutofit fontScale="92500"/>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utura Std Book"/>
                <a:ea typeface="+mn-ea"/>
                <a:cs typeface="Futura Std Book"/>
              </a:rPr>
              <a:t>Medical Model of Disability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People with impairments seen throughout history as persons who are sick or subjects of rehabilitation.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Reduces persons to their impairment and conditions participation to being rehabilitated or “fixed” to meet societal norms and to fit back into society.</a:t>
            </a:r>
          </a:p>
        </p:txBody>
      </p:sp>
    </p:spTree>
    <p:extLst>
      <p:ext uri="{BB962C8B-B14F-4D97-AF65-F5344CB8AC3E}">
        <p14:creationId xmlns:p14="http://schemas.microsoft.com/office/powerpoint/2010/main" val="404507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13955"/>
          </a:xfrm>
        </p:spPr>
        <p:txBody>
          <a:bodyPr>
            <a:noAutofit/>
          </a:bodyPr>
          <a:lstStyle/>
          <a:p>
            <a:pPr marL="0" indent="0">
              <a:lnSpc>
                <a:spcPct val="100000"/>
              </a:lnSpc>
              <a:buNone/>
            </a:pPr>
            <a:r>
              <a:rPr lang="en-US" dirty="0">
                <a:latin typeface="Futura Std Book"/>
                <a:cs typeface="Futura Std Book"/>
              </a:rPr>
              <a:t>“[A] value system that considers certain typical characteristics of body and mind as essential for living a life of value. Based on strict standards of appearance, functioning and </a:t>
            </a:r>
            <a:r>
              <a:rPr lang="en-US" dirty="0" err="1">
                <a:latin typeface="Futura Std Book"/>
                <a:cs typeface="Futura Std Book"/>
              </a:rPr>
              <a:t>behaviour</a:t>
            </a:r>
            <a:r>
              <a:rPr lang="en-US" dirty="0">
                <a:latin typeface="Futura Std Book"/>
                <a:cs typeface="Futura Std Book"/>
              </a:rPr>
              <a:t>, ableist ways of thinking consider the disability experience as a misfortune that leads to suffering and disadvantage and invariably devalues human life”.</a:t>
            </a:r>
          </a:p>
          <a:p>
            <a:pPr marL="0" indent="0" algn="r">
              <a:lnSpc>
                <a:spcPct val="100000"/>
              </a:lnSpc>
              <a:buNone/>
            </a:pPr>
            <a:r>
              <a:rPr lang="en-US" sz="2400" dirty="0">
                <a:latin typeface="Futura Std Book"/>
                <a:cs typeface="Futura Std Book"/>
              </a:rPr>
              <a:t>Special Rapporteur on the rights of persons with disabilities, Report on the impact of ableism in medical and scientific practice, A/HRC/43/41, 2019</a:t>
            </a:r>
          </a:p>
        </p:txBody>
      </p:sp>
    </p:spTree>
    <p:extLst>
      <p:ext uri="{BB962C8B-B14F-4D97-AF65-F5344CB8AC3E}">
        <p14:creationId xmlns:p14="http://schemas.microsoft.com/office/powerpoint/2010/main" val="242840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874889" y="3128700"/>
            <a:ext cx="10442222" cy="754678"/>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4000" dirty="0"/>
              <a:t>DATA DISCOVERY CHALLENGE RESULTS</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955850" y="951970"/>
            <a:ext cx="10433595" cy="1090500"/>
          </a:xfrm>
          <a:prstGeom prst="rect">
            <a:avLst/>
          </a:prstGeom>
        </p:spPr>
        <p:txBody>
          <a:bodyPr spcFirstLastPara="1" vert="horz" wrap="square" lIns="91425" tIns="45700" rIns="91425" bIns="45700" rtlCol="0" anchor="t" anchorCtr="0">
            <a:noAutofit/>
          </a:bodyPr>
          <a:lstStyle/>
          <a:p>
            <a:pPr>
              <a:spcBef>
                <a:spcPts val="0"/>
              </a:spcBef>
            </a:pPr>
            <a:r>
              <a:rPr lang="en-US" sz="4800" dirty="0">
                <a:latin typeface="Futura Std Book" panose="020B0802020204020204" pitchFamily="34" charset="0"/>
              </a:rPr>
              <a:t>In trios, discuss:</a:t>
            </a:r>
            <a:endParaRPr sz="4800" dirty="0">
              <a:latin typeface="Futura Std Book" panose="020B0802020204020204" pitchFamily="34" charset="0"/>
            </a:endParaRPr>
          </a:p>
        </p:txBody>
      </p:sp>
      <p:sp>
        <p:nvSpPr>
          <p:cNvPr id="280" name="Google Shape;280;p34"/>
          <p:cNvSpPr txBox="1">
            <a:spLocks noGrp="1"/>
          </p:cNvSpPr>
          <p:nvPr>
            <p:ph type="body" idx="1"/>
          </p:nvPr>
        </p:nvSpPr>
        <p:spPr>
          <a:xfrm>
            <a:off x="955239" y="2474308"/>
            <a:ext cx="10435250" cy="35274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sz="3200" dirty="0">
                <a:latin typeface="Futura Std Book" panose="020B0802020204020204" pitchFamily="34" charset="0"/>
              </a:rPr>
              <a:t>How was it to answer the survey for you, what did you learn and share something about your own context.</a:t>
            </a:r>
            <a:endParaRPr sz="3200" dirty="0">
              <a:latin typeface="Futura Std Book" panose="020B08020202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182206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959665" y="915192"/>
            <a:ext cx="10430823" cy="1263564"/>
          </a:xfrm>
          <a:prstGeom prst="rect">
            <a:avLst/>
          </a:prstGeom>
        </p:spPr>
        <p:txBody>
          <a:bodyPr spcFirstLastPara="1" vert="horz" wrap="square" lIns="91425" tIns="45700" rIns="91425" bIns="45700" rtlCol="0" anchor="t" anchorCtr="0">
            <a:noAutofit/>
          </a:bodyPr>
          <a:lstStyle/>
          <a:p>
            <a:pPr>
              <a:spcBef>
                <a:spcPts val="0"/>
              </a:spcBef>
            </a:pPr>
            <a:r>
              <a:rPr lang="en-US" sz="2400" dirty="0"/>
              <a:t>Group 1 – What does the ideal accessible city looks like?</a:t>
            </a:r>
            <a:endParaRPr sz="2400" dirty="0"/>
          </a:p>
          <a:p>
            <a:pPr>
              <a:spcBef>
                <a:spcPts val="0"/>
              </a:spcBef>
            </a:pPr>
            <a:r>
              <a:rPr lang="en-US" sz="1800" b="0" i="1" dirty="0"/>
              <a:t>Create a collage on this slide from images you find on the internet and that represent the elements that an ideally accessible city would have. Copy and paste the images on the slide.</a:t>
            </a:r>
            <a:endParaRPr sz="1800" b="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959665" y="915192"/>
            <a:ext cx="10430823" cy="1263564"/>
          </a:xfrm>
          <a:prstGeom prst="rect">
            <a:avLst/>
          </a:prstGeom>
        </p:spPr>
        <p:txBody>
          <a:bodyPr spcFirstLastPara="1" vert="horz" wrap="square" lIns="91425" tIns="45700" rIns="91425" bIns="45700" rtlCol="0" anchor="t" anchorCtr="0">
            <a:noAutofit/>
          </a:bodyPr>
          <a:lstStyle/>
          <a:p>
            <a:pPr>
              <a:spcBef>
                <a:spcPts val="0"/>
              </a:spcBef>
            </a:pPr>
            <a:r>
              <a:rPr lang="en-US" sz="2400" dirty="0"/>
              <a:t>Group 2 – What does the ideal accessible city looks like?</a:t>
            </a:r>
            <a:endParaRPr sz="2400" dirty="0"/>
          </a:p>
          <a:p>
            <a:pPr>
              <a:spcBef>
                <a:spcPts val="0"/>
              </a:spcBef>
            </a:pPr>
            <a:r>
              <a:rPr lang="en-US" sz="1800" b="0" i="1" dirty="0"/>
              <a:t>Create a collage on this slide from images you find on the internet and that represent the elements that an ideally accessible city would have. Copy and paste the images on the slide.</a:t>
            </a:r>
            <a:endParaRPr sz="1800" b="0" i="1" dirty="0"/>
          </a:p>
        </p:txBody>
      </p:sp>
    </p:spTree>
    <p:extLst>
      <p:ext uri="{BB962C8B-B14F-4D97-AF65-F5344CB8AC3E}">
        <p14:creationId xmlns:p14="http://schemas.microsoft.com/office/powerpoint/2010/main" val="685935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959665" y="915192"/>
            <a:ext cx="10430823" cy="1263564"/>
          </a:xfrm>
          <a:prstGeom prst="rect">
            <a:avLst/>
          </a:prstGeom>
        </p:spPr>
        <p:txBody>
          <a:bodyPr spcFirstLastPara="1" vert="horz" wrap="square" lIns="91425" tIns="45700" rIns="91425" bIns="45700" rtlCol="0" anchor="t" anchorCtr="0">
            <a:noAutofit/>
          </a:bodyPr>
          <a:lstStyle/>
          <a:p>
            <a:pPr>
              <a:spcBef>
                <a:spcPts val="0"/>
              </a:spcBef>
            </a:pPr>
            <a:r>
              <a:rPr lang="en-US" sz="2400" dirty="0"/>
              <a:t>Group 3 – What does the ideal accessible city looks like?</a:t>
            </a:r>
            <a:endParaRPr sz="2400" dirty="0"/>
          </a:p>
          <a:p>
            <a:pPr>
              <a:spcBef>
                <a:spcPts val="0"/>
              </a:spcBef>
            </a:pPr>
            <a:r>
              <a:rPr lang="en-US" sz="1800" b="0" i="1" dirty="0"/>
              <a:t>Create a collage on this slide from images you find on the internet and that represent the elements that an ideally accessible city would have. Copy and paste the images on the slide.</a:t>
            </a:r>
            <a:endParaRPr sz="1800" b="0" i="1" dirty="0"/>
          </a:p>
        </p:txBody>
      </p:sp>
    </p:spTree>
    <p:extLst>
      <p:ext uri="{BB962C8B-B14F-4D97-AF65-F5344CB8AC3E}">
        <p14:creationId xmlns:p14="http://schemas.microsoft.com/office/powerpoint/2010/main" val="2778063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959665" y="915192"/>
            <a:ext cx="10430823" cy="1263564"/>
          </a:xfrm>
          <a:prstGeom prst="rect">
            <a:avLst/>
          </a:prstGeom>
        </p:spPr>
        <p:txBody>
          <a:bodyPr spcFirstLastPara="1" vert="horz" wrap="square" lIns="91425" tIns="45700" rIns="91425" bIns="45700" rtlCol="0" anchor="t" anchorCtr="0">
            <a:noAutofit/>
          </a:bodyPr>
          <a:lstStyle/>
          <a:p>
            <a:pPr>
              <a:spcBef>
                <a:spcPts val="0"/>
              </a:spcBef>
            </a:pPr>
            <a:r>
              <a:rPr lang="en-US" sz="2400" dirty="0"/>
              <a:t>Group 4 – What does the ideal accessible city looks like?</a:t>
            </a:r>
            <a:endParaRPr sz="2400" dirty="0"/>
          </a:p>
          <a:p>
            <a:pPr>
              <a:spcBef>
                <a:spcPts val="0"/>
              </a:spcBef>
            </a:pPr>
            <a:r>
              <a:rPr lang="en-US" sz="1800" b="0" i="1" dirty="0"/>
              <a:t>Create a collage on this slide from images you find on the internet and that represent the elements that an ideally accessible city would have. Copy and paste the images on the slide.</a:t>
            </a:r>
            <a:endParaRPr sz="1800" b="0" i="1" dirty="0"/>
          </a:p>
        </p:txBody>
      </p:sp>
    </p:spTree>
    <p:extLst>
      <p:ext uri="{BB962C8B-B14F-4D97-AF65-F5344CB8AC3E}">
        <p14:creationId xmlns:p14="http://schemas.microsoft.com/office/powerpoint/2010/main" val="3231484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959665" y="915192"/>
            <a:ext cx="10430823" cy="1263564"/>
          </a:xfrm>
          <a:prstGeom prst="rect">
            <a:avLst/>
          </a:prstGeom>
        </p:spPr>
        <p:txBody>
          <a:bodyPr spcFirstLastPara="1" vert="horz" wrap="square" lIns="91425" tIns="45700" rIns="91425" bIns="45700" rtlCol="0" anchor="t" anchorCtr="0">
            <a:noAutofit/>
          </a:bodyPr>
          <a:lstStyle/>
          <a:p>
            <a:pPr>
              <a:spcBef>
                <a:spcPts val="0"/>
              </a:spcBef>
            </a:pPr>
            <a:r>
              <a:rPr lang="en-US" sz="2400" dirty="0"/>
              <a:t>Group 5 – What does the ideal accessible city looks like?</a:t>
            </a:r>
            <a:endParaRPr sz="2400" dirty="0"/>
          </a:p>
          <a:p>
            <a:pPr>
              <a:spcBef>
                <a:spcPts val="0"/>
              </a:spcBef>
            </a:pPr>
            <a:r>
              <a:rPr lang="en-US" sz="1800" b="0" i="1" dirty="0"/>
              <a:t>Create a collage on this slide from images you find on the internet and that represent the elements that an ideally accessible city would have. Copy and paste the images on the slide.</a:t>
            </a:r>
            <a:endParaRPr sz="1800" b="0" i="1" dirty="0"/>
          </a:p>
        </p:txBody>
      </p:sp>
    </p:spTree>
    <p:extLst>
      <p:ext uri="{BB962C8B-B14F-4D97-AF65-F5344CB8AC3E}">
        <p14:creationId xmlns:p14="http://schemas.microsoft.com/office/powerpoint/2010/main" val="417501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959665" y="915192"/>
            <a:ext cx="10430823" cy="1263564"/>
          </a:xfrm>
          <a:prstGeom prst="rect">
            <a:avLst/>
          </a:prstGeom>
        </p:spPr>
        <p:txBody>
          <a:bodyPr spcFirstLastPara="1" vert="horz" wrap="square" lIns="91425" tIns="45700" rIns="91425" bIns="45700" rtlCol="0" anchor="t" anchorCtr="0">
            <a:noAutofit/>
          </a:bodyPr>
          <a:lstStyle/>
          <a:p>
            <a:pPr>
              <a:spcBef>
                <a:spcPts val="0"/>
              </a:spcBef>
            </a:pPr>
            <a:r>
              <a:rPr lang="en-US" sz="2400" dirty="0"/>
              <a:t>Group 6 – What does the ideal accessible city looks like?</a:t>
            </a:r>
            <a:endParaRPr sz="2400" dirty="0"/>
          </a:p>
          <a:p>
            <a:pPr>
              <a:spcBef>
                <a:spcPts val="0"/>
              </a:spcBef>
            </a:pPr>
            <a:r>
              <a:rPr lang="en-US" sz="1800" b="0" i="1" dirty="0"/>
              <a:t>Create a collage on this slide from images you find on the internet and that represent the elements that an ideally accessible city would have. Copy and paste the images on the slide.</a:t>
            </a:r>
            <a:endParaRPr sz="1800" b="0" i="1" dirty="0"/>
          </a:p>
        </p:txBody>
      </p:sp>
    </p:spTree>
    <p:extLst>
      <p:ext uri="{BB962C8B-B14F-4D97-AF65-F5344CB8AC3E}">
        <p14:creationId xmlns:p14="http://schemas.microsoft.com/office/powerpoint/2010/main" val="619577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1003283" y="929689"/>
            <a:ext cx="10386576" cy="645600"/>
          </a:xfrm>
          <a:prstGeom prst="rect">
            <a:avLst/>
          </a:prstGeom>
        </p:spPr>
        <p:txBody>
          <a:bodyPr spcFirstLastPara="1" vert="horz" wrap="square" lIns="91425" tIns="45700" rIns="91425" bIns="45700" rtlCol="0" anchor="t" anchorCtr="0">
            <a:noAutofit/>
          </a:bodyPr>
          <a:lstStyle/>
          <a:p>
            <a:r>
              <a:rPr lang="en-US">
                <a:solidFill>
                  <a:schemeClr val="tx1"/>
                </a:solidFill>
                <a:latin typeface="Futura Std Book" panose="020B0802020204020204" pitchFamily="34" charset="0"/>
              </a:rPr>
              <a:t>Welcome back!</a:t>
            </a:r>
            <a:endParaRPr>
              <a:solidFill>
                <a:schemeClr val="tx1"/>
              </a:solidFill>
              <a:latin typeface="Futura Std Book" panose="020B0802020204020204" pitchFamily="34" charset="0"/>
            </a:endParaRPr>
          </a:p>
        </p:txBody>
      </p:sp>
      <p:sp>
        <p:nvSpPr>
          <p:cNvPr id="316" name="Google Shape;316;p41"/>
          <p:cNvSpPr txBox="1">
            <a:spLocks noGrp="1"/>
          </p:cNvSpPr>
          <p:nvPr>
            <p:ph type="body" idx="1"/>
          </p:nvPr>
        </p:nvSpPr>
        <p:spPr>
          <a:xfrm>
            <a:off x="1003282" y="2579839"/>
            <a:ext cx="10386577" cy="1409700"/>
          </a:xfrm>
          <a:prstGeom prst="rect">
            <a:avLst/>
          </a:prstGeom>
        </p:spPr>
        <p:txBody>
          <a:bodyPr spcFirstLastPara="1" vert="horz" wrap="square" lIns="91425" tIns="45700" rIns="91425" bIns="45700" rtlCol="0" anchor="t" anchorCtr="0">
            <a:noAutofit/>
          </a:bodyPr>
          <a:lstStyle/>
          <a:p>
            <a:pPr marL="0" indent="0">
              <a:buNone/>
            </a:pPr>
            <a:r>
              <a:rPr lang="en-US" dirty="0">
                <a:latin typeface="Futura Std Book" panose="020B0802020204020204" pitchFamily="34" charset="0"/>
              </a:rPr>
              <a:t>Please now visit the creations of the other groups.</a:t>
            </a:r>
            <a:endParaRPr dirty="0">
              <a:latin typeface="Futura Std Book" panose="020B08020202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989717" y="953351"/>
            <a:ext cx="10400772" cy="66096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Debrief</a:t>
            </a:r>
            <a:endParaRPr>
              <a:latin typeface="Futura Std Book" panose="020B0802020204020204" pitchFamily="34" charset="0"/>
            </a:endParaRPr>
          </a:p>
        </p:txBody>
      </p:sp>
      <p:sp>
        <p:nvSpPr>
          <p:cNvPr id="322" name="Google Shape;322;p42"/>
          <p:cNvSpPr txBox="1">
            <a:spLocks noGrp="1"/>
          </p:cNvSpPr>
          <p:nvPr>
            <p:ph type="body" idx="1"/>
          </p:nvPr>
        </p:nvSpPr>
        <p:spPr>
          <a:xfrm>
            <a:off x="989717" y="1737048"/>
            <a:ext cx="10402422" cy="4731485"/>
          </a:xfrm>
          <a:prstGeom prst="rect">
            <a:avLst/>
          </a:prstGeom>
        </p:spPr>
        <p:txBody>
          <a:bodyPr spcFirstLastPara="1" vert="horz" wrap="square" lIns="91425" tIns="45700" rIns="91425" bIns="45700" rtlCol="0" anchor="t" anchorCtr="0">
            <a:noAutofit/>
          </a:bodyPr>
          <a:lstStyle/>
          <a:p>
            <a:pPr marL="457200" indent="-342900">
              <a:spcBef>
                <a:spcPts val="360"/>
              </a:spcBef>
              <a:buSzPts val="1800"/>
              <a:buChar char="▪"/>
            </a:pPr>
            <a:r>
              <a:rPr lang="en-US" dirty="0">
                <a:latin typeface="Futura Std Book" panose="020B0802020204020204" pitchFamily="34" charset="0"/>
              </a:rPr>
              <a:t>How was it to create your ideal city?</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What did you include or think about?</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What makes it ideal?</a:t>
            </a:r>
            <a:endParaRPr dirty="0">
              <a:latin typeface="Futura Std Book" panose="020B0802020204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32" name="Google Shape;332;p43"/>
          <p:cNvSpPr txBox="1">
            <a:spLocks noGrp="1"/>
          </p:cNvSpPr>
          <p:nvPr>
            <p:ph type="title"/>
          </p:nvPr>
        </p:nvSpPr>
        <p:spPr>
          <a:xfrm>
            <a:off x="958333" y="880035"/>
            <a:ext cx="10409578" cy="1090500"/>
          </a:xfrm>
          <a:prstGeom prst="rect">
            <a:avLst/>
          </a:prstGeom>
        </p:spPr>
        <p:txBody>
          <a:bodyPr spcFirstLastPara="1" vert="horz" wrap="square" lIns="91425" tIns="45700" rIns="91425" bIns="45700" rtlCol="0" anchor="t" anchorCtr="0">
            <a:noAutofit/>
          </a:bodyPr>
          <a:lstStyle/>
          <a:p>
            <a:pPr>
              <a:spcBef>
                <a:spcPts val="0"/>
              </a:spcBef>
            </a:pPr>
            <a:r>
              <a:rPr lang="en-US" sz="3200" dirty="0"/>
              <a:t>The progression of supports</a:t>
            </a:r>
            <a:endParaRPr sz="3200" dirty="0"/>
          </a:p>
        </p:txBody>
      </p:sp>
      <p:pic>
        <p:nvPicPr>
          <p:cNvPr id="14" name="Picture 13" descr="An infographic depicting integrating individual mobility at different levels in the transport system. The graphic shows colored concentric circles surrounding a central circle. The circles have text in them, starting from the center: &quot;human support&quot;, &quot;assistive technologies: including information and communication technologies&quot;, &quot;Point-to-point transportation: accessible taxi, disability-specific transport, adapted vehicles&quot;, &quot;Accessible flexible line transport: combined with point-to-point transportation (paratransit, flexilines)&quot;, &quot;Accessible mass transportation: train, subway, buses, etc.&quot;, &quot;Accessible inter-urban and long-distance options&quot;."/>
          <p:cNvPicPr/>
          <p:nvPr/>
        </p:nvPicPr>
        <p:blipFill>
          <a:blip r:embed="rId3" cstate="print">
            <a:extLst>
              <a:ext uri="{28A0092B-C50C-407E-A947-70E740481C1C}">
                <a14:useLocalDpi xmlns:a14="http://schemas.microsoft.com/office/drawing/2010/main" val="0"/>
              </a:ext>
            </a:extLst>
          </a:blip>
          <a:stretch>
            <a:fillRect/>
          </a:stretch>
        </p:blipFill>
        <p:spPr>
          <a:xfrm>
            <a:off x="2520270" y="1425285"/>
            <a:ext cx="7285703" cy="538316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a:spLocks noGrp="1"/>
          </p:cNvSpPr>
          <p:nvPr>
            <p:ph type="title"/>
          </p:nvPr>
        </p:nvSpPr>
        <p:spPr>
          <a:xfrm>
            <a:off x="970818" y="953351"/>
            <a:ext cx="10392399"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Wrap-up and Next Steps</a:t>
            </a:r>
            <a:endParaRPr>
              <a:latin typeface="Futura Std Book" panose="020B0802020204020204" pitchFamily="34" charset="0"/>
            </a:endParaRPr>
          </a:p>
        </p:txBody>
      </p:sp>
      <p:sp>
        <p:nvSpPr>
          <p:cNvPr id="344" name="Google Shape;344;p44"/>
          <p:cNvSpPr txBox="1">
            <a:spLocks noGrp="1"/>
          </p:cNvSpPr>
          <p:nvPr>
            <p:ph type="body" idx="1"/>
          </p:nvPr>
        </p:nvSpPr>
        <p:spPr>
          <a:xfrm>
            <a:off x="970288" y="2177315"/>
            <a:ext cx="10394047" cy="4048824"/>
          </a:xfrm>
          <a:prstGeom prst="rect">
            <a:avLst/>
          </a:prstGeom>
        </p:spPr>
        <p:txBody>
          <a:bodyPr spcFirstLastPara="1" vert="horz" wrap="square" lIns="91425" tIns="45700" rIns="91425" bIns="45700" rtlCol="0" anchor="t" anchorCtr="0">
            <a:noAutofit/>
          </a:bodyPr>
          <a:lstStyle/>
          <a:p>
            <a:pPr marL="457200" indent="-342900">
              <a:spcBef>
                <a:spcPts val="360"/>
              </a:spcBef>
              <a:buSzPts val="1800"/>
              <a:buChar char="▪"/>
            </a:pPr>
            <a:r>
              <a:rPr lang="en-US" dirty="0">
                <a:latin typeface="Futura Std Book" panose="020B0802020204020204" pitchFamily="34" charset="0"/>
              </a:rPr>
              <a:t>Before the next session, please make a list of the ways in which your current city is accessible or inaccessible for persons with disabilities.</a:t>
            </a:r>
            <a:endParaRPr dirty="0">
              <a:latin typeface="Futura Std Book" panose="020B0802020204020204" pitchFamily="34" charset="0"/>
            </a:endParaRPr>
          </a:p>
          <a:p>
            <a:pPr marL="457200" indent="-342900">
              <a:spcBef>
                <a:spcPts val="0"/>
              </a:spcBef>
              <a:buSzPts val="1800"/>
              <a:buChar char="▪"/>
            </a:pPr>
            <a:r>
              <a:rPr lang="en-US" dirty="0">
                <a:latin typeface="Futura Std Book" panose="020B0802020204020204" pitchFamily="34" charset="0"/>
              </a:rPr>
              <a:t>Before the next session, please watch the </a:t>
            </a:r>
            <a:r>
              <a:rPr lang="en-US" dirty="0">
                <a:latin typeface="Futura Std Book" panose="020B0802020204020204" pitchFamily="34" charset="0"/>
                <a:hlinkClick r:id="rId3"/>
              </a:rPr>
              <a:t>video on SDG 11 of the resource package</a:t>
            </a:r>
            <a:endParaRPr dirty="0">
              <a:latin typeface="Futura Std Book" panose="020B0802020204020204" pitchFamily="34" charset="0"/>
            </a:endParaRPr>
          </a:p>
          <a:p>
            <a:pPr marL="0" indent="0">
              <a:spcBef>
                <a:spcPts val="360"/>
              </a:spcBef>
              <a:buNone/>
            </a:pPr>
            <a:endParaRPr lang="en-US"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(Information about session 2)</a:t>
            </a:r>
            <a:endParaRPr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(Any follow-up information)</a:t>
            </a:r>
            <a:endParaRPr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(Evaluation)</a:t>
            </a:r>
            <a:endParaRPr dirty="0">
              <a:latin typeface="Futura Std Book" panose="020B0802020204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dirty="0">
                <a:solidFill>
                  <a:srgbClr val="666666"/>
                </a:solidFill>
                <a:latin typeface="Futura Std Book" panose="020B0802020204020204" pitchFamily="34" charset="0"/>
              </a:rPr>
              <a:t>Template by </a:t>
            </a:r>
            <a:r>
              <a:rPr lang="en-US" sz="1200"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dirty="0">
              <a:solidFill>
                <a:srgbClr val="666666"/>
              </a:solidFill>
              <a:latin typeface="Futura Std Book" panose="020B0802020204020204" pitchFamily="34" charset="0"/>
            </a:endParaRPr>
          </a:p>
        </p:txBody>
      </p:sp>
      <p:sp>
        <p:nvSpPr>
          <p:cNvPr id="216" name="Google Shape;216;p25"/>
          <p:cNvSpPr txBox="1"/>
          <p:nvPr/>
        </p:nvSpPr>
        <p:spPr>
          <a:xfrm>
            <a:off x="3798189" y="3367422"/>
            <a:ext cx="4078839" cy="1356642"/>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Name one question you have after today’s session.</a:t>
            </a:r>
          </a:p>
        </p:txBody>
      </p:sp>
    </p:spTree>
    <p:extLst>
      <p:ext uri="{BB962C8B-B14F-4D97-AF65-F5344CB8AC3E}">
        <p14:creationId xmlns:p14="http://schemas.microsoft.com/office/powerpoint/2010/main" val="1617457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2775681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67502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58</TotalTime>
  <Words>1213</Words>
  <Application>Microsoft Office PowerPoint</Application>
  <PresentationFormat>Widescreen</PresentationFormat>
  <Paragraphs>136</Paragraphs>
  <Slides>37</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Futura Std Book</vt:lpstr>
      <vt:lpstr>Libre Franklin</vt:lpstr>
      <vt:lpstr>Open Sans</vt:lpstr>
      <vt:lpstr>Office Theme</vt:lpstr>
      <vt:lpstr>Policy Guidance on Sustainable Cities and Communities – Sustainable Development Goal 11: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What’s in the Resource Package?</vt:lpstr>
      <vt:lpstr>Agenda</vt:lpstr>
      <vt:lpstr>Disability and Ableism:</vt:lpstr>
      <vt:lpstr>Understanding Ableism and Disability</vt:lpstr>
      <vt:lpstr>Understanding Ableism and Disability</vt:lpstr>
      <vt:lpstr>Models of disability</vt:lpstr>
      <vt:lpstr>Ableism</vt:lpstr>
      <vt:lpstr>DATA DISCOVERY CHALLENGE RESULTS</vt:lpstr>
      <vt:lpstr>In trios, discuss:</vt:lpstr>
      <vt:lpstr>Break! Come back at :00</vt:lpstr>
      <vt:lpstr>Group 1 – What does the ideal accessible city looks like? Create a collage on this slide from images you find on the internet and that represent the elements that an ideally accessible city would have. Copy and paste the images on the slide.</vt:lpstr>
      <vt:lpstr>Group 2 – What does the ideal accessible city looks like? Create a collage on this slide from images you find on the internet and that represent the elements that an ideally accessible city would have. Copy and paste the images on the slide.</vt:lpstr>
      <vt:lpstr>Group 3 – What does the ideal accessible city looks like? Create a collage on this slide from images you find on the internet and that represent the elements that an ideally accessible city would have. Copy and paste the images on the slide.</vt:lpstr>
      <vt:lpstr>Group 4 – What does the ideal accessible city looks like? Create a collage on this slide from images you find on the internet and that represent the elements that an ideally accessible city would have. Copy and paste the images on the slide.</vt:lpstr>
      <vt:lpstr>Group 5 – What does the ideal accessible city looks like? Create a collage on this slide from images you find on the internet and that represent the elements that an ideally accessible city would have. Copy and paste the images on the slide.</vt:lpstr>
      <vt:lpstr>Group 6 – What does the ideal accessible city looks like? Create a collage on this slide from images you find on the internet and that represent the elements that an ideally accessible city would have. Copy and paste the images on the slide.</vt:lpstr>
      <vt:lpstr>Welcome back!</vt:lpstr>
      <vt:lpstr>Debrief</vt:lpstr>
      <vt:lpstr>The progression of supports</vt:lpstr>
      <vt:lpstr>Wrap-up and Next Steps</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19</cp:revision>
  <dcterms:created xsi:type="dcterms:W3CDTF">2022-10-04T16:52:31Z</dcterms:created>
  <dcterms:modified xsi:type="dcterms:W3CDTF">2022-10-18T11:19:48Z</dcterms:modified>
</cp:coreProperties>
</file>