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270" r:id="rId16"/>
    <p:sldId id="271" r:id="rId17"/>
    <p:sldId id="272" r:id="rId18"/>
    <p:sldId id="273" r:id="rId19"/>
    <p:sldId id="274" r:id="rId20"/>
    <p:sldId id="352" r:id="rId21"/>
    <p:sldId id="353" r:id="rId22"/>
    <p:sldId id="354" r:id="rId23"/>
    <p:sldId id="355" r:id="rId24"/>
    <p:sldId id="279"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d9f9c3ec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d9f9c3ec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3959760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3959760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8394f53b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8394f53b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394f53b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8394f53b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8394f53b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8394f53b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8394f53b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8394f53b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394f53b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8394f53b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57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8394f53b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8394f53b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16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8394f53b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8394f53b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24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8394f53b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8394f53b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ecb716e5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ecb716e5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69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68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42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34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0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8394f53b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8394f53b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64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8394f53b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a8394f53b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Sustainable Cities and Communities – Sustainable Development Goal 11: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dirty="0">
                <a:latin typeface="Futura Std Book" panose="020B0402020204020303" pitchFamily="34" charset="0"/>
              </a:rPr>
            </a:br>
            <a:r>
              <a:rPr lang="en-US" i="1" dirty="0">
                <a:latin typeface="Futura Std Book" panose="020B0402020204020303" pitchFamily="34" charset="0"/>
              </a:rPr>
              <a:t>Platform, (Date)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129170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Closed Captioning</a:t>
            </a:r>
            <a:endParaRPr>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76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share in chat one thing that stuck with you from last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2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200" dirty="0">
                <a:latin typeface="Futura Std Book"/>
                <a:cs typeface="Futura Std Book"/>
              </a:rPr>
              <a:t>Gain an understanding of the current situation in terms of the barriers persons with disabilities face in cities and urban settlements.</a:t>
            </a:r>
          </a:p>
          <a:p>
            <a:pPr>
              <a:lnSpc>
                <a:spcPct val="100000"/>
              </a:lnSpc>
            </a:pPr>
            <a:r>
              <a:rPr lang="en-US" sz="2200" dirty="0">
                <a:latin typeface="Futura Std Book"/>
                <a:cs typeface="Futura Std Book"/>
              </a:rPr>
              <a:t>Identify concrete steps that policymakers can take to guarantee inclusive cities and communities in the process of implementing Sustainable Development Goal 11 with a disability rights lens.</a:t>
            </a:r>
          </a:p>
          <a:p>
            <a:pPr>
              <a:lnSpc>
                <a:spcPct val="100000"/>
              </a:lnSpc>
            </a:pPr>
            <a:r>
              <a:rPr lang="en-US" sz="2200" dirty="0">
                <a:latin typeface="Futura Std Book"/>
                <a:cs typeface="Futura Std Book"/>
              </a:rPr>
              <a:t>Obtain additional information to support the implementation of measures to ensure inclusive cities and communities in their own context.</a:t>
            </a:r>
          </a:p>
        </p:txBody>
      </p:sp>
    </p:spTree>
    <p:extLst>
      <p:ext uri="{BB962C8B-B14F-4D97-AF65-F5344CB8AC3E}">
        <p14:creationId xmlns:p14="http://schemas.microsoft.com/office/powerpoint/2010/main" val="347573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978428" y="918104"/>
            <a:ext cx="10400771"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Short Video</a:t>
            </a:r>
            <a:endParaRPr>
              <a:latin typeface="Futura Std Book" panose="020B0802020204020204" pitchFamily="34" charset="0"/>
            </a:endParaRPr>
          </a:p>
        </p:txBody>
      </p:sp>
      <p:sp>
        <p:nvSpPr>
          <p:cNvPr id="213" name="Google Shape;213;p27"/>
          <p:cNvSpPr txBox="1">
            <a:spLocks noGrp="1"/>
          </p:cNvSpPr>
          <p:nvPr>
            <p:ph type="body" idx="1"/>
          </p:nvPr>
        </p:nvSpPr>
        <p:spPr>
          <a:xfrm>
            <a:off x="978428" y="1786795"/>
            <a:ext cx="10402421" cy="24123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a:latin typeface="Futura Std Book" panose="020B0802020204020204" pitchFamily="34" charset="0"/>
              </a:rPr>
              <a:t>As you watch and listen, pay attention to the different stories highlighted and the issues shared and proposed. </a:t>
            </a:r>
            <a:endParaRPr>
              <a:latin typeface="Futura Std Book" panose="020B0802020204020204" pitchFamily="34" charset="0"/>
            </a:endParaRPr>
          </a:p>
          <a:p>
            <a:pPr marL="0" indent="0">
              <a:spcBef>
                <a:spcPts val="360"/>
              </a:spcBef>
              <a:buNone/>
            </a:pPr>
            <a:endParaRPr>
              <a:latin typeface="Futura Std Book" panose="020B0802020204020204" pitchFamily="34" charset="0"/>
            </a:endParaRPr>
          </a:p>
          <a:p>
            <a:pPr marL="0" indent="0">
              <a:spcBef>
                <a:spcPts val="360"/>
              </a:spcBef>
              <a:buNone/>
            </a:pPr>
            <a:r>
              <a:rPr lang="en-US">
                <a:latin typeface="Futura Std Book" panose="020B0802020204020204" pitchFamily="34" charset="0"/>
              </a:rPr>
              <a:t>Please share in chat any reactions to the video.</a:t>
            </a:r>
            <a:endParaRPr>
              <a:latin typeface="Futura Std Book" panose="020B0802020204020204" pitchFamily="34" charset="0"/>
            </a:endParaRPr>
          </a:p>
          <a:p>
            <a:pPr marL="0" indent="0">
              <a:spcBef>
                <a:spcPts val="360"/>
              </a:spcBef>
              <a:buNone/>
            </a:pPr>
            <a:endParaRPr>
              <a:latin typeface="Futura Std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989716" y="953350"/>
            <a:ext cx="10333039" cy="1090500"/>
          </a:xfrm>
          <a:prstGeom prst="rect">
            <a:avLst/>
          </a:prstGeom>
        </p:spPr>
        <p:txBody>
          <a:bodyPr spcFirstLastPara="1" vert="horz" wrap="square" lIns="91425" tIns="45700" rIns="91425" bIns="45700" rtlCol="0" anchor="t" anchorCtr="0">
            <a:noAutofit/>
          </a:bodyPr>
          <a:lstStyle/>
          <a:p>
            <a:pPr>
              <a:spcBef>
                <a:spcPts val="0"/>
              </a:spcBef>
            </a:pPr>
            <a:r>
              <a:rPr lang="en-US" sz="2800" dirty="0">
                <a:latin typeface="Futura Std Book" panose="020B0802020204020204" pitchFamily="34" charset="0"/>
              </a:rPr>
              <a:t>What are some ways in which your current cities or towns are accessible or inaccessible for people with disabilities?</a:t>
            </a:r>
            <a:endParaRPr sz="2800" dirty="0">
              <a:latin typeface="Futura Std Book" panose="020B0802020204020204" pitchFamily="34" charset="0"/>
            </a:endParaRPr>
          </a:p>
        </p:txBody>
      </p:sp>
      <p:sp>
        <p:nvSpPr>
          <p:cNvPr id="219" name="Google Shape;219;p28"/>
          <p:cNvSpPr txBox="1">
            <a:spLocks noGrp="1"/>
          </p:cNvSpPr>
          <p:nvPr>
            <p:ph type="body" idx="1"/>
          </p:nvPr>
        </p:nvSpPr>
        <p:spPr>
          <a:xfrm>
            <a:off x="989187" y="2177313"/>
            <a:ext cx="5106812"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a:t>
            </a:r>
            <a:endParaRPr>
              <a:latin typeface="Futura Std Book" panose="020B0802020204020204" pitchFamily="34" charset="0"/>
            </a:endParaRPr>
          </a:p>
        </p:txBody>
      </p:sp>
      <p:sp>
        <p:nvSpPr>
          <p:cNvPr id="220" name="Google Shape;220;p28"/>
          <p:cNvSpPr txBox="1">
            <a:spLocks noGrp="1"/>
          </p:cNvSpPr>
          <p:nvPr>
            <p:ph type="body" idx="2"/>
          </p:nvPr>
        </p:nvSpPr>
        <p:spPr>
          <a:xfrm>
            <a:off x="989187" y="2853588"/>
            <a:ext cx="5106812"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221" name="Google Shape;221;p28"/>
          <p:cNvSpPr txBox="1">
            <a:spLocks noGrp="1"/>
          </p:cNvSpPr>
          <p:nvPr>
            <p:ph type="body" idx="3"/>
          </p:nvPr>
        </p:nvSpPr>
        <p:spPr>
          <a:xfrm>
            <a:off x="6095999" y="2187159"/>
            <a:ext cx="5226756" cy="676200"/>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Inaccessible</a:t>
            </a:r>
            <a:endParaRPr>
              <a:latin typeface="Futura Std Book" panose="020B0802020204020204" pitchFamily="34" charset="0"/>
            </a:endParaRPr>
          </a:p>
        </p:txBody>
      </p:sp>
      <p:sp>
        <p:nvSpPr>
          <p:cNvPr id="222" name="Google Shape;222;p28"/>
          <p:cNvSpPr txBox="1">
            <a:spLocks noGrp="1"/>
          </p:cNvSpPr>
          <p:nvPr>
            <p:ph type="body" idx="4"/>
          </p:nvPr>
        </p:nvSpPr>
        <p:spPr>
          <a:xfrm>
            <a:off x="6095999" y="2863434"/>
            <a:ext cx="5226756" cy="3801300"/>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990838" y="927689"/>
            <a:ext cx="10388361"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Breakout groups</a:t>
            </a:r>
            <a:endParaRPr>
              <a:solidFill>
                <a:schemeClr val="tx1"/>
              </a:solidFill>
              <a:latin typeface="Futura Std Book" panose="020B0802020204020204" pitchFamily="34" charset="0"/>
            </a:endParaRPr>
          </a:p>
        </p:txBody>
      </p:sp>
      <p:sp>
        <p:nvSpPr>
          <p:cNvPr id="228" name="Google Shape;228;p29"/>
          <p:cNvSpPr txBox="1">
            <a:spLocks noGrp="1"/>
          </p:cNvSpPr>
          <p:nvPr>
            <p:ph type="body" idx="1"/>
          </p:nvPr>
        </p:nvSpPr>
        <p:spPr>
          <a:xfrm>
            <a:off x="990839" y="1787617"/>
            <a:ext cx="10388360" cy="4440900"/>
          </a:xfrm>
          <a:prstGeom prst="rect">
            <a:avLst/>
          </a:prstGeom>
        </p:spPr>
        <p:txBody>
          <a:bodyPr spcFirstLastPara="1" vert="horz" wrap="square" lIns="91425" tIns="45700" rIns="91425" bIns="45700" rtlCol="0" anchor="t" anchorCtr="0">
            <a:noAutofit/>
          </a:bodyPr>
          <a:lstStyle/>
          <a:p>
            <a:r>
              <a:rPr lang="en-US" dirty="0">
                <a:latin typeface="Futura Std Book" panose="020B0802020204020204" pitchFamily="34" charset="0"/>
              </a:rPr>
              <a:t>Each group has a character assigned</a:t>
            </a:r>
            <a:endParaRPr dirty="0">
              <a:latin typeface="Futura Std Book" panose="020B0802020204020204" pitchFamily="34" charset="0"/>
            </a:endParaRPr>
          </a:p>
          <a:p>
            <a:pPr>
              <a:spcBef>
                <a:spcPts val="0"/>
              </a:spcBef>
            </a:pPr>
            <a:r>
              <a:rPr lang="en-US" dirty="0">
                <a:latin typeface="Futura Std Book" panose="020B0802020204020204" pitchFamily="34" charset="0"/>
              </a:rPr>
              <a:t>Review the handout: A day in the life of…</a:t>
            </a:r>
            <a:endParaRPr dirty="0">
              <a:latin typeface="Futura Std Book" panose="020B0802020204020204" pitchFamily="34" charset="0"/>
            </a:endParaRPr>
          </a:p>
          <a:p>
            <a:pPr>
              <a:spcBef>
                <a:spcPts val="0"/>
              </a:spcBef>
            </a:pPr>
            <a:r>
              <a:rPr lang="en-US" dirty="0">
                <a:latin typeface="Futura Std Book" panose="020B0802020204020204" pitchFamily="34" charset="0"/>
              </a:rPr>
              <a:t>Discuss the questions about their situation</a:t>
            </a:r>
            <a:endParaRPr dirty="0">
              <a:latin typeface="Futura Std Book" panose="020B08020202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0" descr="Graphic of Alicia in a wheelchair" title="Graphic of Alicia in a wheelchair"/>
          <p:cNvPicPr preferRelativeResize="0"/>
          <p:nvPr/>
        </p:nvPicPr>
        <p:blipFill>
          <a:blip r:embed="rId3">
            <a:alphaModFix/>
          </a:blip>
          <a:stretch>
            <a:fillRect/>
          </a:stretch>
        </p:blipFill>
        <p:spPr>
          <a:xfrm>
            <a:off x="10118529" y="897575"/>
            <a:ext cx="1689651" cy="2531425"/>
          </a:xfrm>
          <a:prstGeom prst="rect">
            <a:avLst/>
          </a:prstGeom>
          <a:noFill/>
          <a:ln>
            <a:noFill/>
          </a:ln>
        </p:spPr>
      </p:pic>
      <p:sp>
        <p:nvSpPr>
          <p:cNvPr id="234" name="Google Shape;234;p30"/>
          <p:cNvSpPr txBox="1">
            <a:spLocks noGrp="1"/>
          </p:cNvSpPr>
          <p:nvPr>
            <p:ph type="title"/>
          </p:nvPr>
        </p:nvSpPr>
        <p:spPr>
          <a:xfrm>
            <a:off x="978417" y="953351"/>
            <a:ext cx="9140112"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1 – Alicia </a:t>
            </a:r>
            <a:r>
              <a:rPr lang="en-US" sz="1800" b="0" i="1" dirty="0"/>
              <a:t>Discuss: What are Alicia’s needs? Is your city accessible or inaccessible to her? What’s needed to improve her situation in terms of accessibility and urban planning?</a:t>
            </a:r>
            <a:endParaRPr sz="1800" b="0" i="1" dirty="0"/>
          </a:p>
        </p:txBody>
      </p:sp>
      <p:sp>
        <p:nvSpPr>
          <p:cNvPr id="235" name="Google Shape;235;p30"/>
          <p:cNvSpPr txBox="1">
            <a:spLocks noGrp="1"/>
          </p:cNvSpPr>
          <p:nvPr>
            <p:ph type="body" idx="1"/>
          </p:nvPr>
        </p:nvSpPr>
        <p:spPr>
          <a:xfrm>
            <a:off x="977898" y="2177327"/>
            <a:ext cx="431183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
        <p:nvSpPr>
          <p:cNvPr id="236" name="Google Shape;236;p30"/>
          <p:cNvSpPr txBox="1">
            <a:spLocks noGrp="1"/>
          </p:cNvSpPr>
          <p:nvPr>
            <p:ph type="body" idx="2"/>
          </p:nvPr>
        </p:nvSpPr>
        <p:spPr>
          <a:xfrm>
            <a:off x="5548473" y="2177327"/>
            <a:ext cx="420228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1" descr="Graphic of Chao Fah walking with a cane and wearing glasses" title="Graphic of Chao Fah walking with a cane and wearing glasses"/>
          <p:cNvPicPr preferRelativeResize="0"/>
          <p:nvPr/>
        </p:nvPicPr>
        <p:blipFill>
          <a:blip r:embed="rId3">
            <a:alphaModFix/>
          </a:blip>
          <a:stretch>
            <a:fillRect/>
          </a:stretch>
        </p:blipFill>
        <p:spPr>
          <a:xfrm>
            <a:off x="118663" y="4543736"/>
            <a:ext cx="1674350" cy="2211000"/>
          </a:xfrm>
          <a:prstGeom prst="rect">
            <a:avLst/>
          </a:prstGeom>
          <a:noFill/>
          <a:ln>
            <a:noFill/>
          </a:ln>
        </p:spPr>
      </p:pic>
      <p:pic>
        <p:nvPicPr>
          <p:cNvPr id="242" name="Google Shape;242;p31" descr="Graphic of Arthit in a wheelchair" title="Graphic of Arthit in a wheelchair"/>
          <p:cNvPicPr preferRelativeResize="0"/>
          <p:nvPr/>
        </p:nvPicPr>
        <p:blipFill>
          <a:blip r:embed="rId4">
            <a:alphaModFix/>
          </a:blip>
          <a:stretch>
            <a:fillRect/>
          </a:stretch>
        </p:blipFill>
        <p:spPr>
          <a:xfrm>
            <a:off x="10463571" y="839689"/>
            <a:ext cx="1522601" cy="2408324"/>
          </a:xfrm>
          <a:prstGeom prst="rect">
            <a:avLst/>
          </a:prstGeom>
          <a:noFill/>
          <a:ln>
            <a:noFill/>
          </a:ln>
        </p:spPr>
      </p:pic>
      <p:sp>
        <p:nvSpPr>
          <p:cNvPr id="243" name="Google Shape;243;p31"/>
          <p:cNvSpPr txBox="1">
            <a:spLocks noGrp="1"/>
          </p:cNvSpPr>
          <p:nvPr>
            <p:ph type="title"/>
          </p:nvPr>
        </p:nvSpPr>
        <p:spPr>
          <a:xfrm>
            <a:off x="967127" y="953351"/>
            <a:ext cx="9496443"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2 – Chao Fah &amp; </a:t>
            </a:r>
            <a:r>
              <a:rPr lang="en-US" dirty="0" err="1"/>
              <a:t>Artit</a:t>
            </a:r>
            <a:r>
              <a:rPr lang="en-US" dirty="0"/>
              <a:t> </a:t>
            </a:r>
            <a:r>
              <a:rPr lang="en-US" sz="1800" b="0" i="1" dirty="0"/>
              <a:t>Discuss: What are Chao Fah &amp; </a:t>
            </a:r>
            <a:r>
              <a:rPr lang="en-US" sz="1800" b="0" i="1" dirty="0" err="1"/>
              <a:t>Arthit’s</a:t>
            </a:r>
            <a:r>
              <a:rPr lang="en-US" sz="1800" b="0" i="1" dirty="0"/>
              <a:t> needs? Is your city accessible or inaccessible to them? What’s needed to improve their situation in terms of accessibility and urban planning?</a:t>
            </a:r>
            <a:endParaRPr sz="1800" b="0" i="1" dirty="0"/>
          </a:p>
        </p:txBody>
      </p:sp>
      <p:sp>
        <p:nvSpPr>
          <p:cNvPr id="244" name="Google Shape;244;p31"/>
          <p:cNvSpPr txBox="1">
            <a:spLocks noGrp="1"/>
          </p:cNvSpPr>
          <p:nvPr>
            <p:ph type="body" idx="1"/>
          </p:nvPr>
        </p:nvSpPr>
        <p:spPr>
          <a:xfrm>
            <a:off x="967126" y="2392824"/>
            <a:ext cx="4575717"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r>
              <a:rPr lang="en-US"/>
              <a:t> </a:t>
            </a:r>
            <a:endParaRPr/>
          </a:p>
        </p:txBody>
      </p:sp>
      <p:sp>
        <p:nvSpPr>
          <p:cNvPr id="245" name="Google Shape;245;p31"/>
          <p:cNvSpPr txBox="1">
            <a:spLocks noGrp="1"/>
          </p:cNvSpPr>
          <p:nvPr>
            <p:ph type="body" idx="2"/>
          </p:nvPr>
        </p:nvSpPr>
        <p:spPr>
          <a:xfrm>
            <a:off x="5726640" y="2413646"/>
            <a:ext cx="445946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944550" y="953351"/>
            <a:ext cx="9463812"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3 – Aminata &amp; Julius </a:t>
            </a:r>
            <a:r>
              <a:rPr lang="en-US" sz="1800" b="0" i="1" dirty="0"/>
              <a:t>Discuss: What are Aminata &amp; Julius’ needs? Is your city accessible or inaccessible to them? What’s needed to improve their situation in terms of accessibility and urban planning?</a:t>
            </a:r>
            <a:endParaRPr sz="1800" b="0" i="1" dirty="0"/>
          </a:p>
        </p:txBody>
      </p:sp>
      <p:sp>
        <p:nvSpPr>
          <p:cNvPr id="251" name="Google Shape;251;p32"/>
          <p:cNvSpPr txBox="1">
            <a:spLocks noGrp="1"/>
          </p:cNvSpPr>
          <p:nvPr>
            <p:ph type="body" idx="1"/>
          </p:nvPr>
        </p:nvSpPr>
        <p:spPr>
          <a:xfrm>
            <a:off x="944031" y="2374519"/>
            <a:ext cx="4670911" cy="4270385"/>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r>
              <a:rPr lang="en-US"/>
              <a:t> </a:t>
            </a:r>
            <a:endParaRPr/>
          </a:p>
        </p:txBody>
      </p:sp>
      <p:sp>
        <p:nvSpPr>
          <p:cNvPr id="252" name="Google Shape;252;p32"/>
          <p:cNvSpPr txBox="1">
            <a:spLocks noGrp="1"/>
          </p:cNvSpPr>
          <p:nvPr>
            <p:ph type="body" idx="2"/>
          </p:nvPr>
        </p:nvSpPr>
        <p:spPr>
          <a:xfrm>
            <a:off x="5676456" y="2378771"/>
            <a:ext cx="4552244" cy="4270385"/>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pic>
        <p:nvPicPr>
          <p:cNvPr id="253" name="Google Shape;253;p32" descr="Graphic of Aminata pushing Julius wheelchair with a bandaged arm" title="Graphic of Aminata pushing Julius wheelchair with a bandaged arm"/>
          <p:cNvPicPr preferRelativeResize="0"/>
          <p:nvPr/>
        </p:nvPicPr>
        <p:blipFill>
          <a:blip r:embed="rId3">
            <a:alphaModFix/>
          </a:blip>
          <a:stretch>
            <a:fillRect/>
          </a:stretch>
        </p:blipFill>
        <p:spPr>
          <a:xfrm>
            <a:off x="10408362" y="848061"/>
            <a:ext cx="1678175" cy="2207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0" descr="Graphic of Alicia in a wheelchair" title="Graphic of Alicia in a wheelchair"/>
          <p:cNvPicPr preferRelativeResize="0"/>
          <p:nvPr/>
        </p:nvPicPr>
        <p:blipFill>
          <a:blip r:embed="rId3">
            <a:alphaModFix/>
          </a:blip>
          <a:stretch>
            <a:fillRect/>
          </a:stretch>
        </p:blipFill>
        <p:spPr>
          <a:xfrm>
            <a:off x="10118529" y="897575"/>
            <a:ext cx="1689651" cy="2531425"/>
          </a:xfrm>
          <a:prstGeom prst="rect">
            <a:avLst/>
          </a:prstGeom>
          <a:noFill/>
          <a:ln>
            <a:noFill/>
          </a:ln>
        </p:spPr>
      </p:pic>
      <p:sp>
        <p:nvSpPr>
          <p:cNvPr id="234" name="Google Shape;234;p30"/>
          <p:cNvSpPr txBox="1">
            <a:spLocks noGrp="1"/>
          </p:cNvSpPr>
          <p:nvPr>
            <p:ph type="title"/>
          </p:nvPr>
        </p:nvSpPr>
        <p:spPr>
          <a:xfrm>
            <a:off x="978417" y="953351"/>
            <a:ext cx="9140112"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4 – Alicia </a:t>
            </a:r>
            <a:r>
              <a:rPr lang="en-US" sz="1800" b="0" i="1" dirty="0"/>
              <a:t>Discuss: What are Alicia’s needs? Is your city accessible or inaccessible to her? What’s needed to improve her situation in terms of accessibility and urban planning?</a:t>
            </a:r>
            <a:endParaRPr sz="1800" b="0" i="1" dirty="0"/>
          </a:p>
        </p:txBody>
      </p:sp>
      <p:sp>
        <p:nvSpPr>
          <p:cNvPr id="235" name="Google Shape;235;p30"/>
          <p:cNvSpPr txBox="1">
            <a:spLocks noGrp="1"/>
          </p:cNvSpPr>
          <p:nvPr>
            <p:ph type="body" idx="1"/>
          </p:nvPr>
        </p:nvSpPr>
        <p:spPr>
          <a:xfrm>
            <a:off x="977898" y="2177327"/>
            <a:ext cx="4311833"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p:txBody>
      </p:sp>
      <p:sp>
        <p:nvSpPr>
          <p:cNvPr id="236" name="Google Shape;236;p30"/>
          <p:cNvSpPr txBox="1">
            <a:spLocks noGrp="1"/>
          </p:cNvSpPr>
          <p:nvPr>
            <p:ph type="body" idx="2"/>
          </p:nvPr>
        </p:nvSpPr>
        <p:spPr>
          <a:xfrm>
            <a:off x="5548473" y="2177327"/>
            <a:ext cx="420228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extLst>
      <p:ext uri="{BB962C8B-B14F-4D97-AF65-F5344CB8AC3E}">
        <p14:creationId xmlns:p14="http://schemas.microsoft.com/office/powerpoint/2010/main" val="306401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1" descr="Graphic of Chao Fah walking with a cane and wearing glasses" title="Graphic of Chao Fah walking with a cane and wearing glasses"/>
          <p:cNvPicPr preferRelativeResize="0"/>
          <p:nvPr/>
        </p:nvPicPr>
        <p:blipFill>
          <a:blip r:embed="rId3">
            <a:alphaModFix/>
          </a:blip>
          <a:stretch>
            <a:fillRect/>
          </a:stretch>
        </p:blipFill>
        <p:spPr>
          <a:xfrm>
            <a:off x="118663" y="4543736"/>
            <a:ext cx="1674350" cy="2211000"/>
          </a:xfrm>
          <a:prstGeom prst="rect">
            <a:avLst/>
          </a:prstGeom>
          <a:noFill/>
          <a:ln>
            <a:noFill/>
          </a:ln>
        </p:spPr>
      </p:pic>
      <p:pic>
        <p:nvPicPr>
          <p:cNvPr id="242" name="Google Shape;242;p31" descr="Graphic of Arthit in a wheelchair" title="Graphic of Arthit in a wheelchair"/>
          <p:cNvPicPr preferRelativeResize="0"/>
          <p:nvPr/>
        </p:nvPicPr>
        <p:blipFill>
          <a:blip r:embed="rId4">
            <a:alphaModFix/>
          </a:blip>
          <a:stretch>
            <a:fillRect/>
          </a:stretch>
        </p:blipFill>
        <p:spPr>
          <a:xfrm>
            <a:off x="10463571" y="839689"/>
            <a:ext cx="1522601" cy="2408324"/>
          </a:xfrm>
          <a:prstGeom prst="rect">
            <a:avLst/>
          </a:prstGeom>
          <a:noFill/>
          <a:ln>
            <a:noFill/>
          </a:ln>
        </p:spPr>
      </p:pic>
      <p:sp>
        <p:nvSpPr>
          <p:cNvPr id="243" name="Google Shape;243;p31"/>
          <p:cNvSpPr txBox="1">
            <a:spLocks noGrp="1"/>
          </p:cNvSpPr>
          <p:nvPr>
            <p:ph type="title"/>
          </p:nvPr>
        </p:nvSpPr>
        <p:spPr>
          <a:xfrm>
            <a:off x="967127" y="953351"/>
            <a:ext cx="9496443"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5 – Chao Fah &amp; </a:t>
            </a:r>
            <a:r>
              <a:rPr lang="en-US" dirty="0" err="1"/>
              <a:t>Artit</a:t>
            </a:r>
            <a:r>
              <a:rPr lang="en-US" dirty="0"/>
              <a:t> </a:t>
            </a:r>
            <a:r>
              <a:rPr lang="en-US" sz="1800" b="0" i="1" dirty="0"/>
              <a:t>Discuss: What are Chao Fah &amp; </a:t>
            </a:r>
            <a:r>
              <a:rPr lang="en-US" sz="1800" b="0" i="1" dirty="0" err="1"/>
              <a:t>Arthit’s</a:t>
            </a:r>
            <a:r>
              <a:rPr lang="en-US" sz="1800" b="0" i="1" dirty="0"/>
              <a:t> needs? Is your city accessible or inaccessible to them? What’s needed to improve their situation in terms of accessibility and urban planning?</a:t>
            </a:r>
            <a:endParaRPr sz="1800" b="0" i="1" dirty="0"/>
          </a:p>
        </p:txBody>
      </p:sp>
      <p:sp>
        <p:nvSpPr>
          <p:cNvPr id="244" name="Google Shape;244;p31"/>
          <p:cNvSpPr txBox="1">
            <a:spLocks noGrp="1"/>
          </p:cNvSpPr>
          <p:nvPr>
            <p:ph type="body" idx="1"/>
          </p:nvPr>
        </p:nvSpPr>
        <p:spPr>
          <a:xfrm>
            <a:off x="967126" y="2392824"/>
            <a:ext cx="4575717"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r>
              <a:rPr lang="en-US"/>
              <a:t> </a:t>
            </a:r>
            <a:endParaRPr/>
          </a:p>
        </p:txBody>
      </p:sp>
      <p:sp>
        <p:nvSpPr>
          <p:cNvPr id="245" name="Google Shape;245;p31"/>
          <p:cNvSpPr txBox="1">
            <a:spLocks noGrp="1"/>
          </p:cNvSpPr>
          <p:nvPr>
            <p:ph type="body" idx="2"/>
          </p:nvPr>
        </p:nvSpPr>
        <p:spPr>
          <a:xfrm>
            <a:off x="5726640" y="2413646"/>
            <a:ext cx="4459469"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endParaRPr/>
          </a:p>
        </p:txBody>
      </p:sp>
    </p:spTree>
    <p:extLst>
      <p:ext uri="{BB962C8B-B14F-4D97-AF65-F5344CB8AC3E}">
        <p14:creationId xmlns:p14="http://schemas.microsoft.com/office/powerpoint/2010/main" val="425725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944550" y="953351"/>
            <a:ext cx="9463812" cy="1090500"/>
          </a:xfrm>
          <a:prstGeom prst="rect">
            <a:avLst/>
          </a:prstGeom>
        </p:spPr>
        <p:txBody>
          <a:bodyPr spcFirstLastPara="1" vert="horz" wrap="square" lIns="91425" tIns="45700" rIns="91425" bIns="45700" rtlCol="0" anchor="t" anchorCtr="0">
            <a:noAutofit/>
          </a:bodyPr>
          <a:lstStyle/>
          <a:p>
            <a:pPr>
              <a:spcBef>
                <a:spcPts val="0"/>
              </a:spcBef>
            </a:pPr>
            <a:r>
              <a:rPr lang="en-US" dirty="0"/>
              <a:t>Group 6 – Aminata &amp; Julius </a:t>
            </a:r>
            <a:r>
              <a:rPr lang="en-US" sz="1800" b="0" i="1" dirty="0"/>
              <a:t>Discuss: What are Aminata &amp; Julius’ needs? Is your city accessible or inaccessible to them? What’s needed to improve their situation in terms of accessibility and urban planning?</a:t>
            </a:r>
            <a:endParaRPr sz="1800" b="0" i="1" dirty="0"/>
          </a:p>
        </p:txBody>
      </p:sp>
      <p:sp>
        <p:nvSpPr>
          <p:cNvPr id="251" name="Google Shape;251;p32"/>
          <p:cNvSpPr txBox="1">
            <a:spLocks noGrp="1"/>
          </p:cNvSpPr>
          <p:nvPr>
            <p:ph type="body" idx="1"/>
          </p:nvPr>
        </p:nvSpPr>
        <p:spPr>
          <a:xfrm>
            <a:off x="944031" y="2374519"/>
            <a:ext cx="4670911" cy="4270385"/>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a:t> </a:t>
            </a:r>
            <a:endParaRPr/>
          </a:p>
          <a:p>
            <a:pPr marL="457200" indent="-381000">
              <a:spcBef>
                <a:spcPts val="0"/>
              </a:spcBef>
              <a:buSzPts val="2400"/>
              <a:buChar char="▪"/>
            </a:pPr>
            <a:r>
              <a:rPr lang="en-US"/>
              <a:t> </a:t>
            </a:r>
            <a:endParaRPr/>
          </a:p>
          <a:p>
            <a:pPr marL="457200" indent="-381000">
              <a:spcBef>
                <a:spcPts val="0"/>
              </a:spcBef>
              <a:buSzPts val="2400"/>
              <a:buChar char="▪"/>
            </a:pPr>
            <a:r>
              <a:rPr lang="en-US"/>
              <a:t> </a:t>
            </a:r>
            <a:endParaRPr/>
          </a:p>
        </p:txBody>
      </p:sp>
      <p:sp>
        <p:nvSpPr>
          <p:cNvPr id="252" name="Google Shape;252;p32"/>
          <p:cNvSpPr txBox="1">
            <a:spLocks noGrp="1"/>
          </p:cNvSpPr>
          <p:nvPr>
            <p:ph type="body" idx="2"/>
          </p:nvPr>
        </p:nvSpPr>
        <p:spPr>
          <a:xfrm>
            <a:off x="5676456" y="2378771"/>
            <a:ext cx="4552244" cy="4270385"/>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pic>
        <p:nvPicPr>
          <p:cNvPr id="253" name="Google Shape;253;p32" descr="Graphic of Aminata pushing Julius wheelchair with a bandaged arm" title="Graphic of Aminata pushing Julius wheelchair with a bandaged arm"/>
          <p:cNvPicPr preferRelativeResize="0"/>
          <p:nvPr/>
        </p:nvPicPr>
        <p:blipFill>
          <a:blip r:embed="rId3">
            <a:alphaModFix/>
          </a:blip>
          <a:stretch>
            <a:fillRect/>
          </a:stretch>
        </p:blipFill>
        <p:spPr>
          <a:xfrm>
            <a:off x="10408362" y="848061"/>
            <a:ext cx="1678175" cy="2207975"/>
          </a:xfrm>
          <a:prstGeom prst="rect">
            <a:avLst/>
          </a:prstGeom>
          <a:noFill/>
          <a:ln>
            <a:noFill/>
          </a:ln>
        </p:spPr>
      </p:pic>
    </p:spTree>
    <p:extLst>
      <p:ext uri="{BB962C8B-B14F-4D97-AF65-F5344CB8AC3E}">
        <p14:creationId xmlns:p14="http://schemas.microsoft.com/office/powerpoint/2010/main" val="306258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969416" y="916400"/>
            <a:ext cx="10375498"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Welcome back!</a:t>
            </a:r>
            <a:endParaRPr>
              <a:solidFill>
                <a:schemeClr val="tx1"/>
              </a:solidFill>
              <a:latin typeface="Futura Std Book" panose="020B0802020204020204" pitchFamily="34" charset="0"/>
            </a:endParaRPr>
          </a:p>
        </p:txBody>
      </p:sp>
      <p:sp>
        <p:nvSpPr>
          <p:cNvPr id="284" name="Google Shape;284;p36"/>
          <p:cNvSpPr txBox="1">
            <a:spLocks noGrp="1"/>
          </p:cNvSpPr>
          <p:nvPr>
            <p:ph type="body" idx="1"/>
          </p:nvPr>
        </p:nvSpPr>
        <p:spPr>
          <a:xfrm>
            <a:off x="923340" y="2566550"/>
            <a:ext cx="10421573" cy="14097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Please share in chat or out loud some of the insights you had in this activity</a:t>
            </a:r>
            <a:endParaRPr dirty="0">
              <a:latin typeface="Futura Std Book" panose="020B0802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264693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6"/>
          <p:cNvSpPr txBox="1">
            <a:spLocks noGrp="1"/>
          </p:cNvSpPr>
          <p:nvPr>
            <p:ph type="title"/>
          </p:nvPr>
        </p:nvSpPr>
        <p:spPr>
          <a:xfrm>
            <a:off x="970844" y="951970"/>
            <a:ext cx="10408356" cy="1090500"/>
          </a:xfrm>
          <a:prstGeom prst="rect">
            <a:avLst/>
          </a:prstGeom>
        </p:spPr>
        <p:txBody>
          <a:bodyPr spcFirstLastPara="1" vert="horz" wrap="square" lIns="91425" tIns="45700" rIns="91425" bIns="45700" rtlCol="0" anchor="t" anchorCtr="0">
            <a:noAutofit/>
          </a:bodyPr>
          <a:lstStyle/>
          <a:p>
            <a:pPr>
              <a:spcBef>
                <a:spcPts val="0"/>
              </a:spcBef>
            </a:pPr>
            <a:r>
              <a:rPr lang="en-US" sz="2500" dirty="0"/>
              <a:t>Implementation Challenge: What do our cities need?</a:t>
            </a:r>
            <a:endParaRPr sz="2500" dirty="0"/>
          </a:p>
        </p:txBody>
      </p:sp>
      <p:cxnSp>
        <p:nvCxnSpPr>
          <p:cNvPr id="216" name="Google Shape;216;p36"/>
          <p:cNvCxnSpPr>
            <a:cxnSpLocks/>
          </p:cNvCxnSpPr>
          <p:nvPr/>
        </p:nvCxnSpPr>
        <p:spPr>
          <a:xfrm>
            <a:off x="4009963" y="4106933"/>
            <a:ext cx="0" cy="0"/>
          </a:xfrm>
          <a:prstGeom prst="straightConnector1">
            <a:avLst/>
          </a:prstGeom>
          <a:noFill/>
          <a:ln w="9525" cap="flat" cmpd="sng">
            <a:solidFill>
              <a:schemeClr val="dk2"/>
            </a:solidFill>
            <a:prstDash val="solid"/>
            <a:round/>
            <a:headEnd type="none" w="med" len="med"/>
            <a:tailEnd type="none" w="med" len="med"/>
          </a:ln>
        </p:spPr>
      </p:cxnSp>
      <p:pic>
        <p:nvPicPr>
          <p:cNvPr id="2" name="Picture 1" descr="An infographic depicting the main areas of intervention to realise SDG11. The graphic shows three colored circles around a central statement which says &quot;Inclusive cities and communities&quot;. Each circle has an icon and the central statement has an icon of a city. One circle has an icon of a house, it says &quot;Accessible Housing&quot;, the next circle has an icon of a train, it says &quot;Inclusive transportation systems&quot;, the next circle has an arch that says &quot;Inclusive public spaces.&quot;">
            <a:extLst>
              <a:ext uri="{FF2B5EF4-FFF2-40B4-BE49-F238E27FC236}">
                <a16:creationId xmlns:a16="http://schemas.microsoft.com/office/drawing/2014/main" id="{7A86D84E-E1F4-3B4B-8595-E78625A36261}"/>
              </a:ext>
            </a:extLst>
          </p:cNvPr>
          <p:cNvPicPr>
            <a:picLocks noChangeAspect="1"/>
          </p:cNvPicPr>
          <p:nvPr/>
        </p:nvPicPr>
        <p:blipFill>
          <a:blip r:embed="rId3"/>
          <a:stretch>
            <a:fillRect/>
          </a:stretch>
        </p:blipFill>
        <p:spPr>
          <a:xfrm>
            <a:off x="3350012" y="1370788"/>
            <a:ext cx="5650019" cy="5280695"/>
          </a:xfrm>
          <a:prstGeom prst="rect">
            <a:avLst/>
          </a:prstGeom>
        </p:spPr>
      </p:pic>
    </p:spTree>
    <p:extLst>
      <p:ext uri="{BB962C8B-B14F-4D97-AF65-F5344CB8AC3E}">
        <p14:creationId xmlns:p14="http://schemas.microsoft.com/office/powerpoint/2010/main" val="122751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1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2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extLst>
      <p:ext uri="{BB962C8B-B14F-4D97-AF65-F5344CB8AC3E}">
        <p14:creationId xmlns:p14="http://schemas.microsoft.com/office/powerpoint/2010/main" val="181988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3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extLst>
      <p:ext uri="{BB962C8B-B14F-4D97-AF65-F5344CB8AC3E}">
        <p14:creationId xmlns:p14="http://schemas.microsoft.com/office/powerpoint/2010/main" val="74774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4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extLst>
      <p:ext uri="{BB962C8B-B14F-4D97-AF65-F5344CB8AC3E}">
        <p14:creationId xmlns:p14="http://schemas.microsoft.com/office/powerpoint/2010/main" val="3122972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5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extLst>
      <p:ext uri="{BB962C8B-B14F-4D97-AF65-F5344CB8AC3E}">
        <p14:creationId xmlns:p14="http://schemas.microsoft.com/office/powerpoint/2010/main" val="153143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body" idx="1"/>
          </p:nvPr>
        </p:nvSpPr>
        <p:spPr>
          <a:xfrm>
            <a:off x="878792" y="2056086"/>
            <a:ext cx="342075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housing</a:t>
            </a:r>
            <a:endParaRPr dirty="0">
              <a:latin typeface="Futura Std Book" panose="020B0802020204020204" pitchFamily="34" charset="0"/>
            </a:endParaRPr>
          </a:p>
        </p:txBody>
      </p:sp>
      <p:sp>
        <p:nvSpPr>
          <p:cNvPr id="306" name="Google Shape;306;p39"/>
          <p:cNvSpPr txBox="1">
            <a:spLocks noGrp="1"/>
          </p:cNvSpPr>
          <p:nvPr>
            <p:ph type="body" idx="2"/>
          </p:nvPr>
        </p:nvSpPr>
        <p:spPr>
          <a:xfrm>
            <a:off x="878797" y="2732286"/>
            <a:ext cx="342075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p:txBody>
      </p:sp>
      <p:sp>
        <p:nvSpPr>
          <p:cNvPr id="307" name="Google Shape;307;p39"/>
          <p:cNvSpPr txBox="1">
            <a:spLocks noGrp="1"/>
          </p:cNvSpPr>
          <p:nvPr>
            <p:ph type="body" idx="3"/>
          </p:nvPr>
        </p:nvSpPr>
        <p:spPr>
          <a:xfrm>
            <a:off x="4184018" y="2056086"/>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dirty="0">
                <a:latin typeface="Futura Std Book" panose="020B0802020204020204" pitchFamily="34" charset="0"/>
              </a:rPr>
              <a:t>Accessible transportation</a:t>
            </a:r>
            <a:endParaRPr dirty="0">
              <a:latin typeface="Futura Std Book" panose="020B0802020204020204" pitchFamily="34" charset="0"/>
            </a:endParaRPr>
          </a:p>
        </p:txBody>
      </p:sp>
      <p:sp>
        <p:nvSpPr>
          <p:cNvPr id="308" name="Google Shape;308;p39"/>
          <p:cNvSpPr txBox="1">
            <a:spLocks noGrp="1"/>
          </p:cNvSpPr>
          <p:nvPr>
            <p:ph type="body" idx="4"/>
          </p:nvPr>
        </p:nvSpPr>
        <p:spPr>
          <a:xfrm>
            <a:off x="4184018" y="2732411"/>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a:p>
            <a:pPr marL="457200" indent="-355600">
              <a:spcBef>
                <a:spcPts val="0"/>
              </a:spcBef>
              <a:buSzPts val="2000"/>
              <a:buChar char="▪"/>
            </a:pPr>
            <a:r>
              <a:rPr lang="en-US" dirty="0">
                <a:latin typeface="Futura Std Book" panose="020B0802020204020204" pitchFamily="34" charset="0"/>
              </a:rPr>
              <a:t> </a:t>
            </a:r>
            <a:endParaRPr dirty="0">
              <a:latin typeface="Futura Std Book" panose="020B0802020204020204" pitchFamily="34" charset="0"/>
            </a:endParaRPr>
          </a:p>
        </p:txBody>
      </p:sp>
      <p:sp>
        <p:nvSpPr>
          <p:cNvPr id="309" name="Google Shape;309;p39"/>
          <p:cNvSpPr txBox="1">
            <a:spLocks noGrp="1"/>
          </p:cNvSpPr>
          <p:nvPr>
            <p:ph type="body" idx="3"/>
          </p:nvPr>
        </p:nvSpPr>
        <p:spPr>
          <a:xfrm>
            <a:off x="7676833" y="2055961"/>
            <a:ext cx="3603198" cy="649855"/>
          </a:xfrm>
          <a:prstGeom prst="rect">
            <a:avLst/>
          </a:prstGeom>
        </p:spPr>
        <p:txBody>
          <a:bodyPr spcFirstLastPara="1" vert="horz" wrap="square" lIns="91425" tIns="45700" rIns="91425" bIns="45700" rtlCol="0" anchor="b" anchorCtr="0">
            <a:noAutofit/>
          </a:bodyPr>
          <a:lstStyle/>
          <a:p>
            <a:pPr>
              <a:spcBef>
                <a:spcPts val="400"/>
              </a:spcBef>
            </a:pPr>
            <a:r>
              <a:rPr lang="en-US">
                <a:latin typeface="Futura Std Book" panose="020B0802020204020204" pitchFamily="34" charset="0"/>
              </a:rPr>
              <a:t>Accessible public spaces</a:t>
            </a:r>
            <a:endParaRPr>
              <a:latin typeface="Futura Std Book" panose="020B0802020204020204" pitchFamily="34" charset="0"/>
            </a:endParaRPr>
          </a:p>
        </p:txBody>
      </p:sp>
      <p:sp>
        <p:nvSpPr>
          <p:cNvPr id="310" name="Google Shape;310;p39"/>
          <p:cNvSpPr txBox="1">
            <a:spLocks noGrp="1"/>
          </p:cNvSpPr>
          <p:nvPr>
            <p:ph type="body" idx="4"/>
          </p:nvPr>
        </p:nvSpPr>
        <p:spPr>
          <a:xfrm>
            <a:off x="7676908" y="2732286"/>
            <a:ext cx="3603198" cy="3950736"/>
          </a:xfrm>
          <a:prstGeom prst="rect">
            <a:avLst/>
          </a:prstGeom>
        </p:spPr>
        <p:txBody>
          <a:bodyPr spcFirstLastPara="1" vert="horz" wrap="square" lIns="91425" tIns="45700" rIns="91425" bIns="45700" rtlCol="0" anchor="t" anchorCtr="0">
            <a:noAutofit/>
          </a:bodyPr>
          <a:lstStyle/>
          <a:p>
            <a:pPr marL="457200" indent="-355600">
              <a:spcBef>
                <a:spcPts val="40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r>
              <a:rPr lang="en-US">
                <a:latin typeface="Futura Std Book" panose="020B0802020204020204" pitchFamily="34" charset="0"/>
              </a:rPr>
              <a:t> </a:t>
            </a:r>
            <a:endParaRPr>
              <a:latin typeface="Futura Std Book" panose="020B0802020204020204" pitchFamily="34" charset="0"/>
            </a:endParaRPr>
          </a:p>
          <a:p>
            <a:pPr marL="457200" indent="-355600">
              <a:spcBef>
                <a:spcPts val="0"/>
              </a:spcBef>
              <a:buSzPts val="2000"/>
              <a:buChar char="▪"/>
            </a:pPr>
            <a:endParaRPr>
              <a:latin typeface="Futura Std Book" panose="020B0802020204020204" pitchFamily="34" charset="0"/>
            </a:endParaRPr>
          </a:p>
        </p:txBody>
      </p:sp>
      <p:sp>
        <p:nvSpPr>
          <p:cNvPr id="311" name="Google Shape;311;p39"/>
          <p:cNvSpPr txBox="1">
            <a:spLocks noGrp="1"/>
          </p:cNvSpPr>
          <p:nvPr>
            <p:ph type="title"/>
          </p:nvPr>
        </p:nvSpPr>
        <p:spPr>
          <a:xfrm>
            <a:off x="989179" y="965586"/>
            <a:ext cx="10401310" cy="1090500"/>
          </a:xfrm>
          <a:prstGeom prst="rect">
            <a:avLst/>
          </a:prstGeom>
        </p:spPr>
        <p:txBody>
          <a:bodyPr spcFirstLastPara="1" vert="horz" wrap="square" lIns="91425" tIns="45700" rIns="91425" bIns="45700" rtlCol="0" anchor="t" anchorCtr="0">
            <a:noAutofit/>
          </a:bodyPr>
          <a:lstStyle/>
          <a:p>
            <a:pPr>
              <a:spcBef>
                <a:spcPts val="0"/>
              </a:spcBef>
            </a:pPr>
            <a:r>
              <a:rPr lang="en-US" sz="2400" dirty="0">
                <a:latin typeface="Futura Std Book" panose="020B0802020204020204" pitchFamily="34" charset="0"/>
              </a:rPr>
              <a:t>Group 6 – What actions could ensure inclusive cities under each category? </a:t>
            </a:r>
            <a:r>
              <a:rPr lang="en-US" sz="1800" b="0" i="1" dirty="0">
                <a:latin typeface="Futura Std Book" panose="020B0802020204020204" pitchFamily="34" charset="0"/>
              </a:rPr>
              <a:t>After listing the actions pick one or two and discuss what would it take to implement it in your contexts.</a:t>
            </a:r>
            <a:endParaRPr sz="1800" b="0" i="1" dirty="0">
              <a:latin typeface="Futura Std Book" panose="020B0802020204020204" pitchFamily="34" charset="0"/>
            </a:endParaRPr>
          </a:p>
        </p:txBody>
      </p:sp>
    </p:spTree>
    <p:extLst>
      <p:ext uri="{BB962C8B-B14F-4D97-AF65-F5344CB8AC3E}">
        <p14:creationId xmlns:p14="http://schemas.microsoft.com/office/powerpoint/2010/main" val="1405695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title"/>
          </p:nvPr>
        </p:nvSpPr>
        <p:spPr>
          <a:xfrm>
            <a:off x="991994" y="918533"/>
            <a:ext cx="10387205"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Welcome back!</a:t>
            </a:r>
            <a:endParaRPr dirty="0">
              <a:solidFill>
                <a:schemeClr val="tx1"/>
              </a:solidFill>
              <a:latin typeface="Futura Std Book" panose="020B0802020204020204" pitchFamily="34" charset="0"/>
            </a:endParaRPr>
          </a:p>
        </p:txBody>
      </p:sp>
      <p:sp>
        <p:nvSpPr>
          <p:cNvPr id="361" name="Google Shape;361;p44"/>
          <p:cNvSpPr txBox="1">
            <a:spLocks noGrp="1"/>
          </p:cNvSpPr>
          <p:nvPr>
            <p:ph type="body" idx="1"/>
          </p:nvPr>
        </p:nvSpPr>
        <p:spPr>
          <a:xfrm>
            <a:off x="991995" y="1812327"/>
            <a:ext cx="10387204" cy="2895139"/>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Please share in chat or out loud what are some ideas you came up in your groups about how to implement actions to ensure inclusive cities.</a:t>
            </a:r>
            <a:endParaRPr dirty="0">
              <a:latin typeface="Futura Std Book" panose="020B08020202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2665422"/>
            <a:ext cx="4078839" cy="2717456"/>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One commitment you are making to make your cities and communities for inclusive? Who in your context can hold you accountable to it?</a:t>
            </a:r>
          </a:p>
        </p:txBody>
      </p:sp>
    </p:spTree>
    <p:extLst>
      <p:ext uri="{BB962C8B-B14F-4D97-AF65-F5344CB8AC3E}">
        <p14:creationId xmlns:p14="http://schemas.microsoft.com/office/powerpoint/2010/main" val="4213957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167535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240599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61</TotalTime>
  <Words>1276</Words>
  <Application>Microsoft Office PowerPoint</Application>
  <PresentationFormat>Widescreen</PresentationFormat>
  <Paragraphs>229</Paragraphs>
  <Slides>36</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Futura Std Book</vt:lpstr>
      <vt:lpstr>Libre Franklin</vt:lpstr>
      <vt:lpstr>Open Sans</vt:lpstr>
      <vt:lpstr>Office Theme</vt:lpstr>
      <vt:lpstr>Policy Guidance on Sustainable Cities and Communities – Sustainable Development Goal 11: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Short Video</vt:lpstr>
      <vt:lpstr>What are some ways in which your current cities or towns are accessible or inaccessible for people with disabilities?</vt:lpstr>
      <vt:lpstr>Breakout groups</vt:lpstr>
      <vt:lpstr>Group 1 – Alicia Discuss: What are Alicia’s needs? Is your city accessible or inaccessible to her? What’s needed to improve her situation in terms of accessibility and urban planning?</vt:lpstr>
      <vt:lpstr>Group 2 – Chao Fah &amp; Artit Discuss: What are Chao Fah &amp; Arthit’s needs? Is your city accessible or inaccessible to them? What’s needed to improve their situation in terms of accessibility and urban planning?</vt:lpstr>
      <vt:lpstr>Group 3 – Aminata &amp; Julius Discuss: What are Aminata &amp; Julius’ needs? Is your city accessible or inaccessible to them? What’s needed to improve their situation in terms of accessibility and urban planning?</vt:lpstr>
      <vt:lpstr>Group 4 – Alicia Discuss: What are Alicia’s needs? Is your city accessible or inaccessible to her? What’s needed to improve her situation in terms of accessibility and urban planning?</vt:lpstr>
      <vt:lpstr>Group 5 – Chao Fah &amp; Artit Discuss: What are Chao Fah &amp; Arthit’s needs? Is your city accessible or inaccessible to them? What’s needed to improve their situation in terms of accessibility and urban planning?</vt:lpstr>
      <vt:lpstr>Group 6 – Aminata &amp; Julius Discuss: What are Aminata &amp; Julius’ needs? Is your city accessible or inaccessible to them? What’s needed to improve their situation in terms of accessibility and urban planning?</vt:lpstr>
      <vt:lpstr>Welcome back!</vt:lpstr>
      <vt:lpstr>Break! Come back at :00</vt:lpstr>
      <vt:lpstr>Implementation Challenge: What do our cities need?</vt:lpstr>
      <vt:lpstr>Group 1 – What actions could ensure inclusive cities under each category? After listing the actions pick one or two and discuss what would it take to implement it in your contexts.</vt:lpstr>
      <vt:lpstr>Group 2 – What actions could ensure inclusive cities under each category? After listing the actions pick one or two and discuss what would it take to implement it in your contexts.</vt:lpstr>
      <vt:lpstr>Group 3 – What actions could ensure inclusive cities under each category? After listing the actions pick one or two and discuss what would it take to implement it in your contexts.</vt:lpstr>
      <vt:lpstr>Group 4 – What actions could ensure inclusive cities under each category? After listing the actions pick one or two and discuss what would it take to implement it in your contexts.</vt:lpstr>
      <vt:lpstr>Group 5 – What actions could ensure inclusive cities under each category? After listing the actions pick one or two and discuss what would it take to implement it in your contexts.</vt:lpstr>
      <vt:lpstr>Group 6 – What actions could ensure inclusive cities under each category? After listing the actions pick one or two and discuss what would it take to implement it in your contexts.</vt:lpstr>
      <vt:lpstr>Welcome back!</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20</cp:revision>
  <dcterms:created xsi:type="dcterms:W3CDTF">2022-10-04T16:52:31Z</dcterms:created>
  <dcterms:modified xsi:type="dcterms:W3CDTF">2022-10-18T10:47:17Z</dcterms:modified>
</cp:coreProperties>
</file>