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271" r:id="rId17"/>
    <p:sldId id="272" r:id="rId18"/>
    <p:sldId id="273" r:id="rId19"/>
    <p:sldId id="394" r:id="rId20"/>
    <p:sldId id="326" r:id="rId21"/>
    <p:sldId id="327" r:id="rId22"/>
    <p:sldId id="328" r:id="rId23"/>
    <p:sldId id="329" r:id="rId24"/>
    <p:sldId id="395" r:id="rId25"/>
    <p:sldId id="280" r:id="rId26"/>
    <p:sldId id="281" r:id="rId27"/>
    <p:sldId id="396" r:id="rId28"/>
    <p:sldId id="397" r:id="rId29"/>
    <p:sldId id="3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1440A-27DF-4AA4-BA89-1D3961D6FB8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E23B9-6ABB-4FAE-9299-8E32682B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9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forchange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forchange.or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forchange.or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5B8A-8DB1-DE4D-88FD-212EC0A8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81a0dafc4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81a0dafc4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Template by Training for Change • </a:t>
            </a:r>
            <a:r>
              <a:rPr lang="en-US" u="sng">
                <a:latin typeface="Open Sans"/>
                <a:ea typeface="Open Sans"/>
                <a:cs typeface="Open Sans"/>
                <a:sym typeface="Open Sans"/>
                <a:hlinkClick r:id="rId3"/>
              </a:rPr>
              <a:t>www.trainingforchange.org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Visual guide for how to turn on closed captioning is very important when you have a live captioner in your online meeting.  It is recommended to also paste in chat: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==========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Live closed captioning available.  Click “Closed Caption” in the toolbar and “Show Subtitle” to view the captions.  Click “Subtitle Settings…” for more options.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==========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afae07b3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dafae07b3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0c839c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0c839c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by Training for Change •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www.trainingforchange.org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3959760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3959760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5af98b7d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5af98b7d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5af98b7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5af98b7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5af98b7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5af98b7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721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5af98b7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5af98b7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06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5af98b7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5af98b7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97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5af98b7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5af98b7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79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81a0dafc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81a0dafc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5af98b7d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a5af98b7d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749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a81df1368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a81df1368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dbb0294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dbb0294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0c839c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0c839c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by Training for Change •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www.trainingforchange.org</a:t>
            </a:r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7160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054894b8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b054894b8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41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81a0daf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81a0daf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81a0dafc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81a0dafc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81a0dafc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81a0dafc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81a0dafc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81a0dafc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81a0dafc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81a0dafc4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81a0dafc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81a0dafc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81a0dafc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81a0dafc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F0B2-C540-4C43-847A-4E1F9F5F2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DD0B0-22A7-4C2B-B80E-80A2D41B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utura Std Book" panose="020B0802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8B65-2476-486A-8942-597DF58A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B948-A972-4CDE-A1DE-4E930CCED007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37F04-F1DF-4FD3-BCEA-8362DA2C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997F6-3DC5-41B1-BBBD-6B881A0C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185-07F4-4968-A01B-CB4B0BC64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8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7240-712C-4838-A506-C3434916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71998-A6D2-4EFE-9D4A-FAA2C842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6AE57-9858-4CF6-A224-0A1FC370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C64B-FB58-47A8-82AE-7C57D442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C21F-E140-4B31-B338-56844E77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74D60-86CD-42D8-AB59-CEDE851D1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01D21-9D77-4F46-804B-25750EA60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1220D-FA09-47CD-BD71-DD0D708A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E9512-AA3F-4524-AA00-2C2EE4A6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D4DB-A9EE-47B0-AE11-B91EEF08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0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9FC5E8"/>
                </a:solidFill>
              </a:defRPr>
            </a:lvl1pPr>
            <a:lvl2pPr lvl="1" rtl="0">
              <a:buNone/>
              <a:defRPr>
                <a:solidFill>
                  <a:srgbClr val="9FC5E8"/>
                </a:solidFill>
              </a:defRPr>
            </a:lvl2pPr>
            <a:lvl3pPr lvl="2" rtl="0">
              <a:buNone/>
              <a:defRPr>
                <a:solidFill>
                  <a:srgbClr val="9FC5E8"/>
                </a:solidFill>
              </a:defRPr>
            </a:lvl3pPr>
            <a:lvl4pPr lvl="3" rtl="0">
              <a:buNone/>
              <a:defRPr>
                <a:solidFill>
                  <a:srgbClr val="9FC5E8"/>
                </a:solidFill>
              </a:defRPr>
            </a:lvl4pPr>
            <a:lvl5pPr lvl="4" rtl="0">
              <a:buNone/>
              <a:defRPr>
                <a:solidFill>
                  <a:srgbClr val="9FC5E8"/>
                </a:solidFill>
              </a:defRPr>
            </a:lvl5pPr>
            <a:lvl6pPr lvl="5" rtl="0">
              <a:buNone/>
              <a:defRPr>
                <a:solidFill>
                  <a:srgbClr val="9FC5E8"/>
                </a:solidFill>
              </a:defRPr>
            </a:lvl6pPr>
            <a:lvl7pPr lvl="6" rtl="0">
              <a:buNone/>
              <a:defRPr>
                <a:solidFill>
                  <a:srgbClr val="9FC5E8"/>
                </a:solidFill>
              </a:defRPr>
            </a:lvl7pPr>
            <a:lvl8pPr lvl="7" rtl="0">
              <a:buNone/>
              <a:defRPr>
                <a:solidFill>
                  <a:srgbClr val="9FC5E8"/>
                </a:solidFill>
              </a:defRPr>
            </a:lvl8pPr>
            <a:lvl9pPr lvl="8" rtl="0">
              <a:buNone/>
              <a:defRPr>
                <a:solidFill>
                  <a:srgbClr val="9FC5E8"/>
                </a:solidFill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rompt, full width text">
  <p:cSld name="Large prompt, full width text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628733" y="408400"/>
            <a:ext cx="11251200" cy="64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779567" y="2058550"/>
            <a:ext cx="10331600" cy="444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0850" rtl="0">
              <a:spcBef>
                <a:spcPts val="520"/>
              </a:spcBef>
              <a:spcAft>
                <a:spcPts val="0"/>
              </a:spcAft>
              <a:buSzPts val="3500"/>
              <a:buChar char="▪"/>
              <a:defRPr sz="3500"/>
            </a:lvl1pPr>
            <a:lvl2pPr marL="914400" lvl="1" indent="-431800" rtl="0">
              <a:spcBef>
                <a:spcPts val="480"/>
              </a:spcBef>
              <a:spcAft>
                <a:spcPts val="0"/>
              </a:spcAft>
              <a:buSzPts val="3200"/>
              <a:buChar char="▪"/>
              <a:defRPr sz="3200"/>
            </a:lvl2pPr>
            <a:lvl3pPr marL="1371600" lvl="2" indent="-419100" rtl="0">
              <a:spcBef>
                <a:spcPts val="440"/>
              </a:spcBef>
              <a:spcAft>
                <a:spcPts val="0"/>
              </a:spcAft>
              <a:buSzPts val="3000"/>
              <a:buChar char="▪"/>
              <a:defRPr sz="3000"/>
            </a:lvl3pPr>
            <a:lvl4pPr marL="1828800" lvl="3" indent="-431800" rtl="0">
              <a:spcBef>
                <a:spcPts val="400"/>
              </a:spcBef>
              <a:spcAft>
                <a:spcPts val="0"/>
              </a:spcAft>
              <a:buSzPts val="3200"/>
              <a:buChar char="▪"/>
              <a:defRPr sz="3200"/>
            </a:lvl4pPr>
            <a:lvl5pPr marL="2286000" lvl="4" indent="-431800" rtl="0">
              <a:spcBef>
                <a:spcPts val="400"/>
              </a:spcBef>
              <a:spcAft>
                <a:spcPts val="0"/>
              </a:spcAft>
              <a:buSzPts val="3200"/>
              <a:buChar char="▪"/>
              <a:defRPr sz="3200"/>
            </a:lvl5pPr>
            <a:lvl6pPr marL="2743200" lvl="5" indent="-431800" rtl="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6pPr>
            <a:lvl7pPr marL="3200400" lvl="6" indent="-431800" rtl="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7pPr>
            <a:lvl8pPr marL="3657600" lvl="7" indent="-431800" rtl="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8pPr>
            <a:lvl9pPr marL="4114800" lvl="8" indent="-431800" rtl="0">
              <a:spcBef>
                <a:spcPts val="4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16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D956-DFE4-4AB4-A28E-1C9F823F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7706-E26E-432C-A125-346AEB53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AAB2-EDC3-41DB-A756-34EB07A0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B948-A972-4CDE-A1DE-4E930CCED007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0649-4F63-468F-A296-311EEB80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CF2F-0220-4C91-9B38-DCB11FC6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185-07F4-4968-A01B-CB4B0BC64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1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C6DC-319C-4C38-8BF3-A1711C2A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CEEF9-F69A-4751-BC3D-A5F51D69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utura Std Book" panose="020B0802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B277-B18E-43BD-9657-2FFAE743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67887-3EB2-4D8D-9ABF-7AA72E9E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2675-BCFB-411B-8584-BAFE3A64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68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1ED2-238C-4F4E-BF35-ACDC5B4D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AAF0-B985-4B43-9206-8539AE301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BB78D-33CE-4A9E-ADC4-919B45B2E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67525-F81D-47B7-B0A8-8D502595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B948-A972-4CDE-A1DE-4E930CCED007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59C59-343A-40CC-8CD5-E64E98A6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933EA-E1EC-4941-BACA-CB302A62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185-07F4-4968-A01B-CB4B0BC64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8552-9542-4C8E-8DBA-126770F2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02C1-0D6A-48FD-9027-A5B05D3C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 Std Book" panose="020B08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EF59A-FA61-4F78-9F48-CF35F094F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EF201-4AB9-4188-9243-C1ADEC931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utura Std Book" panose="020B08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9472B-62C2-494B-A857-B01B41FD9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  <a:lvl2pPr>
              <a:defRPr>
                <a:latin typeface="Futura Std Book" panose="020B0802020204020204" pitchFamily="34" charset="0"/>
              </a:defRPr>
            </a:lvl2pPr>
            <a:lvl3pPr>
              <a:defRPr>
                <a:latin typeface="Futura Std Book" panose="020B0802020204020204" pitchFamily="34" charset="0"/>
              </a:defRPr>
            </a:lvl3pPr>
            <a:lvl4pPr>
              <a:defRPr>
                <a:latin typeface="Futura Std Book" panose="020B0802020204020204" pitchFamily="34" charset="0"/>
              </a:defRPr>
            </a:lvl4pPr>
            <a:lvl5pPr>
              <a:defRPr>
                <a:latin typeface="Futura Std Book" panose="020B08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DA3DB-B5A3-4D51-817F-F9E5189C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4D055-D49F-4E99-9EDF-CAB3EE5A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5A69-65CF-4B64-B2EC-B7AE5D80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A432-F2FC-46C1-AC0C-9E8852E7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AF452-E844-4F81-98D4-88CF9BD4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B948-A972-4CDE-A1DE-4E930CCED007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FA5B3-0F16-415D-AD22-8D6D064B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D01B-DEBB-4B6E-A2A7-134C99AE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C185-07F4-4968-A01B-CB4B0BC64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9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D6B69-BD1B-4EC7-B000-FFFC58DB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0B58B-5BA7-4BC4-8081-79C98315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B03B-985D-491E-BB3D-53657F3D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2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BC72-FE6F-4EF3-97EE-5DE6B0AA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5F1E-E11F-45DC-B6A0-71CFAA98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Futura Std Book" panose="020B0802020204020204" pitchFamily="34" charset="0"/>
              </a:defRPr>
            </a:lvl1pPr>
            <a:lvl2pPr>
              <a:defRPr sz="2800">
                <a:latin typeface="Futura Std Book" panose="020B0802020204020204" pitchFamily="34" charset="0"/>
              </a:defRPr>
            </a:lvl2pPr>
            <a:lvl3pPr>
              <a:defRPr sz="2400">
                <a:latin typeface="Futura Std Book" panose="020B0802020204020204" pitchFamily="34" charset="0"/>
              </a:defRPr>
            </a:lvl3pPr>
            <a:lvl4pPr>
              <a:defRPr sz="2000">
                <a:latin typeface="Futura Std Book" panose="020B0802020204020204" pitchFamily="34" charset="0"/>
              </a:defRPr>
            </a:lvl4pPr>
            <a:lvl5pPr>
              <a:defRPr sz="2000">
                <a:latin typeface="Futura Std Book" panose="020B0802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5B013-F939-4D78-A411-0905EACBE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utura Std Book" panose="020B0802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E13D-4B5A-4356-AFB7-F3CD5DD7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AAA12-A624-4891-8198-E2039E4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86E2D-12F8-4976-90C5-E0ECF51D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4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BD22-D1CA-42F5-B252-D6FB55AC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utura Std Book" panose="020B08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D20F9-CAEC-4CB6-9601-E805E3679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Futura Std Book" panose="020B0802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F2738-2625-4E81-8319-09D941C2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utura Std Book" panose="020B0802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F0C4A-E7D2-4375-929F-C76D236D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E326B948-A972-4CDE-A1DE-4E930CCED007}" type="datetimeFigureOut">
              <a:rPr lang="en-GB" smtClean="0"/>
              <a:pPr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AF91A-BCDB-459A-A4DB-30F3BF1E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F9AC-40A3-40C1-8E52-14239B28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802020204020204" pitchFamily="34" charset="0"/>
              </a:defRPr>
            </a:lvl1pPr>
          </a:lstStyle>
          <a:p>
            <a:fld id="{C9C3C185-07F4-4968-A01B-CB4B0BC641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F8884-EFB7-44F9-848D-8164DE5B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FCF8A-F0AE-4E84-8B57-5E97299A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EEB8C-8FD1-44D3-A843-ED3935C47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B948-A972-4CDE-A1DE-4E930CCED007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23972-044A-447F-A58D-80190BA25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3A6FC-41DE-483F-9AE0-6517997F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C185-07F4-4968-A01B-CB4B0BC64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7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forchange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BFDD-CE0F-3A40-9D26-617DA655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21" y="1745928"/>
            <a:ext cx="11188814" cy="3242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Futura Std Book" panose="020B0402020204020303" pitchFamily="34" charset="0"/>
              </a:rPr>
              <a:t>Policy Guidance on Good Health – Sustainable Development Goal 3: Promoting the Rights of Persons with Disabilities through the Sustainable Development Goals</a:t>
            </a:r>
            <a:br>
              <a:rPr lang="en-US" sz="4000" b="1" dirty="0">
                <a:latin typeface="Futura Std Book" panose="020B0402020204020303" pitchFamily="34" charset="0"/>
              </a:rPr>
            </a:br>
            <a:br>
              <a:rPr lang="en-US" sz="4000" b="1" dirty="0">
                <a:latin typeface="Futura Std Book" panose="020B0402020204020303" pitchFamily="34" charset="0"/>
              </a:rPr>
            </a:br>
            <a:r>
              <a:rPr lang="en-US" sz="3600" b="1" dirty="0">
                <a:latin typeface="Futura Std Book" panose="020B0402020204020303" pitchFamily="34" charset="0"/>
              </a:rPr>
              <a:t>A Resource Package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9" y="5000978"/>
            <a:ext cx="9144000" cy="1468731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utura Std Book" panose="020B0402020204020303" pitchFamily="34" charset="0"/>
              </a:rPr>
              <a:t>Online Training Module – Session 2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utura Std Book" panose="020B0402020204020303" pitchFamily="34" charset="0"/>
              </a:rPr>
              <a:t>Presenter's name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i="1" dirty="0">
              <a:latin typeface="Futura Std Book" panose="020B0402020204020303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latin typeface="Futura Std Book" panose="020B0402020204020303" pitchFamily="34" charset="0"/>
              </a:rPr>
              <a:t>Event or meeting title</a:t>
            </a:r>
            <a:br>
              <a:rPr lang="en-US" i="1" dirty="0">
                <a:latin typeface="Futura Std Book" panose="020B0402020204020303" pitchFamily="34" charset="0"/>
              </a:rPr>
            </a:br>
            <a:r>
              <a:rPr lang="en-US" i="1" dirty="0">
                <a:latin typeface="Futura Std Book" panose="020B0402020204020303" pitchFamily="34" charset="0"/>
              </a:rPr>
              <a:t>Platform, (Date)</a:t>
            </a:r>
          </a:p>
          <a:p>
            <a:pPr algn="l"/>
            <a:endParaRPr lang="en-US" dirty="0">
              <a:latin typeface="Futura Std Book" panose="020B04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7DCD2-C773-4C85-903B-E8D962A9CD21}"/>
              </a:ext>
            </a:extLst>
          </p:cNvPr>
          <p:cNvSpPr txBox="1"/>
          <p:nvPr/>
        </p:nvSpPr>
        <p:spPr>
          <a:xfrm>
            <a:off x="5804899" y="5112072"/>
            <a:ext cx="623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Futura Std Book" panose="020B0802020204020204" pitchFamily="34" charset="0"/>
              </a:rPr>
              <a:t>© United Nations, 2022 – These presentation slides form part of the OHCHR </a:t>
            </a:r>
            <a:r>
              <a:rPr lang="en-US" sz="1800" i="1" dirty="0">
                <a:latin typeface="Futura Std Book" panose="020B0802020204020204" pitchFamily="34" charset="0"/>
              </a:rPr>
              <a:t>Promoting the Rights of Persons with Disabilities through the Sustainable Development Goals: A Resource Package</a:t>
            </a:r>
            <a:r>
              <a:rPr lang="en-US" sz="1800" i="0" dirty="0">
                <a:latin typeface="Futura Std Book" panose="020B0802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11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955026" y="944428"/>
            <a:ext cx="8438400" cy="645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Futura Std Book" panose="020B0802020204020204" pitchFamily="34" charset="0"/>
              </a:rPr>
              <a:t>Closed Captioning</a:t>
            </a:r>
            <a:endParaRPr>
              <a:solidFill>
                <a:schemeClr val="tx1"/>
              </a:solidFill>
              <a:latin typeface="Futura Std Book" panose="020B0802020204020204" pitchFamily="34" charset="0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1798513" y="2511964"/>
            <a:ext cx="8594974" cy="406751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buNone/>
            </a:pPr>
            <a:endParaRPr dirty="0">
              <a:latin typeface="Futura Std Book" panose="020B0802020204020204" pitchFamily="34" charset="0"/>
            </a:endParaRPr>
          </a:p>
          <a:p>
            <a:pPr marL="0" indent="0">
              <a:buNone/>
            </a:pPr>
            <a:endParaRPr dirty="0">
              <a:latin typeface="Futura Std Book" panose="020B0802020204020204" pitchFamily="34" charset="0"/>
            </a:endParaRPr>
          </a:p>
          <a:p>
            <a:pPr marL="0" indent="0">
              <a:buNone/>
            </a:pPr>
            <a:endParaRPr dirty="0">
              <a:latin typeface="Futura Std Book" panose="020B0802020204020204" pitchFamily="34" charset="0"/>
            </a:endParaRPr>
          </a:p>
          <a:p>
            <a:pPr marL="0" indent="0">
              <a:buNone/>
            </a:pPr>
            <a:endParaRPr dirty="0">
              <a:latin typeface="Futura Std Book" panose="020B0802020204020204" pitchFamily="34" charset="0"/>
            </a:endParaRPr>
          </a:p>
          <a:p>
            <a:pPr marL="0" indent="0">
              <a:buNone/>
            </a:pPr>
            <a:endParaRPr dirty="0">
              <a:latin typeface="Futura Std Book" panose="020B0802020204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Futura Std Book" panose="020B0802020204020204" pitchFamily="34" charset="0"/>
              </a:rPr>
              <a:t>Click arrow next to “Closed Caption” and click “Show Subtitle”</a:t>
            </a:r>
            <a:endParaRPr dirty="0">
              <a:latin typeface="Futura Std Book" panose="020B0802020204020204" pitchFamily="34" charset="0"/>
            </a:endParaRPr>
          </a:p>
        </p:txBody>
      </p:sp>
      <p:pic>
        <p:nvPicPr>
          <p:cNvPr id="143" name="Google Shape;143;p22" descr="Screenshot of Zoom Toolbar showing the following buttons left to right: Participants, Share Screen, Chat, Record and Closed Caption (CC). The Closed Caption menu is open and it shows the following options: Show Subtitle, View Full Transcript and Subtitle Settings. Arrows are pointing to the menu and the &quot;Show Subtitle&quot; option." title="Closed-Captioning commands screenshot - Show Subtitle"/>
          <p:cNvPicPr preferRelativeResize="0"/>
          <p:nvPr/>
        </p:nvPicPr>
        <p:blipFill rotWithShape="1">
          <a:blip r:embed="rId3">
            <a:alphaModFix/>
          </a:blip>
          <a:srcRect l="30266" t="69436" r="22033" b="10164"/>
          <a:stretch/>
        </p:blipFill>
        <p:spPr>
          <a:xfrm>
            <a:off x="1798513" y="2594578"/>
            <a:ext cx="8594974" cy="206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2" descr="Arrow pointing to arrow to open Close Caption Menu" title="Red Arrow - CC Menu"/>
          <p:cNvCxnSpPr/>
          <p:nvPr/>
        </p:nvCxnSpPr>
        <p:spPr>
          <a:xfrm rot="10800000" flipH="1">
            <a:off x="7570288" y="4419753"/>
            <a:ext cx="512700" cy="6999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22" descr="Red arrow pointing" title="Red Arrow - Show Subtitle"/>
          <p:cNvCxnSpPr/>
          <p:nvPr/>
        </p:nvCxnSpPr>
        <p:spPr>
          <a:xfrm rot="10800000" flipH="1">
            <a:off x="8211588" y="3297153"/>
            <a:ext cx="477900" cy="18225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1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 idx="4294967295"/>
          </p:nvPr>
        </p:nvSpPr>
        <p:spPr>
          <a:xfrm>
            <a:off x="1034878" y="913800"/>
            <a:ext cx="6491400" cy="1143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Be present</a:t>
            </a:r>
            <a:endParaRPr sz="60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4294967295"/>
          </p:nvPr>
        </p:nvSpPr>
        <p:spPr>
          <a:xfrm>
            <a:off x="4306556" y="2270198"/>
            <a:ext cx="6146550" cy="4258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93700">
              <a:lnSpc>
                <a:spcPct val="200000"/>
              </a:lnSpc>
              <a:spcBef>
                <a:spcPts val="520"/>
              </a:spcBef>
              <a:buSzPts val="2600"/>
              <a:buFont typeface="Libre Franklin"/>
              <a:buChar char="▪"/>
            </a:pPr>
            <a:r>
              <a:rPr lang="en-US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Remove distractions</a:t>
            </a:r>
            <a:endParaRPr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457200" indent="-393700">
              <a:lnSpc>
                <a:spcPct val="200000"/>
              </a:lnSpc>
              <a:spcBef>
                <a:spcPts val="0"/>
              </a:spcBef>
              <a:buSzPts val="2600"/>
              <a:buFont typeface="Libre Franklin"/>
              <a:buChar char="▪"/>
            </a:pPr>
            <a:r>
              <a:rPr lang="en-US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Get a beverage</a:t>
            </a:r>
            <a:endParaRPr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457200" indent="-393700">
              <a:lnSpc>
                <a:spcPct val="200000"/>
              </a:lnSpc>
              <a:spcBef>
                <a:spcPts val="0"/>
              </a:spcBef>
              <a:buSzPts val="2600"/>
              <a:buFont typeface="Libre Franklin"/>
              <a:buChar char="▪"/>
            </a:pPr>
            <a:r>
              <a:rPr lang="en-US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Get note-taking materials</a:t>
            </a:r>
            <a:endParaRPr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457200" indent="-393700">
              <a:lnSpc>
                <a:spcPct val="200000"/>
              </a:lnSpc>
              <a:spcBef>
                <a:spcPts val="0"/>
              </a:spcBef>
              <a:buSzPts val="2600"/>
              <a:buFont typeface="Libre Franklin"/>
              <a:buChar char="▪"/>
            </a:pPr>
            <a:r>
              <a:rPr lang="en-US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Center yourself</a:t>
            </a:r>
            <a:endParaRPr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56" name="Google Shape;156;p24"/>
          <p:cNvGrpSpPr/>
          <p:nvPr/>
        </p:nvGrpSpPr>
        <p:grpSpPr>
          <a:xfrm>
            <a:off x="3917435" y="4283329"/>
            <a:ext cx="342903" cy="500723"/>
            <a:chOff x="590250" y="-76690"/>
            <a:chExt cx="407975" cy="532175"/>
          </a:xfrm>
        </p:grpSpPr>
        <p:sp>
          <p:nvSpPr>
            <p:cNvPr id="157" name="Google Shape;157;p24"/>
            <p:cNvSpPr/>
            <p:nvPr/>
          </p:nvSpPr>
          <p:spPr>
            <a:xfrm>
              <a:off x="623125" y="-726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90250" y="-5111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796650" y="-4686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713850" y="-4686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631050" y="-4686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649925" y="26916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649925" y="21373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649925" y="15893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649925" y="10353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79475" y="-4686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654800" y="-7669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737600" y="-7669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820400" y="-7669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903225" y="-7669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</p:grpSp>
      <p:grpSp>
        <p:nvGrpSpPr>
          <p:cNvPr id="171" name="Google Shape;171;p24"/>
          <p:cNvGrpSpPr/>
          <p:nvPr/>
        </p:nvGrpSpPr>
        <p:grpSpPr>
          <a:xfrm>
            <a:off x="3932303" y="5036228"/>
            <a:ext cx="313159" cy="533692"/>
            <a:chOff x="1988225" y="4041885"/>
            <a:chExt cx="305075" cy="493200"/>
          </a:xfrm>
        </p:grpSpPr>
        <p:sp>
          <p:nvSpPr>
            <p:cNvPr id="172" name="Google Shape;172;p24"/>
            <p:cNvSpPr/>
            <p:nvPr/>
          </p:nvSpPr>
          <p:spPr>
            <a:xfrm>
              <a:off x="2178800" y="427508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1988225" y="429456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042425" y="404188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2161750" y="427811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2133750" y="413321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2038150" y="434448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2194025" y="431951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</p:grpSp>
      <p:sp>
        <p:nvSpPr>
          <p:cNvPr id="179" name="Google Shape;179;p24"/>
          <p:cNvSpPr/>
          <p:nvPr/>
        </p:nvSpPr>
        <p:spPr>
          <a:xfrm>
            <a:off x="3964512" y="2777478"/>
            <a:ext cx="248746" cy="48239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grpSp>
        <p:nvGrpSpPr>
          <p:cNvPr id="180" name="Google Shape;180;p24"/>
          <p:cNvGrpSpPr/>
          <p:nvPr/>
        </p:nvGrpSpPr>
        <p:grpSpPr>
          <a:xfrm>
            <a:off x="3902576" y="3506570"/>
            <a:ext cx="372594" cy="403340"/>
            <a:chOff x="1247825" y="4774163"/>
            <a:chExt cx="443300" cy="428675"/>
          </a:xfrm>
        </p:grpSpPr>
        <p:sp>
          <p:nvSpPr>
            <p:cNvPr id="181" name="Google Shape;181;p24"/>
            <p:cNvSpPr/>
            <p:nvPr/>
          </p:nvSpPr>
          <p:spPr>
            <a:xfrm>
              <a:off x="1247825" y="4940388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1275850" y="4981788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47825" y="5163838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454850" y="4774163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1411025" y="4774163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1498700" y="4774163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</p:grpSp>
      <p:sp>
        <p:nvSpPr>
          <p:cNvPr id="187" name="Google Shape;187;p24"/>
          <p:cNvSpPr/>
          <p:nvPr/>
        </p:nvSpPr>
        <p:spPr>
          <a:xfrm>
            <a:off x="3687781" y="2639765"/>
            <a:ext cx="802200" cy="707700"/>
          </a:xfrm>
          <a:prstGeom prst="mathMultiply">
            <a:avLst>
              <a:gd name="adj1" fmla="val 6319"/>
            </a:avLst>
          </a:prstGeom>
          <a:solidFill>
            <a:srgbClr val="963334">
              <a:alpha val="6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grpSp>
        <p:nvGrpSpPr>
          <p:cNvPr id="188" name="Google Shape;188;p24"/>
          <p:cNvGrpSpPr/>
          <p:nvPr/>
        </p:nvGrpSpPr>
        <p:grpSpPr>
          <a:xfrm>
            <a:off x="1219256" y="2968461"/>
            <a:ext cx="1394315" cy="2270742"/>
            <a:chOff x="1988225" y="4286525"/>
            <a:chExt cx="305075" cy="493200"/>
          </a:xfrm>
        </p:grpSpPr>
        <p:sp>
          <p:nvSpPr>
            <p:cNvPr id="189" name="Google Shape;189;p2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38100" cap="rnd" cmpd="sng">
              <a:solidFill>
                <a:srgbClr val="001C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Futura Std Book" panose="020B0802020204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 idx="4294967295"/>
          </p:nvPr>
        </p:nvSpPr>
        <p:spPr>
          <a:xfrm>
            <a:off x="887667" y="909983"/>
            <a:ext cx="7500900" cy="926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Futura Std Book" panose="020B0802020204020204" pitchFamily="34" charset="0"/>
              </a:rPr>
              <a:t>Welcome!</a:t>
            </a:r>
            <a:endParaRPr sz="1200" dirty="0">
              <a:latin typeface="Futura Std Book" panose="020B0802020204020204" pitchFamily="34" charset="0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887668" y="1836684"/>
            <a:ext cx="10547976" cy="325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latin typeface="Futura Std Book" panose="020B0802020204020204" pitchFamily="34" charset="0"/>
              </a:rPr>
              <a:t>Please raise your hand and say your name, affiliation and share an occasion when you or your family struggled.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350"/>
            <a:ext cx="10515600" cy="971184"/>
          </a:xfrm>
        </p:spPr>
        <p:txBody>
          <a:bodyPr/>
          <a:lstStyle/>
          <a:p>
            <a:r>
              <a:rPr lang="en-US" dirty="0"/>
              <a:t>Objectives of the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F1EE-FAAE-AC4F-82D6-A68B8489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11" y="1891397"/>
            <a:ext cx="11105080" cy="46561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Futura Std Book"/>
                <a:cs typeface="Futura Std Book"/>
              </a:rPr>
              <a:t>Become familiar with the Office of the United Nations High Commissioner for Human Rights’ Resource Package on Promoting the Rights of Persons with Disabilities through the Sustainable Development Goals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Futura Std Book"/>
                <a:cs typeface="Futura Std Book"/>
              </a:rPr>
              <a:t>Gain an understanding of the current situation in terms of access to health for people with disabilities.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Futura Std Book"/>
                <a:cs typeface="Futura Std Book"/>
              </a:rPr>
              <a:t>Identify concrete steps that policymakers can take to guarantee inclusive health care services in the process of implementing Sustainable Development Goal 3 with a disability-rights lens.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Futura Std Book"/>
                <a:cs typeface="Futura Std Book"/>
              </a:rPr>
              <a:t>Learn how to obtain additional information to support implementation of access to health in your own context.</a:t>
            </a:r>
          </a:p>
        </p:txBody>
      </p:sp>
    </p:spTree>
    <p:extLst>
      <p:ext uri="{BB962C8B-B14F-4D97-AF65-F5344CB8AC3E}">
        <p14:creationId xmlns:p14="http://schemas.microsoft.com/office/powerpoint/2010/main" val="268801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350"/>
            <a:ext cx="10515600" cy="971184"/>
          </a:xfrm>
        </p:spPr>
        <p:txBody>
          <a:bodyPr/>
          <a:lstStyle/>
          <a:p>
            <a:r>
              <a:rPr lang="en-US" dirty="0"/>
              <a:t>Short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F1EE-FAAE-AC4F-82D6-A68B8489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533"/>
            <a:ext cx="10515600" cy="44631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Futura Std Book"/>
                <a:cs typeface="Futura Std Book"/>
              </a:rPr>
              <a:t>In the next activities we will go deeper into the information shared in this video. As you watch/listen pay attention to the different stories highlighted and the issues shared and proposed.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Futura Std Book"/>
              <a:cs typeface="Futura Std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latin typeface="Futura Std Book"/>
                <a:cs typeface="Futura Std Book"/>
              </a:rPr>
              <a:t>Please share in chat any reactions to the video.</a:t>
            </a:r>
          </a:p>
        </p:txBody>
      </p:sp>
    </p:spTree>
    <p:extLst>
      <p:ext uri="{BB962C8B-B14F-4D97-AF65-F5344CB8AC3E}">
        <p14:creationId xmlns:p14="http://schemas.microsoft.com/office/powerpoint/2010/main" val="368464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948266" y="980047"/>
            <a:ext cx="10453511" cy="5163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Implementation Challenge – Setup</a:t>
            </a:r>
            <a:endParaRPr dirty="0"/>
          </a:p>
        </p:txBody>
      </p:sp>
      <p:sp>
        <p:nvSpPr>
          <p:cNvPr id="220" name="Google Shape;220;p28"/>
          <p:cNvSpPr txBox="1"/>
          <p:nvPr/>
        </p:nvSpPr>
        <p:spPr>
          <a:xfrm>
            <a:off x="4164139" y="3434716"/>
            <a:ext cx="15993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5" name="Picture 4" descr="An infographic that shows a wheel of colors. In the center of the wheel it says - Ensure health lives and promote well-being for all at all ages. The wheel is divided into 6 sections. Service Delivery, Medicines and technology, Health information systems, Leadership, Governance and legal framework, Financing, Health workforce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1289"/>
          <a:stretch/>
        </p:blipFill>
        <p:spPr bwMode="auto">
          <a:xfrm>
            <a:off x="3599916" y="1624914"/>
            <a:ext cx="5150209" cy="5135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967140" y="997126"/>
            <a:ext cx="10434638" cy="10905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Futura Std Book" panose="020B0802020204020204" pitchFamily="34" charset="0"/>
              </a:rPr>
              <a:t>Implementation Challenge </a:t>
            </a:r>
            <a:r>
              <a:rPr lang="en-GB" sz="3200" b="1" dirty="0"/>
              <a:t>–</a:t>
            </a:r>
            <a:r>
              <a:rPr lang="en-GB" sz="3200" dirty="0"/>
              <a:t> </a:t>
            </a:r>
            <a:r>
              <a:rPr lang="en-US" sz="3200" dirty="0">
                <a:latin typeface="Futura Std Book" panose="020B0802020204020204" pitchFamily="34" charset="0"/>
              </a:rPr>
              <a:t>Part 1: Actions </a:t>
            </a:r>
            <a:endParaRPr sz="3200" dirty="0">
              <a:latin typeface="Futura Std Book" panose="020B0802020204020204" pitchFamily="34" charset="0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966527" y="3010289"/>
            <a:ext cx="10436293" cy="22824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en-US">
                <a:latin typeface="Futura Std Book" panose="020B0802020204020204" pitchFamily="34" charset="0"/>
              </a:rPr>
              <a:t>In small groups come up with actions to advance the health and well-being of the character assigned to you under each of the stations categories. You will have 10 minutes at each station assigned. </a:t>
            </a:r>
            <a:endParaRPr>
              <a:latin typeface="Futura Std Book" panose="020B0802020204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948267" y="822140"/>
            <a:ext cx="10476089" cy="568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sz="4000" dirty="0"/>
              <a:t>Station 1: Health Information Systems</a:t>
            </a:r>
            <a:endParaRPr sz="4000" dirty="0"/>
          </a:p>
        </p:txBody>
      </p:sp>
      <p:sp>
        <p:nvSpPr>
          <p:cNvPr id="232" name="Google Shape;232;p30"/>
          <p:cNvSpPr txBox="1"/>
          <p:nvPr/>
        </p:nvSpPr>
        <p:spPr>
          <a:xfrm>
            <a:off x="1795475" y="1653468"/>
            <a:ext cx="43863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738325" y="1796343"/>
            <a:ext cx="8743800" cy="49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4" name="Google Shape;234;p30"/>
          <p:cNvCxnSpPr>
            <a:stCxn id="233" idx="0"/>
          </p:cNvCxnSpPr>
          <p:nvPr/>
        </p:nvCxnSpPr>
        <p:spPr>
          <a:xfrm>
            <a:off x="6110225" y="1796343"/>
            <a:ext cx="0" cy="49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>
            <a:stCxn id="233" idx="1"/>
            <a:endCxn id="233" idx="3"/>
          </p:cNvCxnSpPr>
          <p:nvPr/>
        </p:nvCxnSpPr>
        <p:spPr>
          <a:xfrm>
            <a:off x="1738325" y="4289493"/>
            <a:ext cx="87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0"/>
          <p:cNvSpPr txBox="1"/>
          <p:nvPr/>
        </p:nvSpPr>
        <p:spPr>
          <a:xfrm>
            <a:off x="17383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61102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7383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102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1624025" y="1653468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4A86E8"/>
                </a:solidFill>
              </a:rPr>
              <a:t>AKARI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385600" y="1514826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76A5AF"/>
                </a:solidFill>
              </a:rPr>
              <a:t>SAMUEL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683775" y="6404793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E06666"/>
                </a:solidFill>
              </a:rPr>
              <a:t>AMARA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667875" y="6461793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8E7CC3"/>
                </a:solidFill>
              </a:rPr>
              <a:t>IAN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710879" y="1416071"/>
            <a:ext cx="270207" cy="262808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35008" y="1368877"/>
            <a:ext cx="350352" cy="343774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5700832" y="1394164"/>
            <a:ext cx="343009" cy="262808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217264" y="1395891"/>
            <a:ext cx="408755" cy="297441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727325" y="1394164"/>
            <a:ext cx="416161" cy="300352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6189682" y="1391021"/>
            <a:ext cx="416161" cy="305752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948267" y="822140"/>
            <a:ext cx="10476089" cy="568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sz="4000" dirty="0"/>
              <a:t>Station 2: Medicines and technology</a:t>
            </a:r>
            <a:endParaRPr sz="4000" dirty="0"/>
          </a:p>
        </p:txBody>
      </p:sp>
      <p:sp>
        <p:nvSpPr>
          <p:cNvPr id="232" name="Google Shape;232;p30"/>
          <p:cNvSpPr txBox="1"/>
          <p:nvPr/>
        </p:nvSpPr>
        <p:spPr>
          <a:xfrm>
            <a:off x="1795475" y="1653468"/>
            <a:ext cx="43863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738325" y="1796343"/>
            <a:ext cx="8743800" cy="49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4" name="Google Shape;234;p30"/>
          <p:cNvCxnSpPr>
            <a:stCxn id="233" idx="0"/>
          </p:cNvCxnSpPr>
          <p:nvPr/>
        </p:nvCxnSpPr>
        <p:spPr>
          <a:xfrm>
            <a:off x="6110225" y="1796343"/>
            <a:ext cx="0" cy="49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>
            <a:stCxn id="233" idx="1"/>
            <a:endCxn id="233" idx="3"/>
          </p:cNvCxnSpPr>
          <p:nvPr/>
        </p:nvCxnSpPr>
        <p:spPr>
          <a:xfrm>
            <a:off x="1738325" y="4289493"/>
            <a:ext cx="87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0"/>
          <p:cNvSpPr txBox="1"/>
          <p:nvPr/>
        </p:nvSpPr>
        <p:spPr>
          <a:xfrm>
            <a:off x="17383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61102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7383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102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1624025" y="1653468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4A86E8"/>
                </a:solidFill>
              </a:rPr>
              <a:t>AKARI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385600" y="1514826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76A5AF"/>
                </a:solidFill>
              </a:rPr>
              <a:t>SAMUEL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683775" y="6404793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E06666"/>
                </a:solidFill>
              </a:rPr>
              <a:t>AMARA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667875" y="6461793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8E7CC3"/>
                </a:solidFill>
              </a:rPr>
              <a:t>IAN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710879" y="1416071"/>
            <a:ext cx="270207" cy="262808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35008" y="1368877"/>
            <a:ext cx="350352" cy="343774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5700832" y="1394164"/>
            <a:ext cx="343009" cy="262808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217264" y="1395891"/>
            <a:ext cx="408755" cy="297441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727325" y="1394164"/>
            <a:ext cx="416161" cy="300352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6189682" y="1391021"/>
            <a:ext cx="416161" cy="305752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20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564026" y="2853900"/>
            <a:ext cx="9063948" cy="1150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000" dirty="0"/>
              <a:t>Teams tech help slides</a:t>
            </a:r>
            <a:endParaRPr sz="5000" dirty="0"/>
          </a:p>
          <a:p>
            <a:pPr>
              <a:spcBef>
                <a:spcPts val="0"/>
              </a:spcBef>
            </a:pPr>
            <a:r>
              <a:rPr lang="en-US" sz="1400" dirty="0"/>
              <a:t>(Templates by Training for Change)</a:t>
            </a:r>
            <a:endParaRPr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948267" y="822140"/>
            <a:ext cx="10476089" cy="568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sz="4000" dirty="0"/>
              <a:t>Station 3: Health Workforce</a:t>
            </a:r>
          </a:p>
        </p:txBody>
      </p:sp>
      <p:sp>
        <p:nvSpPr>
          <p:cNvPr id="232" name="Google Shape;232;p30"/>
          <p:cNvSpPr txBox="1"/>
          <p:nvPr/>
        </p:nvSpPr>
        <p:spPr>
          <a:xfrm>
            <a:off x="1795475" y="1653468"/>
            <a:ext cx="43863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738325" y="1796343"/>
            <a:ext cx="8743800" cy="49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4" name="Google Shape;234;p30"/>
          <p:cNvCxnSpPr>
            <a:stCxn id="233" idx="0"/>
          </p:cNvCxnSpPr>
          <p:nvPr/>
        </p:nvCxnSpPr>
        <p:spPr>
          <a:xfrm>
            <a:off x="6110225" y="1796343"/>
            <a:ext cx="0" cy="49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>
            <a:stCxn id="233" idx="1"/>
            <a:endCxn id="233" idx="3"/>
          </p:cNvCxnSpPr>
          <p:nvPr/>
        </p:nvCxnSpPr>
        <p:spPr>
          <a:xfrm>
            <a:off x="1738325" y="4289493"/>
            <a:ext cx="87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0"/>
          <p:cNvSpPr txBox="1"/>
          <p:nvPr/>
        </p:nvSpPr>
        <p:spPr>
          <a:xfrm>
            <a:off x="17383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61102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7383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102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1624025" y="1653468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4A86E8"/>
                </a:solidFill>
              </a:rPr>
              <a:t>AKARI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385600" y="1514826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76A5AF"/>
                </a:solidFill>
              </a:rPr>
              <a:t>SAMUEL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683775" y="6404793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E06666"/>
                </a:solidFill>
              </a:rPr>
              <a:t>AMARA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667875" y="6461793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8E7CC3"/>
                </a:solidFill>
              </a:rPr>
              <a:t>IAN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710879" y="1416071"/>
            <a:ext cx="270207" cy="262808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35008" y="1368877"/>
            <a:ext cx="350352" cy="343774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5700832" y="1394164"/>
            <a:ext cx="343009" cy="262808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217264" y="1395891"/>
            <a:ext cx="408755" cy="297441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727325" y="1394164"/>
            <a:ext cx="416161" cy="300352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6189682" y="1391021"/>
            <a:ext cx="416161" cy="305752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62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948267" y="822140"/>
            <a:ext cx="10476089" cy="568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sz="4000" dirty="0"/>
              <a:t>Station 4: Service Delivery</a:t>
            </a:r>
            <a:endParaRPr sz="4000" dirty="0"/>
          </a:p>
        </p:txBody>
      </p:sp>
      <p:sp>
        <p:nvSpPr>
          <p:cNvPr id="232" name="Google Shape;232;p30"/>
          <p:cNvSpPr txBox="1"/>
          <p:nvPr/>
        </p:nvSpPr>
        <p:spPr>
          <a:xfrm>
            <a:off x="1795475" y="1653468"/>
            <a:ext cx="43863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738325" y="1796343"/>
            <a:ext cx="8743800" cy="49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4" name="Google Shape;234;p30"/>
          <p:cNvCxnSpPr>
            <a:stCxn id="233" idx="0"/>
          </p:cNvCxnSpPr>
          <p:nvPr/>
        </p:nvCxnSpPr>
        <p:spPr>
          <a:xfrm>
            <a:off x="6110225" y="1796343"/>
            <a:ext cx="0" cy="49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>
            <a:stCxn id="233" idx="1"/>
            <a:endCxn id="233" idx="3"/>
          </p:cNvCxnSpPr>
          <p:nvPr/>
        </p:nvCxnSpPr>
        <p:spPr>
          <a:xfrm>
            <a:off x="1738325" y="4289493"/>
            <a:ext cx="87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0"/>
          <p:cNvSpPr txBox="1"/>
          <p:nvPr/>
        </p:nvSpPr>
        <p:spPr>
          <a:xfrm>
            <a:off x="17383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61102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7383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102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1624025" y="1653468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4A86E8"/>
                </a:solidFill>
              </a:rPr>
              <a:t>AKARI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385600" y="1514826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76A5AF"/>
                </a:solidFill>
              </a:rPr>
              <a:t>SAMUEL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683775" y="6404793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E06666"/>
                </a:solidFill>
              </a:rPr>
              <a:t>AMARA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667875" y="6461793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8E7CC3"/>
                </a:solidFill>
              </a:rPr>
              <a:t>IAN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710879" y="1416071"/>
            <a:ext cx="270207" cy="262808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35008" y="1368877"/>
            <a:ext cx="350352" cy="343774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5700832" y="1394164"/>
            <a:ext cx="343009" cy="262808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217264" y="1395891"/>
            <a:ext cx="408755" cy="297441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727325" y="1394164"/>
            <a:ext cx="416161" cy="300352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6189682" y="1391021"/>
            <a:ext cx="416161" cy="305752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44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948267" y="822140"/>
            <a:ext cx="10476089" cy="568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sz="4000" dirty="0"/>
              <a:t>Station 5: Financing</a:t>
            </a:r>
            <a:endParaRPr sz="4000" dirty="0"/>
          </a:p>
        </p:txBody>
      </p:sp>
      <p:sp>
        <p:nvSpPr>
          <p:cNvPr id="232" name="Google Shape;232;p30"/>
          <p:cNvSpPr txBox="1"/>
          <p:nvPr/>
        </p:nvSpPr>
        <p:spPr>
          <a:xfrm>
            <a:off x="1795475" y="1653468"/>
            <a:ext cx="43863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738325" y="1796343"/>
            <a:ext cx="8743800" cy="49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4" name="Google Shape;234;p30"/>
          <p:cNvCxnSpPr>
            <a:stCxn id="233" idx="0"/>
          </p:cNvCxnSpPr>
          <p:nvPr/>
        </p:nvCxnSpPr>
        <p:spPr>
          <a:xfrm>
            <a:off x="6110225" y="1796343"/>
            <a:ext cx="0" cy="49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>
            <a:stCxn id="233" idx="1"/>
            <a:endCxn id="233" idx="3"/>
          </p:cNvCxnSpPr>
          <p:nvPr/>
        </p:nvCxnSpPr>
        <p:spPr>
          <a:xfrm>
            <a:off x="1738325" y="4289493"/>
            <a:ext cx="87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0"/>
          <p:cNvSpPr txBox="1"/>
          <p:nvPr/>
        </p:nvSpPr>
        <p:spPr>
          <a:xfrm>
            <a:off x="17383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61102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7383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102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1624025" y="1653468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4A86E8"/>
                </a:solidFill>
              </a:rPr>
              <a:t>AKARI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385600" y="1514826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76A5AF"/>
                </a:solidFill>
              </a:rPr>
              <a:t>SAMUEL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683775" y="6404793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E06666"/>
                </a:solidFill>
              </a:rPr>
              <a:t>AMARA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667875" y="6461793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8E7CC3"/>
                </a:solidFill>
              </a:rPr>
              <a:t>IAN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710879" y="1416071"/>
            <a:ext cx="270207" cy="262808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35008" y="1368877"/>
            <a:ext cx="350352" cy="343774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5700832" y="1394164"/>
            <a:ext cx="343009" cy="262808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217264" y="1395891"/>
            <a:ext cx="408755" cy="297441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727325" y="1394164"/>
            <a:ext cx="416161" cy="300352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6189682" y="1391021"/>
            <a:ext cx="416161" cy="305752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65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948267" y="822140"/>
            <a:ext cx="10476089" cy="568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sz="2400" dirty="0"/>
              <a:t>Station 6: Leadership, Governance and Legal Framework</a:t>
            </a:r>
            <a:endParaRPr sz="2400" dirty="0"/>
          </a:p>
        </p:txBody>
      </p:sp>
      <p:sp>
        <p:nvSpPr>
          <p:cNvPr id="232" name="Google Shape;232;p30"/>
          <p:cNvSpPr txBox="1"/>
          <p:nvPr/>
        </p:nvSpPr>
        <p:spPr>
          <a:xfrm>
            <a:off x="1795475" y="1653468"/>
            <a:ext cx="43863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1738325" y="1796343"/>
            <a:ext cx="8743800" cy="49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4" name="Google Shape;234;p30"/>
          <p:cNvCxnSpPr>
            <a:stCxn id="233" idx="0"/>
          </p:cNvCxnSpPr>
          <p:nvPr/>
        </p:nvCxnSpPr>
        <p:spPr>
          <a:xfrm>
            <a:off x="6110225" y="1796343"/>
            <a:ext cx="0" cy="49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0"/>
          <p:cNvCxnSpPr>
            <a:stCxn id="233" idx="1"/>
            <a:endCxn id="233" idx="3"/>
          </p:cNvCxnSpPr>
          <p:nvPr/>
        </p:nvCxnSpPr>
        <p:spPr>
          <a:xfrm>
            <a:off x="1738325" y="4289493"/>
            <a:ext cx="87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0"/>
          <p:cNvSpPr txBox="1"/>
          <p:nvPr/>
        </p:nvSpPr>
        <p:spPr>
          <a:xfrm>
            <a:off x="17383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6110225" y="428949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17383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110225" y="1810643"/>
            <a:ext cx="4386300" cy="2478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1624025" y="1653468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4A86E8"/>
                </a:solidFill>
              </a:rPr>
              <a:t>AKARI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385600" y="1514826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76A5AF"/>
                </a:solidFill>
              </a:rPr>
              <a:t>SAMUEL</a:t>
            </a:r>
            <a:endParaRPr b="1">
              <a:solidFill>
                <a:srgbClr val="76A5AF"/>
              </a:solidFill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1683775" y="6404793"/>
            <a:ext cx="12108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>
                <a:solidFill>
                  <a:srgbClr val="E06666"/>
                </a:solidFill>
              </a:rPr>
              <a:t>AMARA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9667875" y="6461793"/>
            <a:ext cx="9285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>
                <a:solidFill>
                  <a:srgbClr val="8E7CC3"/>
                </a:solidFill>
              </a:rPr>
              <a:t>IAN</a:t>
            </a:r>
            <a:endParaRPr b="1">
              <a:solidFill>
                <a:srgbClr val="8E7CC3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6710880" y="1416071"/>
            <a:ext cx="231600" cy="3066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135008" y="1368877"/>
            <a:ext cx="300294" cy="40105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5700833" y="1394164"/>
            <a:ext cx="294000" cy="3066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217265" y="1395891"/>
            <a:ext cx="350352" cy="347004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4727326" y="1394164"/>
            <a:ext cx="356700" cy="3504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6189683" y="1391021"/>
            <a:ext cx="356700" cy="3567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710879" y="1416071"/>
            <a:ext cx="270207" cy="262808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35008" y="1368877"/>
            <a:ext cx="350352" cy="343774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5700832" y="1394164"/>
            <a:ext cx="343009" cy="262808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217264" y="1395891"/>
            <a:ext cx="408755" cy="297441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4727325" y="1394164"/>
            <a:ext cx="416161" cy="300352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6189682" y="1391021"/>
            <a:ext cx="416161" cy="305752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94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89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Break! Come back at :00</a:t>
            </a:r>
          </a:p>
        </p:txBody>
      </p:sp>
    </p:spTree>
    <p:extLst>
      <p:ext uri="{BB962C8B-B14F-4D97-AF65-F5344CB8AC3E}">
        <p14:creationId xmlns:p14="http://schemas.microsoft.com/office/powerpoint/2010/main" val="296065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7"/>
          <p:cNvSpPr txBox="1">
            <a:spLocks noGrp="1"/>
          </p:cNvSpPr>
          <p:nvPr>
            <p:ph type="title"/>
          </p:nvPr>
        </p:nvSpPr>
        <p:spPr>
          <a:xfrm>
            <a:off x="1000994" y="1035425"/>
            <a:ext cx="10400784" cy="482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Futura Std Book" panose="020B0802020204020204" pitchFamily="34" charset="0"/>
              </a:rPr>
              <a:t>Implementation Challenge: Actions</a:t>
            </a:r>
            <a:endParaRPr dirty="0">
              <a:latin typeface="Futura Std Book" panose="020B0802020204020204" pitchFamily="34" charset="0"/>
            </a:endParaRPr>
          </a:p>
        </p:txBody>
      </p:sp>
      <p:sp>
        <p:nvSpPr>
          <p:cNvPr id="483" name="Google Shape;483;p37"/>
          <p:cNvSpPr txBox="1"/>
          <p:nvPr/>
        </p:nvSpPr>
        <p:spPr>
          <a:xfrm>
            <a:off x="1031719" y="2278325"/>
            <a:ext cx="193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US" sz="3800">
                <a:solidFill>
                  <a:srgbClr val="333333"/>
                </a:solidFill>
                <a:latin typeface="Futura Std Book" panose="020B0802020204020204" pitchFamily="34" charset="0"/>
              </a:rPr>
              <a:t>Group 1</a:t>
            </a:r>
            <a:endParaRPr sz="3800">
              <a:solidFill>
                <a:srgbClr val="333333"/>
              </a:solidFill>
              <a:latin typeface="Futura Std Book" panose="020B0802020204020204" pitchFamily="34" charset="0"/>
            </a:endParaRPr>
          </a:p>
        </p:txBody>
      </p:sp>
      <p:sp>
        <p:nvSpPr>
          <p:cNvPr id="484" name="Google Shape;484;p37"/>
          <p:cNvSpPr txBox="1"/>
          <p:nvPr/>
        </p:nvSpPr>
        <p:spPr>
          <a:xfrm>
            <a:off x="1007669" y="3574625"/>
            <a:ext cx="193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US" sz="3800">
                <a:solidFill>
                  <a:srgbClr val="333333"/>
                </a:solidFill>
                <a:latin typeface="Futura Std Book" panose="020B0802020204020204" pitchFamily="34" charset="0"/>
              </a:rPr>
              <a:t>Group 2</a:t>
            </a:r>
            <a:endParaRPr sz="3800">
              <a:solidFill>
                <a:srgbClr val="333333"/>
              </a:solidFill>
              <a:latin typeface="Futura Std Book" panose="020B0802020204020204" pitchFamily="34" charset="0"/>
            </a:endParaRPr>
          </a:p>
        </p:txBody>
      </p:sp>
      <p:sp>
        <p:nvSpPr>
          <p:cNvPr id="485" name="Google Shape;485;p37"/>
          <p:cNvSpPr txBox="1"/>
          <p:nvPr/>
        </p:nvSpPr>
        <p:spPr>
          <a:xfrm>
            <a:off x="1000994" y="4870925"/>
            <a:ext cx="193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US" sz="3800">
                <a:solidFill>
                  <a:srgbClr val="333333"/>
                </a:solidFill>
                <a:latin typeface="Futura Std Book" panose="020B0802020204020204" pitchFamily="34" charset="0"/>
              </a:rPr>
              <a:t>Group 3</a:t>
            </a:r>
            <a:endParaRPr sz="3800">
              <a:solidFill>
                <a:srgbClr val="333333"/>
              </a:solidFill>
              <a:latin typeface="Futura Std Book" panose="020B0802020204020204" pitchFamily="34" charset="0"/>
            </a:endParaRPr>
          </a:p>
        </p:txBody>
      </p:sp>
      <p:sp>
        <p:nvSpPr>
          <p:cNvPr id="486" name="Google Shape;486;p37"/>
          <p:cNvSpPr txBox="1"/>
          <p:nvPr/>
        </p:nvSpPr>
        <p:spPr>
          <a:xfrm>
            <a:off x="6096000" y="4870925"/>
            <a:ext cx="193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US" sz="3800">
                <a:solidFill>
                  <a:srgbClr val="333333"/>
                </a:solidFill>
                <a:latin typeface="Futura Std Book" panose="020B0802020204020204" pitchFamily="34" charset="0"/>
              </a:rPr>
              <a:t>Group 6</a:t>
            </a:r>
            <a:endParaRPr sz="3800">
              <a:solidFill>
                <a:srgbClr val="333333"/>
              </a:solidFill>
              <a:latin typeface="Futura Std Book" panose="020B0802020204020204" pitchFamily="34" charset="0"/>
            </a:endParaRPr>
          </a:p>
        </p:txBody>
      </p:sp>
      <p:sp>
        <p:nvSpPr>
          <p:cNvPr id="487" name="Google Shape;487;p37"/>
          <p:cNvSpPr txBox="1"/>
          <p:nvPr/>
        </p:nvSpPr>
        <p:spPr>
          <a:xfrm>
            <a:off x="6096000" y="3688925"/>
            <a:ext cx="193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US" sz="3800">
                <a:solidFill>
                  <a:srgbClr val="333333"/>
                </a:solidFill>
                <a:latin typeface="Futura Std Book" panose="020B0802020204020204" pitchFamily="34" charset="0"/>
              </a:rPr>
              <a:t>Group 5</a:t>
            </a:r>
            <a:endParaRPr sz="3800">
              <a:solidFill>
                <a:srgbClr val="333333"/>
              </a:solidFill>
              <a:latin typeface="Futura Std Book" panose="020B0802020204020204" pitchFamily="34" charset="0"/>
            </a:endParaRPr>
          </a:p>
        </p:txBody>
      </p:sp>
      <p:sp>
        <p:nvSpPr>
          <p:cNvPr id="488" name="Google Shape;488;p37"/>
          <p:cNvSpPr txBox="1"/>
          <p:nvPr/>
        </p:nvSpPr>
        <p:spPr>
          <a:xfrm>
            <a:off x="6096000" y="2278325"/>
            <a:ext cx="1936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</a:pPr>
            <a:r>
              <a:rPr lang="en-US" sz="3800">
                <a:solidFill>
                  <a:srgbClr val="333333"/>
                </a:solidFill>
                <a:latin typeface="Futura Std Book" panose="020B0802020204020204" pitchFamily="34" charset="0"/>
              </a:rPr>
              <a:t>Group 4</a:t>
            </a:r>
            <a:endParaRPr sz="3800">
              <a:solidFill>
                <a:srgbClr val="333333"/>
              </a:solidFill>
              <a:latin typeface="Futura Std Book" panose="020B0802020204020204" pitchFamily="34" charset="0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8478875" y="2465825"/>
            <a:ext cx="321600" cy="426000"/>
          </a:xfrm>
          <a:prstGeom prst="moon">
            <a:avLst>
              <a:gd name="adj" fmla="val 50000"/>
            </a:avLst>
          </a:prstGeom>
          <a:solidFill>
            <a:srgbClr val="F4CCCC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sp>
        <p:nvSpPr>
          <p:cNvPr id="490" name="Google Shape;490;p37"/>
          <p:cNvSpPr/>
          <p:nvPr/>
        </p:nvSpPr>
        <p:spPr>
          <a:xfrm>
            <a:off x="8431075" y="4992863"/>
            <a:ext cx="417204" cy="557118"/>
          </a:xfrm>
          <a:prstGeom prst="lightningBolt">
            <a:avLst/>
          </a:prstGeom>
          <a:solidFill>
            <a:srgbClr val="C9DAF8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8435375" y="3914525"/>
            <a:ext cx="408600" cy="426000"/>
          </a:xfrm>
          <a:prstGeom prst="teardrop">
            <a:avLst>
              <a:gd name="adj" fmla="val 100000"/>
            </a:avLst>
          </a:prstGeom>
          <a:solidFill>
            <a:srgbClr val="D9EAD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3221969" y="3734075"/>
            <a:ext cx="486756" cy="482112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sp>
        <p:nvSpPr>
          <p:cNvPr id="493" name="Google Shape;493;p37"/>
          <p:cNvSpPr/>
          <p:nvPr/>
        </p:nvSpPr>
        <p:spPr>
          <a:xfrm>
            <a:off x="3217544" y="2435375"/>
            <a:ext cx="495600" cy="486900"/>
          </a:xfrm>
          <a:prstGeom prst="donut">
            <a:avLst>
              <a:gd name="adj" fmla="val 25000"/>
            </a:avLst>
          </a:prstGeom>
          <a:solidFill>
            <a:srgbClr val="D9D2E9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sp>
        <p:nvSpPr>
          <p:cNvPr id="494" name="Google Shape;494;p37"/>
          <p:cNvSpPr/>
          <p:nvPr/>
        </p:nvSpPr>
        <p:spPr>
          <a:xfrm>
            <a:off x="3293744" y="5023625"/>
            <a:ext cx="495600" cy="495600"/>
          </a:xfrm>
          <a:prstGeom prst="ellipse">
            <a:avLst/>
          </a:prstGeom>
          <a:solidFill>
            <a:srgbClr val="FCE5CD"/>
          </a:solidFill>
          <a:ln w="9525" cap="flat" cmpd="sng">
            <a:solidFill>
              <a:srgbClr val="006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8"/>
          <p:cNvSpPr txBox="1">
            <a:spLocks noGrp="1"/>
          </p:cNvSpPr>
          <p:nvPr>
            <p:ph type="title"/>
          </p:nvPr>
        </p:nvSpPr>
        <p:spPr>
          <a:xfrm>
            <a:off x="1001007" y="963260"/>
            <a:ext cx="10366904" cy="10905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Futura Std Book" panose="020B0802020204020204" pitchFamily="34" charset="0"/>
              </a:rPr>
              <a:t>Implementation Challenge Debrief – Journal: </a:t>
            </a:r>
            <a:endParaRPr sz="3200" dirty="0">
              <a:latin typeface="Futura Std Book" panose="020B0802020204020204" pitchFamily="34" charset="0"/>
            </a:endParaRPr>
          </a:p>
        </p:txBody>
      </p:sp>
      <p:sp>
        <p:nvSpPr>
          <p:cNvPr id="500" name="Google Shape;500;p38"/>
          <p:cNvSpPr txBox="1">
            <a:spLocks noGrp="1"/>
          </p:cNvSpPr>
          <p:nvPr>
            <p:ph type="body" idx="1"/>
          </p:nvPr>
        </p:nvSpPr>
        <p:spPr>
          <a:xfrm>
            <a:off x="1000995" y="3621098"/>
            <a:ext cx="10366916" cy="692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360"/>
              </a:spcBef>
              <a:buNone/>
            </a:pPr>
            <a:r>
              <a:rPr lang="en-US" dirty="0">
                <a:latin typeface="Futura Std Book" panose="020B0802020204020204" pitchFamily="34" charset="0"/>
              </a:rPr>
              <a:t>How does this relate to your own context?</a:t>
            </a:r>
            <a:endParaRPr dirty="0">
              <a:latin typeface="Futura Std Book" panose="020B0802020204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 idx="4294967295"/>
          </p:nvPr>
        </p:nvSpPr>
        <p:spPr>
          <a:xfrm>
            <a:off x="887667" y="909983"/>
            <a:ext cx="7500900" cy="926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Futura Std Book" panose="020B0802020204020204" pitchFamily="34" charset="0"/>
              </a:rPr>
              <a:t>Closing</a:t>
            </a:r>
            <a:endParaRPr sz="1200" dirty="0">
              <a:latin typeface="Futura Std Book" panose="020B0802020204020204" pitchFamily="34" charset="0"/>
            </a:endParaRPr>
          </a:p>
        </p:txBody>
      </p:sp>
      <p:sp>
        <p:nvSpPr>
          <p:cNvPr id="201" name="Google Shape;201;p25" descr="Circle" title="Circle"/>
          <p:cNvSpPr/>
          <p:nvPr/>
        </p:nvSpPr>
        <p:spPr>
          <a:xfrm>
            <a:off x="3286651" y="1626786"/>
            <a:ext cx="5101916" cy="4837914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9301275" y="2059950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9301275" y="2583583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9301275" y="3107217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9301275" y="3630850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9301275" y="4154483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9301275" y="4678117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9301275" y="5201750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9301275" y="5725383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9301275" y="1526550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9301275" y="1019033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9301275" y="6258783"/>
            <a:ext cx="1234500" cy="39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>
                <a:latin typeface="Futura Std Book" panose="020B0802020204020204" pitchFamily="34" charset="0"/>
              </a:rPr>
              <a:t>Name</a:t>
            </a:r>
            <a:endParaRPr b="1">
              <a:latin typeface="Futura Std Book" panose="020B0802020204020204" pitchFamily="34" charset="0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0" y="6464700"/>
            <a:ext cx="28284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Futura Std Book" panose="020B0802020204020204" pitchFamily="34" charset="0"/>
              </a:rPr>
              <a:t>Template by </a:t>
            </a:r>
            <a:r>
              <a:rPr lang="en-US" sz="1200" u="sng" dirty="0">
                <a:solidFill>
                  <a:srgbClr val="666666"/>
                </a:solidFill>
                <a:latin typeface="Futura Std Book" panose="020B0802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for Change</a:t>
            </a:r>
            <a:endParaRPr sz="1200" dirty="0">
              <a:solidFill>
                <a:srgbClr val="666666"/>
              </a:solidFill>
              <a:latin typeface="Futura Std Book" panose="020B0802020204020204" pitchFamily="34" charset="0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732231" y="2942458"/>
            <a:ext cx="4210755" cy="228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b="1" dirty="0">
                <a:latin typeface="Futura Std Book" panose="020B0802020204020204" pitchFamily="34" charset="0"/>
              </a:rPr>
              <a:t>Name one commitment you are making to advance health policies in your country in benefit of persons with disabilities. Who in your specific context can hold you accountable for it?</a:t>
            </a:r>
          </a:p>
        </p:txBody>
      </p:sp>
    </p:spTree>
    <p:extLst>
      <p:ext uri="{BB962C8B-B14F-4D97-AF65-F5344CB8AC3E}">
        <p14:creationId xmlns:p14="http://schemas.microsoft.com/office/powerpoint/2010/main" val="1675746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>
            <a:spLocks noGrp="1"/>
          </p:cNvSpPr>
          <p:nvPr>
            <p:ph type="title"/>
          </p:nvPr>
        </p:nvSpPr>
        <p:spPr>
          <a:xfrm>
            <a:off x="963035" y="953350"/>
            <a:ext cx="10351510" cy="1090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600"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378" name="Google Shape;378;p34"/>
          <p:cNvSpPr txBox="1">
            <a:spLocks noGrp="1"/>
          </p:cNvSpPr>
          <p:nvPr>
            <p:ph type="body" idx="1"/>
          </p:nvPr>
        </p:nvSpPr>
        <p:spPr>
          <a:xfrm>
            <a:off x="963035" y="2177313"/>
            <a:ext cx="10351510" cy="3022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937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Resource package link</a:t>
            </a:r>
            <a:endParaRPr dirty="0">
              <a:latin typeface="Futura Std Book" panose="020B0802020204020204" pitchFamily="34" charset="0"/>
            </a:endParaRP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Policy </a:t>
            </a:r>
            <a:r>
              <a:rPr lang="es-CO" dirty="0">
                <a:latin typeface="Futura Std Book" panose="020B0802020204020204" pitchFamily="34" charset="0"/>
              </a:rPr>
              <a:t>Guidance</a:t>
            </a:r>
            <a:endParaRPr dirty="0">
              <a:latin typeface="Futura Std Book" panose="020B0802020204020204" pitchFamily="34" charset="0"/>
            </a:endParaRP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Human Rights Indicators</a:t>
            </a:r>
            <a:endParaRPr dirty="0">
              <a:latin typeface="Futura Std Book" panose="020B0802020204020204" pitchFamily="34" charset="0"/>
            </a:endParaRP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Data Sources Guidance</a:t>
            </a:r>
            <a:endParaRPr dirty="0">
              <a:latin typeface="Futura Std Book" panose="020B0802020204020204" pitchFamily="34" charset="0"/>
            </a:endParaRP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Training Materials</a:t>
            </a:r>
          </a:p>
          <a:p>
            <a:pPr marL="914400" lvl="1" indent="-342900">
              <a:lnSpc>
                <a:spcPct val="100000"/>
              </a:lnSpc>
              <a:spcBef>
                <a:spcPts val="0"/>
              </a:spcBef>
              <a:buSzPts val="1800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Videos</a:t>
            </a:r>
            <a:endParaRPr dirty="0">
              <a:latin typeface="Futura Std Book" panose="020B0802020204020204" pitchFamily="34" charset="0"/>
            </a:endParaRP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SzPts val="1800"/>
              <a:buChar char="▪"/>
            </a:pPr>
            <a:r>
              <a:rPr lang="en-US" dirty="0">
                <a:latin typeface="Futura Std Book" panose="020B0802020204020204" pitchFamily="34" charset="0"/>
              </a:rPr>
              <a:t>(Add other relevant resources)</a:t>
            </a:r>
            <a:endParaRPr dirty="0">
              <a:latin typeface="Futura Std Book" panose="020B0802020204020204" pitchFamily="34" charset="0"/>
            </a:endParaRPr>
          </a:p>
          <a:p>
            <a:pPr marL="0" indent="0">
              <a:spcBef>
                <a:spcPts val="520"/>
              </a:spcBef>
              <a:buClr>
                <a:schemeClr val="dk2"/>
              </a:buClr>
              <a:buSzPts val="2600"/>
              <a:buNone/>
            </a:pPr>
            <a:endParaRPr sz="2600" dirty="0">
              <a:solidFill>
                <a:schemeClr val="dk2"/>
              </a:solidFill>
              <a:latin typeface="Futura Std Book" panose="020B0802020204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675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4" y="2563617"/>
            <a:ext cx="10515600" cy="24722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dirty="0"/>
              <a:t>Thank you!</a:t>
            </a:r>
            <a:br>
              <a:rPr lang="en-US" sz="6000" dirty="0"/>
            </a:br>
            <a:br>
              <a:rPr lang="en-US" sz="6700" dirty="0"/>
            </a:br>
            <a:r>
              <a:rPr lang="en-US" sz="6700" dirty="0"/>
              <a:t>For further information, </a:t>
            </a:r>
            <a:br>
              <a:rPr lang="en-US" sz="6700" dirty="0"/>
            </a:br>
            <a:r>
              <a:rPr lang="en-US" sz="6700" dirty="0"/>
              <a:t>please contact:</a:t>
            </a:r>
            <a:br>
              <a:rPr lang="en-US" sz="6700" dirty="0"/>
            </a:b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39705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descr="Teams Toolbar showing the following controls from left to right: time, the icon of a webcam, the icon of a microphone, the icon to share screen or window, three dots, the icon to raise hand, the chat icon, the participants icon and the hang-up button. There are red arrows pointing to Participants Menu, Chat menu, Hand-raise, mic and webcam." title="Teams Toolbar"/>
          <p:cNvPicPr preferRelativeResize="0"/>
          <p:nvPr/>
        </p:nvPicPr>
        <p:blipFill rotWithShape="1">
          <a:blip r:embed="rId3">
            <a:alphaModFix/>
          </a:blip>
          <a:srcRect l="34225" t="29398" r="11039" b="49141"/>
          <a:stretch/>
        </p:blipFill>
        <p:spPr>
          <a:xfrm>
            <a:off x="2200948" y="3917427"/>
            <a:ext cx="7682414" cy="8516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2059983" y="1883673"/>
            <a:ext cx="4351800" cy="10569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520"/>
              </a:spcBef>
              <a:buNone/>
            </a:pPr>
            <a:r>
              <a:rPr lang="en-US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Click Unmute and Start Video to say hello</a:t>
            </a:r>
            <a:endParaRPr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294967295"/>
          </p:nvPr>
        </p:nvSpPr>
        <p:spPr>
          <a:xfrm>
            <a:off x="5790698" y="5415076"/>
            <a:ext cx="4095300" cy="10569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520"/>
              </a:spcBef>
              <a:buNone/>
            </a:pPr>
            <a:r>
              <a:rPr lang="en-US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Click Participants </a:t>
            </a:r>
            <a:endParaRPr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0" indent="0" algn="ctr">
              <a:spcBef>
                <a:spcPts val="520"/>
              </a:spcBef>
              <a:buNone/>
            </a:pPr>
            <a:r>
              <a:rPr lang="en-US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and Chat </a:t>
            </a:r>
            <a:endParaRPr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79" name="Google Shape;79;p15" descr="Arrow pointing at Participants button on Zoom toolbar image." title="Arrow"/>
          <p:cNvCxnSpPr/>
          <p:nvPr/>
        </p:nvCxnSpPr>
        <p:spPr>
          <a:xfrm rot="10800000">
            <a:off x="7547798" y="4646726"/>
            <a:ext cx="581100" cy="8517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 descr="Arrow pointing at Chat button on Zoom toolbar image." title="Arrow"/>
          <p:cNvCxnSpPr/>
          <p:nvPr/>
        </p:nvCxnSpPr>
        <p:spPr>
          <a:xfrm rot="10800000" flipH="1">
            <a:off x="8128898" y="4611476"/>
            <a:ext cx="261000" cy="9222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" name="Google Shape;81;p15"/>
          <p:cNvSpPr txBox="1">
            <a:spLocks noGrp="1"/>
          </p:cNvSpPr>
          <p:nvPr>
            <p:ph type="ctrTitle" idx="4294967295"/>
          </p:nvPr>
        </p:nvSpPr>
        <p:spPr>
          <a:xfrm>
            <a:off x="957775" y="893852"/>
            <a:ext cx="8189700" cy="989821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Set-up</a:t>
            </a:r>
            <a:endParaRPr sz="60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82" name="Google Shape;82;p15" descr="Arrow pointing at Unmute button on Zoom toolbar image." title="Arrow"/>
          <p:cNvCxnSpPr/>
          <p:nvPr/>
        </p:nvCxnSpPr>
        <p:spPr>
          <a:xfrm>
            <a:off x="3454923" y="3259601"/>
            <a:ext cx="366000" cy="8346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5" descr="Arrow pointing at Start Video button on Zoom toolbar image." title="Arrow"/>
          <p:cNvCxnSpPr/>
          <p:nvPr/>
        </p:nvCxnSpPr>
        <p:spPr>
          <a:xfrm flipH="1">
            <a:off x="4559048" y="3187626"/>
            <a:ext cx="511800" cy="7998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 descr="Arrow pointing at Start Video button on Zoom toolbar image." title="Arrow"/>
          <p:cNvCxnSpPr/>
          <p:nvPr/>
        </p:nvCxnSpPr>
        <p:spPr>
          <a:xfrm flipH="1">
            <a:off x="6875398" y="3204839"/>
            <a:ext cx="511800" cy="7998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5"/>
          <p:cNvSpPr txBox="1">
            <a:spLocks noGrp="1"/>
          </p:cNvSpPr>
          <p:nvPr>
            <p:ph type="subTitle" idx="4294967295"/>
          </p:nvPr>
        </p:nvSpPr>
        <p:spPr>
          <a:xfrm>
            <a:off x="6784048" y="1883673"/>
            <a:ext cx="2986676" cy="138780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520"/>
              </a:spcBef>
              <a:buNone/>
            </a:pPr>
            <a:r>
              <a:rPr lang="en-US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Raise your hand</a:t>
            </a:r>
            <a:endParaRPr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 descr="Screenshot of Teams showing the name globe and pointing to the command &quot;Edit profile&quot; and &quot;Set status message&quot;" title="Teams profile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748" y="2629197"/>
            <a:ext cx="5608000" cy="3975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subTitle" idx="4294967295"/>
          </p:nvPr>
        </p:nvSpPr>
        <p:spPr>
          <a:xfrm>
            <a:off x="931609" y="1039028"/>
            <a:ext cx="10451094" cy="1201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520"/>
              </a:spcBef>
              <a:buNone/>
            </a:pPr>
            <a:r>
              <a:rPr lang="en-US" sz="2500" b="1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Rename yourself: </a:t>
            </a:r>
            <a:r>
              <a:rPr lang="en-US" sz="25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Click the icon on the top right corner, click “Edit profile” to change your name and add your pronouns. Click “Set status message” to write your organization and location.</a:t>
            </a:r>
            <a:endParaRPr sz="25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93" name="Google Shape;93;p16" descr="Arrow pointing at Participants button on Zoom toolbar image." title="Arrow"/>
          <p:cNvCxnSpPr>
            <a:cxnSpLocks/>
          </p:cNvCxnSpPr>
          <p:nvPr/>
        </p:nvCxnSpPr>
        <p:spPr>
          <a:xfrm rot="10800000">
            <a:off x="8677673" y="2973221"/>
            <a:ext cx="581100" cy="8517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6"/>
          <p:cNvSpPr/>
          <p:nvPr/>
        </p:nvSpPr>
        <p:spPr>
          <a:xfrm>
            <a:off x="4529323" y="4733271"/>
            <a:ext cx="1476000" cy="32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3365748" y="5854096"/>
            <a:ext cx="3249900" cy="654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 descr="Screenshot of Teams Toolbar with menu open that reads starting from the top: Show device settings, Show meeting notes, Enter full screen, Show background effects, Turn on live captions, End meeting, Turn off incoming video. The arrow points to &quot;Turn on live captions&quot;" title="Teams toolbar screenshot for CC"/>
          <p:cNvPicPr preferRelativeResize="0"/>
          <p:nvPr/>
        </p:nvPicPr>
        <p:blipFill rotWithShape="1">
          <a:blip r:embed="rId3">
            <a:alphaModFix/>
          </a:blip>
          <a:srcRect l="8457" t="6320" r="10838" b="12126"/>
          <a:stretch/>
        </p:blipFill>
        <p:spPr>
          <a:xfrm>
            <a:off x="3184635" y="1923394"/>
            <a:ext cx="5236024" cy="3437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925671" y="951775"/>
            <a:ext cx="7566000" cy="63428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Closed Captions</a:t>
            </a:r>
            <a:endParaRPr sz="3600" dirty="0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l="8317" t="60410" r="12468" b="23266"/>
          <a:stretch/>
        </p:blipFill>
        <p:spPr>
          <a:xfrm>
            <a:off x="4708671" y="5625558"/>
            <a:ext cx="6222085" cy="634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7" descr="Arrow pointing at Participants button on Zoom toolbar image." title="Arrow"/>
          <p:cNvCxnSpPr>
            <a:cxnSpLocks/>
          </p:cNvCxnSpPr>
          <p:nvPr/>
        </p:nvCxnSpPr>
        <p:spPr>
          <a:xfrm flipH="1">
            <a:off x="7309198" y="3295342"/>
            <a:ext cx="1021030" cy="388194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7" descr="Arrow pointing at Chat button on Zoom toolbar image." title="Arrow"/>
          <p:cNvCxnSpPr>
            <a:cxnSpLocks/>
          </p:cNvCxnSpPr>
          <p:nvPr/>
        </p:nvCxnSpPr>
        <p:spPr>
          <a:xfrm flipV="1">
            <a:off x="3852485" y="5942702"/>
            <a:ext cx="1034825" cy="174621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1575895" y="2853900"/>
            <a:ext cx="9040210" cy="1150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000" dirty="0"/>
              <a:t>Zoom tech help slides</a:t>
            </a:r>
            <a:endParaRPr sz="5000" dirty="0"/>
          </a:p>
          <a:p>
            <a:pPr>
              <a:spcBef>
                <a:spcPts val="0"/>
              </a:spcBef>
            </a:pPr>
            <a:r>
              <a:rPr lang="en-US" sz="1400" dirty="0"/>
              <a:t>(Templates by Training for Change)</a:t>
            </a: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Screenshot of the Zoom toolbar showing these buttons from left to right: Unmute, Start Video, Invite, Participants, Share Screen, Chat, Record, Leave Meeting." title="Zoom Toolba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726" y="4173221"/>
            <a:ext cx="9144001" cy="5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>
            <a:spLocks noGrp="1"/>
          </p:cNvSpPr>
          <p:nvPr>
            <p:ph type="subTitle" idx="4294967295"/>
          </p:nvPr>
        </p:nvSpPr>
        <p:spPr>
          <a:xfrm>
            <a:off x="1744200" y="2292495"/>
            <a:ext cx="4351800" cy="10569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520"/>
              </a:spcBef>
              <a:buNone/>
            </a:pPr>
            <a:r>
              <a:rPr lang="en-US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Click Unmute and Start Video to say hello</a:t>
            </a:r>
            <a:endParaRPr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294967295"/>
          </p:nvPr>
        </p:nvSpPr>
        <p:spPr>
          <a:xfrm>
            <a:off x="4471975" y="5611595"/>
            <a:ext cx="4095300" cy="10569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520"/>
              </a:spcBef>
              <a:buNone/>
            </a:pPr>
            <a:r>
              <a:rPr lang="en-US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Click Participants </a:t>
            </a:r>
            <a:endParaRPr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0" indent="0" algn="ctr">
              <a:spcBef>
                <a:spcPts val="520"/>
              </a:spcBef>
              <a:buNone/>
            </a:pPr>
            <a:r>
              <a:rPr lang="en-US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and Chat </a:t>
            </a:r>
            <a:endParaRPr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7" name="Google Shape;117;p19" descr="Arrow pointing at Unmute button on Zoom toolbar image." title="Arrow"/>
          <p:cNvCxnSpPr/>
          <p:nvPr/>
        </p:nvCxnSpPr>
        <p:spPr>
          <a:xfrm flipH="1">
            <a:off x="2056300" y="3397345"/>
            <a:ext cx="697500" cy="7161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9" descr="Arrow pointing at Start Video button on Zoom toolbar image." title="Arrow"/>
          <p:cNvCxnSpPr/>
          <p:nvPr/>
        </p:nvCxnSpPr>
        <p:spPr>
          <a:xfrm flipH="1">
            <a:off x="2783350" y="3420895"/>
            <a:ext cx="511800" cy="7998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9" descr="Arrow pointing at Participants button on Zoom toolbar image." title="Arrow"/>
          <p:cNvCxnSpPr/>
          <p:nvPr/>
        </p:nvCxnSpPr>
        <p:spPr>
          <a:xfrm rot="10800000">
            <a:off x="5514900" y="4816945"/>
            <a:ext cx="581100" cy="8517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9" descr="Arrow pointing at Chat button on Zoom toolbar image." title="Arrow"/>
          <p:cNvCxnSpPr/>
          <p:nvPr/>
        </p:nvCxnSpPr>
        <p:spPr>
          <a:xfrm rot="10800000" flipH="1">
            <a:off x="6802100" y="4817045"/>
            <a:ext cx="261000" cy="9222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19"/>
          <p:cNvSpPr txBox="1">
            <a:spLocks noGrp="1"/>
          </p:cNvSpPr>
          <p:nvPr>
            <p:ph type="ctrTitle" idx="4294967295"/>
          </p:nvPr>
        </p:nvSpPr>
        <p:spPr>
          <a:xfrm>
            <a:off x="943839" y="978828"/>
            <a:ext cx="8189700" cy="96682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Set-up</a:t>
            </a:r>
            <a:endParaRPr sz="60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979405" y="903942"/>
            <a:ext cx="10403297" cy="12018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520"/>
              </a:spcBef>
              <a:buNone/>
            </a:pPr>
            <a:r>
              <a:rPr lang="en-US" sz="2500" b="1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Rename yourself: </a:t>
            </a:r>
            <a:r>
              <a:rPr lang="en-US" sz="25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Find your name at the top of the Participants list, click “More” then “Rename”.  Add your pronouns &amp; location.</a:t>
            </a:r>
            <a:endParaRPr sz="25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8455040" y="5406942"/>
            <a:ext cx="2167800" cy="3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Futura Std Book" panose="020B0802020204020204" pitchFamily="34" charset="0"/>
            </a:endParaRPr>
          </a:p>
        </p:txBody>
      </p:sp>
      <p:pic>
        <p:nvPicPr>
          <p:cNvPr id="128" name="Google Shape;128;p20" descr="Screenshot of a Zoom active call showing a shared slide and to the right the Participants menu with an arrow pointing to the &quot;Rename&quot; feature." title="Zoom screenshot showing rename fea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090" y="2105742"/>
            <a:ext cx="9143998" cy="448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 descr="Screenshot of Zoom participants menu." title="Participants men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927" y="2115250"/>
            <a:ext cx="3658375" cy="31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body" idx="4294967295"/>
          </p:nvPr>
        </p:nvSpPr>
        <p:spPr>
          <a:xfrm>
            <a:off x="1971698" y="2238911"/>
            <a:ext cx="4520778" cy="4258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520"/>
              </a:spcBef>
              <a:buSzPts val="2400"/>
              <a:buFont typeface="Libre Franklin"/>
              <a:buChar char="▪"/>
            </a:pP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Use the participants </a:t>
            </a:r>
            <a:b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</a:b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menu tool</a:t>
            </a:r>
            <a:b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</a:br>
            <a:b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</a:b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--</a:t>
            </a:r>
            <a:r>
              <a:rPr lang="en-US" sz="2400" i="1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or</a:t>
            </a: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--</a:t>
            </a:r>
            <a:endParaRPr sz="2400" i="1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457200" indent="-381000">
              <a:lnSpc>
                <a:spcPct val="115000"/>
              </a:lnSpc>
              <a:spcBef>
                <a:spcPts val="3500"/>
              </a:spcBef>
              <a:buSzPts val="2400"/>
              <a:buFont typeface="Libre Franklin"/>
              <a:buChar char="▪"/>
            </a:pP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Type * in chat</a:t>
            </a:r>
            <a:endParaRPr sz="24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457200" indent="-381000">
              <a:lnSpc>
                <a:spcPct val="115000"/>
              </a:lnSpc>
              <a:spcBef>
                <a:spcPts val="3500"/>
              </a:spcBef>
              <a:buSzPts val="2400"/>
              <a:buFont typeface="Libre Franklin"/>
              <a:buChar char="▪"/>
            </a:pP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*9 on phone</a:t>
            </a:r>
            <a:endParaRPr sz="24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  <a:p>
            <a:pPr marL="457200" indent="-38100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SzPts val="2400"/>
              <a:buFont typeface="Libre Franklin"/>
              <a:buChar char="▪"/>
            </a:pPr>
            <a:r>
              <a:rPr lang="en-US" sz="2400" dirty="0" err="1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Alt+Y</a:t>
            </a:r>
            <a:r>
              <a:rPr lang="en-US" sz="2400" dirty="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 on keyboard</a:t>
            </a:r>
            <a:endParaRPr sz="2400" dirty="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4294967295"/>
          </p:nvPr>
        </p:nvSpPr>
        <p:spPr>
          <a:xfrm>
            <a:off x="852275" y="877750"/>
            <a:ext cx="6853800" cy="12375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>
                <a:latin typeface="Futura Std Book" panose="020B0802020204020204" pitchFamily="34" charset="0"/>
                <a:ea typeface="Libre Franklin"/>
                <a:cs typeface="Libre Franklin"/>
                <a:sym typeface="Libre Franklin"/>
              </a:rPr>
              <a:t>Raise your hand</a:t>
            </a:r>
            <a:endParaRPr sz="6000">
              <a:latin typeface="Futura Std Book" panose="020B0802020204020204" pitchFamily="34" charset="0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6" name="Google Shape;136;p21" descr="Arrow pointing at the Raise Hand button in the Zoom participants menu toolbar." title="Arrow"/>
          <p:cNvCxnSpPr>
            <a:cxnSpLocks/>
          </p:cNvCxnSpPr>
          <p:nvPr/>
        </p:nvCxnSpPr>
        <p:spPr>
          <a:xfrm>
            <a:off x="4880876" y="3287386"/>
            <a:ext cx="2059800" cy="1560300"/>
          </a:xfrm>
          <a:prstGeom prst="straightConnector1">
            <a:avLst/>
          </a:prstGeom>
          <a:noFill/>
          <a:ln w="1143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42C6A69-F7AD-4170-87BA-0595BA09053C}" vid="{E613236A-6E84-4364-B4C5-8C27DA450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UNBRANDED</Template>
  <TotalTime>25</TotalTime>
  <Words>747</Words>
  <Application>Microsoft Office PowerPoint</Application>
  <PresentationFormat>Widescreen</PresentationFormat>
  <Paragraphs>126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Futura Std Book</vt:lpstr>
      <vt:lpstr>Libre Franklin</vt:lpstr>
      <vt:lpstr>Open Sans</vt:lpstr>
      <vt:lpstr>Office Theme</vt:lpstr>
      <vt:lpstr>Policy Guidance on Good Health – Sustainable Development Goal 3: Promoting the Rights of Persons with Disabilities through the Sustainable Development Goals  A Resource Package</vt:lpstr>
      <vt:lpstr>Teams tech help slides (Templates by Training for Change)</vt:lpstr>
      <vt:lpstr>Set-up</vt:lpstr>
      <vt:lpstr>PowerPoint Presentation</vt:lpstr>
      <vt:lpstr>Closed Captions</vt:lpstr>
      <vt:lpstr>Zoom tech help slides (Templates by Training for Change)</vt:lpstr>
      <vt:lpstr>Set-up</vt:lpstr>
      <vt:lpstr>PowerPoint Presentation</vt:lpstr>
      <vt:lpstr>Raise your hand</vt:lpstr>
      <vt:lpstr>Closed Captioning</vt:lpstr>
      <vt:lpstr>PowerPoint Presentation</vt:lpstr>
      <vt:lpstr>Be present</vt:lpstr>
      <vt:lpstr>Welcome!</vt:lpstr>
      <vt:lpstr>Objectives of the module</vt:lpstr>
      <vt:lpstr>Short video</vt:lpstr>
      <vt:lpstr>Implementation Challenge – Setup</vt:lpstr>
      <vt:lpstr>Implementation Challenge – Part 1: Actions </vt:lpstr>
      <vt:lpstr>Station 1: Health Information Systems</vt:lpstr>
      <vt:lpstr>Station 2: Medicines and technology</vt:lpstr>
      <vt:lpstr>Station 3: Health Workforce</vt:lpstr>
      <vt:lpstr>Station 4: Service Delivery</vt:lpstr>
      <vt:lpstr>Station 5: Financing</vt:lpstr>
      <vt:lpstr>Station 6: Leadership, Governance and Legal Framework</vt:lpstr>
      <vt:lpstr>Break! Come back at :00</vt:lpstr>
      <vt:lpstr>Implementation Challenge: Actions</vt:lpstr>
      <vt:lpstr>Implementation Challenge Debrief – Journal: </vt:lpstr>
      <vt:lpstr>Closing</vt:lpstr>
      <vt:lpstr>Resources</vt:lpstr>
      <vt:lpstr>Thank you!  For further information,  please contact: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– Promoting the Rights of Persons with Disabilities through the Sustainable Development Goals  A Resource Package</dc:title>
  <dc:creator>Juan Sebastian Jaime Pardo</dc:creator>
  <cp:lastModifiedBy>Juan Sebastian Jaime Pardo</cp:lastModifiedBy>
  <cp:revision>11</cp:revision>
  <dcterms:created xsi:type="dcterms:W3CDTF">2022-10-04T16:52:31Z</dcterms:created>
  <dcterms:modified xsi:type="dcterms:W3CDTF">2022-10-18T11:15:20Z</dcterms:modified>
</cp:coreProperties>
</file>