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7" r:id="rId2"/>
    <p:sldId id="257" r:id="rId3"/>
    <p:sldId id="258" r:id="rId4"/>
    <p:sldId id="288" r:id="rId5"/>
    <p:sldId id="289" r:id="rId6"/>
    <p:sldId id="290" r:id="rId7"/>
    <p:sldId id="262" r:id="rId8"/>
    <p:sldId id="291" r:id="rId9"/>
    <p:sldId id="264" r:id="rId10"/>
    <p:sldId id="292" r:id="rId11"/>
    <p:sldId id="314" r:id="rId12"/>
    <p:sldId id="294" r:id="rId13"/>
    <p:sldId id="295" r:id="rId14"/>
    <p:sldId id="315" r:id="rId15"/>
    <p:sldId id="316" r:id="rId16"/>
    <p:sldId id="298" r:id="rId17"/>
    <p:sldId id="317" r:id="rId18"/>
    <p:sldId id="300" r:id="rId19"/>
    <p:sldId id="318" r:id="rId20"/>
    <p:sldId id="319" r:id="rId21"/>
    <p:sldId id="323" r:id="rId22"/>
    <p:sldId id="275" r:id="rId23"/>
    <p:sldId id="325" r:id="rId24"/>
    <p:sldId id="399" r:id="rId25"/>
    <p:sldId id="400" r:id="rId26"/>
    <p:sldId id="401" r:id="rId27"/>
    <p:sldId id="320" r:id="rId28"/>
    <p:sldId id="276" r:id="rId29"/>
    <p:sldId id="297" r:id="rId30"/>
    <p:sldId id="296" r:id="rId31"/>
    <p:sldId id="402" r:id="rId32"/>
    <p:sldId id="324" r:id="rId33"/>
    <p:sldId id="302" r:id="rId34"/>
    <p:sldId id="2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f70b43f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af70b43f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92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08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7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dbf1080be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dbf1080b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da518b88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da518b88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569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d6b3e49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d6b3e49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097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667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undocs.org/CRPD/C/GC/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Quality Education – Sustainable Development Goal 4: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1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a:latin typeface="Futura Std Book" panose="020B0402020204020303" pitchFamily="34" charset="0"/>
              </a:rPr>
            </a:br>
            <a:r>
              <a:rPr lang="en-US" i="1">
                <a:latin typeface="Futura Std Book" panose="020B0402020204020303" pitchFamily="34" charset="0"/>
              </a:rPr>
              <a:t>Platform, </a:t>
            </a:r>
            <a:r>
              <a:rPr lang="en-US" i="1" dirty="0">
                <a:latin typeface="Futura Std Book" panose="020B0402020204020303" pitchFamily="34" charset="0"/>
              </a:rPr>
              <a:t>(Date)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7255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Closed Captioning</a:t>
            </a:r>
            <a:endParaRPr dirty="0">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400" b="1" dirty="0">
                <a:latin typeface="Futura Std Book" panose="020B0802020204020204" pitchFamily="34" charset="0"/>
              </a:rPr>
              <a:t>Please raise your hand and one thing that motivates you to do the work you do.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400" dirty="0">
                <a:latin typeface="Futura Std Book"/>
                <a:cs typeface="Futura Std Book"/>
              </a:rPr>
              <a:t>Learn about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400" dirty="0">
                <a:latin typeface="Futura Std Book"/>
                <a:cs typeface="Futura Std Book"/>
              </a:rPr>
              <a:t>Better understand the current situation in terms of access to the various levels of education for persons with disabilities</a:t>
            </a:r>
          </a:p>
          <a:p>
            <a:pPr>
              <a:lnSpc>
                <a:spcPct val="100000"/>
              </a:lnSpc>
            </a:pPr>
            <a:r>
              <a:rPr lang="en-US" sz="2400" dirty="0">
                <a:latin typeface="Futura Std Book"/>
                <a:cs typeface="Futura Std Book"/>
              </a:rPr>
              <a:t>Identify concrete steps that policymakers can take to guarantee inclusive education in the process of implementing Sustainable Development Goal 4 with a disability rights lens.</a:t>
            </a:r>
          </a:p>
          <a:p>
            <a:pPr>
              <a:lnSpc>
                <a:spcPct val="100000"/>
              </a:lnSpc>
            </a:pPr>
            <a:r>
              <a:rPr lang="en-US" sz="2400" dirty="0">
                <a:latin typeface="Futura Std Book"/>
                <a:cs typeface="Futura Std Book"/>
              </a:rPr>
              <a:t>Learn how to obtain additional information for implementation of inclusive education in their context.</a:t>
            </a:r>
          </a:p>
        </p:txBody>
      </p:sp>
    </p:spTree>
    <p:extLst>
      <p:ext uri="{BB962C8B-B14F-4D97-AF65-F5344CB8AC3E}">
        <p14:creationId xmlns:p14="http://schemas.microsoft.com/office/powerpoint/2010/main" val="41816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What’s in the Resource Package?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63169"/>
          </a:xfrm>
        </p:spPr>
        <p:txBody>
          <a:bodyPr>
            <a:noAutofit/>
          </a:bodyPr>
          <a:lstStyle/>
          <a:p>
            <a:pPr>
              <a:lnSpc>
                <a:spcPct val="100000"/>
              </a:lnSpc>
            </a:pPr>
            <a:r>
              <a:rPr lang="en-US" sz="3600" dirty="0">
                <a:latin typeface="Futura Std Book"/>
                <a:cs typeface="Futura Std Book"/>
              </a:rPr>
              <a:t>Policy Guidance</a:t>
            </a:r>
          </a:p>
          <a:p>
            <a:pPr>
              <a:lnSpc>
                <a:spcPct val="100000"/>
              </a:lnSpc>
            </a:pPr>
            <a:r>
              <a:rPr lang="en-US" sz="3600" dirty="0">
                <a:latin typeface="Futura Std Book"/>
                <a:cs typeface="Futura Std Book"/>
              </a:rPr>
              <a:t>Human Rights Indicators for the Convention on the Rights of Persons with Disabilities</a:t>
            </a:r>
          </a:p>
          <a:p>
            <a:pPr>
              <a:lnSpc>
                <a:spcPct val="100000"/>
              </a:lnSpc>
            </a:pPr>
            <a:r>
              <a:rPr lang="en-US" sz="3600" dirty="0">
                <a:latin typeface="Futura Std Book"/>
                <a:cs typeface="Futura Std Book"/>
              </a:rPr>
              <a:t>Data Sources Guidance</a:t>
            </a:r>
          </a:p>
          <a:p>
            <a:pPr>
              <a:lnSpc>
                <a:spcPct val="100000"/>
              </a:lnSpc>
            </a:pPr>
            <a:r>
              <a:rPr lang="en-US" sz="3600" dirty="0">
                <a:latin typeface="Futura Std Book"/>
                <a:cs typeface="Futura Std Book"/>
              </a:rPr>
              <a:t>Training Materials</a:t>
            </a:r>
          </a:p>
          <a:p>
            <a:pPr>
              <a:lnSpc>
                <a:spcPct val="100000"/>
              </a:lnSpc>
            </a:pPr>
            <a:r>
              <a:rPr lang="en-US" sz="3600" dirty="0">
                <a:latin typeface="Futura Std Book"/>
                <a:cs typeface="Futura Std Book"/>
              </a:rPr>
              <a:t>Videos</a:t>
            </a:r>
          </a:p>
        </p:txBody>
      </p:sp>
    </p:spTree>
    <p:extLst>
      <p:ext uri="{BB962C8B-B14F-4D97-AF65-F5344CB8AC3E}">
        <p14:creationId xmlns:p14="http://schemas.microsoft.com/office/powerpoint/2010/main" val="340664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1157506"/>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Agenda</a:t>
            </a:r>
            <a:endParaRPr>
              <a:latin typeface="Futura Std Book" panose="020B0802020204020204" pitchFamily="34" charset="0"/>
            </a:endParaRPr>
          </a:p>
        </p:txBody>
      </p:sp>
      <p:sp>
        <p:nvSpPr>
          <p:cNvPr id="234" name="Google Shape;234;p28"/>
          <p:cNvSpPr txBox="1">
            <a:spLocks noGrp="1"/>
          </p:cNvSpPr>
          <p:nvPr>
            <p:ph type="body" idx="1"/>
          </p:nvPr>
        </p:nvSpPr>
        <p:spPr>
          <a:xfrm>
            <a:off x="941059" y="2248006"/>
            <a:ext cx="8287024" cy="27162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Start time: 00:00</a:t>
            </a:r>
            <a:endParaRPr dirty="0">
              <a:latin typeface="Futura Std Book" panose="020B0802020204020204" pitchFamily="34" charset="0"/>
            </a:endParaRPr>
          </a:p>
          <a:p>
            <a:pPr marL="457200" indent="-342900">
              <a:spcBef>
                <a:spcPts val="360"/>
              </a:spcBef>
              <a:buSzPts val="1800"/>
              <a:buChar char="▪"/>
            </a:pPr>
            <a:r>
              <a:rPr lang="en-US" dirty="0">
                <a:latin typeface="Futura Std Book" panose="020B0802020204020204" pitchFamily="34" charset="0"/>
              </a:rPr>
              <a:t>Disability &amp; Ableism (if applicable)</a:t>
            </a:r>
          </a:p>
          <a:p>
            <a:pPr marL="457200" indent="-342900">
              <a:spcBef>
                <a:spcPts val="360"/>
              </a:spcBef>
              <a:buSzPts val="1800"/>
              <a:buChar char="▪"/>
            </a:pPr>
            <a:r>
              <a:rPr lang="en-US" dirty="0">
                <a:latin typeface="Futura Std Book" panose="020B0802020204020204" pitchFamily="34" charset="0"/>
              </a:rPr>
              <a:t>Our own experiences with schooling</a:t>
            </a:r>
          </a:p>
          <a:p>
            <a:pPr marL="457200" indent="-342900">
              <a:spcBef>
                <a:spcPts val="360"/>
              </a:spcBef>
              <a:buSzPts val="1800"/>
              <a:buChar char="▪"/>
            </a:pPr>
            <a:r>
              <a:rPr lang="en-US" dirty="0">
                <a:latin typeface="Futura Std Book" panose="020B0802020204020204" pitchFamily="34" charset="0"/>
              </a:rPr>
              <a:t>Data contest!</a:t>
            </a:r>
          </a:p>
          <a:p>
            <a:pPr marL="45720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Closing time:</a:t>
            </a:r>
            <a:endParaRPr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Disability and 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3093156"/>
            <a:ext cx="10515600" cy="2607733"/>
          </a:xfrm>
        </p:spPr>
        <p:txBody>
          <a:bodyPr>
            <a:noAutofit/>
          </a:bodyPr>
          <a:lstStyle/>
          <a:p>
            <a:pPr marL="0" indent="0">
              <a:lnSpc>
                <a:spcPct val="100000"/>
              </a:lnSpc>
              <a:buNone/>
            </a:pPr>
            <a:r>
              <a:rPr lang="en-US" sz="4000" b="1" dirty="0">
                <a:latin typeface="Futura Std Book"/>
                <a:cs typeface="Futura Std Book"/>
              </a:rPr>
              <a:t>What did you think about disability when you were 8-12 years old?</a:t>
            </a:r>
          </a:p>
        </p:txBody>
      </p:sp>
    </p:spTree>
    <p:extLst>
      <p:ext uri="{BB962C8B-B14F-4D97-AF65-F5344CB8AC3E}">
        <p14:creationId xmlns:p14="http://schemas.microsoft.com/office/powerpoint/2010/main" val="276371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0390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Models of disability</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2124522"/>
            <a:ext cx="5181600" cy="4178830"/>
          </a:xfrm>
        </p:spPr>
        <p:txBody>
          <a:bodyPr>
            <a:normAutofit fontScale="92500"/>
          </a:bodyPr>
          <a:lstStyle/>
          <a:p>
            <a:pPr marL="0" indent="0">
              <a:lnSpc>
                <a:spcPct val="100000"/>
              </a:lnSpc>
              <a:buNone/>
            </a:pPr>
            <a:r>
              <a:rPr lang="en-US" b="1" dirty="0">
                <a:latin typeface="Futura Std Book"/>
                <a:cs typeface="Futura Std Book"/>
              </a:rPr>
              <a:t>Charity Model of Disability</a:t>
            </a:r>
          </a:p>
          <a:p>
            <a:pPr>
              <a:lnSpc>
                <a:spcPct val="100000"/>
              </a:lnSpc>
            </a:pPr>
            <a:r>
              <a:rPr lang="en-US" sz="2400" dirty="0">
                <a:latin typeface="Futura Std Book"/>
                <a:cs typeface="Futura Std Book"/>
              </a:rPr>
              <a:t>People with impairments perceived as objects of benevolence who cannot take care of themselves. </a:t>
            </a:r>
          </a:p>
          <a:p>
            <a:pPr>
              <a:lnSpc>
                <a:spcPct val="100000"/>
              </a:lnSpc>
            </a:pPr>
            <a:r>
              <a:rPr lang="en-US" sz="2400" dirty="0">
                <a:latin typeface="Futura Std Book"/>
                <a:cs typeface="Futura Std Book"/>
              </a:rPr>
              <a:t>Conditions participation to receiving “help” or charity.</a:t>
            </a:r>
          </a:p>
          <a:p>
            <a:pPr>
              <a:lnSpc>
                <a:spcPct val="100000"/>
              </a:lnSpc>
            </a:pPr>
            <a:r>
              <a:rPr lang="en-US" sz="2400" dirty="0">
                <a:latin typeface="Futura Std Book"/>
                <a:cs typeface="Futura Std Book"/>
              </a:rPr>
              <a:t>Having impairments is seen as a curse or punishment.</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a:xfrm>
            <a:off x="6172202" y="2124522"/>
            <a:ext cx="5181600" cy="4178831"/>
          </a:xfrm>
        </p:spPr>
        <p:txBody>
          <a:bodyPr>
            <a:normAutofit fontScale="925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utura Std Book"/>
                <a:ea typeface="+mn-ea"/>
                <a:cs typeface="Futura Std Book"/>
              </a:rPr>
              <a:t>Medical Model of Disability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People with impairments seen throughout history as persons who are sick or subjects of rehabilitation.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Reduces persons to their impairment and conditions participation to being rehabilitated or “fixed” to meet societal norms and to fit back into society.</a:t>
            </a:r>
          </a:p>
        </p:txBody>
      </p:sp>
    </p:spTree>
    <p:extLst>
      <p:ext uri="{BB962C8B-B14F-4D97-AF65-F5344CB8AC3E}">
        <p14:creationId xmlns:p14="http://schemas.microsoft.com/office/powerpoint/2010/main" val="404507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13955"/>
          </a:xfrm>
        </p:spPr>
        <p:txBody>
          <a:bodyPr>
            <a:noAutofit/>
          </a:bodyPr>
          <a:lstStyle/>
          <a:p>
            <a:pPr marL="0" indent="0">
              <a:lnSpc>
                <a:spcPct val="100000"/>
              </a:lnSpc>
              <a:buNone/>
            </a:pPr>
            <a:r>
              <a:rPr lang="en-US" dirty="0">
                <a:latin typeface="Futura Std Book"/>
                <a:cs typeface="Futura Std Book"/>
              </a:rPr>
              <a:t>“[A] value system that considers certain typical characteristics of body and mind as essential for living a life of value. Based on strict standards of appearance, functioning and </a:t>
            </a:r>
            <a:r>
              <a:rPr lang="en-US" dirty="0" err="1">
                <a:latin typeface="Futura Std Book"/>
                <a:cs typeface="Futura Std Book"/>
              </a:rPr>
              <a:t>behaviour</a:t>
            </a:r>
            <a:r>
              <a:rPr lang="en-US" dirty="0">
                <a:latin typeface="Futura Std Book"/>
                <a:cs typeface="Futura Std Book"/>
              </a:rPr>
              <a:t>, ableist ways of thinking consider the disability experience as a misfortune that leads to suffering and disadvantage and invariably devalues human life”.</a:t>
            </a:r>
          </a:p>
          <a:p>
            <a:pPr marL="0" indent="0" algn="r">
              <a:lnSpc>
                <a:spcPct val="100000"/>
              </a:lnSpc>
              <a:buNone/>
            </a:pPr>
            <a:r>
              <a:rPr lang="en-US" sz="2400" dirty="0">
                <a:latin typeface="Futura Std Book"/>
                <a:cs typeface="Futura Std Book"/>
              </a:rPr>
              <a:t>Special Rapporteur on the rights of persons with disabilities, Report on the impact of ableism in medical and scientific practice, A/HRC/43/41, 2019</a:t>
            </a:r>
          </a:p>
        </p:txBody>
      </p:sp>
    </p:spTree>
    <p:extLst>
      <p:ext uri="{BB962C8B-B14F-4D97-AF65-F5344CB8AC3E}">
        <p14:creationId xmlns:p14="http://schemas.microsoft.com/office/powerpoint/2010/main" val="242840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874889" y="3128700"/>
            <a:ext cx="10442222" cy="600600"/>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4000" dirty="0"/>
              <a:t>What memories do you have from when you attended this level?</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978430" y="923057"/>
            <a:ext cx="10366903" cy="10906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latin typeface="Futura Std Book" panose="020B0802020204020204" pitchFamily="34" charset="0"/>
              </a:rPr>
              <a:t>Memories of Schooling – Elementary</a:t>
            </a:r>
            <a:endParaRPr sz="4000" dirty="0">
              <a:latin typeface="Futura Std Book" panose="020B0802020204020204" pitchFamily="34" charset="0"/>
            </a:endParaRPr>
          </a:p>
        </p:txBody>
      </p:sp>
      <p:sp>
        <p:nvSpPr>
          <p:cNvPr id="275" name="Google Shape;275;p33"/>
          <p:cNvSpPr txBox="1"/>
          <p:nvPr/>
        </p:nvSpPr>
        <p:spPr>
          <a:xfrm>
            <a:off x="978429" y="2116783"/>
            <a:ext cx="4880503" cy="4103395"/>
          </a:xfrm>
          <a:prstGeom prst="rect">
            <a:avLst/>
          </a:prstGeom>
          <a:noFill/>
          <a:ln>
            <a:noFill/>
          </a:ln>
        </p:spPr>
        <p:txBody>
          <a:bodyPr spcFirstLastPara="1" wrap="square" lIns="91425" tIns="91425" rIns="91425" bIns="91425" anchor="t" anchorCtr="0">
            <a:noAutofit/>
          </a:bodyPr>
          <a:lstStyle/>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p:txBody>
      </p:sp>
      <p:sp>
        <p:nvSpPr>
          <p:cNvPr id="276" name="Google Shape;276;p33"/>
          <p:cNvSpPr txBox="1"/>
          <p:nvPr/>
        </p:nvSpPr>
        <p:spPr>
          <a:xfrm>
            <a:off x="6161881" y="2145122"/>
            <a:ext cx="5183452" cy="4075056"/>
          </a:xfrm>
          <a:prstGeom prst="rect">
            <a:avLst/>
          </a:prstGeom>
          <a:noFill/>
          <a:ln>
            <a:noFill/>
          </a:ln>
        </p:spPr>
        <p:txBody>
          <a:bodyPr spcFirstLastPara="1" wrap="square" lIns="91425" tIns="91425" rIns="91425" bIns="91425" anchor="t" anchorCtr="0">
            <a:noAutofit/>
          </a:bodyPr>
          <a:lstStyle/>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endParaRPr sz="1600" dirty="0">
              <a:latin typeface="Futura Std Book" panose="020B0802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978430" y="923057"/>
            <a:ext cx="10366903" cy="10906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latin typeface="Futura Std Book" panose="020B0802020204020204" pitchFamily="34" charset="0"/>
              </a:rPr>
              <a:t>Memories of Schooling – Secondary</a:t>
            </a:r>
            <a:endParaRPr sz="4000" dirty="0">
              <a:latin typeface="Futura Std Book" panose="020B0802020204020204" pitchFamily="34" charset="0"/>
            </a:endParaRPr>
          </a:p>
        </p:txBody>
      </p:sp>
      <p:sp>
        <p:nvSpPr>
          <p:cNvPr id="275" name="Google Shape;275;p33"/>
          <p:cNvSpPr txBox="1"/>
          <p:nvPr/>
        </p:nvSpPr>
        <p:spPr>
          <a:xfrm>
            <a:off x="978429" y="2116783"/>
            <a:ext cx="4880503" cy="4103395"/>
          </a:xfrm>
          <a:prstGeom prst="rect">
            <a:avLst/>
          </a:prstGeom>
          <a:noFill/>
          <a:ln>
            <a:noFill/>
          </a:ln>
        </p:spPr>
        <p:txBody>
          <a:bodyPr spcFirstLastPara="1" wrap="square" lIns="91425" tIns="91425" rIns="91425" bIns="91425" anchor="t" anchorCtr="0">
            <a:noAutofit/>
          </a:bodyPr>
          <a:lstStyle/>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p:txBody>
      </p:sp>
      <p:sp>
        <p:nvSpPr>
          <p:cNvPr id="276" name="Google Shape;276;p33"/>
          <p:cNvSpPr txBox="1"/>
          <p:nvPr/>
        </p:nvSpPr>
        <p:spPr>
          <a:xfrm>
            <a:off x="6161881" y="2145122"/>
            <a:ext cx="5183452" cy="4075056"/>
          </a:xfrm>
          <a:prstGeom prst="rect">
            <a:avLst/>
          </a:prstGeom>
          <a:noFill/>
          <a:ln>
            <a:noFill/>
          </a:ln>
        </p:spPr>
        <p:txBody>
          <a:bodyPr spcFirstLastPara="1" wrap="square" lIns="91425" tIns="91425" rIns="91425" bIns="91425" anchor="t" anchorCtr="0">
            <a:noAutofit/>
          </a:bodyPr>
          <a:lstStyle/>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endParaRPr sz="1600" dirty="0">
              <a:latin typeface="Futura Std Book" panose="020B0802020204020204" pitchFamily="34" charset="0"/>
            </a:endParaRPr>
          </a:p>
        </p:txBody>
      </p:sp>
    </p:spTree>
    <p:extLst>
      <p:ext uri="{BB962C8B-B14F-4D97-AF65-F5344CB8AC3E}">
        <p14:creationId xmlns:p14="http://schemas.microsoft.com/office/powerpoint/2010/main" val="178680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978430" y="923057"/>
            <a:ext cx="10366903" cy="10906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3000" dirty="0">
                <a:latin typeface="Futura Std Book" panose="020B0802020204020204" pitchFamily="34" charset="0"/>
              </a:rPr>
              <a:t>Memories of Schooling – Technical and Vocational</a:t>
            </a:r>
            <a:endParaRPr sz="3000" dirty="0">
              <a:latin typeface="Futura Std Book" panose="020B0802020204020204" pitchFamily="34" charset="0"/>
            </a:endParaRPr>
          </a:p>
        </p:txBody>
      </p:sp>
      <p:sp>
        <p:nvSpPr>
          <p:cNvPr id="275" name="Google Shape;275;p33"/>
          <p:cNvSpPr txBox="1"/>
          <p:nvPr/>
        </p:nvSpPr>
        <p:spPr>
          <a:xfrm>
            <a:off x="978429" y="2116783"/>
            <a:ext cx="4880503" cy="4103395"/>
          </a:xfrm>
          <a:prstGeom prst="rect">
            <a:avLst/>
          </a:prstGeom>
          <a:noFill/>
          <a:ln>
            <a:noFill/>
          </a:ln>
        </p:spPr>
        <p:txBody>
          <a:bodyPr spcFirstLastPara="1" wrap="square" lIns="91425" tIns="91425" rIns="91425" bIns="91425" anchor="t" anchorCtr="0">
            <a:noAutofit/>
          </a:bodyPr>
          <a:lstStyle/>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p:txBody>
      </p:sp>
      <p:sp>
        <p:nvSpPr>
          <p:cNvPr id="276" name="Google Shape;276;p33"/>
          <p:cNvSpPr txBox="1"/>
          <p:nvPr/>
        </p:nvSpPr>
        <p:spPr>
          <a:xfrm>
            <a:off x="6161881" y="2145122"/>
            <a:ext cx="5183452" cy="4075056"/>
          </a:xfrm>
          <a:prstGeom prst="rect">
            <a:avLst/>
          </a:prstGeom>
          <a:noFill/>
          <a:ln>
            <a:noFill/>
          </a:ln>
        </p:spPr>
        <p:txBody>
          <a:bodyPr spcFirstLastPara="1" wrap="square" lIns="91425" tIns="91425" rIns="91425" bIns="91425" anchor="t" anchorCtr="0">
            <a:noAutofit/>
          </a:bodyPr>
          <a:lstStyle/>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endParaRPr sz="1600" dirty="0">
              <a:latin typeface="Futura Std Book" panose="020B0802020204020204" pitchFamily="34" charset="0"/>
            </a:endParaRPr>
          </a:p>
        </p:txBody>
      </p:sp>
    </p:spTree>
    <p:extLst>
      <p:ext uri="{BB962C8B-B14F-4D97-AF65-F5344CB8AC3E}">
        <p14:creationId xmlns:p14="http://schemas.microsoft.com/office/powerpoint/2010/main" val="2770458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978430" y="923057"/>
            <a:ext cx="10366903" cy="10906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3600" dirty="0">
                <a:latin typeface="Futura Std Book" panose="020B0802020204020204" pitchFamily="34" charset="0"/>
              </a:rPr>
              <a:t>Memories of Schooling – Higher education</a:t>
            </a:r>
            <a:endParaRPr sz="3600" dirty="0">
              <a:latin typeface="Futura Std Book" panose="020B0802020204020204" pitchFamily="34" charset="0"/>
            </a:endParaRPr>
          </a:p>
        </p:txBody>
      </p:sp>
      <p:sp>
        <p:nvSpPr>
          <p:cNvPr id="275" name="Google Shape;275;p33"/>
          <p:cNvSpPr txBox="1"/>
          <p:nvPr/>
        </p:nvSpPr>
        <p:spPr>
          <a:xfrm>
            <a:off x="978429" y="2116783"/>
            <a:ext cx="4880503" cy="4103395"/>
          </a:xfrm>
          <a:prstGeom prst="rect">
            <a:avLst/>
          </a:prstGeom>
          <a:noFill/>
          <a:ln>
            <a:noFill/>
          </a:ln>
        </p:spPr>
        <p:txBody>
          <a:bodyPr spcFirstLastPara="1" wrap="square" lIns="91425" tIns="91425" rIns="91425" bIns="91425" anchor="t" anchorCtr="0">
            <a:noAutofit/>
          </a:bodyPr>
          <a:lstStyle/>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a:p>
            <a:pPr marL="457200" indent="-330200">
              <a:buSzPts val="1600"/>
              <a:buChar char="●"/>
            </a:pPr>
            <a:r>
              <a:rPr lang="en-US" sz="1600">
                <a:latin typeface="Futura Std Book" panose="020B0802020204020204" pitchFamily="34" charset="0"/>
              </a:rPr>
              <a:t> </a:t>
            </a:r>
            <a:endParaRPr sz="1600">
              <a:latin typeface="Futura Std Book" panose="020B0802020204020204" pitchFamily="34" charset="0"/>
            </a:endParaRPr>
          </a:p>
        </p:txBody>
      </p:sp>
      <p:sp>
        <p:nvSpPr>
          <p:cNvPr id="276" name="Google Shape;276;p33"/>
          <p:cNvSpPr txBox="1"/>
          <p:nvPr/>
        </p:nvSpPr>
        <p:spPr>
          <a:xfrm>
            <a:off x="6161881" y="2145122"/>
            <a:ext cx="5183452" cy="4075056"/>
          </a:xfrm>
          <a:prstGeom prst="rect">
            <a:avLst/>
          </a:prstGeom>
          <a:noFill/>
          <a:ln>
            <a:noFill/>
          </a:ln>
        </p:spPr>
        <p:txBody>
          <a:bodyPr spcFirstLastPara="1" wrap="square" lIns="91425" tIns="91425" rIns="91425" bIns="91425" anchor="t" anchorCtr="0">
            <a:noAutofit/>
          </a:bodyPr>
          <a:lstStyle/>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r>
              <a:rPr lang="en-US" sz="1600" dirty="0">
                <a:latin typeface="Futura Std Book" panose="020B0802020204020204" pitchFamily="34" charset="0"/>
              </a:rPr>
              <a:t> </a:t>
            </a:r>
            <a:endParaRPr sz="1600" dirty="0">
              <a:latin typeface="Futura Std Book" panose="020B0802020204020204" pitchFamily="34" charset="0"/>
            </a:endParaRPr>
          </a:p>
          <a:p>
            <a:pPr marL="457200" indent="-330200">
              <a:buSzPts val="1600"/>
              <a:buChar char="●"/>
            </a:pPr>
            <a:endParaRPr sz="1600" dirty="0">
              <a:latin typeface="Futura Std Book" panose="020B0802020204020204" pitchFamily="34" charset="0"/>
            </a:endParaRPr>
          </a:p>
        </p:txBody>
      </p:sp>
    </p:spTree>
    <p:extLst>
      <p:ext uri="{BB962C8B-B14F-4D97-AF65-F5344CB8AC3E}">
        <p14:creationId xmlns:p14="http://schemas.microsoft.com/office/powerpoint/2010/main" val="85370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182206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967139" y="940682"/>
            <a:ext cx="10378193" cy="1090500"/>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Discuss:</a:t>
            </a:r>
            <a:endParaRPr sz="4000" dirty="0">
              <a:latin typeface="Futura Std Book" panose="020B0802020204020204" pitchFamily="34" charset="0"/>
            </a:endParaRPr>
          </a:p>
        </p:txBody>
      </p:sp>
      <p:sp>
        <p:nvSpPr>
          <p:cNvPr id="275" name="Google Shape;275;p33"/>
          <p:cNvSpPr txBox="1">
            <a:spLocks noGrp="1"/>
          </p:cNvSpPr>
          <p:nvPr>
            <p:ph type="body" idx="1"/>
          </p:nvPr>
        </p:nvSpPr>
        <p:spPr>
          <a:xfrm>
            <a:off x="966527" y="2480395"/>
            <a:ext cx="10379839" cy="35274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3200" dirty="0">
                <a:latin typeface="Futura Std Book" panose="020B0802020204020204" pitchFamily="34" charset="0"/>
              </a:rPr>
              <a:t>Something you learned or that surprised you in this activity.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1001006" y="953351"/>
            <a:ext cx="10355616" cy="951587"/>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Short video</a:t>
            </a:r>
            <a:endParaRPr dirty="0">
              <a:latin typeface="Futura Std Book" panose="020B0802020204020204" pitchFamily="34" charset="0"/>
            </a:endParaRPr>
          </a:p>
        </p:txBody>
      </p:sp>
      <p:sp>
        <p:nvSpPr>
          <p:cNvPr id="162" name="Google Shape;162;p27"/>
          <p:cNvSpPr txBox="1">
            <a:spLocks noGrp="1"/>
          </p:cNvSpPr>
          <p:nvPr>
            <p:ph type="body" idx="1"/>
          </p:nvPr>
        </p:nvSpPr>
        <p:spPr>
          <a:xfrm>
            <a:off x="1000476" y="2177315"/>
            <a:ext cx="10357258" cy="3907396"/>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As you watch and listen, pay attention to the different students highlighted and the issues shared and proposed. </a:t>
            </a:r>
            <a:endParaRPr dirty="0">
              <a:latin typeface="Futura Std Book" panose="020B0802020204020204" pitchFamily="34" charset="0"/>
            </a:endParaRPr>
          </a:p>
          <a:p>
            <a:pPr marL="0" indent="0">
              <a:spcBef>
                <a:spcPts val="360"/>
              </a:spcBef>
              <a:buNone/>
            </a:pPr>
            <a:endParaRPr lang="fr-FR" dirty="0">
              <a:latin typeface="Futura Std Book" panose="020B0802020204020204" pitchFamily="34" charset="0"/>
            </a:endParaRPr>
          </a:p>
          <a:p>
            <a:pPr marL="0" indent="0">
              <a:spcBef>
                <a:spcPts val="360"/>
              </a:spcBef>
              <a:buNone/>
            </a:pPr>
            <a:r>
              <a:rPr lang="fr-FR" dirty="0" err="1">
                <a:latin typeface="Futura Std Book" panose="020B0802020204020204" pitchFamily="34" charset="0"/>
              </a:rPr>
              <a:t>Please</a:t>
            </a:r>
            <a:r>
              <a:rPr lang="fr-FR" dirty="0">
                <a:latin typeface="Futura Std Book" panose="020B0802020204020204" pitchFamily="34" charset="0"/>
              </a:rPr>
              <a:t> </a:t>
            </a:r>
            <a:r>
              <a:rPr lang="fr-FR" dirty="0" err="1">
                <a:latin typeface="Futura Std Book" panose="020B0802020204020204" pitchFamily="34" charset="0"/>
              </a:rPr>
              <a:t>share</a:t>
            </a:r>
            <a:r>
              <a:rPr lang="fr-FR" dirty="0">
                <a:latin typeface="Futura Std Book" panose="020B0802020204020204" pitchFamily="34" charset="0"/>
              </a:rPr>
              <a:t> in chat </a:t>
            </a:r>
            <a:r>
              <a:rPr lang="fr-FR" dirty="0" err="1">
                <a:latin typeface="Futura Std Book" panose="020B0802020204020204" pitchFamily="34" charset="0"/>
              </a:rPr>
              <a:t>any</a:t>
            </a:r>
            <a:r>
              <a:rPr lang="fr-FR" dirty="0">
                <a:latin typeface="Futura Std Book" panose="020B0802020204020204" pitchFamily="34" charset="0"/>
              </a:rPr>
              <a:t> </a:t>
            </a:r>
            <a:r>
              <a:rPr lang="fr-FR" dirty="0" err="1">
                <a:latin typeface="Futura Std Book" panose="020B0802020204020204" pitchFamily="34" charset="0"/>
              </a:rPr>
              <a:t>reactions</a:t>
            </a:r>
            <a:r>
              <a:rPr lang="fr-FR" dirty="0">
                <a:latin typeface="Futura Std Book" panose="020B0802020204020204" pitchFamily="34" charset="0"/>
              </a:rPr>
              <a:t> to the </a:t>
            </a:r>
            <a:r>
              <a:rPr lang="fr-FR" dirty="0" err="1">
                <a:latin typeface="Futura Std Book" panose="020B0802020204020204" pitchFamily="34" charset="0"/>
              </a:rPr>
              <a:t>video</a:t>
            </a:r>
            <a:r>
              <a:rPr lang="fr-FR" dirty="0">
                <a:latin typeface="Futura Std Book" panose="020B0802020204020204" pitchFamily="34" charset="0"/>
              </a:rPr>
              <a:t>.</a:t>
            </a:r>
            <a:endParaRPr dirty="0">
              <a:latin typeface="Futura Std Book" panose="020B0802020204020204" pitchFamily="34" charset="0"/>
            </a:endParaRPr>
          </a:p>
        </p:txBody>
      </p:sp>
    </p:spTree>
    <p:extLst>
      <p:ext uri="{BB962C8B-B14F-4D97-AF65-F5344CB8AC3E}">
        <p14:creationId xmlns:p14="http://schemas.microsoft.com/office/powerpoint/2010/main" val="227179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910693" y="940681"/>
            <a:ext cx="10513661" cy="728663"/>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Inclusive Education:</a:t>
            </a:r>
            <a:endParaRPr dirty="0">
              <a:latin typeface="Futura Std Book" panose="020B0802020204020204" pitchFamily="34" charset="0"/>
            </a:endParaRPr>
          </a:p>
        </p:txBody>
      </p:sp>
      <p:sp>
        <p:nvSpPr>
          <p:cNvPr id="168" name="Google Shape;168;p28"/>
          <p:cNvSpPr txBox="1">
            <a:spLocks noGrp="1"/>
          </p:cNvSpPr>
          <p:nvPr>
            <p:ph type="body" idx="1"/>
          </p:nvPr>
        </p:nvSpPr>
        <p:spPr>
          <a:xfrm>
            <a:off x="910694" y="1669344"/>
            <a:ext cx="10513661" cy="5666015"/>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2400" dirty="0">
                <a:latin typeface="Futura Std Book" panose="020B0802020204020204" pitchFamily="34" charset="0"/>
              </a:rPr>
              <a:t>“The result of a process of continuing and proactive commitment to </a:t>
            </a:r>
            <a:r>
              <a:rPr lang="en-US" sz="2400" b="1" dirty="0">
                <a:latin typeface="Futura Std Book" panose="020B0802020204020204" pitchFamily="34" charset="0"/>
              </a:rPr>
              <a:t>eliminating barriers impeding the right to education</a:t>
            </a:r>
            <a:r>
              <a:rPr lang="en-US" sz="2400" dirty="0">
                <a:latin typeface="Futura Std Book" panose="020B0802020204020204" pitchFamily="34" charset="0"/>
              </a:rPr>
              <a:t>, together with changes to culture, policy and practice of regular schools to </a:t>
            </a:r>
            <a:r>
              <a:rPr lang="en-US" sz="2400" b="1" dirty="0">
                <a:latin typeface="Futura Std Book" panose="020B0802020204020204" pitchFamily="34" charset="0"/>
              </a:rPr>
              <a:t>accommodate and effectively include all students </a:t>
            </a:r>
            <a:r>
              <a:rPr lang="en-US" sz="2400" dirty="0">
                <a:latin typeface="Futura Std Book" panose="020B0802020204020204" pitchFamily="34" charset="0"/>
              </a:rPr>
              <a:t>(…) Inclusion involves a process of </a:t>
            </a:r>
            <a:r>
              <a:rPr lang="en-US" sz="2400" b="1" dirty="0">
                <a:latin typeface="Futura Std Book" panose="020B0802020204020204" pitchFamily="34" charset="0"/>
              </a:rPr>
              <a:t>systemic reform </a:t>
            </a:r>
            <a:r>
              <a:rPr lang="en-US" sz="2400" dirty="0">
                <a:latin typeface="Futura Std Book" panose="020B0802020204020204" pitchFamily="34" charset="0"/>
              </a:rPr>
              <a:t>embodying changes and modifications in content, teaching methods, approaches, structures and strategies in education to overcome barriers with a vision serving to provide all students of the relevant age range with an </a:t>
            </a:r>
            <a:r>
              <a:rPr lang="en-US" sz="2400" b="1" dirty="0">
                <a:latin typeface="Futura Std Book" panose="020B0802020204020204" pitchFamily="34" charset="0"/>
              </a:rPr>
              <a:t>equitable and participatory learning experience</a:t>
            </a:r>
            <a:r>
              <a:rPr lang="en-US" sz="2400" dirty="0">
                <a:latin typeface="Futura Std Book" panose="020B0802020204020204" pitchFamily="34" charset="0"/>
              </a:rPr>
              <a:t> and the environment that best corresponds to their requirements and preferences.”</a:t>
            </a:r>
            <a:endParaRPr sz="2400" dirty="0">
              <a:latin typeface="Futura Std Book" panose="020B0802020204020204" pitchFamily="34" charset="0"/>
            </a:endParaRPr>
          </a:p>
          <a:p>
            <a:pPr marL="0" indent="0">
              <a:buNone/>
            </a:pPr>
            <a:endParaRPr lang="en-US" sz="1600" dirty="0">
              <a:latin typeface="Futura Std Book" panose="020B0802020204020204" pitchFamily="34" charset="0"/>
            </a:endParaRPr>
          </a:p>
          <a:p>
            <a:pPr marL="0" indent="0">
              <a:buNone/>
            </a:pPr>
            <a:r>
              <a:rPr lang="en-US" sz="1600" dirty="0">
                <a:latin typeface="Futura Std Book" panose="020B0802020204020204" pitchFamily="34" charset="0"/>
              </a:rPr>
              <a:t>Source: United Nations, Committee on the Rights of Persons with Disabilities. General comment No.4 (2016) Article 24: Right to Inclusive Education. 2 September 2016. </a:t>
            </a:r>
            <a:r>
              <a:rPr lang="en-US" sz="1600" dirty="0">
                <a:latin typeface="Futura Std Book" panose="020B0802020204020204" pitchFamily="34" charset="0"/>
                <a:hlinkClick r:id="rId3"/>
              </a:rPr>
              <a:t>CRPD/C/GC/4</a:t>
            </a:r>
            <a:r>
              <a:rPr lang="en-US" sz="1600" dirty="0">
                <a:latin typeface="Futura Std Book" panose="020B0802020204020204" pitchFamily="34" charset="0"/>
              </a:rPr>
              <a:t>. para. 11</a:t>
            </a:r>
            <a:endParaRPr sz="1400" dirty="0">
              <a:latin typeface="Futura Std Book" panose="020B0802020204020204" pitchFamily="34" charset="0"/>
            </a:endParaRPr>
          </a:p>
        </p:txBody>
      </p:sp>
    </p:spTree>
    <p:extLst>
      <p:ext uri="{BB962C8B-B14F-4D97-AF65-F5344CB8AC3E}">
        <p14:creationId xmlns:p14="http://schemas.microsoft.com/office/powerpoint/2010/main" val="18993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 name="Picture 1" descr="A graphic showing the four actions: Access, Learning, Meaningful Participation and Completion, are all part of strengthen education for students with disabilities. There are two points for each action. Access: Laws do not prevent access to general education (non-rejection clause). Administrative procedures do not exclude students with disabilities from general education. Learning: students with disabilities benefit from individualized education plans. Learning outcomes are based on individual objectives. Meaningful Participation: Students with disabilities have the necessary support to participate and learn. Reasonable accommodation is offered and provided on demand. Completion: upon completion, students with disabilities obtain the same certification as other students. Students with disabilities are entitled and supported to pursue higher levels of education." title="Actions to strengthen access, completion and learning outcomes for students with disabilities">
            <a:extLst>
              <a:ext uri="{FF2B5EF4-FFF2-40B4-BE49-F238E27FC236}">
                <a16:creationId xmlns:a16="http://schemas.microsoft.com/office/drawing/2014/main" id="{5E2D5DAC-4A30-CA42-B6D6-51C369C660E3}"/>
              </a:ext>
            </a:extLst>
          </p:cNvPr>
          <p:cNvPicPr>
            <a:picLocks noChangeAspect="1"/>
          </p:cNvPicPr>
          <p:nvPr/>
        </p:nvPicPr>
        <p:blipFill>
          <a:blip r:embed="rId3"/>
          <a:stretch>
            <a:fillRect/>
          </a:stretch>
        </p:blipFill>
        <p:spPr>
          <a:xfrm>
            <a:off x="2228794" y="813873"/>
            <a:ext cx="7734411" cy="5829243"/>
          </a:xfrm>
          <a:prstGeom prst="rect">
            <a:avLst/>
          </a:prstGeom>
        </p:spPr>
      </p:pic>
    </p:spTree>
    <p:extLst>
      <p:ext uri="{BB962C8B-B14F-4D97-AF65-F5344CB8AC3E}">
        <p14:creationId xmlns:p14="http://schemas.microsoft.com/office/powerpoint/2010/main" val="2649418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3367422"/>
            <a:ext cx="4078839" cy="1356642"/>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question you have after today’s session.</a:t>
            </a:r>
          </a:p>
        </p:txBody>
      </p:sp>
    </p:spTree>
    <p:extLst>
      <p:ext uri="{BB962C8B-B14F-4D97-AF65-F5344CB8AC3E}">
        <p14:creationId xmlns:p14="http://schemas.microsoft.com/office/powerpoint/2010/main" val="1617457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77568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67502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28</TotalTime>
  <Words>1041</Words>
  <Application>Microsoft Office PowerPoint</Application>
  <PresentationFormat>Widescreen</PresentationFormat>
  <Paragraphs>151</Paragraphs>
  <Slides>34</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Futura Std Book</vt:lpstr>
      <vt:lpstr>Libre Franklin</vt:lpstr>
      <vt:lpstr>Open Sans</vt:lpstr>
      <vt:lpstr>Office Theme</vt:lpstr>
      <vt:lpstr>Policy Guidance on Quality Education – Sustainable Development Goal 4: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What’s in the Resource Package?</vt:lpstr>
      <vt:lpstr>Agenda</vt:lpstr>
      <vt:lpstr>Disability and Ableism:</vt:lpstr>
      <vt:lpstr>Understanding Ableism and Disability</vt:lpstr>
      <vt:lpstr>Understanding Ableism and Disability</vt:lpstr>
      <vt:lpstr>Models of disability</vt:lpstr>
      <vt:lpstr>Ableism</vt:lpstr>
      <vt:lpstr>What memories do you have from when you attended this level?</vt:lpstr>
      <vt:lpstr>Memories of Schooling – Elementary</vt:lpstr>
      <vt:lpstr>Memories of Schooling – Secondary</vt:lpstr>
      <vt:lpstr>Memories of Schooling – Technical and Vocational</vt:lpstr>
      <vt:lpstr>Memories of Schooling – Higher education</vt:lpstr>
      <vt:lpstr>Break! Come back at :00</vt:lpstr>
      <vt:lpstr>Discuss:</vt:lpstr>
      <vt:lpstr>Short video</vt:lpstr>
      <vt:lpstr>Inclusive Education:</vt:lpstr>
      <vt:lpstr>PowerPoint Presentation</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13</cp:revision>
  <dcterms:created xsi:type="dcterms:W3CDTF">2022-10-04T16:52:31Z</dcterms:created>
  <dcterms:modified xsi:type="dcterms:W3CDTF">2022-10-18T11:15:54Z</dcterms:modified>
</cp:coreProperties>
</file>