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03" r:id="rId2"/>
    <p:sldId id="404" r:id="rId3"/>
    <p:sldId id="405" r:id="rId4"/>
    <p:sldId id="406" r:id="rId5"/>
    <p:sldId id="407" r:id="rId6"/>
    <p:sldId id="408" r:id="rId7"/>
    <p:sldId id="409" r:id="rId8"/>
    <p:sldId id="410" r:id="rId9"/>
    <p:sldId id="411" r:id="rId10"/>
    <p:sldId id="412" r:id="rId11"/>
    <p:sldId id="413" r:id="rId12"/>
    <p:sldId id="414" r:id="rId13"/>
    <p:sldId id="415" r:id="rId14"/>
    <p:sldId id="416" r:id="rId15"/>
    <p:sldId id="417" r:id="rId16"/>
    <p:sldId id="268" r:id="rId17"/>
    <p:sldId id="330" r:id="rId18"/>
    <p:sldId id="331" r:id="rId19"/>
    <p:sldId id="332" r:id="rId20"/>
    <p:sldId id="333" r:id="rId21"/>
    <p:sldId id="334" r:id="rId22"/>
    <p:sldId id="335" r:id="rId23"/>
    <p:sldId id="336" r:id="rId24"/>
    <p:sldId id="337" r:id="rId25"/>
    <p:sldId id="418" r:id="rId26"/>
    <p:sldId id="419" r:id="rId27"/>
    <p:sldId id="4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932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05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05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230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17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27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748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023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Quality Education – Sustainable Development Goal 4: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2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dirty="0">
                <a:latin typeface="Futura Std Book" panose="020B0402020204020303" pitchFamily="34" charset="0"/>
              </a:rPr>
            </a:br>
            <a:r>
              <a:rPr lang="en-US" i="1" dirty="0">
                <a:latin typeface="Futura Std Book" panose="020B0402020204020303" pitchFamily="34" charset="0"/>
              </a:rPr>
              <a:t>Platform, (Date)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64832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41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share in chat one thing that stuck with you from last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Learn about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Better understand the current situation in terms of access to the various levels of education for persons with disabilities</a:t>
            </a:r>
          </a:p>
          <a:p>
            <a:pPr>
              <a:lnSpc>
                <a:spcPct val="100000"/>
              </a:lnSpc>
            </a:pPr>
            <a:r>
              <a:rPr lang="en-US" sz="2400" dirty="0">
                <a:latin typeface="Futura Std Book"/>
                <a:cs typeface="Futura Std Book"/>
              </a:rPr>
              <a:t>Identify concrete steps that policymakers can take to guarantee inclusive education in the process of implementing Sustainable Development Goal 4 with a disability rights lens.</a:t>
            </a:r>
          </a:p>
          <a:p>
            <a:pPr>
              <a:lnSpc>
                <a:spcPct val="100000"/>
              </a:lnSpc>
            </a:pPr>
            <a:r>
              <a:rPr lang="en-US" sz="2400" dirty="0">
                <a:latin typeface="Futura Std Book"/>
                <a:cs typeface="Futura Std Book"/>
              </a:rPr>
              <a:t>Learn how to obtain additional information for implementation of inclusive education in their context.</a:t>
            </a:r>
          </a:p>
        </p:txBody>
      </p:sp>
    </p:spTree>
    <p:extLst>
      <p:ext uri="{BB962C8B-B14F-4D97-AF65-F5344CB8AC3E}">
        <p14:creationId xmlns:p14="http://schemas.microsoft.com/office/powerpoint/2010/main" val="114139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2883750"/>
            <a:ext cx="10449430" cy="649672"/>
          </a:xfrm>
          <a:prstGeom prst="rect">
            <a:avLst/>
          </a:prstGeom>
        </p:spPr>
        <p:txBody>
          <a:bodyPr spcFirstLastPara="1" vert="horz" wrap="square" lIns="91425" tIns="45700" rIns="91425" bIns="45700" rtlCol="0" anchor="t" anchorCtr="0">
            <a:noAutofit/>
          </a:bodyPr>
          <a:lstStyle/>
          <a:p>
            <a:pPr algn="ctr">
              <a:spcBef>
                <a:spcPts val="0"/>
              </a:spcBef>
            </a:pPr>
            <a:r>
              <a:rPr lang="en-US" sz="4000" dirty="0">
                <a:latin typeface="Futura Std Book" panose="020B0802020204020204" pitchFamily="34" charset="0"/>
              </a:rPr>
              <a:t>What barriers do these students face?</a:t>
            </a:r>
            <a:endParaRPr sz="4000" dirty="0">
              <a:latin typeface="Futura Std Book" panose="020B08020202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44724"/>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3200" dirty="0">
                <a:latin typeface="Futura Std Book" panose="020B0802020204020204" pitchFamily="34" charset="0"/>
              </a:rPr>
              <a:t>Station 1: Implementation Challenge – Access</a:t>
            </a:r>
            <a:endParaRPr sz="32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44724"/>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3200" dirty="0">
                <a:latin typeface="Futura Std Book" panose="020B0802020204020204" pitchFamily="34" charset="0"/>
              </a:rPr>
              <a:t>Station 2: Implementation Challenge – Policy</a:t>
            </a:r>
            <a:endParaRPr sz="32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extLst>
      <p:ext uri="{BB962C8B-B14F-4D97-AF65-F5344CB8AC3E}">
        <p14:creationId xmlns:p14="http://schemas.microsoft.com/office/powerpoint/2010/main" val="396397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67302"/>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2400" dirty="0">
                <a:latin typeface="Futura Std Book" panose="020B0802020204020204" pitchFamily="34" charset="0"/>
              </a:rPr>
              <a:t>Station 3: Implementation Challenge – Capacity-building</a:t>
            </a:r>
            <a:endParaRPr sz="24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extLst>
      <p:ext uri="{BB962C8B-B14F-4D97-AF65-F5344CB8AC3E}">
        <p14:creationId xmlns:p14="http://schemas.microsoft.com/office/powerpoint/2010/main" val="209605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67302"/>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2400" dirty="0">
                <a:latin typeface="Futura Std Book" panose="020B0802020204020204" pitchFamily="34" charset="0"/>
              </a:rPr>
              <a:t>Station 4: Implementation Challenge – Awareness-raising</a:t>
            </a:r>
            <a:endParaRPr sz="24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extLst>
      <p:ext uri="{BB962C8B-B14F-4D97-AF65-F5344CB8AC3E}">
        <p14:creationId xmlns:p14="http://schemas.microsoft.com/office/powerpoint/2010/main" val="335835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67302"/>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2400" dirty="0">
                <a:latin typeface="Futura Std Book" panose="020B0802020204020204" pitchFamily="34" charset="0"/>
              </a:rPr>
              <a:t>Station 5: Implementation Challenge – Budget allocation</a:t>
            </a:r>
            <a:endParaRPr sz="24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extLst>
      <p:ext uri="{BB962C8B-B14F-4D97-AF65-F5344CB8AC3E}">
        <p14:creationId xmlns:p14="http://schemas.microsoft.com/office/powerpoint/2010/main" val="20106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44724"/>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2400" dirty="0">
                <a:latin typeface="Futura Std Book" panose="020B0802020204020204" pitchFamily="34" charset="0"/>
              </a:rPr>
              <a:t>Station 6: Implementation Challenge – Data collection process</a:t>
            </a:r>
            <a:endParaRPr sz="24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extLst>
      <p:ext uri="{BB962C8B-B14F-4D97-AF65-F5344CB8AC3E}">
        <p14:creationId xmlns:p14="http://schemas.microsoft.com/office/powerpoint/2010/main" val="269667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48267" y="844724"/>
            <a:ext cx="10408355" cy="5685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2800" dirty="0">
                <a:latin typeface="Futura Std Book" panose="020B0802020204020204" pitchFamily="34" charset="0"/>
              </a:rPr>
              <a:t>Station 7: Implementation Challenge – Accountability</a:t>
            </a:r>
            <a:endParaRPr sz="2800" dirty="0">
              <a:latin typeface="Futura Std Book" panose="020B0802020204020204" pitchFamily="34" charset="0"/>
            </a:endParaRPr>
          </a:p>
        </p:txBody>
      </p:sp>
      <p:sp>
        <p:nvSpPr>
          <p:cNvPr id="212" name="Google Shape;212;p24"/>
          <p:cNvSpPr txBox="1"/>
          <p:nvPr/>
        </p:nvSpPr>
        <p:spPr>
          <a:xfrm>
            <a:off x="1795475" y="1529295"/>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3" name="Google Shape;213;p24"/>
          <p:cNvSpPr/>
          <p:nvPr/>
        </p:nvSpPr>
        <p:spPr>
          <a:xfrm>
            <a:off x="1738325" y="1672170"/>
            <a:ext cx="87438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14" name="Google Shape;214;p24"/>
          <p:cNvCxnSpPr>
            <a:stCxn id="213" idx="0"/>
          </p:cNvCxnSpPr>
          <p:nvPr/>
        </p:nvCxnSpPr>
        <p:spPr>
          <a:xfrm>
            <a:off x="6110225" y="16721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4"/>
          <p:cNvCxnSpPr>
            <a:stCxn id="213" idx="1"/>
            <a:endCxn id="213" idx="3"/>
          </p:cNvCxnSpPr>
          <p:nvPr/>
        </p:nvCxnSpPr>
        <p:spPr>
          <a:xfrm>
            <a:off x="1738325" y="4165320"/>
            <a:ext cx="87438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4"/>
          <p:cNvSpPr txBox="1"/>
          <p:nvPr/>
        </p:nvSpPr>
        <p:spPr>
          <a:xfrm>
            <a:off x="17383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7" name="Google Shape;217;p24"/>
          <p:cNvSpPr txBox="1"/>
          <p:nvPr/>
        </p:nvSpPr>
        <p:spPr>
          <a:xfrm>
            <a:off x="6110225" y="416532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8" name="Google Shape;218;p24"/>
          <p:cNvSpPr txBox="1"/>
          <p:nvPr/>
        </p:nvSpPr>
        <p:spPr>
          <a:xfrm>
            <a:off x="17383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19" name="Google Shape;219;p24"/>
          <p:cNvSpPr txBox="1"/>
          <p:nvPr/>
        </p:nvSpPr>
        <p:spPr>
          <a:xfrm>
            <a:off x="6110225" y="1686470"/>
            <a:ext cx="4386300" cy="247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0" name="Google Shape;220;p24"/>
          <p:cNvSpPr txBox="1"/>
          <p:nvPr/>
        </p:nvSpPr>
        <p:spPr>
          <a:xfrm>
            <a:off x="4271975" y="2972345"/>
            <a:ext cx="3714900" cy="23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21" name="Google Shape;221;p24"/>
          <p:cNvSpPr txBox="1"/>
          <p:nvPr/>
        </p:nvSpPr>
        <p:spPr>
          <a:xfrm>
            <a:off x="1624024" y="1529295"/>
            <a:ext cx="836949"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IVAN</a:t>
            </a:r>
            <a:endParaRPr b="1" dirty="0">
              <a:solidFill>
                <a:srgbClr val="4A86E8"/>
              </a:solidFill>
              <a:latin typeface="Futura Std Book" panose="020B0802020204020204" pitchFamily="34" charset="0"/>
            </a:endParaRPr>
          </a:p>
        </p:txBody>
      </p:sp>
      <p:sp>
        <p:nvSpPr>
          <p:cNvPr id="222" name="Google Shape;222;p24"/>
          <p:cNvSpPr txBox="1"/>
          <p:nvPr/>
        </p:nvSpPr>
        <p:spPr>
          <a:xfrm>
            <a:off x="9667874" y="1424520"/>
            <a:ext cx="985701" cy="5685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AYDIN</a:t>
            </a:r>
            <a:endParaRPr b="1" dirty="0">
              <a:solidFill>
                <a:srgbClr val="4A86E8"/>
              </a:solidFill>
              <a:latin typeface="Futura Std Book" panose="020B0802020204020204" pitchFamily="34" charset="0"/>
            </a:endParaRPr>
          </a:p>
        </p:txBody>
      </p:sp>
      <p:sp>
        <p:nvSpPr>
          <p:cNvPr id="223" name="Google Shape;223;p24"/>
          <p:cNvSpPr txBox="1"/>
          <p:nvPr/>
        </p:nvSpPr>
        <p:spPr>
          <a:xfrm>
            <a:off x="1624025" y="6232845"/>
            <a:ext cx="728700" cy="5685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AVA</a:t>
            </a:r>
            <a:endParaRPr b="1">
              <a:solidFill>
                <a:srgbClr val="4A86E8"/>
              </a:solidFill>
              <a:latin typeface="Futura Std Book" panose="020B0802020204020204" pitchFamily="34" charset="0"/>
            </a:endParaRPr>
          </a:p>
        </p:txBody>
      </p:sp>
      <p:sp>
        <p:nvSpPr>
          <p:cNvPr id="224" name="Google Shape;224;p24"/>
          <p:cNvSpPr txBox="1"/>
          <p:nvPr/>
        </p:nvSpPr>
        <p:spPr>
          <a:xfrm>
            <a:off x="9667875" y="6337620"/>
            <a:ext cx="928500" cy="425700"/>
          </a:xfrm>
          <a:prstGeom prst="rect">
            <a:avLst/>
          </a:prstGeom>
          <a:solidFill>
            <a:srgbClr val="FFFFFF"/>
          </a:solidFill>
          <a:ln>
            <a:noFill/>
          </a:ln>
        </p:spPr>
        <p:txBody>
          <a:bodyPr spcFirstLastPara="1" wrap="square" lIns="91425" tIns="91425" rIns="91425" bIns="91425" anchor="t" anchorCtr="0">
            <a:noAutofit/>
          </a:bodyPr>
          <a:lstStyle/>
          <a:p>
            <a:r>
              <a:rPr lang="en-US" b="1">
                <a:solidFill>
                  <a:srgbClr val="4A86E8"/>
                </a:solidFill>
                <a:latin typeface="Futura Std Book" panose="020B0802020204020204" pitchFamily="34" charset="0"/>
              </a:rPr>
              <a:t>RAJID</a:t>
            </a:r>
            <a:endParaRPr b="1">
              <a:solidFill>
                <a:srgbClr val="4A86E8"/>
              </a:solidFill>
              <a:latin typeface="Futura Std Book" panose="020B0802020204020204" pitchFamily="34" charset="0"/>
            </a:endParaRPr>
          </a:p>
        </p:txBody>
      </p:sp>
      <p:sp>
        <p:nvSpPr>
          <p:cNvPr id="225" name="Google Shape;225;p24"/>
          <p:cNvSpPr txBox="1"/>
          <p:nvPr/>
        </p:nvSpPr>
        <p:spPr>
          <a:xfrm>
            <a:off x="4662311" y="5024484"/>
            <a:ext cx="2867378" cy="425700"/>
          </a:xfrm>
          <a:prstGeom prst="rect">
            <a:avLst/>
          </a:prstGeom>
          <a:solidFill>
            <a:srgbClr val="FFFFFF"/>
          </a:solidFill>
          <a:ln>
            <a:noFill/>
          </a:ln>
        </p:spPr>
        <p:txBody>
          <a:bodyPr spcFirstLastPara="1" wrap="square" lIns="91425" tIns="91425" rIns="91425" bIns="91425" anchor="t" anchorCtr="0">
            <a:noAutofit/>
          </a:bodyPr>
          <a:lstStyle/>
          <a:p>
            <a:r>
              <a:rPr lang="en-US" b="1" dirty="0">
                <a:solidFill>
                  <a:srgbClr val="4A86E8"/>
                </a:solidFill>
                <a:latin typeface="Futura Std Book" panose="020B0802020204020204" pitchFamily="34" charset="0"/>
              </a:rPr>
              <a:t>Out of Regular School</a:t>
            </a:r>
            <a:endParaRPr b="1" dirty="0">
              <a:solidFill>
                <a:srgbClr val="4A86E8"/>
              </a:solidFill>
              <a:latin typeface="Futura Std Book" panose="020B0802020204020204" pitchFamily="34" charset="0"/>
            </a:endParaRPr>
          </a:p>
        </p:txBody>
      </p:sp>
    </p:spTree>
    <p:extLst>
      <p:ext uri="{BB962C8B-B14F-4D97-AF65-F5344CB8AC3E}">
        <p14:creationId xmlns:p14="http://schemas.microsoft.com/office/powerpoint/2010/main" val="3483120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2099733"/>
            <a:ext cx="10449430" cy="2856089"/>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What new thing did you learn? What’s one thing that grabbed your attention? </a:t>
            </a:r>
            <a:br>
              <a:rPr lang="en-US" sz="4000" dirty="0">
                <a:latin typeface="Futura Std Book" panose="020B0802020204020204" pitchFamily="34" charset="0"/>
              </a:rPr>
            </a:br>
            <a:r>
              <a:rPr lang="en-US" sz="4000" dirty="0">
                <a:latin typeface="Futura Std Book" panose="020B0802020204020204" pitchFamily="34" charset="0"/>
              </a:rPr>
              <a:t>What feels doable in your country? What might be most difficult? </a:t>
            </a:r>
          </a:p>
        </p:txBody>
      </p:sp>
    </p:spTree>
    <p:extLst>
      <p:ext uri="{BB962C8B-B14F-4D97-AF65-F5344CB8AC3E}">
        <p14:creationId xmlns:p14="http://schemas.microsoft.com/office/powerpoint/2010/main" val="210211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2099733"/>
            <a:ext cx="10449430" cy="3014134"/>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Name one commitment you are making to advance inclusive education after today’s session and who in your specific context can hold you accountable for it?</a:t>
            </a:r>
          </a:p>
        </p:txBody>
      </p:sp>
    </p:spTree>
    <p:extLst>
      <p:ext uri="{BB962C8B-B14F-4D97-AF65-F5344CB8AC3E}">
        <p14:creationId xmlns:p14="http://schemas.microsoft.com/office/powerpoint/2010/main" val="243802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2583583"/>
            <a:ext cx="4078839" cy="1356642"/>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commitment you are making to advance inclusive education after today’s session and who in your specific context can hold you accountable for it?</a:t>
            </a:r>
          </a:p>
        </p:txBody>
      </p:sp>
    </p:spTree>
    <p:extLst>
      <p:ext uri="{BB962C8B-B14F-4D97-AF65-F5344CB8AC3E}">
        <p14:creationId xmlns:p14="http://schemas.microsoft.com/office/powerpoint/2010/main" val="327401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392334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173295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60932" y="728451"/>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41</TotalTime>
  <Words>713</Words>
  <Application>Microsoft Office PowerPoint</Application>
  <PresentationFormat>Widescreen</PresentationFormat>
  <Paragraphs>124</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Futura Std Book</vt:lpstr>
      <vt:lpstr>Libre Franklin</vt:lpstr>
      <vt:lpstr>Open Sans</vt:lpstr>
      <vt:lpstr>Office Theme</vt:lpstr>
      <vt:lpstr>Policy Guidance on Quality Education – Sustainable Development Goal 4: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 barriers do these students face?</vt:lpstr>
      <vt:lpstr>Station 1: Implementation Challenge – Access</vt:lpstr>
      <vt:lpstr>Station 2: Implementation Challenge – Policy</vt:lpstr>
      <vt:lpstr>Station 3: Implementation Challenge – Capacity-building</vt:lpstr>
      <vt:lpstr>Station 4: Implementation Challenge – Awareness-raising</vt:lpstr>
      <vt:lpstr>Station 5: Implementation Challenge – Budget allocation</vt:lpstr>
      <vt:lpstr>Station 6: Implementation Challenge – Data collection process</vt:lpstr>
      <vt:lpstr>Station 7: Implementation Challenge – Accountability</vt:lpstr>
      <vt:lpstr>What new thing did you learn? What’s one thing that grabbed your attention?  What feels doable in your country? What might be most difficult? </vt:lpstr>
      <vt:lpstr>Name one commitment you are making to advance inclusive education after today’s session and who in your specific context can hold you accountable for it?</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14</cp:revision>
  <dcterms:created xsi:type="dcterms:W3CDTF">2022-10-04T16:52:31Z</dcterms:created>
  <dcterms:modified xsi:type="dcterms:W3CDTF">2022-10-18T11:16:42Z</dcterms:modified>
</cp:coreProperties>
</file>