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7" r:id="rId2"/>
    <p:sldId id="257" r:id="rId3"/>
    <p:sldId id="258" r:id="rId4"/>
    <p:sldId id="288" r:id="rId5"/>
    <p:sldId id="289" r:id="rId6"/>
    <p:sldId id="290" r:id="rId7"/>
    <p:sldId id="262" r:id="rId8"/>
    <p:sldId id="291" r:id="rId9"/>
    <p:sldId id="264" r:id="rId10"/>
    <p:sldId id="292" r:id="rId11"/>
    <p:sldId id="314" r:id="rId12"/>
    <p:sldId id="294" r:id="rId13"/>
    <p:sldId id="295" r:id="rId14"/>
    <p:sldId id="315" r:id="rId15"/>
    <p:sldId id="316" r:id="rId16"/>
    <p:sldId id="298" r:id="rId17"/>
    <p:sldId id="317" r:id="rId18"/>
    <p:sldId id="300" r:id="rId19"/>
    <p:sldId id="318" r:id="rId20"/>
    <p:sldId id="319" r:id="rId21"/>
    <p:sldId id="323" r:id="rId22"/>
    <p:sldId id="320" r:id="rId23"/>
    <p:sldId id="275" r:id="rId24"/>
    <p:sldId id="277" r:id="rId25"/>
    <p:sldId id="278" r:id="rId26"/>
    <p:sldId id="279" r:id="rId27"/>
    <p:sldId id="280" r:id="rId28"/>
    <p:sldId id="281" r:id="rId29"/>
    <p:sldId id="324" r:id="rId30"/>
    <p:sldId id="302" r:id="rId31"/>
    <p:sldId id="26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dbf1080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dbf1080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95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f70b43f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af70b43f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7c938b38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a7c938b38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82ec5e99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a82ec5e99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82ec5e99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a82ec5e99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a82ec5e995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a82ec5e99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a82ec5e99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a82ec5e99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745928"/>
            <a:ext cx="11188814" cy="3242175"/>
          </a:xfrm>
        </p:spPr>
        <p:txBody>
          <a:bodyPr>
            <a:normAutofit fontScale="90000"/>
          </a:bodyPr>
          <a:lstStyle/>
          <a:p>
            <a:pPr algn="l"/>
            <a:r>
              <a:rPr lang="en-US" sz="4000" b="1" dirty="0">
                <a:latin typeface="Futura Std Book" panose="020B0402020204020303" pitchFamily="34" charset="0"/>
              </a:rPr>
              <a:t>Policy Guidance on Gender Equality – Sustainable Development Goal 5: Promoting the Rights of Persons with Disabilities through the Sustainable Development Goals</a:t>
            </a:r>
            <a:br>
              <a:rPr lang="en-US" sz="4000" b="1" dirty="0">
                <a:latin typeface="Futura Std Book" panose="020B0402020204020303" pitchFamily="34" charset="0"/>
              </a:rPr>
            </a:br>
            <a:br>
              <a:rPr lang="en-US" sz="40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1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a:latin typeface="Futura Std Book" panose="020B0402020204020303" pitchFamily="34" charset="0"/>
              </a:rPr>
            </a:br>
            <a:r>
              <a:rPr lang="en-US" i="1">
                <a:latin typeface="Futura Std Book" panose="020B0402020204020303" pitchFamily="34" charset="0"/>
              </a:rPr>
              <a:t>Platform, </a:t>
            </a:r>
            <a:r>
              <a:rPr lang="en-US" i="1" dirty="0">
                <a:latin typeface="Futura Std Book" panose="020B0402020204020303" pitchFamily="34" charset="0"/>
              </a:rPr>
              <a:t>(Date)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72551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dirty="0">
                <a:solidFill>
                  <a:schemeClr val="tx1"/>
                </a:solidFill>
                <a:latin typeface="Futura Std Book" panose="020B0802020204020204" pitchFamily="34" charset="0"/>
              </a:rPr>
              <a:t>Closed Captioning</a:t>
            </a:r>
            <a:endParaRPr dirty="0">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9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2400" b="1" dirty="0">
                <a:latin typeface="Futura Std Book" panose="020B0802020204020204" pitchFamily="34" charset="0"/>
              </a:rPr>
              <a:t>Please raise your hand and say your name, affiliation and one thing you have been told you had to do or be, just because of your gender?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656159"/>
          </a:xfrm>
        </p:spPr>
        <p:txBody>
          <a:bodyPr>
            <a:noAutofit/>
          </a:bodyPr>
          <a:lstStyle/>
          <a:p>
            <a:pPr>
              <a:lnSpc>
                <a:spcPct val="100000"/>
              </a:lnSpc>
            </a:pPr>
            <a:r>
              <a:rPr lang="en-US" sz="2400" dirty="0">
                <a:latin typeface="Futura Std Book"/>
                <a:cs typeface="Futura Std Book"/>
              </a:rPr>
              <a:t>Become familiar with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400" dirty="0">
                <a:latin typeface="Futura Std Book"/>
                <a:cs typeface="Futura Std Book"/>
              </a:rPr>
              <a:t>Gain a better understanding of the situation of women and girls with disabilities.</a:t>
            </a:r>
          </a:p>
          <a:p>
            <a:pPr>
              <a:lnSpc>
                <a:spcPct val="100000"/>
              </a:lnSpc>
            </a:pPr>
            <a:r>
              <a:rPr lang="en-US" sz="2400" dirty="0">
                <a:latin typeface="Futura Std Book"/>
                <a:cs typeface="Futura Std Book"/>
              </a:rPr>
              <a:t>Identify concrete actions that policymakers can take to implement Sustainable Development Goal 5 on gender equality in their own contexts.</a:t>
            </a:r>
          </a:p>
          <a:p>
            <a:pPr>
              <a:lnSpc>
                <a:spcPct val="100000"/>
              </a:lnSpc>
            </a:pPr>
            <a:r>
              <a:rPr lang="en-US" sz="2400" dirty="0">
                <a:latin typeface="Futura Std Book"/>
                <a:cs typeface="Futura Std Book"/>
              </a:rPr>
              <a:t>Learn how to obtain additional information for supporting the process of implementation of Sustainable Development Goal 5.</a:t>
            </a:r>
          </a:p>
        </p:txBody>
      </p:sp>
    </p:spTree>
    <p:extLst>
      <p:ext uri="{BB962C8B-B14F-4D97-AF65-F5344CB8AC3E}">
        <p14:creationId xmlns:p14="http://schemas.microsoft.com/office/powerpoint/2010/main" val="418161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What’s in the Resource Package?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63169"/>
          </a:xfrm>
        </p:spPr>
        <p:txBody>
          <a:bodyPr>
            <a:noAutofit/>
          </a:bodyPr>
          <a:lstStyle/>
          <a:p>
            <a:pPr>
              <a:lnSpc>
                <a:spcPct val="100000"/>
              </a:lnSpc>
            </a:pPr>
            <a:r>
              <a:rPr lang="en-US" sz="3600" dirty="0">
                <a:latin typeface="Futura Std Book"/>
                <a:cs typeface="Futura Std Book"/>
              </a:rPr>
              <a:t>Policy Guidance</a:t>
            </a:r>
          </a:p>
          <a:p>
            <a:pPr>
              <a:lnSpc>
                <a:spcPct val="100000"/>
              </a:lnSpc>
            </a:pPr>
            <a:r>
              <a:rPr lang="en-US" sz="3600" dirty="0">
                <a:latin typeface="Futura Std Book"/>
                <a:cs typeface="Futura Std Book"/>
              </a:rPr>
              <a:t>Human Rights Indicators for the Convention on the Rights of Persons with Disabilities</a:t>
            </a:r>
          </a:p>
          <a:p>
            <a:pPr>
              <a:lnSpc>
                <a:spcPct val="100000"/>
              </a:lnSpc>
            </a:pPr>
            <a:r>
              <a:rPr lang="en-US" sz="3600" dirty="0">
                <a:latin typeface="Futura Std Book"/>
                <a:cs typeface="Futura Std Book"/>
              </a:rPr>
              <a:t>Data Sources Guidance</a:t>
            </a:r>
          </a:p>
          <a:p>
            <a:pPr>
              <a:lnSpc>
                <a:spcPct val="100000"/>
              </a:lnSpc>
            </a:pPr>
            <a:r>
              <a:rPr lang="en-US" sz="3600" dirty="0">
                <a:latin typeface="Futura Std Book"/>
                <a:cs typeface="Futura Std Book"/>
              </a:rPr>
              <a:t>Training Materials</a:t>
            </a:r>
          </a:p>
          <a:p>
            <a:pPr>
              <a:lnSpc>
                <a:spcPct val="100000"/>
              </a:lnSpc>
            </a:pPr>
            <a:r>
              <a:rPr lang="en-US" sz="3600" dirty="0">
                <a:latin typeface="Futura Std Book"/>
                <a:cs typeface="Futura Std Book"/>
              </a:rPr>
              <a:t>Videos</a:t>
            </a:r>
          </a:p>
        </p:txBody>
      </p:sp>
    </p:spTree>
    <p:extLst>
      <p:ext uri="{BB962C8B-B14F-4D97-AF65-F5344CB8AC3E}">
        <p14:creationId xmlns:p14="http://schemas.microsoft.com/office/powerpoint/2010/main" val="340664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41059" y="1157506"/>
            <a:ext cx="7566000"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Agenda</a:t>
            </a:r>
            <a:endParaRPr>
              <a:latin typeface="Futura Std Book" panose="020B0802020204020204" pitchFamily="34" charset="0"/>
            </a:endParaRPr>
          </a:p>
        </p:txBody>
      </p:sp>
      <p:sp>
        <p:nvSpPr>
          <p:cNvPr id="234" name="Google Shape;234;p28"/>
          <p:cNvSpPr txBox="1">
            <a:spLocks noGrp="1"/>
          </p:cNvSpPr>
          <p:nvPr>
            <p:ph type="body" idx="1"/>
          </p:nvPr>
        </p:nvSpPr>
        <p:spPr>
          <a:xfrm>
            <a:off x="941059" y="2248006"/>
            <a:ext cx="8287024" cy="27162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Start time: 00:00</a:t>
            </a:r>
            <a:endParaRPr dirty="0">
              <a:latin typeface="Futura Std Book" panose="020B0802020204020204" pitchFamily="34" charset="0"/>
            </a:endParaRPr>
          </a:p>
          <a:p>
            <a:pPr marL="457200" indent="-342900">
              <a:spcBef>
                <a:spcPts val="360"/>
              </a:spcBef>
              <a:buSzPts val="1800"/>
              <a:buChar char="▪"/>
            </a:pPr>
            <a:r>
              <a:rPr lang="en-US" dirty="0">
                <a:latin typeface="Futura Std Book" panose="020B0802020204020204" pitchFamily="34" charset="0"/>
              </a:rPr>
              <a:t>Disability &amp; Ableism (if applicable)</a:t>
            </a:r>
          </a:p>
          <a:p>
            <a:pPr marL="457200" indent="-342900">
              <a:spcBef>
                <a:spcPts val="360"/>
              </a:spcBef>
              <a:buSzPts val="1800"/>
              <a:buChar char="▪"/>
            </a:pPr>
            <a:r>
              <a:rPr lang="en-US" dirty="0">
                <a:latin typeface="Futura Std Book" panose="020B0802020204020204" pitchFamily="34" charset="0"/>
              </a:rPr>
              <a:t>Data Discovery Challenge</a:t>
            </a:r>
          </a:p>
          <a:p>
            <a:pPr marL="457200" indent="-342900">
              <a:spcBef>
                <a:spcPts val="360"/>
              </a:spcBef>
              <a:buSzPts val="1800"/>
              <a:buChar char="▪"/>
            </a:pPr>
            <a:r>
              <a:rPr lang="en-US" dirty="0">
                <a:latin typeface="Futura Std Book" panose="020B0802020204020204" pitchFamily="34" charset="0"/>
              </a:rPr>
              <a:t>Laws and Policies</a:t>
            </a:r>
          </a:p>
          <a:p>
            <a:pPr marL="457200" indent="0">
              <a:spcBef>
                <a:spcPts val="360"/>
              </a:spcBef>
              <a:buNone/>
            </a:pPr>
            <a:endParaRPr lang="en-US"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Closing time:</a:t>
            </a:r>
            <a:endParaRPr dirty="0">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Disability and 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3093156"/>
            <a:ext cx="10515600" cy="2607733"/>
          </a:xfrm>
        </p:spPr>
        <p:txBody>
          <a:bodyPr>
            <a:noAutofit/>
          </a:bodyPr>
          <a:lstStyle/>
          <a:p>
            <a:pPr marL="0" indent="0">
              <a:lnSpc>
                <a:spcPct val="100000"/>
              </a:lnSpc>
              <a:buNone/>
            </a:pPr>
            <a:r>
              <a:rPr lang="en-US" sz="4000" b="1" dirty="0">
                <a:latin typeface="Futura Std Book"/>
                <a:cs typeface="Futura Std Book"/>
              </a:rPr>
              <a:t>What did you think about disability when you were 8-12 years old?</a:t>
            </a:r>
          </a:p>
        </p:txBody>
      </p:sp>
    </p:spTree>
    <p:extLst>
      <p:ext uri="{BB962C8B-B14F-4D97-AF65-F5344CB8AC3E}">
        <p14:creationId xmlns:p14="http://schemas.microsoft.com/office/powerpoint/2010/main" val="276371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0390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Models of disability</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a:xfrm>
            <a:off x="838200" y="2124522"/>
            <a:ext cx="5181600" cy="4178830"/>
          </a:xfrm>
        </p:spPr>
        <p:txBody>
          <a:bodyPr>
            <a:normAutofit fontScale="92500"/>
          </a:bodyPr>
          <a:lstStyle/>
          <a:p>
            <a:pPr marL="0" indent="0">
              <a:lnSpc>
                <a:spcPct val="100000"/>
              </a:lnSpc>
              <a:buNone/>
            </a:pPr>
            <a:r>
              <a:rPr lang="en-US" b="1" dirty="0">
                <a:latin typeface="Futura Std Book"/>
                <a:cs typeface="Futura Std Book"/>
              </a:rPr>
              <a:t>Charity Model of Disability</a:t>
            </a:r>
          </a:p>
          <a:p>
            <a:pPr>
              <a:lnSpc>
                <a:spcPct val="100000"/>
              </a:lnSpc>
            </a:pPr>
            <a:r>
              <a:rPr lang="en-US" sz="2400" dirty="0">
                <a:latin typeface="Futura Std Book"/>
                <a:cs typeface="Futura Std Book"/>
              </a:rPr>
              <a:t>People with impairments perceived as objects of benevolence who cannot take care of themselves. </a:t>
            </a:r>
          </a:p>
          <a:p>
            <a:pPr>
              <a:lnSpc>
                <a:spcPct val="100000"/>
              </a:lnSpc>
            </a:pPr>
            <a:r>
              <a:rPr lang="en-US" sz="2400" dirty="0">
                <a:latin typeface="Futura Std Book"/>
                <a:cs typeface="Futura Std Book"/>
              </a:rPr>
              <a:t>Conditions participation to receiving “help” or charity.</a:t>
            </a:r>
          </a:p>
          <a:p>
            <a:pPr>
              <a:lnSpc>
                <a:spcPct val="100000"/>
              </a:lnSpc>
            </a:pPr>
            <a:r>
              <a:rPr lang="en-US" sz="2400" dirty="0">
                <a:latin typeface="Futura Std Book"/>
                <a:cs typeface="Futura Std Book"/>
              </a:rPr>
              <a:t>Having impairments is seen as a curse or punishment.</a:t>
            </a: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5" name="Content Placeholder 4"/>
          <p:cNvSpPr>
            <a:spLocks noGrp="1"/>
          </p:cNvSpPr>
          <p:nvPr>
            <p:ph sz="half" idx="2"/>
          </p:nvPr>
        </p:nvSpPr>
        <p:spPr>
          <a:xfrm>
            <a:off x="6172202" y="2124522"/>
            <a:ext cx="5181600" cy="4178831"/>
          </a:xfrm>
        </p:spPr>
        <p:txBody>
          <a:bodyPr>
            <a:normAutofit fontScale="92500"/>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utura Std Book"/>
                <a:ea typeface="+mn-ea"/>
                <a:cs typeface="Futura Std Book"/>
              </a:rPr>
              <a:t>Medical Model of Disability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People with impairments seen throughout history as persons who are sick or subjects of rehabilitation.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Reduces persons to their impairment and conditions participation to being rehabilitated or “fixed” to meet societal norms and to fit back into society.</a:t>
            </a:r>
          </a:p>
        </p:txBody>
      </p:sp>
    </p:spTree>
    <p:extLst>
      <p:ext uri="{BB962C8B-B14F-4D97-AF65-F5344CB8AC3E}">
        <p14:creationId xmlns:p14="http://schemas.microsoft.com/office/powerpoint/2010/main" val="404507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13955"/>
          </a:xfrm>
        </p:spPr>
        <p:txBody>
          <a:bodyPr>
            <a:noAutofit/>
          </a:bodyPr>
          <a:lstStyle/>
          <a:p>
            <a:pPr marL="0" indent="0">
              <a:lnSpc>
                <a:spcPct val="100000"/>
              </a:lnSpc>
              <a:buNone/>
            </a:pPr>
            <a:r>
              <a:rPr lang="en-US" dirty="0">
                <a:latin typeface="Futura Std Book"/>
                <a:cs typeface="Futura Std Book"/>
              </a:rPr>
              <a:t>“[A] value system that considers certain typical characteristics of body and mind as essential for living a life of value. Based on strict standards of appearance, functioning and </a:t>
            </a:r>
            <a:r>
              <a:rPr lang="en-US" dirty="0" err="1">
                <a:latin typeface="Futura Std Book"/>
                <a:cs typeface="Futura Std Book"/>
              </a:rPr>
              <a:t>behaviour</a:t>
            </a:r>
            <a:r>
              <a:rPr lang="en-US" dirty="0">
                <a:latin typeface="Futura Std Book"/>
                <a:cs typeface="Futura Std Book"/>
              </a:rPr>
              <a:t>, ableist ways of thinking consider the disability experience as a misfortune that leads to suffering and disadvantage and invariably devalues human life”.</a:t>
            </a:r>
          </a:p>
          <a:p>
            <a:pPr marL="0" indent="0" algn="r">
              <a:lnSpc>
                <a:spcPct val="100000"/>
              </a:lnSpc>
              <a:buNone/>
            </a:pPr>
            <a:r>
              <a:rPr lang="en-US" sz="2400" dirty="0">
                <a:latin typeface="Futura Std Book"/>
                <a:cs typeface="Futura Std Book"/>
              </a:rPr>
              <a:t>Special Rapporteur on the rights of persons with disabilities, Report on the impact of ableism in medical and scientific practice, A/HRC/43/41, 2019</a:t>
            </a:r>
          </a:p>
        </p:txBody>
      </p:sp>
    </p:spTree>
    <p:extLst>
      <p:ext uri="{BB962C8B-B14F-4D97-AF65-F5344CB8AC3E}">
        <p14:creationId xmlns:p14="http://schemas.microsoft.com/office/powerpoint/2010/main" val="242840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1822060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874889" y="3128700"/>
            <a:ext cx="10442222" cy="754678"/>
          </a:xfrm>
          <a:prstGeom prst="rect">
            <a:avLst/>
          </a:prstGeom>
          <a:noFill/>
          <a:ln>
            <a:noFill/>
          </a:ln>
        </p:spPr>
        <p:txBody>
          <a:bodyPr spcFirstLastPara="1" vert="horz" wrap="square" lIns="91425" tIns="45700" rIns="91425" bIns="45700" rtlCol="0" anchor="t" anchorCtr="0">
            <a:noAutofit/>
          </a:bodyPr>
          <a:lstStyle/>
          <a:p>
            <a:pPr algn="ctr">
              <a:lnSpc>
                <a:spcPct val="100000"/>
              </a:lnSpc>
              <a:spcBef>
                <a:spcPts val="0"/>
              </a:spcBef>
              <a:buClr>
                <a:schemeClr val="dk2"/>
              </a:buClr>
              <a:buSzPts val="2600"/>
            </a:pPr>
            <a:r>
              <a:rPr lang="en-US" sz="4000" dirty="0"/>
              <a:t>DATA DISCOVERY CHALLENGE RESULTS</a:t>
            </a:r>
            <a:endParaRPr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955850" y="951970"/>
            <a:ext cx="10433595" cy="1090500"/>
          </a:xfrm>
          <a:prstGeom prst="rect">
            <a:avLst/>
          </a:prstGeom>
        </p:spPr>
        <p:txBody>
          <a:bodyPr spcFirstLastPara="1" vert="horz" wrap="square" lIns="91425" tIns="45700" rIns="91425" bIns="45700" rtlCol="0" anchor="t" anchorCtr="0">
            <a:noAutofit/>
          </a:bodyPr>
          <a:lstStyle/>
          <a:p>
            <a:pPr>
              <a:spcBef>
                <a:spcPts val="0"/>
              </a:spcBef>
            </a:pPr>
            <a:r>
              <a:rPr lang="en-US" sz="4800" dirty="0">
                <a:latin typeface="Futura Std Book" panose="020B0802020204020204" pitchFamily="34" charset="0"/>
              </a:rPr>
              <a:t>In trios, discuss:</a:t>
            </a:r>
            <a:endParaRPr sz="4800" dirty="0">
              <a:latin typeface="Futura Std Book" panose="020B0802020204020204" pitchFamily="34" charset="0"/>
            </a:endParaRPr>
          </a:p>
        </p:txBody>
      </p:sp>
      <p:sp>
        <p:nvSpPr>
          <p:cNvPr id="280" name="Google Shape;280;p34"/>
          <p:cNvSpPr txBox="1">
            <a:spLocks noGrp="1"/>
          </p:cNvSpPr>
          <p:nvPr>
            <p:ph type="body" idx="1"/>
          </p:nvPr>
        </p:nvSpPr>
        <p:spPr>
          <a:xfrm>
            <a:off x="955239" y="2474308"/>
            <a:ext cx="10435250" cy="35274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sz="3200" dirty="0">
                <a:latin typeface="Futura Std Book" panose="020B0802020204020204" pitchFamily="34" charset="0"/>
              </a:rPr>
              <a:t>How was it to answer the survey for you, what did you learn and share something about your own context.</a:t>
            </a:r>
            <a:endParaRPr sz="3200" dirty="0">
              <a:latin typeface="Futura Std Book" panose="020B08020202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xfrm>
            <a:off x="1001005" y="953351"/>
            <a:ext cx="10366905" cy="10905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Laws and Policies: in groups</a:t>
            </a:r>
            <a:endParaRPr dirty="0">
              <a:latin typeface="Futura Std Book" panose="020B0802020204020204" pitchFamily="34" charset="0"/>
            </a:endParaRPr>
          </a:p>
        </p:txBody>
      </p:sp>
      <p:sp>
        <p:nvSpPr>
          <p:cNvPr id="286" name="Google Shape;286;p35"/>
          <p:cNvSpPr txBox="1">
            <a:spLocks noGrp="1"/>
          </p:cNvSpPr>
          <p:nvPr>
            <p:ph type="body" idx="1"/>
          </p:nvPr>
        </p:nvSpPr>
        <p:spPr>
          <a:xfrm>
            <a:off x="1000475" y="2177315"/>
            <a:ext cx="10368549" cy="44778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sz="3500">
                <a:latin typeface="Futura Std Book" panose="020B0802020204020204" pitchFamily="34" charset="0"/>
              </a:rPr>
              <a:t>Write out a list of laws or policies that relate to gender or women in your country.</a:t>
            </a:r>
            <a:endParaRPr sz="3500">
              <a:latin typeface="Futura Std Book" panose="020B0802020204020204" pitchFamily="34" charset="0"/>
            </a:endParaRPr>
          </a:p>
          <a:p>
            <a:pPr marL="0" indent="0">
              <a:spcBef>
                <a:spcPts val="360"/>
              </a:spcBef>
              <a:buNone/>
            </a:pPr>
            <a:endParaRPr sz="3500">
              <a:latin typeface="Futura Std Book" panose="020B0802020204020204" pitchFamily="34" charset="0"/>
            </a:endParaRPr>
          </a:p>
          <a:p>
            <a:pPr marL="0" indent="0">
              <a:spcBef>
                <a:spcPts val="360"/>
              </a:spcBef>
              <a:buNone/>
            </a:pPr>
            <a:r>
              <a:rPr lang="en-US" sz="3500">
                <a:latin typeface="Futura Std Book" panose="020B0802020204020204" pitchFamily="34" charset="0"/>
              </a:rPr>
              <a:t>Discuss how these laws or policies do or do not include women with disabilities.</a:t>
            </a:r>
            <a:endParaRPr sz="3500">
              <a:latin typeface="Futura Std Book" panose="020B0802020204020204" pitchFamily="34" charset="0"/>
            </a:endParaRPr>
          </a:p>
          <a:p>
            <a:pPr marL="0" indent="0">
              <a:spcBef>
                <a:spcPts val="360"/>
              </a:spcBef>
              <a:buNone/>
            </a:pPr>
            <a:endParaRPr sz="3500">
              <a:latin typeface="Futura Std Book" panose="020B08020202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6"/>
          <p:cNvSpPr txBox="1">
            <a:spLocks noGrp="1"/>
          </p:cNvSpPr>
          <p:nvPr>
            <p:ph type="title"/>
          </p:nvPr>
        </p:nvSpPr>
        <p:spPr>
          <a:xfrm>
            <a:off x="978416" y="934164"/>
            <a:ext cx="10457228" cy="2779880"/>
          </a:xfrm>
          <a:prstGeom prst="rect">
            <a:avLst/>
          </a:prstGeom>
        </p:spPr>
        <p:txBody>
          <a:bodyPr spcFirstLastPara="1" vert="horz" wrap="square" lIns="91425" tIns="45700" rIns="91425" bIns="45700" rtlCol="0" anchor="t" anchorCtr="0">
            <a:noAutofit/>
          </a:bodyPr>
          <a:lstStyle/>
          <a:p>
            <a:pPr>
              <a:spcBef>
                <a:spcPts val="0"/>
              </a:spcBef>
            </a:pPr>
            <a:r>
              <a:rPr lang="en-US" sz="3200" dirty="0"/>
              <a:t>Laws and Policies: What laws and policies did you identify? How do these laws and policies relate to women with disabilities?</a:t>
            </a:r>
            <a:endParaRPr sz="3200" dirty="0"/>
          </a:p>
        </p:txBody>
      </p:sp>
      <p:sp>
        <p:nvSpPr>
          <p:cNvPr id="292" name="Google Shape;292;p36"/>
          <p:cNvSpPr txBox="1">
            <a:spLocks noGrp="1"/>
          </p:cNvSpPr>
          <p:nvPr>
            <p:ph type="body" idx="1"/>
          </p:nvPr>
        </p:nvSpPr>
        <p:spPr>
          <a:xfrm>
            <a:off x="977891" y="2472267"/>
            <a:ext cx="10457227" cy="3984977"/>
          </a:xfrm>
          <a:prstGeom prst="rect">
            <a:avLst/>
          </a:prstGeom>
        </p:spPr>
        <p:txBody>
          <a:bodyPr spcFirstLastPara="1" vert="horz" wrap="square" lIns="91425" tIns="45700" rIns="91425" bIns="45700" rtlCol="0" anchor="t" anchorCtr="0">
            <a:noAutofit/>
          </a:bodyPr>
          <a:lstStyle/>
          <a:p>
            <a:pPr marL="0" indent="0">
              <a:spcBef>
                <a:spcPts val="360"/>
              </a:spcBef>
              <a:buNone/>
            </a:pPr>
            <a:endParaRPr sz="3500" dirty="0"/>
          </a:p>
          <a:p>
            <a:pPr marL="0" indent="0">
              <a:spcBef>
                <a:spcPts val="360"/>
              </a:spcBef>
              <a:buNone/>
            </a:pPr>
            <a:endParaRPr sz="3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a:spLocks noGrp="1"/>
          </p:cNvSpPr>
          <p:nvPr>
            <p:ph type="title"/>
          </p:nvPr>
        </p:nvSpPr>
        <p:spPr>
          <a:xfrm>
            <a:off x="1000992" y="975850"/>
            <a:ext cx="10400785" cy="10905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Laws and Policies: The Four Areas</a:t>
            </a:r>
            <a:endParaRPr dirty="0">
              <a:latin typeface="Futura Std Book" panose="020B0802020204020204" pitchFamily="34" charset="0"/>
            </a:endParaRPr>
          </a:p>
        </p:txBody>
      </p:sp>
      <p:sp>
        <p:nvSpPr>
          <p:cNvPr id="298" name="Google Shape;298;p37"/>
          <p:cNvSpPr txBox="1">
            <a:spLocks noGrp="1"/>
          </p:cNvSpPr>
          <p:nvPr>
            <p:ph type="body" idx="1"/>
          </p:nvPr>
        </p:nvSpPr>
        <p:spPr>
          <a:xfrm>
            <a:off x="1225154" y="2471456"/>
            <a:ext cx="7567200" cy="4098900"/>
          </a:xfrm>
          <a:prstGeom prst="rect">
            <a:avLst/>
          </a:prstGeom>
        </p:spPr>
        <p:txBody>
          <a:bodyPr spcFirstLastPara="1" vert="horz" wrap="square" lIns="91425" tIns="45700" rIns="91425" bIns="45700" rtlCol="0" anchor="t" anchorCtr="0">
            <a:noAutofit/>
          </a:bodyPr>
          <a:lstStyle/>
          <a:p>
            <a:pPr marL="0" indent="0">
              <a:spcBef>
                <a:spcPts val="360"/>
              </a:spcBef>
              <a:buNone/>
            </a:pPr>
            <a:endParaRPr sz="3500">
              <a:latin typeface="Futura Std Book" panose="020B0802020204020204" pitchFamily="34" charset="0"/>
            </a:endParaRPr>
          </a:p>
          <a:p>
            <a:pPr marL="0" indent="0">
              <a:spcBef>
                <a:spcPts val="360"/>
              </a:spcBef>
              <a:buNone/>
            </a:pPr>
            <a:endParaRPr sz="3500">
              <a:latin typeface="Futura Std Book" panose="020B0802020204020204" pitchFamily="34" charset="0"/>
            </a:endParaRPr>
          </a:p>
        </p:txBody>
      </p:sp>
      <p:sp>
        <p:nvSpPr>
          <p:cNvPr id="299" name="Google Shape;299;p37"/>
          <p:cNvSpPr txBox="1"/>
          <p:nvPr/>
        </p:nvSpPr>
        <p:spPr>
          <a:xfrm>
            <a:off x="1449839" y="1870130"/>
            <a:ext cx="4746667" cy="238578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US">
                <a:latin typeface="Futura Std Book" panose="020B0802020204020204" pitchFamily="34" charset="0"/>
              </a:rPr>
              <a:t>Economic empowerment:</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endParaRPr>
              <a:latin typeface="Futura Std Book" panose="020B0802020204020204" pitchFamily="34" charset="0"/>
            </a:endParaRPr>
          </a:p>
          <a:p>
            <a:endParaRPr>
              <a:latin typeface="Futura Std Book" panose="020B0802020204020204" pitchFamily="34" charset="0"/>
            </a:endParaRPr>
          </a:p>
          <a:p>
            <a:endParaRPr>
              <a:latin typeface="Futura Std Book" panose="020B0802020204020204" pitchFamily="34" charset="0"/>
            </a:endParaRPr>
          </a:p>
        </p:txBody>
      </p:sp>
      <p:sp>
        <p:nvSpPr>
          <p:cNvPr id="300" name="Google Shape;300;p37"/>
          <p:cNvSpPr txBox="1"/>
          <p:nvPr/>
        </p:nvSpPr>
        <p:spPr>
          <a:xfrm>
            <a:off x="6196277" y="1870131"/>
            <a:ext cx="4123791" cy="238578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US">
                <a:latin typeface="Futura Std Book" panose="020B0802020204020204" pitchFamily="34" charset="0"/>
              </a:rPr>
              <a:t>Violence and harmful practices:</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p:txBody>
      </p:sp>
      <p:sp>
        <p:nvSpPr>
          <p:cNvPr id="301" name="Google Shape;301;p37"/>
          <p:cNvSpPr txBox="1"/>
          <p:nvPr/>
        </p:nvSpPr>
        <p:spPr>
          <a:xfrm>
            <a:off x="1449839" y="4255911"/>
            <a:ext cx="4746438" cy="226322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US">
                <a:latin typeface="Futura Std Book" panose="020B0802020204020204" pitchFamily="34" charset="0"/>
              </a:rPr>
              <a:t>Political participation:</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endParaRPr>
              <a:latin typeface="Futura Std Book" panose="020B0802020204020204" pitchFamily="34" charset="0"/>
            </a:endParaRPr>
          </a:p>
          <a:p>
            <a:endParaRPr>
              <a:latin typeface="Futura Std Book" panose="020B0802020204020204" pitchFamily="34" charset="0"/>
            </a:endParaRPr>
          </a:p>
        </p:txBody>
      </p:sp>
      <p:sp>
        <p:nvSpPr>
          <p:cNvPr id="302" name="Google Shape;302;p37"/>
          <p:cNvSpPr txBox="1"/>
          <p:nvPr/>
        </p:nvSpPr>
        <p:spPr>
          <a:xfrm>
            <a:off x="6196506" y="4255911"/>
            <a:ext cx="4123562" cy="226322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US">
                <a:latin typeface="Futura Std Book" panose="020B0802020204020204" pitchFamily="34" charset="0"/>
              </a:rPr>
              <a:t>Sexual and reproductive health and rights:</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r>
              <a:rPr lang="en-US">
                <a:latin typeface="Futura Std Book" panose="020B0802020204020204" pitchFamily="34" charset="0"/>
              </a:rPr>
              <a:t> </a:t>
            </a:r>
            <a:endParaRPr>
              <a:latin typeface="Futura Std Book" panose="020B0802020204020204" pitchFamily="34" charset="0"/>
            </a:endParaRPr>
          </a:p>
          <a:p>
            <a:pPr marL="457200" indent="-317500">
              <a:buSzPts val="1400"/>
              <a:buChar char="●"/>
            </a:pPr>
            <a:endParaRPr>
              <a:latin typeface="Futura Std Book" panose="020B0802020204020204" pitchFamily="34" charset="0"/>
            </a:endParaRPr>
          </a:p>
          <a:p>
            <a:endParaRPr>
              <a:latin typeface="Futura Std Book" panose="020B08020202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8"/>
          <p:cNvSpPr txBox="1">
            <a:spLocks noGrp="1"/>
          </p:cNvSpPr>
          <p:nvPr>
            <p:ph type="title"/>
          </p:nvPr>
        </p:nvSpPr>
        <p:spPr>
          <a:xfrm>
            <a:off x="989703" y="912447"/>
            <a:ext cx="10355629" cy="1090500"/>
          </a:xfrm>
          <a:prstGeom prst="rect">
            <a:avLst/>
          </a:prstGeom>
        </p:spPr>
        <p:txBody>
          <a:bodyPr spcFirstLastPara="1" vert="horz" wrap="square" lIns="91425" tIns="45700" rIns="91425" bIns="45700" rtlCol="0" anchor="t" anchorCtr="0">
            <a:noAutofit/>
          </a:bodyPr>
          <a:lstStyle/>
          <a:p>
            <a:pPr>
              <a:spcBef>
                <a:spcPts val="0"/>
              </a:spcBef>
            </a:pPr>
            <a:r>
              <a:rPr lang="en-US"/>
              <a:t>Laws and Policies: What needs to be done?</a:t>
            </a:r>
            <a:endParaRPr/>
          </a:p>
        </p:txBody>
      </p:sp>
      <p:sp>
        <p:nvSpPr>
          <p:cNvPr id="308" name="Google Shape;308;p38"/>
          <p:cNvSpPr txBox="1">
            <a:spLocks noGrp="1"/>
          </p:cNvSpPr>
          <p:nvPr>
            <p:ph type="body" idx="1"/>
          </p:nvPr>
        </p:nvSpPr>
        <p:spPr>
          <a:xfrm>
            <a:off x="989702" y="2194859"/>
            <a:ext cx="10355629" cy="4485000"/>
          </a:xfrm>
          <a:prstGeom prst="rect">
            <a:avLst/>
          </a:prstGeom>
        </p:spPr>
        <p:txBody>
          <a:bodyPr spcFirstLastPara="1" vert="horz" wrap="square" lIns="91425" tIns="45700" rIns="91425" bIns="45700" rtlCol="0" anchor="t" anchorCtr="0">
            <a:noAutofit/>
          </a:bodyPr>
          <a:lstStyle/>
          <a:p>
            <a:pPr>
              <a:spcBef>
                <a:spcPts val="360"/>
              </a:spcBef>
            </a:pPr>
            <a:r>
              <a:rPr lang="en-US" sz="2900" dirty="0">
                <a:latin typeface="Futura Std Book" panose="020B0802020204020204" pitchFamily="34" charset="0"/>
              </a:rPr>
              <a:t>Impact-Assessment</a:t>
            </a:r>
            <a:endParaRPr sz="2900" dirty="0">
              <a:latin typeface="Futura Std Book" panose="020B0802020204020204" pitchFamily="34" charset="0"/>
            </a:endParaRPr>
          </a:p>
          <a:p>
            <a:pPr>
              <a:spcBef>
                <a:spcPts val="360"/>
              </a:spcBef>
            </a:pPr>
            <a:r>
              <a:rPr lang="en-US" sz="2900" dirty="0">
                <a:latin typeface="Futura Std Book" panose="020B0802020204020204" pitchFamily="34" charset="0"/>
              </a:rPr>
              <a:t>Twin-Track Approach</a:t>
            </a:r>
            <a:endParaRPr sz="2900" dirty="0">
              <a:latin typeface="Futura Std Book" panose="020B0802020204020204" pitchFamily="34" charset="0"/>
            </a:endParaRPr>
          </a:p>
          <a:p>
            <a:pPr>
              <a:spcBef>
                <a:spcPts val="360"/>
              </a:spcBef>
            </a:pPr>
            <a:r>
              <a:rPr lang="en-US" sz="2900" dirty="0">
                <a:latin typeface="Futura Std Book" panose="020B0802020204020204" pitchFamily="34" charset="0"/>
              </a:rPr>
              <a:t>Coordination</a:t>
            </a:r>
            <a:endParaRPr sz="2900" dirty="0">
              <a:latin typeface="Futura Std Book" panose="020B0802020204020204" pitchFamily="34" charset="0"/>
            </a:endParaRPr>
          </a:p>
          <a:p>
            <a:pPr>
              <a:spcBef>
                <a:spcPts val="360"/>
              </a:spcBef>
            </a:pPr>
            <a:r>
              <a:rPr lang="en-US" sz="2900" dirty="0">
                <a:latin typeface="Futura Std Book" panose="020B0802020204020204" pitchFamily="34" charset="0"/>
              </a:rPr>
              <a:t>Access to Justice</a:t>
            </a:r>
            <a:endParaRPr sz="2900" dirty="0">
              <a:latin typeface="Futura Std Book" panose="020B0802020204020204" pitchFamily="34" charset="0"/>
            </a:endParaRPr>
          </a:p>
          <a:p>
            <a:pPr>
              <a:spcBef>
                <a:spcPts val="360"/>
              </a:spcBef>
            </a:pPr>
            <a:r>
              <a:rPr lang="en-US" sz="2900" dirty="0">
                <a:latin typeface="Futura Std Book" panose="020B0802020204020204" pitchFamily="34" charset="0"/>
              </a:rPr>
              <a:t>Active Consultation</a:t>
            </a:r>
            <a:endParaRPr sz="2900" dirty="0">
              <a:latin typeface="Futura Std Book" panose="020B0802020204020204" pitchFamily="34" charset="0"/>
            </a:endParaRPr>
          </a:p>
          <a:p>
            <a:pPr>
              <a:spcBef>
                <a:spcPts val="360"/>
              </a:spcBef>
            </a:pPr>
            <a:r>
              <a:rPr lang="en-US" sz="2900" dirty="0">
                <a:latin typeface="Futura Std Book" panose="020B0802020204020204" pitchFamily="34" charset="0"/>
              </a:rPr>
              <a:t>Awareness Raising</a:t>
            </a:r>
            <a:endParaRPr sz="2900" dirty="0">
              <a:latin typeface="Futura Std Book" panose="020B0802020204020204" pitchFamily="34" charset="0"/>
            </a:endParaRPr>
          </a:p>
          <a:p>
            <a:pPr>
              <a:spcBef>
                <a:spcPts val="360"/>
              </a:spcBef>
            </a:pPr>
            <a:r>
              <a:rPr lang="en-US" sz="2900" dirty="0">
                <a:latin typeface="Futura Std Book" panose="020B0802020204020204" pitchFamily="34" charset="0"/>
              </a:rPr>
              <a:t>Budget</a:t>
            </a:r>
            <a:endParaRPr sz="2900" dirty="0">
              <a:latin typeface="Futura Std Book" panose="020B0802020204020204" pitchFamily="34" charset="0"/>
            </a:endParaRPr>
          </a:p>
          <a:p>
            <a:pPr>
              <a:spcBef>
                <a:spcPts val="360"/>
              </a:spcBef>
            </a:pPr>
            <a:r>
              <a:rPr lang="en-US" sz="2900" dirty="0">
                <a:latin typeface="Futura Std Book" panose="020B0802020204020204" pitchFamily="34" charset="0"/>
              </a:rPr>
              <a:t>Data</a:t>
            </a:r>
            <a:endParaRPr sz="2900" dirty="0">
              <a:latin typeface="Futura Std Book" panose="020B0802020204020204" pitchFamily="34" charset="0"/>
            </a:endParaRPr>
          </a:p>
          <a:p>
            <a:pPr>
              <a:spcBef>
                <a:spcPts val="360"/>
              </a:spcBef>
            </a:pPr>
            <a:r>
              <a:rPr lang="en-US" sz="2900" dirty="0">
                <a:latin typeface="Futura Std Book" panose="020B0802020204020204" pitchFamily="34" charset="0"/>
              </a:rPr>
              <a:t>International Cooperation </a:t>
            </a:r>
            <a:endParaRPr sz="2900" dirty="0">
              <a:latin typeface="Futura Std Book" panose="020B0802020204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dirty="0">
                <a:solidFill>
                  <a:srgbClr val="666666"/>
                </a:solidFill>
                <a:latin typeface="Futura Std Book" panose="020B0802020204020204" pitchFamily="34" charset="0"/>
              </a:rPr>
              <a:t>Template by </a:t>
            </a:r>
            <a:r>
              <a:rPr lang="en-US" sz="1200"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dirty="0">
              <a:solidFill>
                <a:srgbClr val="666666"/>
              </a:solidFill>
              <a:latin typeface="Futura Std Book" panose="020B0802020204020204" pitchFamily="34" charset="0"/>
            </a:endParaRPr>
          </a:p>
        </p:txBody>
      </p:sp>
      <p:sp>
        <p:nvSpPr>
          <p:cNvPr id="216" name="Google Shape;216;p25"/>
          <p:cNvSpPr txBox="1"/>
          <p:nvPr/>
        </p:nvSpPr>
        <p:spPr>
          <a:xfrm>
            <a:off x="3798189" y="3367422"/>
            <a:ext cx="4078839" cy="1356642"/>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Name one question you have after today’s session.</a:t>
            </a:r>
          </a:p>
        </p:txBody>
      </p:sp>
    </p:spTree>
    <p:extLst>
      <p:ext uri="{BB962C8B-B14F-4D97-AF65-F5344CB8AC3E}">
        <p14:creationId xmlns:p14="http://schemas.microsoft.com/office/powerpoint/2010/main" val="161745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2775681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67502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903942"/>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46</TotalTime>
  <Words>949</Words>
  <Application>Microsoft Office PowerPoint</Application>
  <PresentationFormat>Widescreen</PresentationFormat>
  <Paragraphs>145</Paragraphs>
  <Slides>31</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Futura Std Book</vt:lpstr>
      <vt:lpstr>Libre Franklin</vt:lpstr>
      <vt:lpstr>Open Sans</vt:lpstr>
      <vt:lpstr>Office Theme</vt:lpstr>
      <vt:lpstr>Policy Guidance on Gender Equality – Sustainable Development Goal 5: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What’s in the Resource Package?</vt:lpstr>
      <vt:lpstr>Agenda</vt:lpstr>
      <vt:lpstr>Disability and Ableism:</vt:lpstr>
      <vt:lpstr>Understanding Ableism and Disability</vt:lpstr>
      <vt:lpstr>Understanding Ableism and Disability</vt:lpstr>
      <vt:lpstr>Models of disability</vt:lpstr>
      <vt:lpstr>Ableism</vt:lpstr>
      <vt:lpstr>Break! Come back at :00</vt:lpstr>
      <vt:lpstr>DATA DISCOVERY CHALLENGE RESULTS</vt:lpstr>
      <vt:lpstr>In trios, discuss:</vt:lpstr>
      <vt:lpstr>Laws and Policies: in groups</vt:lpstr>
      <vt:lpstr>Laws and Policies: What laws and policies did you identify? How do these laws and policies relate to women with disabilities?</vt:lpstr>
      <vt:lpstr>Laws and Policies: The Four Areas</vt:lpstr>
      <vt:lpstr>Laws and Policies: What needs to be done?</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15</cp:revision>
  <dcterms:created xsi:type="dcterms:W3CDTF">2022-10-04T16:52:31Z</dcterms:created>
  <dcterms:modified xsi:type="dcterms:W3CDTF">2022-10-18T11:17:20Z</dcterms:modified>
</cp:coreProperties>
</file>