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55"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270" r:id="rId16"/>
    <p:sldId id="273" r:id="rId17"/>
    <p:sldId id="274" r:id="rId18"/>
    <p:sldId id="369" r:id="rId19"/>
    <p:sldId id="345" r:id="rId20"/>
    <p:sldId id="271" r:id="rId21"/>
    <p:sldId id="346" r:id="rId22"/>
    <p:sldId id="347" r:id="rId23"/>
    <p:sldId id="348" r:id="rId24"/>
    <p:sldId id="296" r:id="rId25"/>
    <p:sldId id="370" r:id="rId26"/>
    <p:sldId id="281" r:id="rId27"/>
    <p:sldId id="282" r:id="rId28"/>
    <p:sldId id="349" r:id="rId29"/>
    <p:sldId id="350" r:id="rId30"/>
    <p:sldId id="371" r:id="rId31"/>
    <p:sldId id="372" r:id="rId32"/>
    <p:sldId id="3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d9f9c3ec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d9f9c3ec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cfd10523e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8" name="Google Shape;228;g9cfd10523e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825f5bb9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a825f5bb9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825f5bb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a825f5bb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825f5bb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a825f5bb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09676ab2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09676ab2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09676ab2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09676ab2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48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acfbd8a8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acfbd8a8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80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acfbd8a87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acfbd8a8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83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acfbd8a87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acfbd8a8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524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825f5bb9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825f5bb9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9cfd10523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9cfd10523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825f5bb9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a825f5bb9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a825f5bb9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a825f5bb9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Decent Work and Economic Growth – Sustainable Development Goal 8: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2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dirty="0">
                <a:latin typeface="Futura Std Book" panose="020B0402020204020303" pitchFamily="34" charset="0"/>
              </a:rPr>
            </a:br>
            <a:r>
              <a:rPr lang="en-US" i="1" dirty="0">
                <a:latin typeface="Futura Std Book" panose="020B0402020204020303" pitchFamily="34" charset="0"/>
              </a:rPr>
              <a:t>Platform, (Date)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1280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Closed Captioning</a:t>
            </a:r>
            <a:endParaRPr>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15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share in chat one thing that stuck with you from last session.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4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400" dirty="0">
                <a:latin typeface="Futura Std Book"/>
                <a:cs typeface="Futura Std Book"/>
              </a:rPr>
              <a:t>Gain a better understanding of the situation of persons with disabilities with regards to employment.</a:t>
            </a:r>
          </a:p>
          <a:p>
            <a:pPr>
              <a:lnSpc>
                <a:spcPct val="100000"/>
              </a:lnSpc>
            </a:pPr>
            <a:r>
              <a:rPr lang="en-US" sz="2400" dirty="0">
                <a:latin typeface="Futura Std Book"/>
                <a:cs typeface="Futura Std Book"/>
              </a:rPr>
              <a:t>Identify concrete actions that policymakers can take to implement Sustainable Development Goal 8 in their own contexts.</a:t>
            </a:r>
          </a:p>
          <a:p>
            <a:pPr>
              <a:lnSpc>
                <a:spcPct val="100000"/>
              </a:lnSpc>
            </a:pPr>
            <a:r>
              <a:rPr lang="en-US" sz="2400" dirty="0">
                <a:latin typeface="Futura Std Book"/>
                <a:cs typeface="Futura Std Book"/>
              </a:rPr>
              <a:t>Learn how to obtain additional information for supporting the process of implementation of Sustainable Development Goal 8.</a:t>
            </a:r>
          </a:p>
        </p:txBody>
      </p:sp>
    </p:spTree>
    <p:extLst>
      <p:ext uri="{BB962C8B-B14F-4D97-AF65-F5344CB8AC3E}">
        <p14:creationId xmlns:p14="http://schemas.microsoft.com/office/powerpoint/2010/main" val="315516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989716" y="963259"/>
            <a:ext cx="10412061"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Teamwork: Employment Barriers</a:t>
            </a:r>
            <a:endParaRPr dirty="0">
              <a:latin typeface="Futura Std Book" panose="020B0802020204020204" pitchFamily="34" charset="0"/>
            </a:endParaRPr>
          </a:p>
        </p:txBody>
      </p:sp>
      <p:sp>
        <p:nvSpPr>
          <p:cNvPr id="213" name="Google Shape;213;p27"/>
          <p:cNvSpPr txBox="1">
            <a:spLocks noGrp="1"/>
          </p:cNvSpPr>
          <p:nvPr>
            <p:ph type="body" idx="1"/>
          </p:nvPr>
        </p:nvSpPr>
        <p:spPr>
          <a:xfrm>
            <a:off x="989105" y="2053759"/>
            <a:ext cx="10413712" cy="4155130"/>
          </a:xfrm>
          <a:prstGeom prst="rect">
            <a:avLst/>
          </a:prstGeom>
        </p:spPr>
        <p:txBody>
          <a:bodyPr spcFirstLastPara="1" vert="horz" wrap="square" lIns="91425" tIns="45700" rIns="91425" bIns="45700" rtlCol="0" anchor="t" anchorCtr="0">
            <a:noAutofit/>
          </a:bodyPr>
          <a:lstStyle/>
          <a:p>
            <a:pPr marL="514350" indent="-514350">
              <a:spcBef>
                <a:spcPts val="360"/>
              </a:spcBef>
              <a:buFont typeface="+mj-lt"/>
              <a:buAutoNum type="arabicPeriod"/>
            </a:pPr>
            <a:r>
              <a:rPr lang="en-US" dirty="0">
                <a:latin typeface="Futura Std Book" panose="020B0802020204020204" pitchFamily="34" charset="0"/>
              </a:rPr>
              <a:t>Clara</a:t>
            </a:r>
          </a:p>
          <a:p>
            <a:pPr marL="514350" indent="-514350">
              <a:spcBef>
                <a:spcPts val="360"/>
              </a:spcBef>
              <a:buFont typeface="+mj-lt"/>
              <a:buAutoNum type="arabicPeriod"/>
            </a:pPr>
            <a:r>
              <a:rPr lang="en-US" dirty="0">
                <a:latin typeface="Futura Std Book" panose="020B0802020204020204" pitchFamily="34" charset="0"/>
              </a:rPr>
              <a:t>Raj</a:t>
            </a:r>
          </a:p>
          <a:p>
            <a:pPr marL="514350" indent="-514350">
              <a:spcBef>
                <a:spcPts val="360"/>
              </a:spcBef>
              <a:buFont typeface="+mj-lt"/>
              <a:buAutoNum type="arabicPeriod"/>
            </a:pPr>
            <a:r>
              <a:rPr lang="en-US" dirty="0">
                <a:latin typeface="Futura Std Book" panose="020B0802020204020204" pitchFamily="34" charset="0"/>
              </a:rPr>
              <a:t>Noah </a:t>
            </a:r>
          </a:p>
          <a:p>
            <a:pPr marL="514350" indent="-514350">
              <a:spcBef>
                <a:spcPts val="360"/>
              </a:spcBef>
              <a:buFont typeface="+mj-lt"/>
              <a:buAutoNum type="arabicPeriod"/>
            </a:pPr>
            <a:r>
              <a:rPr lang="en-US" dirty="0">
                <a:latin typeface="Futura Std Book" panose="020B0802020204020204" pitchFamily="34" charset="0"/>
              </a:rPr>
              <a:t>Ana</a:t>
            </a:r>
          </a:p>
          <a:p>
            <a:pPr marL="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Visit each station, read through the character card and write down specific barriers they and the actors in charge of making decisions might face. </a:t>
            </a:r>
          </a:p>
          <a:p>
            <a:pPr marL="0" indent="0">
              <a:spcBef>
                <a:spcPts val="360"/>
              </a:spcBef>
              <a:buNone/>
            </a:pPr>
            <a:endParaRPr lang="en-US" dirty="0">
              <a:latin typeface="Futura Std Book" panose="020B08020202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978238" y="924844"/>
            <a:ext cx="10355806" cy="568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latin typeface="Futura Std Book" panose="020B0802020204020204" pitchFamily="34" charset="0"/>
              </a:rPr>
              <a:t>Employment Barriers – Stations</a:t>
            </a:r>
            <a:endParaRPr sz="4000" dirty="0">
              <a:latin typeface="Futura Std Book" panose="020B0802020204020204" pitchFamily="34" charset="0"/>
            </a:endParaRPr>
          </a:p>
        </p:txBody>
      </p:sp>
      <p:sp>
        <p:nvSpPr>
          <p:cNvPr id="231" name="Google Shape;231;p30"/>
          <p:cNvSpPr txBox="1"/>
          <p:nvPr/>
        </p:nvSpPr>
        <p:spPr>
          <a:xfrm>
            <a:off x="1906322" y="1541911"/>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32" name="Google Shape;232;p30"/>
          <p:cNvSpPr/>
          <p:nvPr/>
        </p:nvSpPr>
        <p:spPr>
          <a:xfrm>
            <a:off x="1849172" y="1684786"/>
            <a:ext cx="47730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33" name="Google Shape;233;p30"/>
          <p:cNvCxnSpPr/>
          <p:nvPr/>
        </p:nvCxnSpPr>
        <p:spPr>
          <a:xfrm>
            <a:off x="2883869" y="1713361"/>
            <a:ext cx="28500" cy="49578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30"/>
          <p:cNvCxnSpPr/>
          <p:nvPr/>
        </p:nvCxnSpPr>
        <p:spPr>
          <a:xfrm>
            <a:off x="6455669" y="1699111"/>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30"/>
          <p:cNvCxnSpPr/>
          <p:nvPr/>
        </p:nvCxnSpPr>
        <p:spPr>
          <a:xfrm>
            <a:off x="4669757" y="2099011"/>
            <a:ext cx="28500" cy="4629300"/>
          </a:xfrm>
          <a:prstGeom prst="straightConnector1">
            <a:avLst/>
          </a:prstGeom>
          <a:noFill/>
          <a:ln w="9525" cap="flat" cmpd="sng">
            <a:solidFill>
              <a:schemeClr val="dk2"/>
            </a:solidFill>
            <a:prstDash val="solid"/>
            <a:round/>
            <a:headEnd type="none" w="med" len="med"/>
            <a:tailEnd type="none" w="med" len="med"/>
          </a:ln>
        </p:spPr>
      </p:cxnSp>
      <p:sp>
        <p:nvSpPr>
          <p:cNvPr id="236" name="Google Shape;236;p30"/>
          <p:cNvSpPr txBox="1"/>
          <p:nvPr/>
        </p:nvSpPr>
        <p:spPr>
          <a:xfrm>
            <a:off x="4716082" y="2098861"/>
            <a:ext cx="18837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
        <p:nvSpPr>
          <p:cNvPr id="237" name="Google Shape;237;p30"/>
          <p:cNvSpPr txBox="1"/>
          <p:nvPr/>
        </p:nvSpPr>
        <p:spPr>
          <a:xfrm>
            <a:off x="1826590" y="1699111"/>
            <a:ext cx="19140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CLARA</a:t>
            </a:r>
            <a:endParaRPr>
              <a:latin typeface="Futura Std Book" panose="020B0802020204020204" pitchFamily="34" charset="0"/>
            </a:endParaRPr>
          </a:p>
        </p:txBody>
      </p:sp>
      <p:sp>
        <p:nvSpPr>
          <p:cNvPr id="238" name="Google Shape;238;p30"/>
          <p:cNvSpPr txBox="1"/>
          <p:nvPr/>
        </p:nvSpPr>
        <p:spPr>
          <a:xfrm>
            <a:off x="3740681" y="1698811"/>
            <a:ext cx="67272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Dependent Employment</a:t>
            </a:r>
            <a:endParaRPr>
              <a:latin typeface="Futura Std Book" panose="020B0802020204020204" pitchFamily="34" charset="0"/>
            </a:endParaRPr>
          </a:p>
        </p:txBody>
      </p:sp>
      <p:sp>
        <p:nvSpPr>
          <p:cNvPr id="239" name="Google Shape;239;p30"/>
          <p:cNvSpPr txBox="1"/>
          <p:nvPr/>
        </p:nvSpPr>
        <p:spPr>
          <a:xfrm>
            <a:off x="1826590" y="2113411"/>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Pre-Hire</a:t>
            </a:r>
            <a:endParaRPr dirty="0">
              <a:latin typeface="Futura Std Book" panose="020B0802020204020204" pitchFamily="34" charset="0"/>
            </a:endParaRPr>
          </a:p>
        </p:txBody>
      </p:sp>
      <p:sp>
        <p:nvSpPr>
          <p:cNvPr id="240" name="Google Shape;240;p30"/>
          <p:cNvSpPr txBox="1"/>
          <p:nvPr/>
        </p:nvSpPr>
        <p:spPr>
          <a:xfrm>
            <a:off x="3740681" y="2099011"/>
            <a:ext cx="33408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Clara</a:t>
            </a:r>
            <a:endParaRPr>
              <a:latin typeface="Futura Std Book" panose="020B0802020204020204" pitchFamily="34" charset="0"/>
            </a:endParaRPr>
          </a:p>
        </p:txBody>
      </p:sp>
      <p:sp>
        <p:nvSpPr>
          <p:cNvPr id="241" name="Google Shape;241;p30"/>
          <p:cNvSpPr txBox="1"/>
          <p:nvPr/>
        </p:nvSpPr>
        <p:spPr>
          <a:xfrm>
            <a:off x="3740681" y="2498911"/>
            <a:ext cx="33408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42" name="Google Shape;242;p30"/>
          <p:cNvSpPr txBox="1"/>
          <p:nvPr/>
        </p:nvSpPr>
        <p:spPr>
          <a:xfrm>
            <a:off x="7057718" y="2498911"/>
            <a:ext cx="34104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43" name="Google Shape;243;p30"/>
          <p:cNvSpPr txBox="1"/>
          <p:nvPr/>
        </p:nvSpPr>
        <p:spPr>
          <a:xfrm>
            <a:off x="1826703" y="4398611"/>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Hired</a:t>
            </a:r>
            <a:endParaRPr dirty="0">
              <a:latin typeface="Futura Std Book" panose="020B0802020204020204" pitchFamily="34" charset="0"/>
            </a:endParaRPr>
          </a:p>
        </p:txBody>
      </p:sp>
      <p:sp>
        <p:nvSpPr>
          <p:cNvPr id="244" name="Google Shape;244;p30"/>
          <p:cNvSpPr txBox="1"/>
          <p:nvPr/>
        </p:nvSpPr>
        <p:spPr>
          <a:xfrm>
            <a:off x="3740817" y="4398311"/>
            <a:ext cx="33408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45" name="Google Shape;245;p30"/>
          <p:cNvSpPr txBox="1"/>
          <p:nvPr/>
        </p:nvSpPr>
        <p:spPr>
          <a:xfrm>
            <a:off x="7057832" y="4398311"/>
            <a:ext cx="34104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46" name="Google Shape;246;p30"/>
          <p:cNvSpPr txBox="1"/>
          <p:nvPr/>
        </p:nvSpPr>
        <p:spPr>
          <a:xfrm>
            <a:off x="7057869" y="2098861"/>
            <a:ext cx="34101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1"/>
          <p:cNvSpPr txBox="1"/>
          <p:nvPr/>
        </p:nvSpPr>
        <p:spPr>
          <a:xfrm>
            <a:off x="1852629" y="1558696"/>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53" name="Google Shape;253;p31"/>
          <p:cNvSpPr/>
          <p:nvPr/>
        </p:nvSpPr>
        <p:spPr>
          <a:xfrm>
            <a:off x="1795479" y="1701571"/>
            <a:ext cx="47730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54" name="Google Shape;254;p31"/>
          <p:cNvCxnSpPr/>
          <p:nvPr/>
        </p:nvCxnSpPr>
        <p:spPr>
          <a:xfrm>
            <a:off x="2852754" y="1730146"/>
            <a:ext cx="28500" cy="49578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31"/>
          <p:cNvCxnSpPr/>
          <p:nvPr/>
        </p:nvCxnSpPr>
        <p:spPr>
          <a:xfrm>
            <a:off x="6424554" y="1715896"/>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31"/>
          <p:cNvCxnSpPr/>
          <p:nvPr/>
        </p:nvCxnSpPr>
        <p:spPr>
          <a:xfrm>
            <a:off x="4638642" y="2115796"/>
            <a:ext cx="28500" cy="4629300"/>
          </a:xfrm>
          <a:prstGeom prst="straightConnector1">
            <a:avLst/>
          </a:prstGeom>
          <a:noFill/>
          <a:ln w="9525" cap="flat" cmpd="sng">
            <a:solidFill>
              <a:schemeClr val="dk2"/>
            </a:solidFill>
            <a:prstDash val="solid"/>
            <a:round/>
            <a:headEnd type="none" w="med" len="med"/>
            <a:tailEnd type="none" w="med" len="med"/>
          </a:ln>
        </p:spPr>
      </p:cxnSp>
      <p:sp>
        <p:nvSpPr>
          <p:cNvPr id="257" name="Google Shape;257;p31"/>
          <p:cNvSpPr txBox="1"/>
          <p:nvPr/>
        </p:nvSpPr>
        <p:spPr>
          <a:xfrm>
            <a:off x="4684967" y="2115646"/>
            <a:ext cx="18837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
        <p:nvSpPr>
          <p:cNvPr id="258" name="Google Shape;258;p31"/>
          <p:cNvSpPr txBox="1"/>
          <p:nvPr/>
        </p:nvSpPr>
        <p:spPr>
          <a:xfrm>
            <a:off x="1795475" y="1715896"/>
            <a:ext cx="19140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RAJID</a:t>
            </a:r>
            <a:endParaRPr>
              <a:latin typeface="Futura Std Book" panose="020B0802020204020204" pitchFamily="34" charset="0"/>
            </a:endParaRPr>
          </a:p>
        </p:txBody>
      </p:sp>
      <p:sp>
        <p:nvSpPr>
          <p:cNvPr id="259" name="Google Shape;259;p31"/>
          <p:cNvSpPr txBox="1"/>
          <p:nvPr/>
        </p:nvSpPr>
        <p:spPr>
          <a:xfrm>
            <a:off x="3709566" y="1715596"/>
            <a:ext cx="67272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Dependent Employment</a:t>
            </a:r>
            <a:endParaRPr>
              <a:latin typeface="Futura Std Book" panose="020B0802020204020204" pitchFamily="34" charset="0"/>
            </a:endParaRPr>
          </a:p>
        </p:txBody>
      </p:sp>
      <p:sp>
        <p:nvSpPr>
          <p:cNvPr id="260" name="Google Shape;260;p31"/>
          <p:cNvSpPr txBox="1"/>
          <p:nvPr/>
        </p:nvSpPr>
        <p:spPr>
          <a:xfrm>
            <a:off x="1795475" y="2130196"/>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Pre-Hire</a:t>
            </a:r>
            <a:endParaRPr dirty="0">
              <a:latin typeface="Futura Std Book" panose="020B0802020204020204" pitchFamily="34" charset="0"/>
            </a:endParaRPr>
          </a:p>
        </p:txBody>
      </p:sp>
      <p:sp>
        <p:nvSpPr>
          <p:cNvPr id="261" name="Google Shape;261;p31"/>
          <p:cNvSpPr txBox="1"/>
          <p:nvPr/>
        </p:nvSpPr>
        <p:spPr>
          <a:xfrm>
            <a:off x="3709566" y="2115796"/>
            <a:ext cx="33408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Rajid</a:t>
            </a:r>
            <a:endParaRPr>
              <a:latin typeface="Futura Std Book" panose="020B0802020204020204" pitchFamily="34" charset="0"/>
            </a:endParaRPr>
          </a:p>
        </p:txBody>
      </p:sp>
      <p:sp>
        <p:nvSpPr>
          <p:cNvPr id="262" name="Google Shape;262;p31"/>
          <p:cNvSpPr txBox="1"/>
          <p:nvPr/>
        </p:nvSpPr>
        <p:spPr>
          <a:xfrm>
            <a:off x="3709566" y="2515696"/>
            <a:ext cx="33408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63" name="Google Shape;263;p31"/>
          <p:cNvSpPr txBox="1"/>
          <p:nvPr/>
        </p:nvSpPr>
        <p:spPr>
          <a:xfrm>
            <a:off x="7026603" y="2515696"/>
            <a:ext cx="34104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64" name="Google Shape;264;p31"/>
          <p:cNvSpPr txBox="1"/>
          <p:nvPr/>
        </p:nvSpPr>
        <p:spPr>
          <a:xfrm>
            <a:off x="1795588" y="4415396"/>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Hired</a:t>
            </a:r>
            <a:endParaRPr dirty="0">
              <a:latin typeface="Futura Std Book" panose="020B0802020204020204" pitchFamily="34" charset="0"/>
            </a:endParaRPr>
          </a:p>
        </p:txBody>
      </p:sp>
      <p:sp>
        <p:nvSpPr>
          <p:cNvPr id="265" name="Google Shape;265;p31"/>
          <p:cNvSpPr txBox="1"/>
          <p:nvPr/>
        </p:nvSpPr>
        <p:spPr>
          <a:xfrm>
            <a:off x="3709702" y="4415096"/>
            <a:ext cx="33408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66" name="Google Shape;266;p31"/>
          <p:cNvSpPr txBox="1"/>
          <p:nvPr/>
        </p:nvSpPr>
        <p:spPr>
          <a:xfrm>
            <a:off x="7026717" y="4415096"/>
            <a:ext cx="34104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67" name="Google Shape;267;p31"/>
          <p:cNvSpPr txBox="1"/>
          <p:nvPr/>
        </p:nvSpPr>
        <p:spPr>
          <a:xfrm>
            <a:off x="7026754" y="2115646"/>
            <a:ext cx="34101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
        <p:nvSpPr>
          <p:cNvPr id="22" name="Google Shape;230;p30">
            <a:extLst>
              <a:ext uri="{FF2B5EF4-FFF2-40B4-BE49-F238E27FC236}">
                <a16:creationId xmlns:a16="http://schemas.microsoft.com/office/drawing/2014/main" id="{C19ECC14-FB29-422B-9582-67E13D1C241F}"/>
              </a:ext>
            </a:extLst>
          </p:cNvPr>
          <p:cNvSpPr txBox="1">
            <a:spLocks noGrp="1"/>
          </p:cNvSpPr>
          <p:nvPr>
            <p:ph type="title"/>
          </p:nvPr>
        </p:nvSpPr>
        <p:spPr>
          <a:xfrm>
            <a:off x="978238" y="924844"/>
            <a:ext cx="10355806" cy="568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latin typeface="Futura Std Book" panose="020B0802020204020204" pitchFamily="34" charset="0"/>
              </a:rPr>
              <a:t>Employment Barriers – Stations</a:t>
            </a:r>
            <a:endParaRPr sz="4000" dirty="0">
              <a:latin typeface="Futura Std Book" panose="020B08020202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2"/>
          <p:cNvSpPr txBox="1"/>
          <p:nvPr/>
        </p:nvSpPr>
        <p:spPr>
          <a:xfrm>
            <a:off x="1795248" y="1530280"/>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74" name="Google Shape;274;p32"/>
          <p:cNvSpPr/>
          <p:nvPr/>
        </p:nvSpPr>
        <p:spPr>
          <a:xfrm>
            <a:off x="1738098" y="1673155"/>
            <a:ext cx="47730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75" name="Google Shape;275;p32"/>
          <p:cNvCxnSpPr/>
          <p:nvPr/>
        </p:nvCxnSpPr>
        <p:spPr>
          <a:xfrm>
            <a:off x="2795373" y="1701730"/>
            <a:ext cx="28500" cy="49578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32"/>
          <p:cNvCxnSpPr/>
          <p:nvPr/>
        </p:nvCxnSpPr>
        <p:spPr>
          <a:xfrm>
            <a:off x="6367173" y="168748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32"/>
          <p:cNvCxnSpPr/>
          <p:nvPr/>
        </p:nvCxnSpPr>
        <p:spPr>
          <a:xfrm>
            <a:off x="4581261" y="2087380"/>
            <a:ext cx="28500" cy="4629300"/>
          </a:xfrm>
          <a:prstGeom prst="straightConnector1">
            <a:avLst/>
          </a:prstGeom>
          <a:noFill/>
          <a:ln w="9525" cap="flat" cmpd="sng">
            <a:solidFill>
              <a:schemeClr val="dk2"/>
            </a:solidFill>
            <a:prstDash val="solid"/>
            <a:round/>
            <a:headEnd type="none" w="med" len="med"/>
            <a:tailEnd type="none" w="med" len="med"/>
          </a:ln>
        </p:spPr>
      </p:cxnSp>
      <p:sp>
        <p:nvSpPr>
          <p:cNvPr id="278" name="Google Shape;278;p32"/>
          <p:cNvSpPr txBox="1"/>
          <p:nvPr/>
        </p:nvSpPr>
        <p:spPr>
          <a:xfrm>
            <a:off x="4627586" y="2087230"/>
            <a:ext cx="18837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
        <p:nvSpPr>
          <p:cNvPr id="279" name="Google Shape;279;p32"/>
          <p:cNvSpPr txBox="1"/>
          <p:nvPr/>
        </p:nvSpPr>
        <p:spPr>
          <a:xfrm>
            <a:off x="1738094" y="1687480"/>
            <a:ext cx="19140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ANA</a:t>
            </a:r>
            <a:endParaRPr>
              <a:latin typeface="Futura Std Book" panose="020B0802020204020204" pitchFamily="34" charset="0"/>
            </a:endParaRPr>
          </a:p>
        </p:txBody>
      </p:sp>
      <p:sp>
        <p:nvSpPr>
          <p:cNvPr id="280" name="Google Shape;280;p32"/>
          <p:cNvSpPr txBox="1"/>
          <p:nvPr/>
        </p:nvSpPr>
        <p:spPr>
          <a:xfrm>
            <a:off x="3652185" y="1687180"/>
            <a:ext cx="67272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Dependent Employment</a:t>
            </a:r>
            <a:endParaRPr>
              <a:latin typeface="Futura Std Book" panose="020B0802020204020204" pitchFamily="34" charset="0"/>
            </a:endParaRPr>
          </a:p>
        </p:txBody>
      </p:sp>
      <p:sp>
        <p:nvSpPr>
          <p:cNvPr id="281" name="Google Shape;281;p32"/>
          <p:cNvSpPr txBox="1"/>
          <p:nvPr/>
        </p:nvSpPr>
        <p:spPr>
          <a:xfrm>
            <a:off x="1738094" y="2101780"/>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Pre-Hire</a:t>
            </a:r>
            <a:endParaRPr dirty="0">
              <a:latin typeface="Futura Std Book" panose="020B0802020204020204" pitchFamily="34" charset="0"/>
            </a:endParaRPr>
          </a:p>
        </p:txBody>
      </p:sp>
      <p:sp>
        <p:nvSpPr>
          <p:cNvPr id="282" name="Google Shape;282;p32"/>
          <p:cNvSpPr txBox="1"/>
          <p:nvPr/>
        </p:nvSpPr>
        <p:spPr>
          <a:xfrm>
            <a:off x="3652185" y="2087380"/>
            <a:ext cx="33408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Ana</a:t>
            </a:r>
            <a:endParaRPr>
              <a:latin typeface="Futura Std Book" panose="020B0802020204020204" pitchFamily="34" charset="0"/>
            </a:endParaRPr>
          </a:p>
        </p:txBody>
      </p:sp>
      <p:sp>
        <p:nvSpPr>
          <p:cNvPr id="283" name="Google Shape;283;p32"/>
          <p:cNvSpPr txBox="1"/>
          <p:nvPr/>
        </p:nvSpPr>
        <p:spPr>
          <a:xfrm>
            <a:off x="3652185" y="2487280"/>
            <a:ext cx="33408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84" name="Google Shape;284;p32"/>
          <p:cNvSpPr txBox="1"/>
          <p:nvPr/>
        </p:nvSpPr>
        <p:spPr>
          <a:xfrm>
            <a:off x="6969222" y="2487280"/>
            <a:ext cx="34104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85" name="Google Shape;285;p32"/>
          <p:cNvSpPr txBox="1"/>
          <p:nvPr/>
        </p:nvSpPr>
        <p:spPr>
          <a:xfrm>
            <a:off x="1738207" y="4386980"/>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Hired</a:t>
            </a:r>
            <a:endParaRPr dirty="0">
              <a:latin typeface="Futura Std Book" panose="020B0802020204020204" pitchFamily="34" charset="0"/>
            </a:endParaRPr>
          </a:p>
        </p:txBody>
      </p:sp>
      <p:sp>
        <p:nvSpPr>
          <p:cNvPr id="286" name="Google Shape;286;p32"/>
          <p:cNvSpPr txBox="1"/>
          <p:nvPr/>
        </p:nvSpPr>
        <p:spPr>
          <a:xfrm>
            <a:off x="3652321" y="4386680"/>
            <a:ext cx="33408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87" name="Google Shape;287;p32"/>
          <p:cNvSpPr txBox="1"/>
          <p:nvPr/>
        </p:nvSpPr>
        <p:spPr>
          <a:xfrm>
            <a:off x="6969336" y="4386680"/>
            <a:ext cx="34104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88" name="Google Shape;288;p32"/>
          <p:cNvSpPr txBox="1"/>
          <p:nvPr/>
        </p:nvSpPr>
        <p:spPr>
          <a:xfrm>
            <a:off x="6969373" y="2087230"/>
            <a:ext cx="34101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
        <p:nvSpPr>
          <p:cNvPr id="21" name="Google Shape;230;p30">
            <a:extLst>
              <a:ext uri="{FF2B5EF4-FFF2-40B4-BE49-F238E27FC236}">
                <a16:creationId xmlns:a16="http://schemas.microsoft.com/office/drawing/2014/main" id="{B74F7087-B5AD-40C2-88BB-4A27C1194C6F}"/>
              </a:ext>
            </a:extLst>
          </p:cNvPr>
          <p:cNvSpPr txBox="1">
            <a:spLocks noGrp="1"/>
          </p:cNvSpPr>
          <p:nvPr>
            <p:ph type="title"/>
          </p:nvPr>
        </p:nvSpPr>
        <p:spPr>
          <a:xfrm>
            <a:off x="978238" y="924844"/>
            <a:ext cx="10355806" cy="568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latin typeface="Futura Std Book" panose="020B0802020204020204" pitchFamily="34" charset="0"/>
              </a:rPr>
              <a:t>Employment Barriers – Stations</a:t>
            </a:r>
            <a:endParaRPr sz="4000" dirty="0">
              <a:latin typeface="Futura Std Book" panose="020B08020202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33"/>
          <p:cNvSpPr txBox="1"/>
          <p:nvPr/>
        </p:nvSpPr>
        <p:spPr>
          <a:xfrm>
            <a:off x="1795475" y="1513770"/>
            <a:ext cx="4386300" cy="2685900"/>
          </a:xfrm>
          <a:prstGeom prst="rect">
            <a:avLst/>
          </a:prstGeom>
          <a:noFill/>
          <a:ln>
            <a:noFill/>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295" name="Google Shape;295;p33"/>
          <p:cNvSpPr/>
          <p:nvPr/>
        </p:nvSpPr>
        <p:spPr>
          <a:xfrm>
            <a:off x="1738325" y="1656645"/>
            <a:ext cx="4773000" cy="498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cxnSp>
        <p:nvCxnSpPr>
          <p:cNvPr id="296" name="Google Shape;296;p33"/>
          <p:cNvCxnSpPr/>
          <p:nvPr/>
        </p:nvCxnSpPr>
        <p:spPr>
          <a:xfrm>
            <a:off x="2795600" y="1685220"/>
            <a:ext cx="28500" cy="4957800"/>
          </a:xfrm>
          <a:prstGeom prst="straightConnector1">
            <a:avLst/>
          </a:prstGeom>
          <a:noFill/>
          <a:ln w="9525" cap="flat" cmpd="sng">
            <a:solidFill>
              <a:schemeClr val="dk2"/>
            </a:solidFill>
            <a:prstDash val="solid"/>
            <a:round/>
            <a:headEnd type="none" w="med" len="med"/>
            <a:tailEnd type="none" w="med" len="med"/>
          </a:ln>
        </p:spPr>
      </p:cxnSp>
      <p:cxnSp>
        <p:nvCxnSpPr>
          <p:cNvPr id="297" name="Google Shape;297;p33"/>
          <p:cNvCxnSpPr/>
          <p:nvPr/>
        </p:nvCxnSpPr>
        <p:spPr>
          <a:xfrm>
            <a:off x="6367400" y="1670970"/>
            <a:ext cx="0" cy="498630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33"/>
          <p:cNvCxnSpPr/>
          <p:nvPr/>
        </p:nvCxnSpPr>
        <p:spPr>
          <a:xfrm>
            <a:off x="4581488" y="2014425"/>
            <a:ext cx="28500" cy="4629300"/>
          </a:xfrm>
          <a:prstGeom prst="straightConnector1">
            <a:avLst/>
          </a:prstGeom>
          <a:noFill/>
          <a:ln w="9525" cap="flat" cmpd="sng">
            <a:solidFill>
              <a:schemeClr val="dk2"/>
            </a:solidFill>
            <a:prstDash val="solid"/>
            <a:round/>
            <a:headEnd type="none" w="med" len="med"/>
            <a:tailEnd type="none" w="med" len="med"/>
          </a:ln>
        </p:spPr>
      </p:cxnSp>
      <p:sp>
        <p:nvSpPr>
          <p:cNvPr id="299" name="Google Shape;299;p33"/>
          <p:cNvSpPr txBox="1"/>
          <p:nvPr/>
        </p:nvSpPr>
        <p:spPr>
          <a:xfrm>
            <a:off x="4627813" y="2070720"/>
            <a:ext cx="18837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
        <p:nvSpPr>
          <p:cNvPr id="300" name="Google Shape;300;p33"/>
          <p:cNvSpPr txBox="1"/>
          <p:nvPr/>
        </p:nvSpPr>
        <p:spPr>
          <a:xfrm>
            <a:off x="1738321" y="1670970"/>
            <a:ext cx="19140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NOAH</a:t>
            </a:r>
            <a:endParaRPr>
              <a:latin typeface="Futura Std Book" panose="020B0802020204020204" pitchFamily="34" charset="0"/>
            </a:endParaRPr>
          </a:p>
        </p:txBody>
      </p:sp>
      <p:sp>
        <p:nvSpPr>
          <p:cNvPr id="301" name="Google Shape;301;p33"/>
          <p:cNvSpPr txBox="1"/>
          <p:nvPr/>
        </p:nvSpPr>
        <p:spPr>
          <a:xfrm>
            <a:off x="3652412" y="1670670"/>
            <a:ext cx="67272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Dependent Employment</a:t>
            </a:r>
            <a:endParaRPr>
              <a:latin typeface="Futura Std Book" panose="020B0802020204020204" pitchFamily="34" charset="0"/>
            </a:endParaRPr>
          </a:p>
        </p:txBody>
      </p:sp>
      <p:sp>
        <p:nvSpPr>
          <p:cNvPr id="302" name="Google Shape;302;p33"/>
          <p:cNvSpPr txBox="1"/>
          <p:nvPr/>
        </p:nvSpPr>
        <p:spPr>
          <a:xfrm>
            <a:off x="1738321" y="2085270"/>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Pre-Hire</a:t>
            </a:r>
            <a:endParaRPr dirty="0">
              <a:latin typeface="Futura Std Book" panose="020B0802020204020204" pitchFamily="34" charset="0"/>
            </a:endParaRPr>
          </a:p>
        </p:txBody>
      </p:sp>
      <p:sp>
        <p:nvSpPr>
          <p:cNvPr id="303" name="Google Shape;303;p33"/>
          <p:cNvSpPr txBox="1"/>
          <p:nvPr/>
        </p:nvSpPr>
        <p:spPr>
          <a:xfrm>
            <a:off x="3652412" y="2070870"/>
            <a:ext cx="33408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Noah</a:t>
            </a:r>
            <a:endParaRPr>
              <a:latin typeface="Futura Std Book" panose="020B0802020204020204" pitchFamily="34" charset="0"/>
            </a:endParaRPr>
          </a:p>
        </p:txBody>
      </p:sp>
      <p:sp>
        <p:nvSpPr>
          <p:cNvPr id="304" name="Google Shape;304;p33"/>
          <p:cNvSpPr txBox="1"/>
          <p:nvPr/>
        </p:nvSpPr>
        <p:spPr>
          <a:xfrm>
            <a:off x="3652412" y="2470770"/>
            <a:ext cx="33408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305" name="Google Shape;305;p33"/>
          <p:cNvSpPr txBox="1"/>
          <p:nvPr/>
        </p:nvSpPr>
        <p:spPr>
          <a:xfrm>
            <a:off x="6969449" y="2470770"/>
            <a:ext cx="3410400" cy="1914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306" name="Google Shape;306;p33"/>
          <p:cNvSpPr txBox="1"/>
          <p:nvPr/>
        </p:nvSpPr>
        <p:spPr>
          <a:xfrm>
            <a:off x="1738434" y="4370470"/>
            <a:ext cx="19140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endParaRPr dirty="0">
              <a:latin typeface="Futura Std Book" panose="020B0802020204020204" pitchFamily="34" charset="0"/>
            </a:endParaRPr>
          </a:p>
          <a:p>
            <a:pPr algn="ctr"/>
            <a:r>
              <a:rPr lang="en-US" dirty="0">
                <a:latin typeface="Futura Std Book" panose="020B0802020204020204" pitchFamily="34" charset="0"/>
              </a:rPr>
              <a:t>Hired</a:t>
            </a:r>
            <a:endParaRPr dirty="0">
              <a:latin typeface="Futura Std Book" panose="020B0802020204020204" pitchFamily="34" charset="0"/>
            </a:endParaRPr>
          </a:p>
        </p:txBody>
      </p:sp>
      <p:sp>
        <p:nvSpPr>
          <p:cNvPr id="307" name="Google Shape;307;p33"/>
          <p:cNvSpPr txBox="1"/>
          <p:nvPr/>
        </p:nvSpPr>
        <p:spPr>
          <a:xfrm>
            <a:off x="3652548" y="4370170"/>
            <a:ext cx="33408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308" name="Google Shape;308;p33"/>
          <p:cNvSpPr txBox="1"/>
          <p:nvPr/>
        </p:nvSpPr>
        <p:spPr>
          <a:xfrm>
            <a:off x="6969563" y="4370170"/>
            <a:ext cx="3410400" cy="2300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endParaRPr>
              <a:latin typeface="Futura Std Book" panose="020B0802020204020204" pitchFamily="34" charset="0"/>
            </a:endParaRPr>
          </a:p>
        </p:txBody>
      </p:sp>
      <p:sp>
        <p:nvSpPr>
          <p:cNvPr id="309" name="Google Shape;309;p33"/>
          <p:cNvSpPr txBox="1"/>
          <p:nvPr/>
        </p:nvSpPr>
        <p:spPr>
          <a:xfrm>
            <a:off x="6969600" y="2070720"/>
            <a:ext cx="3410100" cy="399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a:latin typeface="Futura Std Book" panose="020B0802020204020204" pitchFamily="34" charset="0"/>
              </a:rPr>
              <a:t>Actors</a:t>
            </a:r>
            <a:endParaRPr>
              <a:latin typeface="Futura Std Book" panose="020B0802020204020204" pitchFamily="34" charset="0"/>
            </a:endParaRPr>
          </a:p>
        </p:txBody>
      </p:sp>
      <p:sp>
        <p:nvSpPr>
          <p:cNvPr id="21" name="Google Shape;230;p30">
            <a:extLst>
              <a:ext uri="{FF2B5EF4-FFF2-40B4-BE49-F238E27FC236}">
                <a16:creationId xmlns:a16="http://schemas.microsoft.com/office/drawing/2014/main" id="{21AF46DF-9CB7-40C5-8818-690C6346ADB6}"/>
              </a:ext>
            </a:extLst>
          </p:cNvPr>
          <p:cNvSpPr txBox="1">
            <a:spLocks noGrp="1"/>
          </p:cNvSpPr>
          <p:nvPr>
            <p:ph type="title"/>
          </p:nvPr>
        </p:nvSpPr>
        <p:spPr>
          <a:xfrm>
            <a:off x="978238" y="924844"/>
            <a:ext cx="10355806" cy="568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latin typeface="Futura Std Book" panose="020B0802020204020204" pitchFamily="34" charset="0"/>
              </a:rPr>
              <a:t>Employment Barriers – Stations</a:t>
            </a:r>
            <a:endParaRPr sz="4000" dirty="0">
              <a:latin typeface="Futura Std Book" panose="020B08020202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989718" y="953351"/>
            <a:ext cx="10366904"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Maximize employment</a:t>
            </a:r>
            <a:endParaRPr dirty="0">
              <a:latin typeface="Futura Std Book" panose="020B0802020204020204" pitchFamily="34" charset="0"/>
            </a:endParaRPr>
          </a:p>
        </p:txBody>
      </p:sp>
      <p:sp>
        <p:nvSpPr>
          <p:cNvPr id="219" name="Google Shape;219;p28"/>
          <p:cNvSpPr txBox="1">
            <a:spLocks noGrp="1"/>
          </p:cNvSpPr>
          <p:nvPr>
            <p:ph type="body" idx="1"/>
          </p:nvPr>
        </p:nvSpPr>
        <p:spPr>
          <a:xfrm>
            <a:off x="989718" y="2064988"/>
            <a:ext cx="10368548" cy="4477800"/>
          </a:xfrm>
          <a:prstGeom prst="rect">
            <a:avLst/>
          </a:prstGeom>
        </p:spPr>
        <p:txBody>
          <a:bodyPr spcFirstLastPara="1" vert="horz" wrap="square" lIns="91425" tIns="45700" rIns="91425" bIns="45700" rtlCol="0" anchor="t" anchorCtr="0">
            <a:noAutofit/>
          </a:bodyPr>
          <a:lstStyle/>
          <a:p>
            <a:pPr marL="114300" indent="0">
              <a:spcBef>
                <a:spcPts val="360"/>
              </a:spcBef>
              <a:buSzPts val="1800"/>
              <a:buNone/>
            </a:pPr>
            <a:r>
              <a:rPr lang="en-US" sz="3200" dirty="0">
                <a:latin typeface="Futura Std Book" panose="020B0802020204020204" pitchFamily="34" charset="0"/>
              </a:rPr>
              <a:t>What helps to have a good working experience?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989718" y="953351"/>
            <a:ext cx="10366904"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Maximize employment</a:t>
            </a:r>
            <a:endParaRPr dirty="0">
              <a:latin typeface="Futura Std Book" panose="020B0802020204020204" pitchFamily="34" charset="0"/>
            </a:endParaRPr>
          </a:p>
        </p:txBody>
      </p:sp>
    </p:spTree>
    <p:extLst>
      <p:ext uri="{BB962C8B-B14F-4D97-AF65-F5344CB8AC3E}">
        <p14:creationId xmlns:p14="http://schemas.microsoft.com/office/powerpoint/2010/main" val="214165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1000994" y="902230"/>
            <a:ext cx="7566000" cy="627600"/>
          </a:xfrm>
          <a:prstGeom prst="rect">
            <a:avLst/>
          </a:prstGeom>
        </p:spPr>
        <p:txBody>
          <a:bodyPr spcFirstLastPara="1" vert="horz" wrap="square" lIns="91425" tIns="45700" rIns="91425" bIns="45700" rtlCol="0" anchor="t" anchorCtr="0">
            <a:noAutofit/>
          </a:bodyPr>
          <a:lstStyle/>
          <a:p>
            <a:pPr>
              <a:spcBef>
                <a:spcPts val="0"/>
              </a:spcBef>
            </a:pPr>
            <a:r>
              <a:rPr lang="en-US" dirty="0"/>
              <a:t>Maximize employment</a:t>
            </a:r>
            <a:endParaRPr dirty="0"/>
          </a:p>
        </p:txBody>
      </p:sp>
      <p:pic>
        <p:nvPicPr>
          <p:cNvPr id="5" name="image1.png" descr="SDG 8 icon">
            <a:extLst>
              <a:ext uri="{FF2B5EF4-FFF2-40B4-BE49-F238E27FC236}">
                <a16:creationId xmlns:a16="http://schemas.microsoft.com/office/drawing/2014/main" id="{22F96D34-E7B3-054A-A961-DA18B289C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805" y="2511967"/>
            <a:ext cx="632799" cy="632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descr="Full and productive employment of persons with disabilities. SDG target 8.5"/>
          <p:cNvGraphicFramePr>
            <a:graphicFrameLocks noGrp="1"/>
          </p:cNvGraphicFramePr>
          <p:nvPr/>
        </p:nvGraphicFramePr>
        <p:xfrm>
          <a:off x="2020712" y="2009422"/>
          <a:ext cx="8286043" cy="3901192"/>
        </p:xfrm>
        <a:graphic>
          <a:graphicData uri="http://schemas.openxmlformats.org/drawingml/2006/table">
            <a:tbl>
              <a:tblPr bandRow="1"/>
              <a:tblGrid>
                <a:gridCol w="2606978">
                  <a:extLst>
                    <a:ext uri="{9D8B030D-6E8A-4147-A177-3AD203B41FA5}">
                      <a16:colId xmlns:a16="http://schemas.microsoft.com/office/drawing/2014/main" val="2169994122"/>
                    </a:ext>
                  </a:extLst>
                </a:gridCol>
                <a:gridCol w="1924346">
                  <a:extLst>
                    <a:ext uri="{9D8B030D-6E8A-4147-A177-3AD203B41FA5}">
                      <a16:colId xmlns:a16="http://schemas.microsoft.com/office/drawing/2014/main" val="3246022258"/>
                    </a:ext>
                  </a:extLst>
                </a:gridCol>
                <a:gridCol w="1860555">
                  <a:extLst>
                    <a:ext uri="{9D8B030D-6E8A-4147-A177-3AD203B41FA5}">
                      <a16:colId xmlns:a16="http://schemas.microsoft.com/office/drawing/2014/main" val="1352877295"/>
                    </a:ext>
                  </a:extLst>
                </a:gridCol>
                <a:gridCol w="1894164">
                  <a:extLst>
                    <a:ext uri="{9D8B030D-6E8A-4147-A177-3AD203B41FA5}">
                      <a16:colId xmlns:a16="http://schemas.microsoft.com/office/drawing/2014/main" val="2400088565"/>
                    </a:ext>
                  </a:extLst>
                </a:gridCol>
              </a:tblGrid>
              <a:tr h="463328">
                <a:tc gridSpan="4">
                  <a:txBody>
                    <a:bodyPr/>
                    <a:lstStyle/>
                    <a:p>
                      <a:pPr>
                        <a:lnSpc>
                          <a:spcPct val="115000"/>
                        </a:lnSpc>
                        <a:spcAft>
                          <a:spcPts val="0"/>
                        </a:spcAft>
                      </a:pPr>
                      <a:r>
                        <a:rPr lang="en-GB" sz="1200" b="1" i="0" dirty="0">
                          <a:latin typeface="Arial Black" panose="020B0604020202020204" pitchFamily="34" charset="0"/>
                          <a:cs typeface="Arial Black" panose="020B0604020202020204" pitchFamily="34" charset="0"/>
                        </a:rPr>
                        <a:t>Full and productive employment of persons with disabilities</a:t>
                      </a:r>
                    </a:p>
                  </a:txBody>
                  <a:tcPr marL="182880" marR="182880" marT="91440" marB="9144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4679577"/>
                  </a:ext>
                </a:extLst>
              </a:tr>
              <a:tr h="719408">
                <a:tc gridSpan="4">
                  <a:txBody>
                    <a:bodyPr/>
                    <a:lstStyle/>
                    <a:p>
                      <a:pPr marL="687388" indent="0">
                        <a:lnSpc>
                          <a:spcPct val="115000"/>
                        </a:lnSpc>
                        <a:spcAft>
                          <a:spcPts val="0"/>
                        </a:spcAft>
                        <a:tabLst/>
                      </a:pPr>
                      <a:r>
                        <a:rPr lang="en-GB" sz="1200" dirty="0"/>
                        <a:t>8.5 By 2030, achieve full and productive employment and decent work for all women and men, including for young people and persons with disabilities, and equal pay for work of equal value</a:t>
                      </a:r>
                    </a:p>
                  </a:txBody>
                  <a:tcPr marL="182880" marR="182880"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2542321"/>
                  </a:ext>
                </a:extLst>
              </a:tr>
              <a:tr h="2254973">
                <a:tc>
                  <a:txBody>
                    <a:bodyPr/>
                    <a:lstStyle/>
                    <a:p>
                      <a:pPr>
                        <a:lnSpc>
                          <a:spcPct val="115000"/>
                        </a:lnSpc>
                        <a:spcAft>
                          <a:spcPts val="0"/>
                        </a:spcAft>
                      </a:pPr>
                      <a:r>
                        <a:rPr lang="en-GB" sz="1200" dirty="0"/>
                        <a:t>Include the rights of persons with disabilities in labour law, including the prohibition of discrimination, the provision of reasonable accommodation and the right to return to work</a:t>
                      </a:r>
                    </a:p>
                  </a:txBody>
                  <a:tcPr marL="182880" marR="182880"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200" dirty="0"/>
                        <a:t>Adopt an action plan/strategy for the promotion of employment of persons with disabilities in both the private and public sector</a:t>
                      </a:r>
                    </a:p>
                  </a:txBody>
                  <a:tcPr marL="182880" marR="182880"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200" dirty="0"/>
                        <a:t>Carry out awareness-raising campaigns on the labour rights of persons with disabilities</a:t>
                      </a:r>
                    </a:p>
                  </a:txBody>
                  <a:tcPr marL="182880" marR="182880"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200" dirty="0"/>
                        <a:t>Measure and reduce the disability pay gap</a:t>
                      </a:r>
                    </a:p>
                  </a:txBody>
                  <a:tcPr marL="182880" marR="182880"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2065437"/>
                  </a:ext>
                </a:extLst>
              </a:tr>
              <a:tr h="463483">
                <a:tc gridSpan="4">
                  <a:txBody>
                    <a:bodyPr/>
                    <a:lstStyle/>
                    <a:p>
                      <a:pPr marL="285750" indent="-285750">
                        <a:lnSpc>
                          <a:spcPct val="115000"/>
                        </a:lnSpc>
                        <a:spcAft>
                          <a:spcPts val="0"/>
                        </a:spcAft>
                        <a:buClr>
                          <a:schemeClr val="bg2"/>
                        </a:buClr>
                        <a:buFont typeface="Arial" panose="020B0604020202020204" pitchFamily="34" charset="0"/>
                        <a:buChar char="•"/>
                      </a:pPr>
                      <a:r>
                        <a:rPr lang="en-GB" sz="1200" dirty="0"/>
                        <a:t>Related CRPD indicators:5.7, 5.11, 5.12, 13.14, 27.1, 27.4, 27.13, 27.16, 27.25</a:t>
                      </a:r>
                    </a:p>
                  </a:txBody>
                  <a:tcPr marL="182880" marR="182880"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22905325"/>
                  </a:ext>
                </a:extLst>
              </a:tr>
            </a:tbl>
          </a:graphicData>
        </a:graphic>
      </p:graphicFrame>
    </p:spTree>
    <p:extLst>
      <p:ext uri="{BB962C8B-B14F-4D97-AF65-F5344CB8AC3E}">
        <p14:creationId xmlns:p14="http://schemas.microsoft.com/office/powerpoint/2010/main" val="169717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933261" y="933263"/>
            <a:ext cx="7566000" cy="627600"/>
          </a:xfrm>
          <a:prstGeom prst="rect">
            <a:avLst/>
          </a:prstGeom>
        </p:spPr>
        <p:txBody>
          <a:bodyPr spcFirstLastPara="1" vert="horz" wrap="square" lIns="91425" tIns="45700" rIns="91425" bIns="45700" rtlCol="0" anchor="t" anchorCtr="0">
            <a:noAutofit/>
          </a:bodyPr>
          <a:lstStyle/>
          <a:p>
            <a:pPr>
              <a:spcBef>
                <a:spcPts val="0"/>
              </a:spcBef>
            </a:pPr>
            <a:r>
              <a:rPr lang="en-US" dirty="0"/>
              <a:t>Maximize employment</a:t>
            </a:r>
            <a:endParaRPr dirty="0"/>
          </a:p>
        </p:txBody>
      </p:sp>
      <p:pic>
        <p:nvPicPr>
          <p:cNvPr id="5" name="image1.png" descr="SDG goal 8 icon - Decent work and economic growth">
            <a:extLst>
              <a:ext uri="{FF2B5EF4-FFF2-40B4-BE49-F238E27FC236}">
                <a16:creationId xmlns:a16="http://schemas.microsoft.com/office/drawing/2014/main" id="{FD6BF637-6FFA-D945-ACD8-709B55E99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96" y="2292507"/>
            <a:ext cx="574675" cy="574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descr="Self employment of persons with disabilities. SDG target 8.3."/>
          <p:cNvGraphicFramePr>
            <a:graphicFrameLocks noGrp="1"/>
          </p:cNvGraphicFramePr>
          <p:nvPr/>
        </p:nvGraphicFramePr>
        <p:xfrm>
          <a:off x="2503518" y="1781519"/>
          <a:ext cx="7184963" cy="4294514"/>
        </p:xfrm>
        <a:graphic>
          <a:graphicData uri="http://schemas.openxmlformats.org/drawingml/2006/table">
            <a:tbl>
              <a:tblPr bandRow="1"/>
              <a:tblGrid>
                <a:gridCol w="2394739">
                  <a:extLst>
                    <a:ext uri="{9D8B030D-6E8A-4147-A177-3AD203B41FA5}">
                      <a16:colId xmlns:a16="http://schemas.microsoft.com/office/drawing/2014/main" val="630983725"/>
                    </a:ext>
                  </a:extLst>
                </a:gridCol>
                <a:gridCol w="2394739">
                  <a:extLst>
                    <a:ext uri="{9D8B030D-6E8A-4147-A177-3AD203B41FA5}">
                      <a16:colId xmlns:a16="http://schemas.microsoft.com/office/drawing/2014/main" val="2277161718"/>
                    </a:ext>
                  </a:extLst>
                </a:gridCol>
                <a:gridCol w="2395485">
                  <a:extLst>
                    <a:ext uri="{9D8B030D-6E8A-4147-A177-3AD203B41FA5}">
                      <a16:colId xmlns:a16="http://schemas.microsoft.com/office/drawing/2014/main" val="2783833540"/>
                    </a:ext>
                  </a:extLst>
                </a:gridCol>
              </a:tblGrid>
              <a:tr h="232354">
                <a:tc gridSpan="3">
                  <a:txBody>
                    <a:bodyPr/>
                    <a:lstStyle/>
                    <a:p>
                      <a:pPr>
                        <a:lnSpc>
                          <a:spcPct val="115000"/>
                        </a:lnSpc>
                        <a:spcAft>
                          <a:spcPts val="0"/>
                        </a:spcAft>
                      </a:pPr>
                      <a:r>
                        <a:rPr lang="en-GB" sz="1200" b="1" i="0" dirty="0">
                          <a:latin typeface="Arial Black" panose="020B0604020202020204" pitchFamily="34" charset="0"/>
                          <a:cs typeface="Arial Black" panose="020B0604020202020204" pitchFamily="34" charset="0"/>
                        </a:rPr>
                        <a:t>Self-employment of persons with disabilities </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64094570"/>
                  </a:ext>
                </a:extLst>
              </a:tr>
              <a:tr h="1248088">
                <a:tc gridSpan="3">
                  <a:txBody>
                    <a:bodyPr/>
                    <a:lstStyle/>
                    <a:p>
                      <a:pPr marL="750888" indent="0">
                        <a:lnSpc>
                          <a:spcPct val="115000"/>
                        </a:lnSpc>
                        <a:spcAft>
                          <a:spcPts val="600"/>
                        </a:spcAft>
                        <a:tabLst/>
                      </a:pPr>
                      <a:r>
                        <a:rPr lang="en-GB" sz="1200" dirty="0"/>
                        <a:t>8.3 Promote development-oriented policies that support productive activities, decent job creation, entrepreneurship, creativity and innovation, and encourage the formalization and growth of micro-, small- and medium-sized enterprises, including through access to financial services</a:t>
                      </a:r>
                    </a:p>
                    <a:p>
                      <a:pPr marL="750888" indent="0">
                        <a:lnSpc>
                          <a:spcPct val="115000"/>
                        </a:lnSpc>
                        <a:spcAft>
                          <a:spcPts val="600"/>
                        </a:spcAft>
                        <a:tabLst/>
                      </a:pPr>
                      <a:r>
                        <a:rPr lang="en-GB" sz="1200" dirty="0"/>
                        <a:t>8.10 Strengthen the capacity of domestic financial institutions to encourage and expand access to banking, insurance and financial services for all</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88906108"/>
                  </a:ext>
                </a:extLst>
              </a:tr>
              <a:tr h="2009888">
                <a:tc>
                  <a:txBody>
                    <a:bodyPr/>
                    <a:lstStyle/>
                    <a:p>
                      <a:pPr>
                        <a:lnSpc>
                          <a:spcPct val="115000"/>
                        </a:lnSpc>
                        <a:spcAft>
                          <a:spcPts val="0"/>
                        </a:spcAft>
                      </a:pPr>
                      <a:r>
                        <a:rPr lang="en-GB" sz="1200" dirty="0"/>
                        <a:t>Ensure that mainstream vocational and entrepreneurship training are inclusive of persons with disabilities and that supportive targeted training is available to them</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200" dirty="0"/>
                        <a:t>Adopt legal and regulatory measures to ensure the equal participation of persons with disabilities in business organizations and equal access to financial services, including micro-finance and credit schemes</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200" dirty="0"/>
                        <a:t>Make business development services available for persons with disabilities</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155304"/>
                  </a:ext>
                </a:extLst>
              </a:tr>
              <a:tr h="605559">
                <a:tc gridSpan="3">
                  <a:txBody>
                    <a:bodyPr/>
                    <a:lstStyle/>
                    <a:p>
                      <a:pPr marL="285750" indent="-285750">
                        <a:lnSpc>
                          <a:spcPct val="115000"/>
                        </a:lnSpc>
                        <a:spcAft>
                          <a:spcPts val="0"/>
                        </a:spcAft>
                        <a:buClr>
                          <a:schemeClr val="bg2"/>
                        </a:buClr>
                        <a:buFont typeface="Arial" panose="020B0604020202020204" pitchFamily="34" charset="0"/>
                        <a:buChar char="•"/>
                      </a:pPr>
                      <a:r>
                        <a:rPr lang="en-GB" sz="1200" dirty="0"/>
                        <a:t>Related CRPD indicators: 9.3, 9.4, 12.1, 12.2, 12.15, 19.12, 19.13, 19.26, 24.5, 24.20, 24.27, 27.1, 27.4, 27.12, 27.15, 27.19, 28.3, 28.4, 28.5, 28.14</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8864693"/>
                  </a:ext>
                </a:extLst>
              </a:tr>
            </a:tbl>
          </a:graphicData>
        </a:graphic>
      </p:graphicFrame>
    </p:spTree>
    <p:extLst>
      <p:ext uri="{BB962C8B-B14F-4D97-AF65-F5344CB8AC3E}">
        <p14:creationId xmlns:p14="http://schemas.microsoft.com/office/powerpoint/2010/main" val="109420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1000994" y="917216"/>
            <a:ext cx="7566000" cy="627600"/>
          </a:xfrm>
          <a:prstGeom prst="rect">
            <a:avLst/>
          </a:prstGeom>
        </p:spPr>
        <p:txBody>
          <a:bodyPr spcFirstLastPara="1" vert="horz" wrap="square" lIns="91425" tIns="45700" rIns="91425" bIns="45700" rtlCol="0" anchor="t" anchorCtr="0">
            <a:noAutofit/>
          </a:bodyPr>
          <a:lstStyle/>
          <a:p>
            <a:pPr>
              <a:spcBef>
                <a:spcPts val="0"/>
              </a:spcBef>
            </a:pPr>
            <a:r>
              <a:rPr lang="en-US" dirty="0"/>
              <a:t>Maximize employment</a:t>
            </a:r>
            <a:endParaRPr dirty="0"/>
          </a:p>
        </p:txBody>
      </p:sp>
      <p:pic>
        <p:nvPicPr>
          <p:cNvPr id="4097" name="image1.png" descr="SDG goal 8 icon - Decent work and economic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218" y="2486503"/>
            <a:ext cx="574675" cy="574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descr="Protection of labour rights of persons with disabilities. SDG target 8.7, 8.8"/>
          <p:cNvGraphicFramePr>
            <a:graphicFrameLocks noGrp="1"/>
          </p:cNvGraphicFramePr>
          <p:nvPr/>
        </p:nvGraphicFramePr>
        <p:xfrm>
          <a:off x="2200421" y="1976606"/>
          <a:ext cx="7791157" cy="3964178"/>
        </p:xfrm>
        <a:graphic>
          <a:graphicData uri="http://schemas.openxmlformats.org/drawingml/2006/table">
            <a:tbl>
              <a:tblPr bandRow="1"/>
              <a:tblGrid>
                <a:gridCol w="2051280">
                  <a:extLst>
                    <a:ext uri="{9D8B030D-6E8A-4147-A177-3AD203B41FA5}">
                      <a16:colId xmlns:a16="http://schemas.microsoft.com/office/drawing/2014/main" val="575593487"/>
                    </a:ext>
                  </a:extLst>
                </a:gridCol>
                <a:gridCol w="1940943">
                  <a:extLst>
                    <a:ext uri="{9D8B030D-6E8A-4147-A177-3AD203B41FA5}">
                      <a16:colId xmlns:a16="http://schemas.microsoft.com/office/drawing/2014/main" val="297091766"/>
                    </a:ext>
                  </a:extLst>
                </a:gridCol>
                <a:gridCol w="1824164">
                  <a:extLst>
                    <a:ext uri="{9D8B030D-6E8A-4147-A177-3AD203B41FA5}">
                      <a16:colId xmlns:a16="http://schemas.microsoft.com/office/drawing/2014/main" val="3936927418"/>
                    </a:ext>
                  </a:extLst>
                </a:gridCol>
                <a:gridCol w="1974770">
                  <a:extLst>
                    <a:ext uri="{9D8B030D-6E8A-4147-A177-3AD203B41FA5}">
                      <a16:colId xmlns:a16="http://schemas.microsoft.com/office/drawing/2014/main" val="2881565959"/>
                    </a:ext>
                  </a:extLst>
                </a:gridCol>
              </a:tblGrid>
              <a:tr h="298058">
                <a:tc gridSpan="4">
                  <a:txBody>
                    <a:bodyPr/>
                    <a:lstStyle/>
                    <a:p>
                      <a:pPr>
                        <a:lnSpc>
                          <a:spcPct val="114000"/>
                        </a:lnSpc>
                        <a:spcAft>
                          <a:spcPts val="600"/>
                        </a:spcAft>
                      </a:pPr>
                      <a:r>
                        <a:rPr lang="en-GB" sz="1200" b="1" i="0" dirty="0">
                          <a:latin typeface="Arial Black" panose="020B0604020202020204" pitchFamily="34" charset="0"/>
                          <a:cs typeface="Arial Black" panose="020B0604020202020204" pitchFamily="34" charset="0"/>
                        </a:rPr>
                        <a:t>Protection of labour rights of persons with disabilities</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7892341"/>
                  </a:ext>
                </a:extLst>
              </a:tr>
              <a:tr h="1542239">
                <a:tc gridSpan="4">
                  <a:txBody>
                    <a:bodyPr/>
                    <a:lstStyle/>
                    <a:p>
                      <a:pPr marL="687388" indent="0">
                        <a:lnSpc>
                          <a:spcPct val="114000"/>
                        </a:lnSpc>
                        <a:spcAft>
                          <a:spcPts val="600"/>
                        </a:spcAft>
                        <a:tabLst/>
                      </a:pPr>
                      <a:r>
                        <a:rPr lang="en-GB" sz="1200" dirty="0"/>
                        <a:t>8.8 Protect labour rights and promote safe and secure working environments for all workers, including migrant workers, in particular women migrants, and those in precarious employment</a:t>
                      </a:r>
                    </a:p>
                    <a:p>
                      <a:pPr marL="687388" indent="0">
                        <a:lnSpc>
                          <a:spcPct val="114000"/>
                        </a:lnSpc>
                        <a:spcAft>
                          <a:spcPts val="600"/>
                        </a:spcAft>
                        <a:tabLst/>
                      </a:pPr>
                      <a:r>
                        <a:rPr lang="en-GB" sz="1200" dirty="0"/>
                        <a:t>8.7 Take immediate and effective measures to eradicate forced labour, end modern slavery and human trafficking and secure the prohibition and elimination of the worst forms of child labour, including recruitment and use of child soldiers, and by 2025 end child labour in all its forms</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2674740"/>
                  </a:ext>
                </a:extLst>
              </a:tr>
              <a:tr h="1613647">
                <a:tc>
                  <a:txBody>
                    <a:bodyPr/>
                    <a:lstStyle/>
                    <a:p>
                      <a:pPr>
                        <a:lnSpc>
                          <a:spcPct val="114000"/>
                        </a:lnSpc>
                        <a:spcAft>
                          <a:spcPts val="600"/>
                        </a:spcAft>
                      </a:pPr>
                      <a:r>
                        <a:rPr lang="en-GB" sz="1200" dirty="0"/>
                        <a:t>Ensure freedom of association to persons with disabilities to create and participate in trade unions</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r>
                        <a:rPr lang="en-GB" sz="1200" dirty="0"/>
                        <a:t>Ensure that occupational health assessments do not prevent access to employment, based on impairments</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r>
                        <a:rPr lang="en-GB" sz="1200" dirty="0"/>
                        <a:t>Incorporate accessibility in all its dimensions as a key element of occupational health and safety</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r>
                        <a:rPr lang="en-GB" sz="1200" dirty="0"/>
                        <a:t>Adopt disability inclusive strategies against forced labour, including measures to end forced begging and other forms of exploitation</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1952841"/>
                  </a:ext>
                </a:extLst>
              </a:tr>
              <a:tr h="375331">
                <a:tc gridSpan="4">
                  <a:txBody>
                    <a:bodyPr/>
                    <a:lstStyle/>
                    <a:p>
                      <a:pPr marL="285750" indent="-285750">
                        <a:lnSpc>
                          <a:spcPct val="150000"/>
                        </a:lnSpc>
                        <a:spcAft>
                          <a:spcPts val="600"/>
                        </a:spcAft>
                        <a:buClr>
                          <a:schemeClr val="bg2"/>
                        </a:buClr>
                        <a:buFont typeface="Arial" panose="020B0604020202020204" pitchFamily="34" charset="0"/>
                        <a:buChar char="•"/>
                      </a:pPr>
                      <a:r>
                        <a:rPr lang="en-GB" sz="1200" dirty="0"/>
                        <a:t>Related CRPD indicators:16.1, 16.3, 16.13, 27.1, 27.2, 27.5, 27.7, 29.9, 29.11, 29.23</a:t>
                      </a:r>
                    </a:p>
                  </a:txBody>
                  <a:tcPr marT="91440" marB="9144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68011644"/>
                  </a:ext>
                </a:extLst>
              </a:tr>
            </a:tbl>
          </a:graphicData>
        </a:graphic>
      </p:graphicFrame>
    </p:spTree>
    <p:extLst>
      <p:ext uri="{BB962C8B-B14F-4D97-AF65-F5344CB8AC3E}">
        <p14:creationId xmlns:p14="http://schemas.microsoft.com/office/powerpoint/2010/main" val="184453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60865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8"/>
          <p:cNvSpPr txBox="1">
            <a:spLocks noGrp="1"/>
          </p:cNvSpPr>
          <p:nvPr>
            <p:ph type="title"/>
          </p:nvPr>
        </p:nvSpPr>
        <p:spPr>
          <a:xfrm>
            <a:off x="967126" y="869230"/>
            <a:ext cx="10412073" cy="594600"/>
          </a:xfrm>
          <a:prstGeom prst="rect">
            <a:avLst/>
          </a:prstGeom>
        </p:spPr>
        <p:txBody>
          <a:bodyPr spcFirstLastPara="1" vert="horz" wrap="square" lIns="91425" tIns="45700" rIns="91425" bIns="45700" rtlCol="0" anchor="t" anchorCtr="0">
            <a:noAutofit/>
          </a:bodyPr>
          <a:lstStyle/>
          <a:p>
            <a:pPr>
              <a:spcBef>
                <a:spcPts val="0"/>
              </a:spcBef>
            </a:pPr>
            <a:r>
              <a:rPr lang="en-US" sz="3200" dirty="0">
                <a:latin typeface="Futura Std Book" panose="020B0802020204020204" pitchFamily="34" charset="0"/>
              </a:rPr>
              <a:t>Let’s Go On A Work Journey – Pre-Hire (Clara)</a:t>
            </a:r>
            <a:endParaRPr sz="3200" dirty="0">
              <a:latin typeface="Futura Std Book" panose="020B0802020204020204" pitchFamily="34" charset="0"/>
            </a:endParaRPr>
          </a:p>
        </p:txBody>
      </p:sp>
      <p:sp>
        <p:nvSpPr>
          <p:cNvPr id="339" name="Google Shape;339;p38"/>
          <p:cNvSpPr txBox="1">
            <a:spLocks noGrp="1"/>
          </p:cNvSpPr>
          <p:nvPr>
            <p:ph type="body" idx="1"/>
          </p:nvPr>
        </p:nvSpPr>
        <p:spPr>
          <a:xfrm>
            <a:off x="967126" y="1572171"/>
            <a:ext cx="10413724" cy="4477800"/>
          </a:xfrm>
          <a:prstGeom prst="rect">
            <a:avLst/>
          </a:prstGeom>
        </p:spPr>
        <p:txBody>
          <a:bodyPr spcFirstLastPara="1" vert="horz" wrap="square" lIns="91425" tIns="45700" rIns="91425" bIns="45700" rtlCol="0" anchor="t" anchorCtr="0">
            <a:noAutofit/>
          </a:bodyPr>
          <a:lstStyle/>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9"/>
          <p:cNvSpPr txBox="1">
            <a:spLocks noGrp="1"/>
          </p:cNvSpPr>
          <p:nvPr>
            <p:ph type="title"/>
          </p:nvPr>
        </p:nvSpPr>
        <p:spPr>
          <a:xfrm>
            <a:off x="989706" y="912701"/>
            <a:ext cx="10412072" cy="585900"/>
          </a:xfrm>
          <a:prstGeom prst="rect">
            <a:avLst/>
          </a:prstGeom>
        </p:spPr>
        <p:txBody>
          <a:bodyPr spcFirstLastPara="1" vert="horz" wrap="square" lIns="91425" tIns="45700" rIns="91425" bIns="45700" rtlCol="0" anchor="t" anchorCtr="0">
            <a:noAutofit/>
          </a:bodyPr>
          <a:lstStyle/>
          <a:p>
            <a:pPr>
              <a:spcBef>
                <a:spcPts val="0"/>
              </a:spcBef>
            </a:pPr>
            <a:r>
              <a:rPr lang="en-US" sz="3200" dirty="0">
                <a:latin typeface="Futura Std Book" panose="020B0802020204020204" pitchFamily="34" charset="0"/>
              </a:rPr>
              <a:t>Let’s Go On A Work Journey – Hire (</a:t>
            </a:r>
            <a:r>
              <a:rPr lang="en-US" sz="3200" dirty="0" err="1">
                <a:latin typeface="Futura Std Book" panose="020B0802020204020204" pitchFamily="34" charset="0"/>
              </a:rPr>
              <a:t>Rajid</a:t>
            </a:r>
            <a:r>
              <a:rPr lang="en-US" sz="3200" dirty="0">
                <a:latin typeface="Futura Std Book" panose="020B0802020204020204" pitchFamily="34" charset="0"/>
              </a:rPr>
              <a:t>)</a:t>
            </a:r>
            <a:endParaRPr sz="3200" dirty="0">
              <a:latin typeface="Futura Std Book" panose="020B0802020204020204" pitchFamily="34" charset="0"/>
            </a:endParaRPr>
          </a:p>
        </p:txBody>
      </p:sp>
      <p:sp>
        <p:nvSpPr>
          <p:cNvPr id="345" name="Google Shape;345;p39"/>
          <p:cNvSpPr txBox="1">
            <a:spLocks noGrp="1"/>
          </p:cNvSpPr>
          <p:nvPr>
            <p:ph type="body" idx="1"/>
          </p:nvPr>
        </p:nvSpPr>
        <p:spPr>
          <a:xfrm>
            <a:off x="988055" y="1535539"/>
            <a:ext cx="10413723" cy="4752372"/>
          </a:xfrm>
          <a:prstGeom prst="rect">
            <a:avLst/>
          </a:prstGeom>
        </p:spPr>
        <p:txBody>
          <a:bodyPr spcFirstLastPara="1" vert="horz" wrap="square" lIns="91425" tIns="45700" rIns="91425" bIns="45700" rtlCol="0" anchor="t" anchorCtr="0">
            <a:noAutofit/>
          </a:bodyPr>
          <a:lstStyle/>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967127" y="956201"/>
            <a:ext cx="10423361" cy="542400"/>
          </a:xfrm>
          <a:prstGeom prst="rect">
            <a:avLst/>
          </a:prstGeom>
        </p:spPr>
        <p:txBody>
          <a:bodyPr spcFirstLastPara="1" vert="horz" wrap="square" lIns="91425" tIns="45700" rIns="91425" bIns="45700" rtlCol="0" anchor="t" anchorCtr="0">
            <a:noAutofit/>
          </a:bodyPr>
          <a:lstStyle/>
          <a:p>
            <a:pPr>
              <a:spcBef>
                <a:spcPts val="0"/>
              </a:spcBef>
            </a:pPr>
            <a:r>
              <a:rPr lang="en-US" sz="3200" dirty="0">
                <a:latin typeface="Futura Std Book" panose="020B0802020204020204" pitchFamily="34" charset="0"/>
              </a:rPr>
              <a:t>Let’s Go On A Work Journey – Retirement (Ana)</a:t>
            </a:r>
            <a:endParaRPr sz="3200" dirty="0">
              <a:latin typeface="Futura Std Book" panose="020B0802020204020204" pitchFamily="34" charset="0"/>
            </a:endParaRPr>
          </a:p>
        </p:txBody>
      </p:sp>
      <p:sp>
        <p:nvSpPr>
          <p:cNvPr id="351" name="Google Shape;351;p40"/>
          <p:cNvSpPr txBox="1">
            <a:spLocks noGrp="1"/>
          </p:cNvSpPr>
          <p:nvPr>
            <p:ph type="body" idx="1"/>
          </p:nvPr>
        </p:nvSpPr>
        <p:spPr>
          <a:xfrm>
            <a:off x="967127" y="1773777"/>
            <a:ext cx="10423878" cy="4717334"/>
          </a:xfrm>
          <a:prstGeom prst="rect">
            <a:avLst/>
          </a:prstGeom>
        </p:spPr>
        <p:txBody>
          <a:bodyPr spcFirstLastPara="1" vert="horz" wrap="square" lIns="91425" tIns="45700" rIns="91425" bIns="45700" rtlCol="0" anchor="t" anchorCtr="0">
            <a:noAutofit/>
          </a:bodyPr>
          <a:lstStyle/>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title"/>
          </p:nvPr>
        </p:nvSpPr>
        <p:spPr>
          <a:xfrm>
            <a:off x="978416" y="953351"/>
            <a:ext cx="10400783" cy="469049"/>
          </a:xfrm>
          <a:prstGeom prst="rect">
            <a:avLst/>
          </a:prstGeom>
        </p:spPr>
        <p:txBody>
          <a:bodyPr spcFirstLastPara="1" vert="horz" wrap="square" lIns="91425" tIns="45700" rIns="91425" bIns="45700" rtlCol="0" anchor="t" anchorCtr="0">
            <a:noAutofit/>
          </a:bodyPr>
          <a:lstStyle/>
          <a:p>
            <a:pPr>
              <a:spcBef>
                <a:spcPts val="0"/>
              </a:spcBef>
            </a:pPr>
            <a:r>
              <a:rPr lang="en-US" sz="2800" dirty="0">
                <a:latin typeface="Futura Std Book" panose="020B0802020204020204" pitchFamily="34" charset="0"/>
              </a:rPr>
              <a:t>Let’s Go On A Work Journey – Self-Employment (Noah)</a:t>
            </a:r>
            <a:endParaRPr sz="2800" dirty="0">
              <a:latin typeface="Futura Std Book" panose="020B0802020204020204" pitchFamily="34" charset="0"/>
            </a:endParaRPr>
          </a:p>
        </p:txBody>
      </p:sp>
      <p:sp>
        <p:nvSpPr>
          <p:cNvPr id="357" name="Google Shape;357;p41"/>
          <p:cNvSpPr txBox="1">
            <a:spLocks noGrp="1"/>
          </p:cNvSpPr>
          <p:nvPr>
            <p:ph type="body" idx="1"/>
          </p:nvPr>
        </p:nvSpPr>
        <p:spPr>
          <a:xfrm>
            <a:off x="977898" y="1624171"/>
            <a:ext cx="10400783" cy="4889518"/>
          </a:xfrm>
          <a:prstGeom prst="rect">
            <a:avLst/>
          </a:prstGeom>
        </p:spPr>
        <p:txBody>
          <a:bodyPr spcFirstLastPara="1" vert="horz" wrap="square" lIns="91425" tIns="45700" rIns="91425" bIns="45700" rtlCol="0" anchor="t" anchorCtr="0">
            <a:noAutofit/>
          </a:bodyPr>
          <a:lstStyle/>
          <a:p>
            <a:pPr marL="0" indent="0">
              <a:spcBef>
                <a:spcPts val="360"/>
              </a:spcBef>
              <a:buNone/>
            </a:pPr>
            <a:endParaRPr dirty="0">
              <a:latin typeface="Futura Std Book" panose="020B0802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2975860"/>
            <a:ext cx="4078839" cy="2349662"/>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What is one thing I commit to do in the next three months to advance inclusive employment in my context? </a:t>
            </a:r>
          </a:p>
        </p:txBody>
      </p:sp>
    </p:spTree>
    <p:extLst>
      <p:ext uri="{BB962C8B-B14F-4D97-AF65-F5344CB8AC3E}">
        <p14:creationId xmlns:p14="http://schemas.microsoft.com/office/powerpoint/2010/main" val="353746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3694682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161190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55</TotalTime>
  <Words>1163</Words>
  <Application>Microsoft Office PowerPoint</Application>
  <PresentationFormat>Widescreen</PresentationFormat>
  <Paragraphs>179</Paragraphs>
  <Slides>32</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Calibri</vt:lpstr>
      <vt:lpstr>Calibri Light</vt:lpstr>
      <vt:lpstr>Futura Std Book</vt:lpstr>
      <vt:lpstr>Libre Franklin</vt:lpstr>
      <vt:lpstr>Open Sans</vt:lpstr>
      <vt:lpstr>Office Theme</vt:lpstr>
      <vt:lpstr>Policy Guidance on Decent Work and Economic Growth – Sustainable Development Goal 8: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Teamwork: Employment Barriers</vt:lpstr>
      <vt:lpstr>Employment Barriers – Stations</vt:lpstr>
      <vt:lpstr>Employment Barriers – Stations</vt:lpstr>
      <vt:lpstr>Employment Barriers – Stations</vt:lpstr>
      <vt:lpstr>Employment Barriers – Stations</vt:lpstr>
      <vt:lpstr>Maximize employment</vt:lpstr>
      <vt:lpstr>Maximize employment</vt:lpstr>
      <vt:lpstr>Maximize employment</vt:lpstr>
      <vt:lpstr>Maximize employment</vt:lpstr>
      <vt:lpstr>Maximize employment</vt:lpstr>
      <vt:lpstr>Break! Come back at :00</vt:lpstr>
      <vt:lpstr>Let’s Go On A Work Journey – Pre-Hire (Clara)</vt:lpstr>
      <vt:lpstr>Let’s Go On A Work Journey – Hire (Rajid)</vt:lpstr>
      <vt:lpstr>Let’s Go On A Work Journey – Retirement (Ana)</vt:lpstr>
      <vt:lpstr>Let’s Go On A Work Journey – Self-Employment (Noah)</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17</cp:revision>
  <dcterms:created xsi:type="dcterms:W3CDTF">2022-10-04T16:52:31Z</dcterms:created>
  <dcterms:modified xsi:type="dcterms:W3CDTF">2022-10-18T11:19:20Z</dcterms:modified>
</cp:coreProperties>
</file>