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87" r:id="rId2"/>
    <p:sldId id="259" r:id="rId3"/>
    <p:sldId id="267" r:id="rId4"/>
    <p:sldId id="268" r:id="rId5"/>
    <p:sldId id="269" r:id="rId6"/>
    <p:sldId id="270" r:id="rId7"/>
    <p:sldId id="271" r:id="rId8"/>
    <p:sldId id="261" r:id="rId9"/>
    <p:sldId id="272" r:id="rId10"/>
    <p:sldId id="273" r:id="rId11"/>
    <p:sldId id="274" r:id="rId12"/>
    <p:sldId id="275" r:id="rId13"/>
    <p:sldId id="263" r:id="rId14"/>
    <p:sldId id="276" r:id="rId15"/>
    <p:sldId id="277" r:id="rId16"/>
    <p:sldId id="278" r:id="rId17"/>
    <p:sldId id="279" r:id="rId18"/>
    <p:sldId id="280" r:id="rId19"/>
    <p:sldId id="281" r:id="rId20"/>
    <p:sldId id="260" r:id="rId21"/>
    <p:sldId id="282" r:id="rId22"/>
    <p:sldId id="283" r:id="rId23"/>
    <p:sldId id="265" r:id="rId24"/>
    <p:sldId id="284" r:id="rId25"/>
    <p:sldId id="285" r:id="rId26"/>
    <p:sldId id="286" r:id="rId27"/>
    <p:sldId id="266"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71440A-27DF-4AA4-BA89-1D3961D6FB86}" type="datetimeFigureOut">
              <a:rPr lang="en-GB" smtClean="0"/>
              <a:t>11/10/2022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AE23B9-6ABB-4FAE-9299-8E32682B312E}" type="slidenum">
              <a:rPr lang="en-GB" smtClean="0"/>
              <a:t>‹#›</a:t>
            </a:fld>
            <a:endParaRPr lang="en-GB"/>
          </a:p>
        </p:txBody>
      </p:sp>
    </p:spTree>
    <p:extLst>
      <p:ext uri="{BB962C8B-B14F-4D97-AF65-F5344CB8AC3E}">
        <p14:creationId xmlns:p14="http://schemas.microsoft.com/office/powerpoint/2010/main" val="3208597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8945B8A-8DB1-DE4D-88FD-212EC0A87B53}" type="slidenum">
              <a:rPr lang="en-US" smtClean="0"/>
              <a:t>1</a:t>
            </a:fld>
            <a:endParaRPr lang="en-US"/>
          </a:p>
        </p:txBody>
      </p:sp>
    </p:spTree>
    <p:extLst>
      <p:ext uri="{BB962C8B-B14F-4D97-AF65-F5344CB8AC3E}">
        <p14:creationId xmlns:p14="http://schemas.microsoft.com/office/powerpoint/2010/main" val="1682377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8F0B2-C540-4C43-847A-4E1F9F5F2B6B}"/>
              </a:ext>
            </a:extLst>
          </p:cNvPr>
          <p:cNvSpPr>
            <a:spLocks noGrp="1"/>
          </p:cNvSpPr>
          <p:nvPr>
            <p:ph type="ctrTitle"/>
          </p:nvPr>
        </p:nvSpPr>
        <p:spPr>
          <a:xfrm>
            <a:off x="1524000" y="1122363"/>
            <a:ext cx="9144000" cy="2387600"/>
          </a:xfrm>
        </p:spPr>
        <p:txBody>
          <a:bodyPr anchor="b"/>
          <a:lstStyle>
            <a:lvl1pPr algn="ctr">
              <a:defRPr sz="6000">
                <a:latin typeface="Futura Std Book" panose="020B0802020204020204" pitchFamily="34" charset="0"/>
              </a:defRPr>
            </a:lvl1pPr>
          </a:lstStyle>
          <a:p>
            <a:r>
              <a:rPr lang="en-US"/>
              <a:t>Click to edit Master title style</a:t>
            </a:r>
            <a:endParaRPr lang="en-GB" dirty="0"/>
          </a:p>
        </p:txBody>
      </p:sp>
      <p:sp>
        <p:nvSpPr>
          <p:cNvPr id="3" name="Subtitle 2">
            <a:extLst>
              <a:ext uri="{FF2B5EF4-FFF2-40B4-BE49-F238E27FC236}">
                <a16:creationId xmlns:a16="http://schemas.microsoft.com/office/drawing/2014/main" id="{17FDD0B0-22A7-4C2B-B80E-80A2D41B5470}"/>
              </a:ext>
            </a:extLst>
          </p:cNvPr>
          <p:cNvSpPr>
            <a:spLocks noGrp="1"/>
          </p:cNvSpPr>
          <p:nvPr>
            <p:ph type="subTitle" idx="1"/>
          </p:nvPr>
        </p:nvSpPr>
        <p:spPr>
          <a:xfrm>
            <a:off x="1524000" y="3602038"/>
            <a:ext cx="9144000" cy="1655762"/>
          </a:xfrm>
        </p:spPr>
        <p:txBody>
          <a:bodyPr/>
          <a:lstStyle>
            <a:lvl1pPr marL="0" indent="0" algn="ctr">
              <a:buNone/>
              <a:defRPr sz="2400">
                <a:latin typeface="Futura Std Book" panose="020B08020202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4" name="Date Placeholder 3">
            <a:extLst>
              <a:ext uri="{FF2B5EF4-FFF2-40B4-BE49-F238E27FC236}">
                <a16:creationId xmlns:a16="http://schemas.microsoft.com/office/drawing/2014/main" id="{677C8B65-2476-486A-8942-597DF58A67F3}"/>
              </a:ext>
            </a:extLst>
          </p:cNvPr>
          <p:cNvSpPr>
            <a:spLocks noGrp="1"/>
          </p:cNvSpPr>
          <p:nvPr>
            <p:ph type="dt" sz="half" idx="10"/>
          </p:nvPr>
        </p:nvSpPr>
        <p:spPr/>
        <p:txBody>
          <a:bodyPr/>
          <a:lstStyle/>
          <a:p>
            <a:fld id="{E326B948-A972-4CDE-A1DE-4E930CCED007}" type="datetimeFigureOut">
              <a:rPr lang="en-GB" smtClean="0"/>
              <a:t>11/10/2022</a:t>
            </a:fld>
            <a:endParaRPr lang="en-GB"/>
          </a:p>
        </p:txBody>
      </p:sp>
      <p:sp>
        <p:nvSpPr>
          <p:cNvPr id="5" name="Footer Placeholder 4">
            <a:extLst>
              <a:ext uri="{FF2B5EF4-FFF2-40B4-BE49-F238E27FC236}">
                <a16:creationId xmlns:a16="http://schemas.microsoft.com/office/drawing/2014/main" id="{9E637F04-F1DF-4FD3-BCEA-8362DA2CDC2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4997F6-3DC5-41B1-BBBD-6B881A0CAECB}"/>
              </a:ext>
            </a:extLst>
          </p:cNvPr>
          <p:cNvSpPr>
            <a:spLocks noGrp="1"/>
          </p:cNvSpPr>
          <p:nvPr>
            <p:ph type="sldNum" sz="quarter" idx="12"/>
          </p:nvPr>
        </p:nvSpPr>
        <p:spPr/>
        <p:txBody>
          <a:bodyPr/>
          <a:lstStyle/>
          <a:p>
            <a:fld id="{C9C3C185-07F4-4968-A01B-CB4B0BC64100}" type="slidenum">
              <a:rPr lang="en-GB" smtClean="0"/>
              <a:t>‹#›</a:t>
            </a:fld>
            <a:endParaRPr lang="en-GB"/>
          </a:p>
        </p:txBody>
      </p:sp>
    </p:spTree>
    <p:extLst>
      <p:ext uri="{BB962C8B-B14F-4D97-AF65-F5344CB8AC3E}">
        <p14:creationId xmlns:p14="http://schemas.microsoft.com/office/powerpoint/2010/main" val="2388480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67240-712C-4838-A506-C3434916C78F}"/>
              </a:ext>
            </a:extLst>
          </p:cNvPr>
          <p:cNvSpPr>
            <a:spLocks noGrp="1"/>
          </p:cNvSpPr>
          <p:nvPr>
            <p:ph type="title"/>
          </p:nvPr>
        </p:nvSpPr>
        <p:spPr/>
        <p:txBody>
          <a:bodyPr/>
          <a:lstStyle>
            <a:lvl1pPr>
              <a:defRPr>
                <a:latin typeface="Futura Std Book" panose="020B0802020204020204" pitchFamily="34" charset="0"/>
              </a:defRPr>
            </a:lvl1p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0771998-A6D2-4EFE-9D4A-FAA2C8426044}"/>
              </a:ext>
            </a:extLst>
          </p:cNvPr>
          <p:cNvSpPr>
            <a:spLocks noGrp="1"/>
          </p:cNvSpPr>
          <p:nvPr>
            <p:ph type="body" orient="vert" idx="1"/>
          </p:nvPr>
        </p:nvSpPr>
        <p:spPr/>
        <p:txBody>
          <a:bodyPr vert="eaVert"/>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076AE57-9858-4CF6-A224-0A1FC3708D1D}"/>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5" name="Footer Placeholder 4">
            <a:extLst>
              <a:ext uri="{FF2B5EF4-FFF2-40B4-BE49-F238E27FC236}">
                <a16:creationId xmlns:a16="http://schemas.microsoft.com/office/drawing/2014/main" id="{476AC64B-FB58-47A8-82AE-7C57D442EC0C}"/>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6" name="Slide Number Placeholder 5">
            <a:extLst>
              <a:ext uri="{FF2B5EF4-FFF2-40B4-BE49-F238E27FC236}">
                <a16:creationId xmlns:a16="http://schemas.microsoft.com/office/drawing/2014/main" id="{DACAC21F-E140-4B31-B338-56844E77B4FF}"/>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2605403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774D60-86CD-42D8-AB59-CEDE851D1984}"/>
              </a:ext>
            </a:extLst>
          </p:cNvPr>
          <p:cNvSpPr>
            <a:spLocks noGrp="1"/>
          </p:cNvSpPr>
          <p:nvPr>
            <p:ph type="title" orient="vert"/>
          </p:nvPr>
        </p:nvSpPr>
        <p:spPr>
          <a:xfrm>
            <a:off x="8724900" y="365125"/>
            <a:ext cx="2628900" cy="5811838"/>
          </a:xfrm>
        </p:spPr>
        <p:txBody>
          <a:bodyPr vert="eaVert"/>
          <a:lstStyle>
            <a:lvl1pPr>
              <a:defRPr>
                <a:latin typeface="Futura Std Book" panose="020B0802020204020204" pitchFamily="34" charset="0"/>
              </a:defRPr>
            </a:lvl1p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C401D21-9D77-4F46-804B-25750EA608DC}"/>
              </a:ext>
            </a:extLst>
          </p:cNvPr>
          <p:cNvSpPr>
            <a:spLocks noGrp="1"/>
          </p:cNvSpPr>
          <p:nvPr>
            <p:ph type="body" orient="vert" idx="1"/>
          </p:nvPr>
        </p:nvSpPr>
        <p:spPr>
          <a:xfrm>
            <a:off x="838200" y="365125"/>
            <a:ext cx="7734300" cy="5811838"/>
          </a:xfrm>
        </p:spPr>
        <p:txBody>
          <a:bodyPr vert="eaVert"/>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DE1220D-FA09-47CD-BD71-DD0D708A6ADE}"/>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5" name="Footer Placeholder 4">
            <a:extLst>
              <a:ext uri="{FF2B5EF4-FFF2-40B4-BE49-F238E27FC236}">
                <a16:creationId xmlns:a16="http://schemas.microsoft.com/office/drawing/2014/main" id="{2A2E9512-AA3F-4524-AA00-2C2EE4A65253}"/>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6" name="Slide Number Placeholder 5">
            <a:extLst>
              <a:ext uri="{FF2B5EF4-FFF2-40B4-BE49-F238E27FC236}">
                <a16:creationId xmlns:a16="http://schemas.microsoft.com/office/drawing/2014/main" id="{D73DD4DB-A9EE-47B0-AE11-B91EEF083EF7}"/>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258800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FD956-DFE4-4AB4-A28E-1C9F823FD335}"/>
              </a:ext>
            </a:extLst>
          </p:cNvPr>
          <p:cNvSpPr>
            <a:spLocks noGrp="1"/>
          </p:cNvSpPr>
          <p:nvPr>
            <p:ph type="title"/>
          </p:nvPr>
        </p:nvSpPr>
        <p:spPr/>
        <p:txBody>
          <a:bodyPr/>
          <a:lstStyle>
            <a:lvl1pPr>
              <a:defRPr>
                <a:latin typeface="Futura Std Book" panose="020B0802020204020204" pitchFamily="34" charset="0"/>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15B97706-E26E-432C-A125-346AEB538F78}"/>
              </a:ext>
            </a:extLst>
          </p:cNvPr>
          <p:cNvSpPr>
            <a:spLocks noGrp="1"/>
          </p:cNvSpPr>
          <p:nvPr>
            <p:ph idx="1"/>
          </p:nvPr>
        </p:nvSpPr>
        <p:spPr/>
        <p:txBody>
          <a:bodyPr/>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3AB5AAB2-EDC3-41DB-A756-34EB07A0C680}"/>
              </a:ext>
            </a:extLst>
          </p:cNvPr>
          <p:cNvSpPr>
            <a:spLocks noGrp="1"/>
          </p:cNvSpPr>
          <p:nvPr>
            <p:ph type="dt" sz="half" idx="10"/>
          </p:nvPr>
        </p:nvSpPr>
        <p:spPr/>
        <p:txBody>
          <a:bodyPr/>
          <a:lstStyle/>
          <a:p>
            <a:fld id="{E326B948-A972-4CDE-A1DE-4E930CCED007}" type="datetimeFigureOut">
              <a:rPr lang="en-GB" smtClean="0"/>
              <a:t>11/10/2022</a:t>
            </a:fld>
            <a:endParaRPr lang="en-GB"/>
          </a:p>
        </p:txBody>
      </p:sp>
      <p:sp>
        <p:nvSpPr>
          <p:cNvPr id="5" name="Footer Placeholder 4">
            <a:extLst>
              <a:ext uri="{FF2B5EF4-FFF2-40B4-BE49-F238E27FC236}">
                <a16:creationId xmlns:a16="http://schemas.microsoft.com/office/drawing/2014/main" id="{E2160649-4F63-468F-A296-311EEB80C5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6FCF2F-0220-4C91-9B38-DCB11FC68E80}"/>
              </a:ext>
            </a:extLst>
          </p:cNvPr>
          <p:cNvSpPr>
            <a:spLocks noGrp="1"/>
          </p:cNvSpPr>
          <p:nvPr>
            <p:ph type="sldNum" sz="quarter" idx="12"/>
          </p:nvPr>
        </p:nvSpPr>
        <p:spPr/>
        <p:txBody>
          <a:bodyPr/>
          <a:lstStyle/>
          <a:p>
            <a:fld id="{C9C3C185-07F4-4968-A01B-CB4B0BC64100}" type="slidenum">
              <a:rPr lang="en-GB" smtClean="0"/>
              <a:t>‹#›</a:t>
            </a:fld>
            <a:endParaRPr lang="en-GB"/>
          </a:p>
        </p:txBody>
      </p:sp>
    </p:spTree>
    <p:extLst>
      <p:ext uri="{BB962C8B-B14F-4D97-AF65-F5344CB8AC3E}">
        <p14:creationId xmlns:p14="http://schemas.microsoft.com/office/powerpoint/2010/main" val="516015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AC6DC-319C-4C38-8BF3-A1711C2A4DDB}"/>
              </a:ext>
            </a:extLst>
          </p:cNvPr>
          <p:cNvSpPr>
            <a:spLocks noGrp="1"/>
          </p:cNvSpPr>
          <p:nvPr>
            <p:ph type="title"/>
          </p:nvPr>
        </p:nvSpPr>
        <p:spPr>
          <a:xfrm>
            <a:off x="831850" y="1709738"/>
            <a:ext cx="10515600" cy="2852737"/>
          </a:xfrm>
        </p:spPr>
        <p:txBody>
          <a:bodyPr anchor="b"/>
          <a:lstStyle>
            <a:lvl1pPr>
              <a:defRPr sz="6000">
                <a:latin typeface="Futura Std Book" panose="020B0802020204020204" pitchFamily="34" charset="0"/>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356CEEF9-F69A-4751-BC3D-A5F51D695D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Futura Std Book" panose="020B0802020204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347B277-B18E-43BD-9657-2FFAE7439AC5}"/>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dirty="0"/>
          </a:p>
        </p:txBody>
      </p:sp>
      <p:sp>
        <p:nvSpPr>
          <p:cNvPr id="5" name="Footer Placeholder 4">
            <a:extLst>
              <a:ext uri="{FF2B5EF4-FFF2-40B4-BE49-F238E27FC236}">
                <a16:creationId xmlns:a16="http://schemas.microsoft.com/office/drawing/2014/main" id="{4F467887-3EB2-4D8D-9ABF-7AA72E9E0C86}"/>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dirty="0"/>
          </a:p>
        </p:txBody>
      </p:sp>
      <p:sp>
        <p:nvSpPr>
          <p:cNvPr id="6" name="Slide Number Placeholder 5">
            <a:extLst>
              <a:ext uri="{FF2B5EF4-FFF2-40B4-BE49-F238E27FC236}">
                <a16:creationId xmlns:a16="http://schemas.microsoft.com/office/drawing/2014/main" id="{90A42675-BCFB-411B-8584-BAFE3A64E8E0}"/>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dirty="0"/>
          </a:p>
        </p:txBody>
      </p:sp>
    </p:spTree>
    <p:extLst>
      <p:ext uri="{BB962C8B-B14F-4D97-AF65-F5344CB8AC3E}">
        <p14:creationId xmlns:p14="http://schemas.microsoft.com/office/powerpoint/2010/main" val="2325680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C1ED2-238C-4F4E-BF35-ACDC5B4D9716}"/>
              </a:ext>
            </a:extLst>
          </p:cNvPr>
          <p:cNvSpPr>
            <a:spLocks noGrp="1"/>
          </p:cNvSpPr>
          <p:nvPr>
            <p:ph type="title"/>
          </p:nvPr>
        </p:nvSpPr>
        <p:spPr/>
        <p:txBody>
          <a:bodyPr/>
          <a:lstStyle>
            <a:lvl1pPr>
              <a:defRPr>
                <a:latin typeface="Futura Std Book" panose="020B0802020204020204" pitchFamily="34" charset="0"/>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0E5EAAF0-B985-4B43-9206-8539AE3015F4}"/>
              </a:ext>
            </a:extLst>
          </p:cNvPr>
          <p:cNvSpPr>
            <a:spLocks noGrp="1"/>
          </p:cNvSpPr>
          <p:nvPr>
            <p:ph sz="half" idx="1"/>
          </p:nvPr>
        </p:nvSpPr>
        <p:spPr>
          <a:xfrm>
            <a:off x="838200" y="1825625"/>
            <a:ext cx="5181600" cy="4351338"/>
          </a:xfrm>
        </p:spPr>
        <p:txBody>
          <a:bodyPr/>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FEFBB78D-33CE-4A9E-ADC4-919B45B2ED29}"/>
              </a:ext>
            </a:extLst>
          </p:cNvPr>
          <p:cNvSpPr>
            <a:spLocks noGrp="1"/>
          </p:cNvSpPr>
          <p:nvPr>
            <p:ph sz="half" idx="2"/>
          </p:nvPr>
        </p:nvSpPr>
        <p:spPr>
          <a:xfrm>
            <a:off x="6172200" y="1825625"/>
            <a:ext cx="5181600" cy="4351338"/>
          </a:xfrm>
        </p:spPr>
        <p:txBody>
          <a:bodyPr/>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B1E67525-F81D-47B7-B0A8-8D502595903F}"/>
              </a:ext>
            </a:extLst>
          </p:cNvPr>
          <p:cNvSpPr>
            <a:spLocks noGrp="1"/>
          </p:cNvSpPr>
          <p:nvPr>
            <p:ph type="dt" sz="half" idx="10"/>
          </p:nvPr>
        </p:nvSpPr>
        <p:spPr/>
        <p:txBody>
          <a:bodyPr/>
          <a:lstStyle/>
          <a:p>
            <a:fld id="{E326B948-A972-4CDE-A1DE-4E930CCED007}" type="datetimeFigureOut">
              <a:rPr lang="en-GB" smtClean="0"/>
              <a:t>11/10/2022</a:t>
            </a:fld>
            <a:endParaRPr lang="en-GB"/>
          </a:p>
        </p:txBody>
      </p:sp>
      <p:sp>
        <p:nvSpPr>
          <p:cNvPr id="6" name="Footer Placeholder 5">
            <a:extLst>
              <a:ext uri="{FF2B5EF4-FFF2-40B4-BE49-F238E27FC236}">
                <a16:creationId xmlns:a16="http://schemas.microsoft.com/office/drawing/2014/main" id="{99559C59-343A-40CC-8CD5-E64E98A6917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8933EA-E1EC-4941-BACA-CB302A62C03B}"/>
              </a:ext>
            </a:extLst>
          </p:cNvPr>
          <p:cNvSpPr>
            <a:spLocks noGrp="1"/>
          </p:cNvSpPr>
          <p:nvPr>
            <p:ph type="sldNum" sz="quarter" idx="12"/>
          </p:nvPr>
        </p:nvSpPr>
        <p:spPr/>
        <p:txBody>
          <a:bodyPr/>
          <a:lstStyle/>
          <a:p>
            <a:fld id="{C9C3C185-07F4-4968-A01B-CB4B0BC64100}" type="slidenum">
              <a:rPr lang="en-GB" smtClean="0"/>
              <a:t>‹#›</a:t>
            </a:fld>
            <a:endParaRPr lang="en-GB"/>
          </a:p>
        </p:txBody>
      </p:sp>
    </p:spTree>
    <p:extLst>
      <p:ext uri="{BB962C8B-B14F-4D97-AF65-F5344CB8AC3E}">
        <p14:creationId xmlns:p14="http://schemas.microsoft.com/office/powerpoint/2010/main" val="1094785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88552-9542-4C8E-8DBA-126770F2E096}"/>
              </a:ext>
            </a:extLst>
          </p:cNvPr>
          <p:cNvSpPr>
            <a:spLocks noGrp="1"/>
          </p:cNvSpPr>
          <p:nvPr>
            <p:ph type="title"/>
          </p:nvPr>
        </p:nvSpPr>
        <p:spPr>
          <a:xfrm>
            <a:off x="839788" y="365125"/>
            <a:ext cx="10515600" cy="1325563"/>
          </a:xfrm>
        </p:spPr>
        <p:txBody>
          <a:bodyPr/>
          <a:lstStyle>
            <a:lvl1pPr>
              <a:defRPr>
                <a:latin typeface="Futura Std Book" panose="020B0802020204020204" pitchFamily="34" charset="0"/>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5ECD02C1-0D6A-48FD-9027-A5B05D3CE4C5}"/>
              </a:ext>
            </a:extLst>
          </p:cNvPr>
          <p:cNvSpPr>
            <a:spLocks noGrp="1"/>
          </p:cNvSpPr>
          <p:nvPr>
            <p:ph type="body" idx="1"/>
          </p:nvPr>
        </p:nvSpPr>
        <p:spPr>
          <a:xfrm>
            <a:off x="839788" y="1681163"/>
            <a:ext cx="5157787" cy="823912"/>
          </a:xfrm>
        </p:spPr>
        <p:txBody>
          <a:bodyPr anchor="b"/>
          <a:lstStyle>
            <a:lvl1pPr marL="0" indent="0">
              <a:buNone/>
              <a:defRPr sz="2400" b="1">
                <a:latin typeface="Futura Std Book" panose="020B08020202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9EF59A-FA61-4F78-9F48-CF35F094FB9D}"/>
              </a:ext>
            </a:extLst>
          </p:cNvPr>
          <p:cNvSpPr>
            <a:spLocks noGrp="1"/>
          </p:cNvSpPr>
          <p:nvPr>
            <p:ph sz="half" idx="2"/>
          </p:nvPr>
        </p:nvSpPr>
        <p:spPr>
          <a:xfrm>
            <a:off x="839788" y="2505075"/>
            <a:ext cx="5157787" cy="3684588"/>
          </a:xfrm>
        </p:spPr>
        <p:txBody>
          <a:bodyPr/>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ADEF201-4AB9-4188-9243-C1ADEC93122D}"/>
              </a:ext>
            </a:extLst>
          </p:cNvPr>
          <p:cNvSpPr>
            <a:spLocks noGrp="1"/>
          </p:cNvSpPr>
          <p:nvPr>
            <p:ph type="body" sz="quarter" idx="3"/>
          </p:nvPr>
        </p:nvSpPr>
        <p:spPr>
          <a:xfrm>
            <a:off x="6172200" y="1681163"/>
            <a:ext cx="5183188" cy="823912"/>
          </a:xfrm>
        </p:spPr>
        <p:txBody>
          <a:bodyPr anchor="b"/>
          <a:lstStyle>
            <a:lvl1pPr marL="0" indent="0">
              <a:buNone/>
              <a:defRPr sz="2400" b="1">
                <a:latin typeface="Futura Std Book" panose="020B08020202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3D9472B-62C2-494B-A857-B01B41FD9CFA}"/>
              </a:ext>
            </a:extLst>
          </p:cNvPr>
          <p:cNvSpPr>
            <a:spLocks noGrp="1"/>
          </p:cNvSpPr>
          <p:nvPr>
            <p:ph sz="quarter" idx="4"/>
          </p:nvPr>
        </p:nvSpPr>
        <p:spPr>
          <a:xfrm>
            <a:off x="6172200" y="2505075"/>
            <a:ext cx="5183188" cy="3684588"/>
          </a:xfrm>
        </p:spPr>
        <p:txBody>
          <a:bodyPr/>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B8DA3DB-B5A3-4D51-817F-F9E5189C7E45}"/>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8" name="Footer Placeholder 7">
            <a:extLst>
              <a:ext uri="{FF2B5EF4-FFF2-40B4-BE49-F238E27FC236}">
                <a16:creationId xmlns:a16="http://schemas.microsoft.com/office/drawing/2014/main" id="{AB84D055-D49F-4E99-9EDF-CAB3EE5A83B1}"/>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9" name="Slide Number Placeholder 8">
            <a:extLst>
              <a:ext uri="{FF2B5EF4-FFF2-40B4-BE49-F238E27FC236}">
                <a16:creationId xmlns:a16="http://schemas.microsoft.com/office/drawing/2014/main" id="{0F925A69-65CF-4B64-B2EC-B7AE5D800229}"/>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1121575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7A432-F2FC-46C1-AC0C-9E8852E785E0}"/>
              </a:ext>
            </a:extLst>
          </p:cNvPr>
          <p:cNvSpPr>
            <a:spLocks noGrp="1"/>
          </p:cNvSpPr>
          <p:nvPr>
            <p:ph type="title"/>
          </p:nvPr>
        </p:nvSpPr>
        <p:spPr/>
        <p:txBody>
          <a:bodyPr/>
          <a:lstStyle>
            <a:lvl1pPr>
              <a:defRPr>
                <a:latin typeface="Futura Std Book" panose="020B0802020204020204" pitchFamily="34" charset="0"/>
              </a:defRPr>
            </a:lvl1pPr>
          </a:lstStyle>
          <a:p>
            <a:r>
              <a:rPr lang="en-US"/>
              <a:t>Click to edit Master title style</a:t>
            </a:r>
            <a:endParaRPr lang="en-GB" dirty="0"/>
          </a:p>
        </p:txBody>
      </p:sp>
      <p:sp>
        <p:nvSpPr>
          <p:cNvPr id="3" name="Date Placeholder 2">
            <a:extLst>
              <a:ext uri="{FF2B5EF4-FFF2-40B4-BE49-F238E27FC236}">
                <a16:creationId xmlns:a16="http://schemas.microsoft.com/office/drawing/2014/main" id="{091AF452-E844-4F81-98D4-88CF9BD48C13}"/>
              </a:ext>
            </a:extLst>
          </p:cNvPr>
          <p:cNvSpPr>
            <a:spLocks noGrp="1"/>
          </p:cNvSpPr>
          <p:nvPr>
            <p:ph type="dt" sz="half" idx="10"/>
          </p:nvPr>
        </p:nvSpPr>
        <p:spPr/>
        <p:txBody>
          <a:bodyPr/>
          <a:lstStyle/>
          <a:p>
            <a:fld id="{E326B948-A972-4CDE-A1DE-4E930CCED007}" type="datetimeFigureOut">
              <a:rPr lang="en-GB" smtClean="0"/>
              <a:t>11/10/2022</a:t>
            </a:fld>
            <a:endParaRPr lang="en-GB"/>
          </a:p>
        </p:txBody>
      </p:sp>
      <p:sp>
        <p:nvSpPr>
          <p:cNvPr id="4" name="Footer Placeholder 3">
            <a:extLst>
              <a:ext uri="{FF2B5EF4-FFF2-40B4-BE49-F238E27FC236}">
                <a16:creationId xmlns:a16="http://schemas.microsoft.com/office/drawing/2014/main" id="{CEBFA5B3-0F16-415D-AD22-8D6D064B96F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536D01B-DEBB-4B6E-A2A7-134C99AE87D7}"/>
              </a:ext>
            </a:extLst>
          </p:cNvPr>
          <p:cNvSpPr>
            <a:spLocks noGrp="1"/>
          </p:cNvSpPr>
          <p:nvPr>
            <p:ph type="sldNum" sz="quarter" idx="12"/>
          </p:nvPr>
        </p:nvSpPr>
        <p:spPr/>
        <p:txBody>
          <a:bodyPr/>
          <a:lstStyle/>
          <a:p>
            <a:fld id="{C9C3C185-07F4-4968-A01B-CB4B0BC64100}" type="slidenum">
              <a:rPr lang="en-GB" smtClean="0"/>
              <a:t>‹#›</a:t>
            </a:fld>
            <a:endParaRPr lang="en-GB"/>
          </a:p>
        </p:txBody>
      </p:sp>
    </p:spTree>
    <p:extLst>
      <p:ext uri="{BB962C8B-B14F-4D97-AF65-F5344CB8AC3E}">
        <p14:creationId xmlns:p14="http://schemas.microsoft.com/office/powerpoint/2010/main" val="3246793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8D6B69-BD1B-4EC7-B000-FFFC58DB63CC}"/>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3" name="Footer Placeholder 2">
            <a:extLst>
              <a:ext uri="{FF2B5EF4-FFF2-40B4-BE49-F238E27FC236}">
                <a16:creationId xmlns:a16="http://schemas.microsoft.com/office/drawing/2014/main" id="{0CA0B58B-5BA7-4BC4-8081-79C983155CCB}"/>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4" name="Slide Number Placeholder 3">
            <a:extLst>
              <a:ext uri="{FF2B5EF4-FFF2-40B4-BE49-F238E27FC236}">
                <a16:creationId xmlns:a16="http://schemas.microsoft.com/office/drawing/2014/main" id="{68E3B03B-985D-491E-BB3D-53657F3DBE1B}"/>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2958126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5BC72-FE6F-4EF3-97EE-5DE6B0AA590D}"/>
              </a:ext>
            </a:extLst>
          </p:cNvPr>
          <p:cNvSpPr>
            <a:spLocks noGrp="1"/>
          </p:cNvSpPr>
          <p:nvPr>
            <p:ph type="title"/>
          </p:nvPr>
        </p:nvSpPr>
        <p:spPr>
          <a:xfrm>
            <a:off x="839788" y="457200"/>
            <a:ext cx="3932237" cy="1600200"/>
          </a:xfrm>
        </p:spPr>
        <p:txBody>
          <a:bodyPr anchor="b"/>
          <a:lstStyle>
            <a:lvl1pPr>
              <a:defRPr sz="3200">
                <a:latin typeface="Futura Std Book" panose="020B0802020204020204" pitchFamily="34" charset="0"/>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BA65F1E-E11F-45DC-B6A0-71CFAA989BA6}"/>
              </a:ext>
            </a:extLst>
          </p:cNvPr>
          <p:cNvSpPr>
            <a:spLocks noGrp="1"/>
          </p:cNvSpPr>
          <p:nvPr>
            <p:ph idx="1"/>
          </p:nvPr>
        </p:nvSpPr>
        <p:spPr>
          <a:xfrm>
            <a:off x="5183188" y="987425"/>
            <a:ext cx="6172200" cy="4873625"/>
          </a:xfrm>
        </p:spPr>
        <p:txBody>
          <a:bodyPr/>
          <a:lstStyle>
            <a:lvl1pPr>
              <a:defRPr sz="3200">
                <a:latin typeface="Futura Std Book" panose="020B0802020204020204" pitchFamily="34" charset="0"/>
              </a:defRPr>
            </a:lvl1pPr>
            <a:lvl2pPr>
              <a:defRPr sz="2800">
                <a:latin typeface="Futura Std Book" panose="020B0802020204020204" pitchFamily="34" charset="0"/>
              </a:defRPr>
            </a:lvl2pPr>
            <a:lvl3pPr>
              <a:defRPr sz="2400">
                <a:latin typeface="Futura Std Book" panose="020B0802020204020204" pitchFamily="34" charset="0"/>
              </a:defRPr>
            </a:lvl3pPr>
            <a:lvl4pPr>
              <a:defRPr sz="2000">
                <a:latin typeface="Futura Std Book" panose="020B0802020204020204" pitchFamily="34" charset="0"/>
              </a:defRPr>
            </a:lvl4pPr>
            <a:lvl5pPr>
              <a:defRPr sz="2000">
                <a:latin typeface="Futura Std Book" panose="020B0802020204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6D5B013-F939-4D78-A411-0905EACBE302}"/>
              </a:ext>
            </a:extLst>
          </p:cNvPr>
          <p:cNvSpPr>
            <a:spLocks noGrp="1"/>
          </p:cNvSpPr>
          <p:nvPr>
            <p:ph type="body" sz="half" idx="2"/>
          </p:nvPr>
        </p:nvSpPr>
        <p:spPr>
          <a:xfrm>
            <a:off x="839788" y="2057400"/>
            <a:ext cx="3932237" cy="3811588"/>
          </a:xfrm>
        </p:spPr>
        <p:txBody>
          <a:bodyPr/>
          <a:lstStyle>
            <a:lvl1pPr marL="0" indent="0">
              <a:buNone/>
              <a:defRPr sz="1600">
                <a:latin typeface="Futura Std Book" panose="020B0802020204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10E13D-4B5A-4356-AFB7-F3CD5DD7A744}"/>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6" name="Footer Placeholder 5">
            <a:extLst>
              <a:ext uri="{FF2B5EF4-FFF2-40B4-BE49-F238E27FC236}">
                <a16:creationId xmlns:a16="http://schemas.microsoft.com/office/drawing/2014/main" id="{3F6AAA12-A624-4891-8198-E2039E4EB10B}"/>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7" name="Slide Number Placeholder 6">
            <a:extLst>
              <a:ext uri="{FF2B5EF4-FFF2-40B4-BE49-F238E27FC236}">
                <a16:creationId xmlns:a16="http://schemas.microsoft.com/office/drawing/2014/main" id="{AE686E2D-12F8-4976-90C5-E0ECF51D0C40}"/>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3104041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9BD22-D1CA-42F5-B252-D6FB55AC4A38}"/>
              </a:ext>
            </a:extLst>
          </p:cNvPr>
          <p:cNvSpPr>
            <a:spLocks noGrp="1"/>
          </p:cNvSpPr>
          <p:nvPr>
            <p:ph type="title"/>
          </p:nvPr>
        </p:nvSpPr>
        <p:spPr>
          <a:xfrm>
            <a:off x="839788" y="457200"/>
            <a:ext cx="3932237" cy="1600200"/>
          </a:xfrm>
        </p:spPr>
        <p:txBody>
          <a:bodyPr anchor="b"/>
          <a:lstStyle>
            <a:lvl1pPr>
              <a:defRPr sz="3200">
                <a:latin typeface="Futura Std Book" panose="020B0802020204020204" pitchFamily="34" charset="0"/>
              </a:defRPr>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EBD20F9-CAEC-4CB6-9601-E805E3679088}"/>
              </a:ext>
            </a:extLst>
          </p:cNvPr>
          <p:cNvSpPr>
            <a:spLocks noGrp="1"/>
          </p:cNvSpPr>
          <p:nvPr>
            <p:ph type="pic" idx="1"/>
          </p:nvPr>
        </p:nvSpPr>
        <p:spPr>
          <a:xfrm>
            <a:off x="5183188" y="987425"/>
            <a:ext cx="6172200" cy="4873625"/>
          </a:xfrm>
        </p:spPr>
        <p:txBody>
          <a:bodyPr/>
          <a:lstStyle>
            <a:lvl1pPr marL="0" indent="0">
              <a:buNone/>
              <a:defRPr sz="3200">
                <a:latin typeface="Futura Std Book" panose="020B0802020204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8B1F2738-2625-4E81-8319-09D941C2FCED}"/>
              </a:ext>
            </a:extLst>
          </p:cNvPr>
          <p:cNvSpPr>
            <a:spLocks noGrp="1"/>
          </p:cNvSpPr>
          <p:nvPr>
            <p:ph type="body" sz="half" idx="2"/>
          </p:nvPr>
        </p:nvSpPr>
        <p:spPr>
          <a:xfrm>
            <a:off x="839788" y="2057400"/>
            <a:ext cx="3932237" cy="3811588"/>
          </a:xfrm>
        </p:spPr>
        <p:txBody>
          <a:bodyPr/>
          <a:lstStyle>
            <a:lvl1pPr marL="0" indent="0">
              <a:buNone/>
              <a:defRPr sz="1600">
                <a:latin typeface="Futura Std Book" panose="020B0802020204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1F0C4A-E7D2-4375-929F-C76D236DB4F2}"/>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6" name="Footer Placeholder 5">
            <a:extLst>
              <a:ext uri="{FF2B5EF4-FFF2-40B4-BE49-F238E27FC236}">
                <a16:creationId xmlns:a16="http://schemas.microsoft.com/office/drawing/2014/main" id="{7A1AF91A-BCDB-459A-A4DB-30F3BF1E9646}"/>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7" name="Slide Number Placeholder 6">
            <a:extLst>
              <a:ext uri="{FF2B5EF4-FFF2-40B4-BE49-F238E27FC236}">
                <a16:creationId xmlns:a16="http://schemas.microsoft.com/office/drawing/2014/main" id="{931EF9AC-40A3-40C1-8E52-14239B28C1B2}"/>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1855340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CF8884-EFB7-44F9-848D-8164DE5BB7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57FCF8A-F0AE-4E84-8B57-5E97299A05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31EEB8C-8FD1-44D3-A843-ED3935C47E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26B948-A972-4CDE-A1DE-4E930CCED007}" type="datetimeFigureOut">
              <a:rPr lang="en-GB" smtClean="0"/>
              <a:t>11/10/2022</a:t>
            </a:fld>
            <a:endParaRPr lang="en-GB"/>
          </a:p>
        </p:txBody>
      </p:sp>
      <p:sp>
        <p:nvSpPr>
          <p:cNvPr id="5" name="Footer Placeholder 4">
            <a:extLst>
              <a:ext uri="{FF2B5EF4-FFF2-40B4-BE49-F238E27FC236}">
                <a16:creationId xmlns:a16="http://schemas.microsoft.com/office/drawing/2014/main" id="{9C923972-044A-447F-A58D-80190BA25E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D93A6FC-41DE-483F-9AE0-6517997F43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C3C185-07F4-4968-A01B-CB4B0BC64100}" type="slidenum">
              <a:rPr lang="en-GB" smtClean="0"/>
              <a:t>‹#›</a:t>
            </a:fld>
            <a:endParaRPr lang="en-GB"/>
          </a:p>
        </p:txBody>
      </p:sp>
    </p:spTree>
    <p:extLst>
      <p:ext uri="{BB962C8B-B14F-4D97-AF65-F5344CB8AC3E}">
        <p14:creationId xmlns:p14="http://schemas.microsoft.com/office/powerpoint/2010/main" val="36506735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lissagraham.ca/2009/10/12/the-invisible-backpack-of-able-bodied-prihttps:/melissagraham.ca/2009/10/12/the-invisible-backpack-of-able-bodied-privilege-checklist/vilege-checklist/" TargetMode="External"/><Relationship Id="rId2" Type="http://schemas.openxmlformats.org/officeDocument/2006/relationships/hyperlink" Target="https://autistichoya.files.wordpress.com/2016/03/brief-abled-privilege-checklist-mar-2016.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5BFDD-CE0F-3A40-9D26-617DA6559A6E}"/>
              </a:ext>
            </a:extLst>
          </p:cNvPr>
          <p:cNvSpPr>
            <a:spLocks noGrp="1"/>
          </p:cNvSpPr>
          <p:nvPr>
            <p:ph type="ctrTitle"/>
          </p:nvPr>
        </p:nvSpPr>
        <p:spPr>
          <a:xfrm>
            <a:off x="766121" y="1833219"/>
            <a:ext cx="11188814" cy="3154884"/>
          </a:xfrm>
        </p:spPr>
        <p:txBody>
          <a:bodyPr>
            <a:normAutofit fontScale="90000"/>
          </a:bodyPr>
          <a:lstStyle/>
          <a:p>
            <a:pPr algn="l"/>
            <a:r>
              <a:rPr lang="en-US" sz="4900" b="1" dirty="0">
                <a:latin typeface="Futura Std Book" panose="020B0402020204020303" pitchFamily="34" charset="0"/>
              </a:rPr>
              <a:t>Foundations – Promoting the Rights of Persons with Disabilities through the Sustainable Development Goals</a:t>
            </a:r>
            <a:br>
              <a:rPr lang="en-US" sz="6600" b="1" dirty="0">
                <a:latin typeface="Futura Std Book" panose="020B0402020204020303" pitchFamily="34" charset="0"/>
              </a:rPr>
            </a:br>
            <a:br>
              <a:rPr lang="en-US" sz="6600" b="1" dirty="0">
                <a:latin typeface="Futura Std Book" panose="020B0402020204020303" pitchFamily="34" charset="0"/>
              </a:rPr>
            </a:br>
            <a:r>
              <a:rPr lang="en-US" sz="3600" b="1" dirty="0">
                <a:latin typeface="Futura Std Book" panose="020B0402020204020303" pitchFamily="34" charset="0"/>
              </a:rPr>
              <a:t>A Resource Package</a:t>
            </a:r>
          </a:p>
        </p:txBody>
      </p:sp>
      <p:sp>
        <p:nvSpPr>
          <p:cNvPr id="3" name="Subtitle 2">
            <a:extLst>
              <a:ext uri="{FF2B5EF4-FFF2-40B4-BE49-F238E27FC236}">
                <a16:creationId xmlns:a16="http://schemas.microsoft.com/office/drawing/2014/main" id="{6D7DA5F4-0753-AB46-90BC-A72CFAB59F0E}"/>
              </a:ext>
            </a:extLst>
          </p:cNvPr>
          <p:cNvSpPr>
            <a:spLocks noGrp="1"/>
          </p:cNvSpPr>
          <p:nvPr>
            <p:ph type="subTitle" idx="1"/>
          </p:nvPr>
        </p:nvSpPr>
        <p:spPr>
          <a:xfrm>
            <a:off x="766119" y="5000978"/>
            <a:ext cx="9144000" cy="1468731"/>
          </a:xfrm>
        </p:spPr>
        <p:txBody>
          <a:bodyPr>
            <a:normAutofit fontScale="70000" lnSpcReduction="20000"/>
          </a:bodyPr>
          <a:lstStyle/>
          <a:p>
            <a:pPr algn="l">
              <a:lnSpc>
                <a:spcPct val="120000"/>
              </a:lnSpc>
              <a:spcBef>
                <a:spcPts val="0"/>
              </a:spcBef>
            </a:pPr>
            <a:r>
              <a:rPr lang="en-US" dirty="0">
                <a:latin typeface="Futura Std Book" panose="020B0402020204020303" pitchFamily="34" charset="0"/>
              </a:rPr>
              <a:t>In-Person Training Module </a:t>
            </a:r>
          </a:p>
          <a:p>
            <a:pPr algn="l">
              <a:lnSpc>
                <a:spcPct val="120000"/>
              </a:lnSpc>
              <a:spcBef>
                <a:spcPts val="0"/>
              </a:spcBef>
            </a:pPr>
            <a:r>
              <a:rPr lang="en-US" dirty="0">
                <a:latin typeface="Futura Std Book" panose="020B0402020204020303" pitchFamily="34" charset="0"/>
              </a:rPr>
              <a:t>Presenter's name</a:t>
            </a:r>
          </a:p>
          <a:p>
            <a:pPr algn="l">
              <a:lnSpc>
                <a:spcPct val="120000"/>
              </a:lnSpc>
              <a:spcBef>
                <a:spcPts val="0"/>
              </a:spcBef>
            </a:pPr>
            <a:endParaRPr lang="en-US" i="1" dirty="0">
              <a:latin typeface="Futura Std Book" panose="020B0402020204020303" pitchFamily="34" charset="0"/>
            </a:endParaRPr>
          </a:p>
          <a:p>
            <a:pPr algn="l">
              <a:lnSpc>
                <a:spcPct val="120000"/>
              </a:lnSpc>
              <a:spcBef>
                <a:spcPts val="0"/>
              </a:spcBef>
            </a:pPr>
            <a:r>
              <a:rPr lang="en-US" i="1" dirty="0">
                <a:latin typeface="Futura Std Book" panose="020B0402020204020303" pitchFamily="34" charset="0"/>
              </a:rPr>
              <a:t>Event or meeting title</a:t>
            </a:r>
            <a:br>
              <a:rPr lang="en-US" i="1" dirty="0">
                <a:latin typeface="Futura Std Book" panose="020B0402020204020303" pitchFamily="34" charset="0"/>
              </a:rPr>
            </a:br>
            <a:r>
              <a:rPr lang="en-US" i="1" dirty="0">
                <a:latin typeface="Futura Std Book" panose="020B0402020204020303" pitchFamily="34" charset="0"/>
              </a:rPr>
              <a:t>Location, (Date)</a:t>
            </a:r>
          </a:p>
          <a:p>
            <a:pPr algn="l"/>
            <a:endParaRPr lang="en-US" dirty="0">
              <a:latin typeface="Futura Std Book" panose="020B0402020204020303" pitchFamily="34" charset="0"/>
            </a:endParaRPr>
          </a:p>
        </p:txBody>
      </p:sp>
      <p:sp>
        <p:nvSpPr>
          <p:cNvPr id="4" name="TextBox 3">
            <a:extLst>
              <a:ext uri="{FF2B5EF4-FFF2-40B4-BE49-F238E27FC236}">
                <a16:creationId xmlns:a16="http://schemas.microsoft.com/office/drawing/2014/main" id="{2CAEBDBC-29C6-4CD2-A50A-978C782D7BB6}"/>
              </a:ext>
            </a:extLst>
          </p:cNvPr>
          <p:cNvSpPr txBox="1"/>
          <p:nvPr/>
        </p:nvSpPr>
        <p:spPr>
          <a:xfrm>
            <a:off x="5804899" y="5112072"/>
            <a:ext cx="6232989" cy="1477328"/>
          </a:xfrm>
          <a:prstGeom prst="rect">
            <a:avLst/>
          </a:prstGeom>
          <a:noFill/>
        </p:spPr>
        <p:txBody>
          <a:bodyPr wrap="square" rtlCol="0">
            <a:spAutoFit/>
          </a:bodyPr>
          <a:lstStyle/>
          <a:p>
            <a:pPr algn="r"/>
            <a:r>
              <a:rPr lang="en-US" sz="1800" dirty="0">
                <a:latin typeface="Futura Std Book" panose="020B0802020204020204" pitchFamily="34" charset="0"/>
              </a:rPr>
              <a:t>© United Nations, 2022 – These presentation slides form part of the OHCHR </a:t>
            </a:r>
            <a:r>
              <a:rPr lang="en-US" sz="1800" i="1" dirty="0">
                <a:latin typeface="Futura Std Book" panose="020B0802020204020204" pitchFamily="34" charset="0"/>
              </a:rPr>
              <a:t>Promoting the Rights of Persons with Disabilities through the Sustainable Development Goals: A Resource Package</a:t>
            </a:r>
            <a:r>
              <a:rPr lang="en-US" sz="1800" i="0" dirty="0">
                <a:latin typeface="Futura Std Book" panose="020B0802020204020204" pitchFamily="34" charset="0"/>
              </a:rPr>
              <a:t>.</a:t>
            </a:r>
          </a:p>
        </p:txBody>
      </p:sp>
    </p:spTree>
    <p:extLst>
      <p:ext uri="{BB962C8B-B14F-4D97-AF65-F5344CB8AC3E}">
        <p14:creationId xmlns:p14="http://schemas.microsoft.com/office/powerpoint/2010/main" val="725518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925350"/>
            <a:ext cx="10515600" cy="971184"/>
          </a:xfrm>
        </p:spPr>
        <p:txBody>
          <a:bodyPr/>
          <a:lstStyle/>
          <a:p>
            <a:r>
              <a:rPr lang="en-US" dirty="0"/>
              <a:t>Barriers</a:t>
            </a:r>
          </a:p>
        </p:txBody>
      </p:sp>
      <p:sp>
        <p:nvSpPr>
          <p:cNvPr id="3" name="Content Placeholder 2">
            <a:extLst>
              <a:ext uri="{FF2B5EF4-FFF2-40B4-BE49-F238E27FC236}">
                <a16:creationId xmlns:a16="http://schemas.microsoft.com/office/drawing/2014/main" id="{158FF1EE-FAAE-AC4F-82D6-A68B84893A95}"/>
              </a:ext>
            </a:extLst>
          </p:cNvPr>
          <p:cNvSpPr>
            <a:spLocks noGrp="1"/>
          </p:cNvSpPr>
          <p:nvPr>
            <p:ph idx="1"/>
          </p:nvPr>
        </p:nvSpPr>
        <p:spPr>
          <a:xfrm>
            <a:off x="838200" y="2410179"/>
            <a:ext cx="10515600" cy="2607733"/>
          </a:xfrm>
        </p:spPr>
        <p:txBody>
          <a:bodyPr>
            <a:noAutofit/>
          </a:bodyPr>
          <a:lstStyle/>
          <a:p>
            <a:pPr>
              <a:lnSpc>
                <a:spcPct val="100000"/>
              </a:lnSpc>
            </a:pPr>
            <a:r>
              <a:rPr lang="en-US" sz="3200" dirty="0">
                <a:latin typeface="Futura Std Book"/>
                <a:cs typeface="Futura Std Book"/>
              </a:rPr>
              <a:t>Environmental:</a:t>
            </a:r>
          </a:p>
          <a:p>
            <a:pPr>
              <a:lnSpc>
                <a:spcPct val="100000"/>
              </a:lnSpc>
            </a:pPr>
            <a:r>
              <a:rPr lang="en-US" sz="3200" dirty="0">
                <a:latin typeface="Futura Std Book"/>
                <a:cs typeface="Futura Std Book"/>
              </a:rPr>
              <a:t>Physical</a:t>
            </a:r>
          </a:p>
          <a:p>
            <a:pPr>
              <a:lnSpc>
                <a:spcPct val="100000"/>
              </a:lnSpc>
            </a:pPr>
            <a:r>
              <a:rPr lang="en-US" sz="3200" dirty="0">
                <a:latin typeface="Futura Std Book"/>
                <a:cs typeface="Futura Std Book"/>
              </a:rPr>
              <a:t>Communication</a:t>
            </a:r>
          </a:p>
          <a:p>
            <a:pPr>
              <a:lnSpc>
                <a:spcPct val="100000"/>
              </a:lnSpc>
            </a:pPr>
            <a:r>
              <a:rPr lang="en-US" sz="3200" dirty="0">
                <a:latin typeface="Futura Std Book"/>
                <a:cs typeface="Futura Std Book"/>
              </a:rPr>
              <a:t>Policy</a:t>
            </a:r>
          </a:p>
          <a:p>
            <a:pPr>
              <a:lnSpc>
                <a:spcPct val="100000"/>
              </a:lnSpc>
            </a:pPr>
            <a:r>
              <a:rPr lang="en-US" sz="3200" dirty="0">
                <a:latin typeface="Futura Std Book"/>
                <a:cs typeface="Futura Std Book"/>
              </a:rPr>
              <a:t>Attitudinal</a:t>
            </a:r>
          </a:p>
        </p:txBody>
      </p:sp>
    </p:spTree>
    <p:extLst>
      <p:ext uri="{BB962C8B-B14F-4D97-AF65-F5344CB8AC3E}">
        <p14:creationId xmlns:p14="http://schemas.microsoft.com/office/powerpoint/2010/main" val="407364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925350"/>
            <a:ext cx="10515600" cy="971184"/>
          </a:xfrm>
        </p:spPr>
        <p:txBody>
          <a:bodyPr/>
          <a:lstStyle/>
          <a:p>
            <a:r>
              <a:rPr lang="en-US" dirty="0"/>
              <a:t>Privilege Road</a:t>
            </a:r>
          </a:p>
        </p:txBody>
      </p:sp>
      <p:sp>
        <p:nvSpPr>
          <p:cNvPr id="3" name="Content Placeholder 2">
            <a:extLst>
              <a:ext uri="{FF2B5EF4-FFF2-40B4-BE49-F238E27FC236}">
                <a16:creationId xmlns:a16="http://schemas.microsoft.com/office/drawing/2014/main" id="{158FF1EE-FAAE-AC4F-82D6-A68B84893A95}"/>
              </a:ext>
            </a:extLst>
          </p:cNvPr>
          <p:cNvSpPr>
            <a:spLocks noGrp="1"/>
          </p:cNvSpPr>
          <p:nvPr>
            <p:ph idx="1"/>
          </p:nvPr>
        </p:nvSpPr>
        <p:spPr>
          <a:xfrm>
            <a:off x="838200" y="1779336"/>
            <a:ext cx="10515600" cy="4413955"/>
          </a:xfrm>
        </p:spPr>
        <p:txBody>
          <a:bodyPr>
            <a:noAutofit/>
          </a:bodyPr>
          <a:lstStyle/>
          <a:p>
            <a:pPr>
              <a:lnSpc>
                <a:spcPct val="100000"/>
              </a:lnSpc>
            </a:pPr>
            <a:r>
              <a:rPr lang="en-US" sz="2700" dirty="0">
                <a:latin typeface="Futura Std Book"/>
                <a:cs typeface="Futura Std Book"/>
              </a:rPr>
              <a:t>How do I benefit from abled or able-bodied privilege?</a:t>
            </a:r>
          </a:p>
          <a:p>
            <a:pPr lvl="1">
              <a:lnSpc>
                <a:spcPct val="100000"/>
              </a:lnSpc>
            </a:pPr>
            <a:r>
              <a:rPr lang="en-US" sz="2700" dirty="0">
                <a:latin typeface="Futura Std Book"/>
                <a:cs typeface="Futura Std Book"/>
              </a:rPr>
              <a:t>In groups of four go through </a:t>
            </a:r>
          </a:p>
          <a:p>
            <a:pPr lvl="2">
              <a:lnSpc>
                <a:spcPct val="100000"/>
              </a:lnSpc>
            </a:pPr>
            <a:r>
              <a:rPr lang="en-US" sz="2700" i="1" dirty="0">
                <a:latin typeface="Futura Std Book"/>
                <a:cs typeface="Futura Std Book"/>
                <a:hlinkClick r:id="rId2"/>
              </a:rPr>
              <a:t>Autistic Hoya’s Abled Privilege Checklist</a:t>
            </a:r>
            <a:r>
              <a:rPr lang="en-US" sz="2700" dirty="0">
                <a:latin typeface="Futura Std Book"/>
                <a:cs typeface="Futura Std Book"/>
              </a:rPr>
              <a:t>; and</a:t>
            </a:r>
          </a:p>
          <a:p>
            <a:pPr lvl="2">
              <a:lnSpc>
                <a:spcPct val="100000"/>
              </a:lnSpc>
            </a:pPr>
            <a:r>
              <a:rPr lang="en-US" sz="2700" dirty="0">
                <a:latin typeface="Futura Std Book"/>
                <a:cs typeface="Futura Std Book"/>
              </a:rPr>
              <a:t>Melissa Graham’s “</a:t>
            </a:r>
            <a:r>
              <a:rPr lang="en-US" sz="2700" dirty="0">
                <a:latin typeface="Futura Std Book"/>
                <a:cs typeface="Futura Std Book"/>
                <a:hlinkClick r:id="rId3"/>
              </a:rPr>
              <a:t>The Invisible Backpack of Able-Bodied Privilege Checklist</a:t>
            </a:r>
            <a:r>
              <a:rPr lang="en-US" sz="2700" dirty="0">
                <a:latin typeface="Futura Std Book"/>
                <a:cs typeface="Futura Std Book"/>
              </a:rPr>
              <a:t>”</a:t>
            </a:r>
          </a:p>
          <a:p>
            <a:pPr lvl="1">
              <a:lnSpc>
                <a:spcPct val="100000"/>
              </a:lnSpc>
            </a:pPr>
            <a:r>
              <a:rPr lang="en-US" sz="2700" dirty="0">
                <a:latin typeface="Futura Std Book"/>
                <a:cs typeface="Futura Std Book"/>
              </a:rPr>
              <a:t>Each person marks some of the statements which is true for themselves.</a:t>
            </a:r>
          </a:p>
          <a:p>
            <a:pPr lvl="1">
              <a:lnSpc>
                <a:spcPct val="100000"/>
              </a:lnSpc>
            </a:pPr>
            <a:r>
              <a:rPr lang="en-US" sz="2700" dirty="0">
                <a:latin typeface="Futura Std Book"/>
                <a:cs typeface="Futura Std Book"/>
              </a:rPr>
              <a:t>Discuss: What surprised you? What hadn’t you thought about before? What are you curious about?</a:t>
            </a:r>
          </a:p>
        </p:txBody>
      </p:sp>
    </p:spTree>
    <p:extLst>
      <p:ext uri="{BB962C8B-B14F-4D97-AF65-F5344CB8AC3E}">
        <p14:creationId xmlns:p14="http://schemas.microsoft.com/office/powerpoint/2010/main" val="266698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925350"/>
            <a:ext cx="10515600" cy="971184"/>
          </a:xfrm>
        </p:spPr>
        <p:txBody>
          <a:bodyPr/>
          <a:lstStyle/>
          <a:p>
            <a:r>
              <a:rPr lang="en-US" dirty="0"/>
              <a:t>Ableism</a:t>
            </a:r>
          </a:p>
        </p:txBody>
      </p:sp>
      <p:sp>
        <p:nvSpPr>
          <p:cNvPr id="3" name="Content Placeholder 2">
            <a:extLst>
              <a:ext uri="{FF2B5EF4-FFF2-40B4-BE49-F238E27FC236}">
                <a16:creationId xmlns:a16="http://schemas.microsoft.com/office/drawing/2014/main" id="{158FF1EE-FAAE-AC4F-82D6-A68B84893A95}"/>
              </a:ext>
            </a:extLst>
          </p:cNvPr>
          <p:cNvSpPr>
            <a:spLocks noGrp="1"/>
          </p:cNvSpPr>
          <p:nvPr>
            <p:ph idx="1"/>
          </p:nvPr>
        </p:nvSpPr>
        <p:spPr>
          <a:xfrm>
            <a:off x="838200" y="1896533"/>
            <a:ext cx="10515600" cy="4413955"/>
          </a:xfrm>
        </p:spPr>
        <p:txBody>
          <a:bodyPr>
            <a:noAutofit/>
          </a:bodyPr>
          <a:lstStyle/>
          <a:p>
            <a:pPr marL="0" indent="0">
              <a:lnSpc>
                <a:spcPct val="100000"/>
              </a:lnSpc>
              <a:buNone/>
            </a:pPr>
            <a:r>
              <a:rPr lang="en-US" dirty="0">
                <a:latin typeface="Futura Std Book"/>
                <a:cs typeface="Futura Std Book"/>
              </a:rPr>
              <a:t>“[A] value system that considers certain typical characteristics of body and mind as essential for living a life of value. Based on strict standards of appearance, functioning and </a:t>
            </a:r>
            <a:r>
              <a:rPr lang="en-US" dirty="0" err="1">
                <a:latin typeface="Futura Std Book"/>
                <a:cs typeface="Futura Std Book"/>
              </a:rPr>
              <a:t>behaviour</a:t>
            </a:r>
            <a:r>
              <a:rPr lang="en-US" dirty="0">
                <a:latin typeface="Futura Std Book"/>
                <a:cs typeface="Futura Std Book"/>
              </a:rPr>
              <a:t>, ableist ways of thinking consider the disability experience as a misfortune that leads to suffering and disadvantage and invariably devalues human life”.</a:t>
            </a:r>
          </a:p>
          <a:p>
            <a:pPr marL="0" indent="0" algn="r">
              <a:lnSpc>
                <a:spcPct val="100000"/>
              </a:lnSpc>
              <a:buNone/>
            </a:pPr>
            <a:r>
              <a:rPr lang="en-US" sz="2400" dirty="0">
                <a:latin typeface="Futura Std Book"/>
                <a:cs typeface="Futura Std Book"/>
              </a:rPr>
              <a:t>Special Rapporteur on the rights of persons with disabilities, Report on the impact of ableism in medical and scientific practice, A/HRC/43/41, 2019</a:t>
            </a:r>
          </a:p>
        </p:txBody>
      </p:sp>
    </p:spTree>
    <p:extLst>
      <p:ext uri="{BB962C8B-B14F-4D97-AF65-F5344CB8AC3E}">
        <p14:creationId xmlns:p14="http://schemas.microsoft.com/office/powerpoint/2010/main" val="42652333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2668975"/>
            <a:ext cx="10515600" cy="1325563"/>
          </a:xfrm>
        </p:spPr>
        <p:txBody>
          <a:bodyPr/>
          <a:lstStyle/>
          <a:p>
            <a:pPr algn="ctr"/>
            <a:r>
              <a:rPr lang="en-US" dirty="0"/>
              <a:t>Break! Come back at :00</a:t>
            </a:r>
          </a:p>
        </p:txBody>
      </p:sp>
    </p:spTree>
    <p:extLst>
      <p:ext uri="{BB962C8B-B14F-4D97-AF65-F5344CB8AC3E}">
        <p14:creationId xmlns:p14="http://schemas.microsoft.com/office/powerpoint/2010/main" val="773749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925350"/>
            <a:ext cx="10515600" cy="971184"/>
          </a:xfrm>
        </p:spPr>
        <p:txBody>
          <a:bodyPr/>
          <a:lstStyle/>
          <a:p>
            <a:r>
              <a:rPr lang="en-US" dirty="0"/>
              <a:t>Five pillars of inclusive policies</a:t>
            </a:r>
          </a:p>
        </p:txBody>
      </p:sp>
      <p:sp>
        <p:nvSpPr>
          <p:cNvPr id="3" name="Content Placeholder 2">
            <a:extLst>
              <a:ext uri="{FF2B5EF4-FFF2-40B4-BE49-F238E27FC236}">
                <a16:creationId xmlns:a16="http://schemas.microsoft.com/office/drawing/2014/main" id="{158FF1EE-FAAE-AC4F-82D6-A68B84893A95}"/>
              </a:ext>
            </a:extLst>
          </p:cNvPr>
          <p:cNvSpPr>
            <a:spLocks noGrp="1"/>
          </p:cNvSpPr>
          <p:nvPr>
            <p:ph idx="1"/>
          </p:nvPr>
        </p:nvSpPr>
        <p:spPr>
          <a:xfrm>
            <a:off x="838200" y="1896533"/>
            <a:ext cx="10515600" cy="4413955"/>
          </a:xfrm>
        </p:spPr>
        <p:txBody>
          <a:bodyPr>
            <a:noAutofit/>
          </a:bodyPr>
          <a:lstStyle/>
          <a:p>
            <a:pPr>
              <a:lnSpc>
                <a:spcPct val="100000"/>
              </a:lnSpc>
            </a:pPr>
            <a:r>
              <a:rPr lang="en-US" sz="2400" dirty="0">
                <a:latin typeface="Futura Std Book"/>
                <a:cs typeface="Futura Std Book"/>
              </a:rPr>
              <a:t>non-discrimination</a:t>
            </a:r>
          </a:p>
          <a:p>
            <a:pPr>
              <a:lnSpc>
                <a:spcPct val="100000"/>
              </a:lnSpc>
            </a:pPr>
            <a:r>
              <a:rPr lang="en-US" sz="2400" dirty="0">
                <a:latin typeface="Futura Std Book"/>
                <a:cs typeface="Futura Std Book"/>
              </a:rPr>
              <a:t>accessibility</a:t>
            </a:r>
          </a:p>
          <a:p>
            <a:pPr>
              <a:lnSpc>
                <a:spcPct val="100000"/>
              </a:lnSpc>
            </a:pPr>
            <a:r>
              <a:rPr lang="en-US" sz="2400" dirty="0">
                <a:latin typeface="Futura Std Book"/>
                <a:cs typeface="Futura Std Book"/>
              </a:rPr>
              <a:t>supports and assistive technology</a:t>
            </a:r>
          </a:p>
          <a:p>
            <a:pPr>
              <a:lnSpc>
                <a:spcPct val="100000"/>
              </a:lnSpc>
            </a:pPr>
            <a:r>
              <a:rPr lang="en-US" sz="2400" dirty="0">
                <a:latin typeface="Futura Std Book"/>
                <a:cs typeface="Futura Std Book"/>
              </a:rPr>
              <a:t>participation</a:t>
            </a:r>
          </a:p>
          <a:p>
            <a:pPr>
              <a:lnSpc>
                <a:spcPct val="100000"/>
              </a:lnSpc>
            </a:pPr>
            <a:r>
              <a:rPr lang="en-US" sz="2400" dirty="0">
                <a:latin typeface="Futura Std Book"/>
                <a:cs typeface="Futura Std Book"/>
              </a:rPr>
              <a:t>awareness-raising</a:t>
            </a:r>
          </a:p>
          <a:p>
            <a:pPr marL="0" indent="0">
              <a:lnSpc>
                <a:spcPct val="100000"/>
              </a:lnSpc>
              <a:buNone/>
            </a:pPr>
            <a:endParaRPr lang="en-US" sz="2400" dirty="0">
              <a:latin typeface="Futura Std Book"/>
              <a:cs typeface="Futura Std Book"/>
            </a:endParaRPr>
          </a:p>
          <a:p>
            <a:pPr marL="0" indent="0">
              <a:lnSpc>
                <a:spcPct val="100000"/>
              </a:lnSpc>
              <a:buNone/>
            </a:pPr>
            <a:r>
              <a:rPr lang="en-US" sz="2400" dirty="0">
                <a:latin typeface="Futura Std Book"/>
                <a:cs typeface="Futura Std Book"/>
              </a:rPr>
              <a:t>In groups:</a:t>
            </a:r>
          </a:p>
          <a:p>
            <a:pPr marL="0" indent="0">
              <a:lnSpc>
                <a:spcPct val="100000"/>
              </a:lnSpc>
              <a:buNone/>
            </a:pPr>
            <a:r>
              <a:rPr lang="en-US" sz="2400" dirty="0">
                <a:latin typeface="Futura Std Book"/>
                <a:cs typeface="Futura Std Book"/>
              </a:rPr>
              <a:t>Pick a story and write in the post-its two examples of how the selected pillar would apply to the story you picked from the basket. Place the post-its in the corresponding flipchart.</a:t>
            </a:r>
          </a:p>
        </p:txBody>
      </p:sp>
    </p:spTree>
    <p:extLst>
      <p:ext uri="{BB962C8B-B14F-4D97-AF65-F5344CB8AC3E}">
        <p14:creationId xmlns:p14="http://schemas.microsoft.com/office/powerpoint/2010/main" val="2451082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925350"/>
            <a:ext cx="10515600" cy="971184"/>
          </a:xfrm>
        </p:spPr>
        <p:txBody>
          <a:bodyPr/>
          <a:lstStyle/>
          <a:p>
            <a:r>
              <a:rPr lang="en-US" dirty="0"/>
              <a:t>Gallery Round</a:t>
            </a:r>
          </a:p>
        </p:txBody>
      </p:sp>
      <p:sp>
        <p:nvSpPr>
          <p:cNvPr id="3" name="Content Placeholder 2">
            <a:extLst>
              <a:ext uri="{FF2B5EF4-FFF2-40B4-BE49-F238E27FC236}">
                <a16:creationId xmlns:a16="http://schemas.microsoft.com/office/drawing/2014/main" id="{158FF1EE-FAAE-AC4F-82D6-A68B84893A95}"/>
              </a:ext>
            </a:extLst>
          </p:cNvPr>
          <p:cNvSpPr>
            <a:spLocks noGrp="1"/>
          </p:cNvSpPr>
          <p:nvPr>
            <p:ph idx="1"/>
          </p:nvPr>
        </p:nvSpPr>
        <p:spPr>
          <a:xfrm>
            <a:off x="838200" y="2300111"/>
            <a:ext cx="10515600" cy="2257777"/>
          </a:xfrm>
        </p:spPr>
        <p:txBody>
          <a:bodyPr>
            <a:noAutofit/>
          </a:bodyPr>
          <a:lstStyle/>
          <a:p>
            <a:pPr>
              <a:lnSpc>
                <a:spcPct val="100000"/>
              </a:lnSpc>
            </a:pPr>
            <a:r>
              <a:rPr lang="en-US" sz="2400" dirty="0">
                <a:latin typeface="Futura Std Book"/>
                <a:cs typeface="Futura Std Book"/>
              </a:rPr>
              <a:t>Find a person who was not in your group and review the examples under each pillar.</a:t>
            </a:r>
          </a:p>
          <a:p>
            <a:pPr>
              <a:lnSpc>
                <a:spcPct val="100000"/>
              </a:lnSpc>
            </a:pPr>
            <a:endParaRPr lang="en-US" sz="2400" dirty="0">
              <a:latin typeface="Futura Std Book"/>
              <a:cs typeface="Futura Std Book"/>
            </a:endParaRPr>
          </a:p>
          <a:p>
            <a:pPr>
              <a:lnSpc>
                <a:spcPct val="100000"/>
              </a:lnSpc>
            </a:pPr>
            <a:r>
              <a:rPr lang="en-US" sz="2400" dirty="0">
                <a:latin typeface="Futura Std Book"/>
                <a:cs typeface="Futura Std Book"/>
              </a:rPr>
              <a:t>Share ways in which these pillars exist or are missing in your specific context.</a:t>
            </a:r>
          </a:p>
        </p:txBody>
      </p:sp>
    </p:spTree>
    <p:extLst>
      <p:ext uri="{BB962C8B-B14F-4D97-AF65-F5344CB8AC3E}">
        <p14:creationId xmlns:p14="http://schemas.microsoft.com/office/powerpoint/2010/main" val="5028413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925350"/>
            <a:ext cx="10515600" cy="971184"/>
          </a:xfrm>
        </p:spPr>
        <p:txBody>
          <a:bodyPr>
            <a:normAutofit/>
          </a:bodyPr>
          <a:lstStyle/>
          <a:p>
            <a:r>
              <a:rPr lang="en-US" dirty="0"/>
              <a:t>Video </a:t>
            </a:r>
            <a:r>
              <a:rPr lang="en-GB" b="1" dirty="0"/>
              <a:t>–</a:t>
            </a:r>
            <a:r>
              <a:rPr lang="en-US" dirty="0"/>
              <a:t> Foundations</a:t>
            </a:r>
          </a:p>
        </p:txBody>
      </p:sp>
    </p:spTree>
    <p:extLst>
      <p:ext uri="{BB962C8B-B14F-4D97-AF65-F5344CB8AC3E}">
        <p14:creationId xmlns:p14="http://schemas.microsoft.com/office/powerpoint/2010/main" val="33182734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925349"/>
            <a:ext cx="10515600" cy="1750117"/>
          </a:xfrm>
        </p:spPr>
        <p:txBody>
          <a:bodyPr>
            <a:normAutofit fontScale="90000"/>
          </a:bodyPr>
          <a:lstStyle/>
          <a:p>
            <a:r>
              <a:rPr lang="en-US" dirty="0"/>
              <a:t>Six structural requirements to create enable legal, policy and programming environments</a:t>
            </a:r>
          </a:p>
        </p:txBody>
      </p:sp>
      <p:sp>
        <p:nvSpPr>
          <p:cNvPr id="3" name="Content Placeholder 2">
            <a:extLst>
              <a:ext uri="{FF2B5EF4-FFF2-40B4-BE49-F238E27FC236}">
                <a16:creationId xmlns:a16="http://schemas.microsoft.com/office/drawing/2014/main" id="{158FF1EE-FAAE-AC4F-82D6-A68B84893A95}"/>
              </a:ext>
            </a:extLst>
          </p:cNvPr>
          <p:cNvSpPr>
            <a:spLocks noGrp="1"/>
          </p:cNvSpPr>
          <p:nvPr>
            <p:ph idx="1"/>
          </p:nvPr>
        </p:nvSpPr>
        <p:spPr>
          <a:xfrm>
            <a:off x="838200" y="2675466"/>
            <a:ext cx="10515600" cy="3635022"/>
          </a:xfrm>
        </p:spPr>
        <p:txBody>
          <a:bodyPr>
            <a:noAutofit/>
          </a:bodyPr>
          <a:lstStyle/>
          <a:p>
            <a:pPr>
              <a:lnSpc>
                <a:spcPct val="100000"/>
              </a:lnSpc>
            </a:pPr>
            <a:r>
              <a:rPr lang="en-US" sz="2400" dirty="0">
                <a:latin typeface="Futura Std Book"/>
                <a:cs typeface="Futura Std Book"/>
              </a:rPr>
              <a:t>Governance</a:t>
            </a:r>
          </a:p>
          <a:p>
            <a:pPr>
              <a:lnSpc>
                <a:spcPct val="100000"/>
              </a:lnSpc>
            </a:pPr>
            <a:r>
              <a:rPr lang="en-US" sz="2400" dirty="0">
                <a:latin typeface="Futura Std Book"/>
                <a:cs typeface="Futura Std Book"/>
              </a:rPr>
              <a:t>Participation</a:t>
            </a:r>
          </a:p>
          <a:p>
            <a:pPr>
              <a:lnSpc>
                <a:spcPct val="100000"/>
              </a:lnSpc>
            </a:pPr>
            <a:r>
              <a:rPr lang="en-US" sz="2400" dirty="0">
                <a:latin typeface="Futura Std Book"/>
                <a:cs typeface="Futura Std Book"/>
              </a:rPr>
              <a:t>Legislation</a:t>
            </a:r>
          </a:p>
          <a:p>
            <a:pPr>
              <a:lnSpc>
                <a:spcPct val="100000"/>
              </a:lnSpc>
            </a:pPr>
            <a:r>
              <a:rPr lang="en-US" sz="2400" dirty="0">
                <a:latin typeface="Futura Std Book"/>
                <a:cs typeface="Futura Std Book"/>
              </a:rPr>
              <a:t>Accountability and Monitoring</a:t>
            </a:r>
          </a:p>
          <a:p>
            <a:pPr>
              <a:lnSpc>
                <a:spcPct val="100000"/>
              </a:lnSpc>
            </a:pPr>
            <a:r>
              <a:rPr lang="en-US" sz="2400" dirty="0">
                <a:latin typeface="Futura Std Book"/>
                <a:cs typeface="Futura Std Book"/>
              </a:rPr>
              <a:t>Capacity Building</a:t>
            </a:r>
          </a:p>
          <a:p>
            <a:pPr>
              <a:lnSpc>
                <a:spcPct val="100000"/>
              </a:lnSpc>
            </a:pPr>
            <a:r>
              <a:rPr lang="en-US" sz="2400" dirty="0">
                <a:latin typeface="Futura Std Book"/>
                <a:cs typeface="Futura Std Book"/>
              </a:rPr>
              <a:t>International Cooperation</a:t>
            </a:r>
          </a:p>
        </p:txBody>
      </p:sp>
    </p:spTree>
    <p:extLst>
      <p:ext uri="{BB962C8B-B14F-4D97-AF65-F5344CB8AC3E}">
        <p14:creationId xmlns:p14="http://schemas.microsoft.com/office/powerpoint/2010/main" val="23060179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925350"/>
            <a:ext cx="10515600" cy="858294"/>
          </a:xfrm>
        </p:spPr>
        <p:txBody>
          <a:bodyPr>
            <a:normAutofit/>
          </a:bodyPr>
          <a:lstStyle/>
          <a:p>
            <a:r>
              <a:rPr lang="en-US" dirty="0"/>
              <a:t>Governance</a:t>
            </a:r>
          </a:p>
        </p:txBody>
      </p:sp>
      <p:sp>
        <p:nvSpPr>
          <p:cNvPr id="3" name="Content Placeholder 2">
            <a:extLst>
              <a:ext uri="{FF2B5EF4-FFF2-40B4-BE49-F238E27FC236}">
                <a16:creationId xmlns:a16="http://schemas.microsoft.com/office/drawing/2014/main" id="{158FF1EE-FAAE-AC4F-82D6-A68B84893A95}"/>
              </a:ext>
            </a:extLst>
          </p:cNvPr>
          <p:cNvSpPr>
            <a:spLocks noGrp="1"/>
          </p:cNvSpPr>
          <p:nvPr>
            <p:ph idx="1"/>
          </p:nvPr>
        </p:nvSpPr>
        <p:spPr>
          <a:xfrm>
            <a:off x="838200" y="1783644"/>
            <a:ext cx="10515600" cy="4741334"/>
          </a:xfrm>
        </p:spPr>
        <p:txBody>
          <a:bodyPr>
            <a:noAutofit/>
          </a:bodyPr>
          <a:lstStyle/>
          <a:p>
            <a:pPr marL="0" indent="0">
              <a:lnSpc>
                <a:spcPct val="100000"/>
              </a:lnSpc>
              <a:buNone/>
            </a:pPr>
            <a:r>
              <a:rPr lang="en-US" sz="2400" dirty="0">
                <a:latin typeface="Futura Std Book"/>
                <a:cs typeface="Futura Std Book"/>
              </a:rPr>
              <a:t>Good governance that promotes the effective inclusion of people with disabilities includes the following eight components:</a:t>
            </a:r>
          </a:p>
          <a:p>
            <a:pPr>
              <a:lnSpc>
                <a:spcPct val="100000"/>
              </a:lnSpc>
            </a:pPr>
            <a:r>
              <a:rPr lang="en-US" sz="2400" dirty="0">
                <a:latin typeface="Futura Std Book"/>
                <a:cs typeface="Futura Std Book"/>
              </a:rPr>
              <a:t>Institutional design</a:t>
            </a:r>
          </a:p>
          <a:p>
            <a:pPr>
              <a:lnSpc>
                <a:spcPct val="100000"/>
              </a:lnSpc>
            </a:pPr>
            <a:r>
              <a:rPr lang="en-US" sz="2400" dirty="0">
                <a:latin typeface="Futura Std Book"/>
                <a:cs typeface="Futura Std Book"/>
              </a:rPr>
              <a:t>Twin-track approach</a:t>
            </a:r>
          </a:p>
          <a:p>
            <a:pPr>
              <a:lnSpc>
                <a:spcPct val="100000"/>
              </a:lnSpc>
            </a:pPr>
            <a:r>
              <a:rPr lang="en-US" sz="2400" dirty="0">
                <a:latin typeface="Futura Std Book"/>
                <a:cs typeface="Futura Std Book"/>
              </a:rPr>
              <a:t>Assessment</a:t>
            </a:r>
          </a:p>
          <a:p>
            <a:pPr>
              <a:lnSpc>
                <a:spcPct val="100000"/>
              </a:lnSpc>
            </a:pPr>
            <a:r>
              <a:rPr lang="en-US" sz="2400" dirty="0">
                <a:latin typeface="Futura Std Book"/>
                <a:cs typeface="Futura Std Book"/>
              </a:rPr>
              <a:t>Partnerships</a:t>
            </a:r>
          </a:p>
          <a:p>
            <a:pPr>
              <a:lnSpc>
                <a:spcPct val="100000"/>
              </a:lnSpc>
            </a:pPr>
            <a:r>
              <a:rPr lang="en-US" sz="2400" dirty="0">
                <a:latin typeface="Futura Std Book"/>
                <a:cs typeface="Futura Std Book"/>
              </a:rPr>
              <a:t>Budget</a:t>
            </a:r>
          </a:p>
          <a:p>
            <a:pPr>
              <a:lnSpc>
                <a:spcPct val="100000"/>
              </a:lnSpc>
            </a:pPr>
            <a:r>
              <a:rPr lang="en-US" sz="2400" dirty="0">
                <a:latin typeface="Futura Std Book"/>
                <a:cs typeface="Futura Std Book"/>
              </a:rPr>
              <a:t>Disability Markers</a:t>
            </a:r>
          </a:p>
          <a:p>
            <a:pPr>
              <a:lnSpc>
                <a:spcPct val="100000"/>
              </a:lnSpc>
            </a:pPr>
            <a:r>
              <a:rPr lang="en-US" sz="2400" dirty="0">
                <a:latin typeface="Futura Std Book"/>
                <a:cs typeface="Futura Std Book"/>
              </a:rPr>
              <a:t>Procurement</a:t>
            </a:r>
          </a:p>
          <a:p>
            <a:pPr>
              <a:lnSpc>
                <a:spcPct val="100000"/>
              </a:lnSpc>
            </a:pPr>
            <a:r>
              <a:rPr lang="en-US" sz="2400" dirty="0">
                <a:latin typeface="Futura Std Book"/>
                <a:cs typeface="Futura Std Book"/>
              </a:rPr>
              <a:t>Data Collection</a:t>
            </a:r>
          </a:p>
        </p:txBody>
      </p:sp>
    </p:spTree>
    <p:extLst>
      <p:ext uri="{BB962C8B-B14F-4D97-AF65-F5344CB8AC3E}">
        <p14:creationId xmlns:p14="http://schemas.microsoft.com/office/powerpoint/2010/main" val="16895324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925350"/>
            <a:ext cx="10515600" cy="858294"/>
          </a:xfrm>
        </p:spPr>
        <p:txBody>
          <a:bodyPr>
            <a:normAutofit/>
          </a:bodyPr>
          <a:lstStyle/>
          <a:p>
            <a:r>
              <a:rPr lang="en-US" dirty="0"/>
              <a:t>Governance – Work in Groups</a:t>
            </a:r>
          </a:p>
        </p:txBody>
      </p:sp>
      <p:sp>
        <p:nvSpPr>
          <p:cNvPr id="3" name="Content Placeholder 2">
            <a:extLst>
              <a:ext uri="{FF2B5EF4-FFF2-40B4-BE49-F238E27FC236}">
                <a16:creationId xmlns:a16="http://schemas.microsoft.com/office/drawing/2014/main" id="{158FF1EE-FAAE-AC4F-82D6-A68B84893A95}"/>
              </a:ext>
            </a:extLst>
          </p:cNvPr>
          <p:cNvSpPr>
            <a:spLocks noGrp="1"/>
          </p:cNvSpPr>
          <p:nvPr>
            <p:ph idx="1"/>
          </p:nvPr>
        </p:nvSpPr>
        <p:spPr>
          <a:xfrm>
            <a:off x="838200" y="1783644"/>
            <a:ext cx="10515600" cy="4741334"/>
          </a:xfrm>
        </p:spPr>
        <p:txBody>
          <a:bodyPr>
            <a:noAutofit/>
          </a:bodyPr>
          <a:lstStyle/>
          <a:p>
            <a:pPr>
              <a:lnSpc>
                <a:spcPct val="100000"/>
              </a:lnSpc>
            </a:pPr>
            <a:r>
              <a:rPr lang="en-US" dirty="0">
                <a:latin typeface="Futura Std Book"/>
                <a:cs typeface="Futura Std Book"/>
              </a:rPr>
              <a:t>In trios, pick three of these elements to talk about.</a:t>
            </a:r>
          </a:p>
          <a:p>
            <a:pPr>
              <a:lnSpc>
                <a:spcPct val="100000"/>
              </a:lnSpc>
            </a:pPr>
            <a:r>
              <a:rPr lang="en-US" dirty="0">
                <a:latin typeface="Futura Std Book"/>
                <a:cs typeface="Futura Std Book"/>
              </a:rPr>
              <a:t>Review the Governance </a:t>
            </a:r>
            <a:r>
              <a:rPr lang="en-US" dirty="0" err="1">
                <a:latin typeface="Futura Std Book"/>
                <a:cs typeface="Futura Std Book"/>
              </a:rPr>
              <a:t>Infocard</a:t>
            </a:r>
            <a:r>
              <a:rPr lang="en-US" dirty="0">
                <a:latin typeface="Futura Std Book"/>
                <a:cs typeface="Futura Std Book"/>
              </a:rPr>
              <a:t> handout</a:t>
            </a:r>
          </a:p>
          <a:p>
            <a:pPr>
              <a:lnSpc>
                <a:spcPct val="100000"/>
              </a:lnSpc>
            </a:pPr>
            <a:r>
              <a:rPr lang="en-US" dirty="0">
                <a:latin typeface="Futura Std Book"/>
                <a:cs typeface="Futura Std Book"/>
              </a:rPr>
              <a:t>Answer:</a:t>
            </a:r>
          </a:p>
          <a:p>
            <a:pPr lvl="1">
              <a:lnSpc>
                <a:spcPct val="100000"/>
              </a:lnSpc>
            </a:pPr>
            <a:r>
              <a:rPr lang="en-US" sz="2800" dirty="0">
                <a:latin typeface="Futura Std Book"/>
                <a:cs typeface="Futura Std Book"/>
              </a:rPr>
              <a:t>How does this element exist currently in your country or context?</a:t>
            </a:r>
          </a:p>
          <a:p>
            <a:pPr lvl="1">
              <a:lnSpc>
                <a:spcPct val="100000"/>
              </a:lnSpc>
            </a:pPr>
            <a:r>
              <a:rPr lang="en-US" sz="2800" dirty="0">
                <a:latin typeface="Futura Std Book"/>
                <a:cs typeface="Futura Std Book"/>
              </a:rPr>
              <a:t>What’s missing so that element can support good governance and inclusive policies? </a:t>
            </a:r>
          </a:p>
          <a:p>
            <a:pPr lvl="1">
              <a:lnSpc>
                <a:spcPct val="100000"/>
              </a:lnSpc>
            </a:pPr>
            <a:r>
              <a:rPr lang="en-US" sz="2800" dirty="0">
                <a:latin typeface="Futura Std Book"/>
                <a:cs typeface="Futura Std Book"/>
              </a:rPr>
              <a:t>How do you find out information about this element in your context? </a:t>
            </a:r>
          </a:p>
          <a:p>
            <a:pPr marL="0" indent="0">
              <a:lnSpc>
                <a:spcPct val="100000"/>
              </a:lnSpc>
              <a:buNone/>
            </a:pPr>
            <a:endParaRPr lang="en-US" dirty="0">
              <a:latin typeface="Futura Std Book"/>
              <a:cs typeface="Futura Std Book"/>
            </a:endParaRPr>
          </a:p>
        </p:txBody>
      </p:sp>
    </p:spTree>
    <p:extLst>
      <p:ext uri="{BB962C8B-B14F-4D97-AF65-F5344CB8AC3E}">
        <p14:creationId xmlns:p14="http://schemas.microsoft.com/office/powerpoint/2010/main" val="676351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p:txBody>
          <a:bodyPr/>
          <a:lstStyle/>
          <a:p>
            <a:r>
              <a:rPr lang="en-US" sz="4400" dirty="0"/>
              <a:t>Welcome!</a:t>
            </a:r>
            <a:endParaRPr lang="en-US" dirty="0"/>
          </a:p>
        </p:txBody>
      </p:sp>
      <p:sp>
        <p:nvSpPr>
          <p:cNvPr id="3" name="Content Placeholder 2">
            <a:extLst>
              <a:ext uri="{FF2B5EF4-FFF2-40B4-BE49-F238E27FC236}">
                <a16:creationId xmlns:a16="http://schemas.microsoft.com/office/drawing/2014/main" id="{158FF1EE-FAAE-AC4F-82D6-A68B84893A95}"/>
              </a:ext>
            </a:extLst>
          </p:cNvPr>
          <p:cNvSpPr>
            <a:spLocks noGrp="1"/>
          </p:cNvSpPr>
          <p:nvPr>
            <p:ph idx="1"/>
          </p:nvPr>
        </p:nvSpPr>
        <p:spPr>
          <a:xfrm>
            <a:off x="838200" y="3416834"/>
            <a:ext cx="10515600" cy="2061976"/>
          </a:xfrm>
        </p:spPr>
        <p:txBody>
          <a:bodyPr>
            <a:normAutofit/>
          </a:bodyPr>
          <a:lstStyle/>
          <a:p>
            <a:pPr marL="0" indent="0">
              <a:lnSpc>
                <a:spcPct val="100000"/>
              </a:lnSpc>
              <a:buNone/>
            </a:pPr>
            <a:r>
              <a:rPr lang="en-US" sz="3600" b="1" dirty="0">
                <a:latin typeface="Futura Std Book"/>
                <a:cs typeface="Futura Std Book"/>
              </a:rPr>
              <a:t>We welcome the full diversity of this group and are glad you are here today.</a:t>
            </a:r>
          </a:p>
          <a:p>
            <a:pPr marL="0" indent="0">
              <a:lnSpc>
                <a:spcPct val="100000"/>
              </a:lnSpc>
              <a:buNone/>
            </a:pPr>
            <a:endParaRPr lang="en-US" b="1" dirty="0">
              <a:latin typeface="Futura Std Book"/>
              <a:cs typeface="Futura Std Book"/>
            </a:endParaRPr>
          </a:p>
        </p:txBody>
      </p:sp>
    </p:spTree>
    <p:extLst>
      <p:ext uri="{BB962C8B-B14F-4D97-AF65-F5344CB8AC3E}">
        <p14:creationId xmlns:p14="http://schemas.microsoft.com/office/powerpoint/2010/main" val="10912171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2668975"/>
            <a:ext cx="10515600" cy="1325563"/>
          </a:xfrm>
        </p:spPr>
        <p:txBody>
          <a:bodyPr/>
          <a:lstStyle/>
          <a:p>
            <a:pPr algn="ctr"/>
            <a:r>
              <a:rPr lang="en-US" dirty="0"/>
              <a:t>Lunch Break! Come back at :00</a:t>
            </a:r>
          </a:p>
        </p:txBody>
      </p:sp>
    </p:spTree>
    <p:extLst>
      <p:ext uri="{BB962C8B-B14F-4D97-AF65-F5344CB8AC3E}">
        <p14:creationId xmlns:p14="http://schemas.microsoft.com/office/powerpoint/2010/main" val="37958606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925350"/>
            <a:ext cx="10515600" cy="858294"/>
          </a:xfrm>
        </p:spPr>
        <p:txBody>
          <a:bodyPr>
            <a:normAutofit/>
          </a:bodyPr>
          <a:lstStyle/>
          <a:p>
            <a:r>
              <a:rPr lang="en-US" dirty="0"/>
              <a:t>Structural Requirements Part 2</a:t>
            </a:r>
          </a:p>
        </p:txBody>
      </p:sp>
      <p:sp>
        <p:nvSpPr>
          <p:cNvPr id="3" name="Content Placeholder 2">
            <a:extLst>
              <a:ext uri="{FF2B5EF4-FFF2-40B4-BE49-F238E27FC236}">
                <a16:creationId xmlns:a16="http://schemas.microsoft.com/office/drawing/2014/main" id="{158FF1EE-FAAE-AC4F-82D6-A68B84893A95}"/>
              </a:ext>
            </a:extLst>
          </p:cNvPr>
          <p:cNvSpPr>
            <a:spLocks noGrp="1"/>
          </p:cNvSpPr>
          <p:nvPr>
            <p:ph idx="1"/>
          </p:nvPr>
        </p:nvSpPr>
        <p:spPr>
          <a:xfrm>
            <a:off x="838200" y="1783644"/>
            <a:ext cx="10515600" cy="3680178"/>
          </a:xfrm>
        </p:spPr>
        <p:txBody>
          <a:bodyPr>
            <a:noAutofit/>
          </a:bodyPr>
          <a:lstStyle/>
          <a:p>
            <a:pPr>
              <a:lnSpc>
                <a:spcPct val="100000"/>
              </a:lnSpc>
            </a:pPr>
            <a:r>
              <a:rPr lang="en-US" dirty="0">
                <a:latin typeface="Futura Std Book"/>
                <a:cs typeface="Futura Std Book"/>
              </a:rPr>
              <a:t>Five stations </a:t>
            </a:r>
            <a:r>
              <a:rPr lang="en-GB" b="1" dirty="0"/>
              <a:t>–</a:t>
            </a:r>
            <a:r>
              <a:rPr lang="en-US" dirty="0">
                <a:latin typeface="Futura Std Book"/>
                <a:cs typeface="Futura Std Book"/>
              </a:rPr>
              <a:t> one group in each station</a:t>
            </a:r>
          </a:p>
          <a:p>
            <a:pPr>
              <a:lnSpc>
                <a:spcPct val="100000"/>
              </a:lnSpc>
            </a:pPr>
            <a:r>
              <a:rPr lang="en-US" dirty="0">
                <a:latin typeface="Futura Std Book"/>
                <a:cs typeface="Futura Std Book"/>
              </a:rPr>
              <a:t>In each group station there is an expanded character story with a question. </a:t>
            </a:r>
          </a:p>
          <a:p>
            <a:pPr>
              <a:lnSpc>
                <a:spcPct val="100000"/>
              </a:lnSpc>
            </a:pPr>
            <a:r>
              <a:rPr lang="en-US" dirty="0">
                <a:latin typeface="Futura Std Book"/>
                <a:cs typeface="Futura Std Book"/>
              </a:rPr>
              <a:t>You have 15 minutes in each station to discuss the question and write your ideas in the flipchart and when the time is up you will move to the station to your right.</a:t>
            </a:r>
          </a:p>
          <a:p>
            <a:pPr>
              <a:lnSpc>
                <a:spcPct val="100000"/>
              </a:lnSpc>
            </a:pPr>
            <a:r>
              <a:rPr lang="en-US" dirty="0">
                <a:latin typeface="Futura Std Book"/>
                <a:cs typeface="Futura Std Book"/>
              </a:rPr>
              <a:t>**Don’t take the handouts with you!</a:t>
            </a:r>
          </a:p>
        </p:txBody>
      </p:sp>
    </p:spTree>
    <p:extLst>
      <p:ext uri="{BB962C8B-B14F-4D97-AF65-F5344CB8AC3E}">
        <p14:creationId xmlns:p14="http://schemas.microsoft.com/office/powerpoint/2010/main" val="39950061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925350"/>
            <a:ext cx="10515600" cy="858294"/>
          </a:xfrm>
        </p:spPr>
        <p:txBody>
          <a:bodyPr>
            <a:normAutofit/>
          </a:bodyPr>
          <a:lstStyle/>
          <a:p>
            <a:r>
              <a:rPr lang="en-US" dirty="0"/>
              <a:t>Gallery Round</a:t>
            </a:r>
          </a:p>
        </p:txBody>
      </p:sp>
      <p:sp>
        <p:nvSpPr>
          <p:cNvPr id="3" name="Content Placeholder 2">
            <a:extLst>
              <a:ext uri="{FF2B5EF4-FFF2-40B4-BE49-F238E27FC236}">
                <a16:creationId xmlns:a16="http://schemas.microsoft.com/office/drawing/2014/main" id="{158FF1EE-FAAE-AC4F-82D6-A68B84893A95}"/>
              </a:ext>
            </a:extLst>
          </p:cNvPr>
          <p:cNvSpPr>
            <a:spLocks noGrp="1"/>
          </p:cNvSpPr>
          <p:nvPr>
            <p:ph idx="1"/>
          </p:nvPr>
        </p:nvSpPr>
        <p:spPr>
          <a:xfrm>
            <a:off x="838200" y="1783644"/>
            <a:ext cx="10515600" cy="3680178"/>
          </a:xfrm>
        </p:spPr>
        <p:txBody>
          <a:bodyPr>
            <a:noAutofit/>
          </a:bodyPr>
          <a:lstStyle/>
          <a:p>
            <a:pPr>
              <a:lnSpc>
                <a:spcPct val="100000"/>
              </a:lnSpc>
            </a:pPr>
            <a:r>
              <a:rPr lang="en-US" dirty="0">
                <a:latin typeface="Futura Std Book"/>
                <a:cs typeface="Futura Std Book"/>
              </a:rPr>
              <a:t>With your group visit the other three stations for 10 minutes.</a:t>
            </a:r>
          </a:p>
          <a:p>
            <a:pPr>
              <a:lnSpc>
                <a:spcPct val="100000"/>
              </a:lnSpc>
            </a:pPr>
            <a:r>
              <a:rPr lang="en-US" dirty="0">
                <a:latin typeface="Futura Std Book"/>
                <a:cs typeface="Futura Std Book"/>
              </a:rPr>
              <a:t>Form a pair with someone who was not in your group and who you don’t know very well and share how these requirements relate to your context.</a:t>
            </a:r>
          </a:p>
        </p:txBody>
      </p:sp>
    </p:spTree>
    <p:extLst>
      <p:ext uri="{BB962C8B-B14F-4D97-AF65-F5344CB8AC3E}">
        <p14:creationId xmlns:p14="http://schemas.microsoft.com/office/powerpoint/2010/main" val="13774241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2668975"/>
            <a:ext cx="10515600" cy="1325563"/>
          </a:xfrm>
        </p:spPr>
        <p:txBody>
          <a:bodyPr/>
          <a:lstStyle/>
          <a:p>
            <a:pPr algn="ctr"/>
            <a:r>
              <a:rPr lang="en-US" dirty="0"/>
              <a:t>Break! Come back at :00</a:t>
            </a:r>
          </a:p>
        </p:txBody>
      </p:sp>
    </p:spTree>
    <p:extLst>
      <p:ext uri="{BB962C8B-B14F-4D97-AF65-F5344CB8AC3E}">
        <p14:creationId xmlns:p14="http://schemas.microsoft.com/office/powerpoint/2010/main" val="19422254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925350"/>
            <a:ext cx="10515600" cy="858294"/>
          </a:xfrm>
        </p:spPr>
        <p:txBody>
          <a:bodyPr>
            <a:normAutofit/>
          </a:bodyPr>
          <a:lstStyle/>
          <a:p>
            <a:r>
              <a:rPr lang="en-US" dirty="0"/>
              <a:t>Final Thoughts</a:t>
            </a:r>
          </a:p>
        </p:txBody>
      </p:sp>
      <p:sp>
        <p:nvSpPr>
          <p:cNvPr id="3" name="Content Placeholder 2">
            <a:extLst>
              <a:ext uri="{FF2B5EF4-FFF2-40B4-BE49-F238E27FC236}">
                <a16:creationId xmlns:a16="http://schemas.microsoft.com/office/drawing/2014/main" id="{158FF1EE-FAAE-AC4F-82D6-A68B84893A95}"/>
              </a:ext>
            </a:extLst>
          </p:cNvPr>
          <p:cNvSpPr>
            <a:spLocks noGrp="1"/>
          </p:cNvSpPr>
          <p:nvPr>
            <p:ph idx="1"/>
          </p:nvPr>
        </p:nvSpPr>
        <p:spPr>
          <a:xfrm>
            <a:off x="838200" y="1783644"/>
            <a:ext cx="10515600" cy="3680178"/>
          </a:xfrm>
        </p:spPr>
        <p:txBody>
          <a:bodyPr>
            <a:noAutofit/>
          </a:bodyPr>
          <a:lstStyle/>
          <a:p>
            <a:pPr>
              <a:lnSpc>
                <a:spcPct val="100000"/>
              </a:lnSpc>
            </a:pPr>
            <a:r>
              <a:rPr lang="en-US" dirty="0">
                <a:latin typeface="Futura Std Book"/>
                <a:cs typeface="Futura Std Book"/>
              </a:rPr>
              <a:t>Individually, journal for 10 minutes about what you learned today, what questions you still have, what you  are taking back home or any other reflections you may have about today’s session.</a:t>
            </a:r>
          </a:p>
          <a:p>
            <a:pPr>
              <a:lnSpc>
                <a:spcPct val="100000"/>
              </a:lnSpc>
            </a:pPr>
            <a:r>
              <a:rPr lang="en-US" dirty="0">
                <a:latin typeface="Futura Std Book"/>
                <a:cs typeface="Futura Std Book"/>
              </a:rPr>
              <a:t>Open share in the large group</a:t>
            </a:r>
          </a:p>
        </p:txBody>
      </p:sp>
    </p:spTree>
    <p:extLst>
      <p:ext uri="{BB962C8B-B14F-4D97-AF65-F5344CB8AC3E}">
        <p14:creationId xmlns:p14="http://schemas.microsoft.com/office/powerpoint/2010/main" val="16752366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925350"/>
            <a:ext cx="10515600" cy="858294"/>
          </a:xfrm>
        </p:spPr>
        <p:txBody>
          <a:bodyPr>
            <a:normAutofit/>
          </a:bodyPr>
          <a:lstStyle/>
          <a:p>
            <a:r>
              <a:rPr lang="en-US" dirty="0"/>
              <a:t>Next Steps</a:t>
            </a:r>
          </a:p>
        </p:txBody>
      </p:sp>
      <p:sp>
        <p:nvSpPr>
          <p:cNvPr id="3" name="Content Placeholder 2">
            <a:extLst>
              <a:ext uri="{FF2B5EF4-FFF2-40B4-BE49-F238E27FC236}">
                <a16:creationId xmlns:a16="http://schemas.microsoft.com/office/drawing/2014/main" id="{158FF1EE-FAAE-AC4F-82D6-A68B84893A95}"/>
              </a:ext>
            </a:extLst>
          </p:cNvPr>
          <p:cNvSpPr>
            <a:spLocks noGrp="1"/>
          </p:cNvSpPr>
          <p:nvPr>
            <p:ph idx="1"/>
          </p:nvPr>
        </p:nvSpPr>
        <p:spPr>
          <a:xfrm>
            <a:off x="838200" y="1783644"/>
            <a:ext cx="10515600" cy="3680178"/>
          </a:xfrm>
        </p:spPr>
        <p:txBody>
          <a:bodyPr>
            <a:noAutofit/>
          </a:bodyPr>
          <a:lstStyle/>
          <a:p>
            <a:pPr marL="0" indent="0">
              <a:lnSpc>
                <a:spcPct val="100000"/>
              </a:lnSpc>
              <a:buNone/>
            </a:pPr>
            <a:r>
              <a:rPr lang="en-US" dirty="0">
                <a:latin typeface="Futura Std Book"/>
                <a:cs typeface="Futura Std Book"/>
              </a:rPr>
              <a:t>(Add any follow-up information here)</a:t>
            </a:r>
          </a:p>
        </p:txBody>
      </p:sp>
    </p:spTree>
    <p:extLst>
      <p:ext uri="{BB962C8B-B14F-4D97-AF65-F5344CB8AC3E}">
        <p14:creationId xmlns:p14="http://schemas.microsoft.com/office/powerpoint/2010/main" val="748972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925350"/>
            <a:ext cx="10515600" cy="858294"/>
          </a:xfrm>
        </p:spPr>
        <p:txBody>
          <a:bodyPr>
            <a:normAutofit/>
          </a:bodyPr>
          <a:lstStyle/>
          <a:p>
            <a:r>
              <a:rPr lang="en-US" dirty="0"/>
              <a:t>Closing Circle</a:t>
            </a:r>
          </a:p>
        </p:txBody>
      </p:sp>
      <p:sp>
        <p:nvSpPr>
          <p:cNvPr id="3" name="Content Placeholder 2">
            <a:extLst>
              <a:ext uri="{FF2B5EF4-FFF2-40B4-BE49-F238E27FC236}">
                <a16:creationId xmlns:a16="http://schemas.microsoft.com/office/drawing/2014/main" id="{158FF1EE-FAAE-AC4F-82D6-A68B84893A95}"/>
              </a:ext>
            </a:extLst>
          </p:cNvPr>
          <p:cNvSpPr>
            <a:spLocks noGrp="1"/>
          </p:cNvSpPr>
          <p:nvPr>
            <p:ph idx="1"/>
          </p:nvPr>
        </p:nvSpPr>
        <p:spPr>
          <a:xfrm>
            <a:off x="838200" y="1783644"/>
            <a:ext cx="10515600" cy="3680178"/>
          </a:xfrm>
        </p:spPr>
        <p:txBody>
          <a:bodyPr>
            <a:noAutofit/>
          </a:bodyPr>
          <a:lstStyle/>
          <a:p>
            <a:pPr marL="0" indent="0">
              <a:lnSpc>
                <a:spcPct val="100000"/>
              </a:lnSpc>
              <a:buNone/>
            </a:pPr>
            <a:r>
              <a:rPr lang="en-US" dirty="0">
                <a:latin typeface="Futura Std Book"/>
                <a:cs typeface="Futura Std Book"/>
              </a:rPr>
              <a:t>Please share one thing from today that you feel energized about working on in your context.</a:t>
            </a:r>
          </a:p>
        </p:txBody>
      </p:sp>
    </p:spTree>
    <p:extLst>
      <p:ext uri="{BB962C8B-B14F-4D97-AF65-F5344CB8AC3E}">
        <p14:creationId xmlns:p14="http://schemas.microsoft.com/office/powerpoint/2010/main" val="34877276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1AC036CF-4F6F-354E-B0DB-EFAC5DD051DF}"/>
              </a:ext>
            </a:extLst>
          </p:cNvPr>
          <p:cNvSpPr>
            <a:spLocks noGrp="1"/>
          </p:cNvSpPr>
          <p:nvPr>
            <p:ph type="title"/>
          </p:nvPr>
        </p:nvSpPr>
        <p:spPr>
          <a:xfrm>
            <a:off x="716544" y="2563617"/>
            <a:ext cx="10515600" cy="2472267"/>
          </a:xfrm>
        </p:spPr>
        <p:txBody>
          <a:bodyPr>
            <a:normAutofit fontScale="90000"/>
          </a:bodyPr>
          <a:lstStyle/>
          <a:p>
            <a:pPr algn="ctr">
              <a:lnSpc>
                <a:spcPct val="100000"/>
              </a:lnSpc>
              <a:spcBef>
                <a:spcPts val="600"/>
              </a:spcBef>
              <a:spcAft>
                <a:spcPts val="600"/>
              </a:spcAft>
            </a:pPr>
            <a:r>
              <a:rPr lang="en-US" sz="6000" dirty="0"/>
              <a:t>Thank you!</a:t>
            </a:r>
            <a:br>
              <a:rPr lang="en-US" sz="6000" dirty="0"/>
            </a:br>
            <a:br>
              <a:rPr lang="en-US" sz="6700" dirty="0"/>
            </a:br>
            <a:r>
              <a:rPr lang="en-US" sz="6700" dirty="0"/>
              <a:t>For further information, </a:t>
            </a:r>
            <a:br>
              <a:rPr lang="en-US" sz="6700" dirty="0"/>
            </a:br>
            <a:r>
              <a:rPr lang="en-US" sz="6700" dirty="0"/>
              <a:t>please contact:</a:t>
            </a:r>
            <a:br>
              <a:rPr lang="en-US" sz="6700" dirty="0"/>
            </a:br>
            <a:endParaRPr lang="en-US" sz="6700" dirty="0"/>
          </a:p>
        </p:txBody>
      </p:sp>
    </p:spTree>
    <p:extLst>
      <p:ext uri="{BB962C8B-B14F-4D97-AF65-F5344CB8AC3E}">
        <p14:creationId xmlns:p14="http://schemas.microsoft.com/office/powerpoint/2010/main" val="675022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925350"/>
            <a:ext cx="10515600" cy="971184"/>
          </a:xfrm>
        </p:spPr>
        <p:txBody>
          <a:bodyPr/>
          <a:lstStyle/>
          <a:p>
            <a:r>
              <a:rPr lang="en-US" dirty="0"/>
              <a:t>Objectives of the module</a:t>
            </a:r>
          </a:p>
        </p:txBody>
      </p:sp>
      <p:sp>
        <p:nvSpPr>
          <p:cNvPr id="3" name="Content Placeholder 2">
            <a:extLst>
              <a:ext uri="{FF2B5EF4-FFF2-40B4-BE49-F238E27FC236}">
                <a16:creationId xmlns:a16="http://schemas.microsoft.com/office/drawing/2014/main" id="{158FF1EE-FAAE-AC4F-82D6-A68B84893A95}"/>
              </a:ext>
            </a:extLst>
          </p:cNvPr>
          <p:cNvSpPr>
            <a:spLocks noGrp="1"/>
          </p:cNvSpPr>
          <p:nvPr>
            <p:ph idx="1"/>
          </p:nvPr>
        </p:nvSpPr>
        <p:spPr>
          <a:xfrm>
            <a:off x="586911" y="1891397"/>
            <a:ext cx="11105080" cy="4273097"/>
          </a:xfrm>
        </p:spPr>
        <p:txBody>
          <a:bodyPr>
            <a:noAutofit/>
          </a:bodyPr>
          <a:lstStyle/>
          <a:p>
            <a:pPr>
              <a:lnSpc>
                <a:spcPct val="100000"/>
              </a:lnSpc>
            </a:pPr>
            <a:r>
              <a:rPr lang="en-US" sz="2300" dirty="0">
                <a:latin typeface="Futura Std Book"/>
                <a:cs typeface="Futura Std Book"/>
              </a:rPr>
              <a:t>Become familiar with the various components of the Office of the United Nations High Commissioner for Human Rights’ Resource Package on Promoting the Rights of Persons with Disabilities through the Sustainable Development Goals</a:t>
            </a:r>
          </a:p>
          <a:p>
            <a:pPr>
              <a:lnSpc>
                <a:spcPct val="100000"/>
              </a:lnSpc>
            </a:pPr>
            <a:r>
              <a:rPr lang="en-US" sz="2300" dirty="0">
                <a:latin typeface="Futura Std Book"/>
                <a:cs typeface="Futura Std Book"/>
              </a:rPr>
              <a:t>Gain an understanding of key human rights concepts that underpin a rights-based approach to disability-inclusive development.</a:t>
            </a:r>
          </a:p>
          <a:p>
            <a:pPr>
              <a:lnSpc>
                <a:spcPct val="100000"/>
              </a:lnSpc>
            </a:pPr>
            <a:r>
              <a:rPr lang="en-US" sz="2300" dirty="0">
                <a:latin typeface="Futura Std Book"/>
                <a:cs typeface="Futura Std Book"/>
              </a:rPr>
              <a:t>Gain an understanding of the structural requirements that enable the implementation of all the Sustainable Development Goals with a disability rights lens.</a:t>
            </a:r>
          </a:p>
          <a:p>
            <a:pPr>
              <a:lnSpc>
                <a:spcPct val="100000"/>
              </a:lnSpc>
            </a:pPr>
            <a:r>
              <a:rPr lang="en-US" sz="2300" dirty="0">
                <a:latin typeface="Futura Std Book"/>
                <a:cs typeface="Futura Std Book"/>
              </a:rPr>
              <a:t>Identify concrete steps that policymakers can take to implement general requirements and foundations for the inclusion of persons with disabilities.</a:t>
            </a:r>
          </a:p>
        </p:txBody>
      </p:sp>
    </p:spTree>
    <p:extLst>
      <p:ext uri="{BB962C8B-B14F-4D97-AF65-F5344CB8AC3E}">
        <p14:creationId xmlns:p14="http://schemas.microsoft.com/office/powerpoint/2010/main" val="2838375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925350"/>
            <a:ext cx="10515600" cy="971184"/>
          </a:xfrm>
        </p:spPr>
        <p:txBody>
          <a:bodyPr/>
          <a:lstStyle/>
          <a:p>
            <a:r>
              <a:rPr lang="en-US" dirty="0"/>
              <a:t>What’s in the Resource Package?</a:t>
            </a:r>
          </a:p>
        </p:txBody>
      </p:sp>
      <p:sp>
        <p:nvSpPr>
          <p:cNvPr id="3" name="Content Placeholder 2">
            <a:extLst>
              <a:ext uri="{FF2B5EF4-FFF2-40B4-BE49-F238E27FC236}">
                <a16:creationId xmlns:a16="http://schemas.microsoft.com/office/drawing/2014/main" id="{158FF1EE-FAAE-AC4F-82D6-A68B84893A95}"/>
              </a:ext>
            </a:extLst>
          </p:cNvPr>
          <p:cNvSpPr>
            <a:spLocks noGrp="1"/>
          </p:cNvSpPr>
          <p:nvPr>
            <p:ph idx="1"/>
          </p:nvPr>
        </p:nvSpPr>
        <p:spPr>
          <a:xfrm>
            <a:off x="838200" y="1896533"/>
            <a:ext cx="10515600" cy="4463169"/>
          </a:xfrm>
        </p:spPr>
        <p:txBody>
          <a:bodyPr>
            <a:noAutofit/>
          </a:bodyPr>
          <a:lstStyle/>
          <a:p>
            <a:pPr>
              <a:lnSpc>
                <a:spcPct val="100000"/>
              </a:lnSpc>
            </a:pPr>
            <a:r>
              <a:rPr lang="en-US" sz="3600" dirty="0">
                <a:latin typeface="Futura Std Book"/>
                <a:cs typeface="Futura Std Book"/>
              </a:rPr>
              <a:t>Policy Guidance</a:t>
            </a:r>
          </a:p>
          <a:p>
            <a:pPr>
              <a:lnSpc>
                <a:spcPct val="100000"/>
              </a:lnSpc>
            </a:pPr>
            <a:r>
              <a:rPr lang="en-US" sz="3600" dirty="0">
                <a:latin typeface="Futura Std Book"/>
                <a:cs typeface="Futura Std Book"/>
              </a:rPr>
              <a:t>Human Rights Indicators for the Convention on the Rights of Persons with Disabilities</a:t>
            </a:r>
          </a:p>
          <a:p>
            <a:pPr>
              <a:lnSpc>
                <a:spcPct val="100000"/>
              </a:lnSpc>
            </a:pPr>
            <a:r>
              <a:rPr lang="en-US" sz="3600" dirty="0">
                <a:latin typeface="Futura Std Book"/>
                <a:cs typeface="Futura Std Book"/>
              </a:rPr>
              <a:t>Data Sources Guidance</a:t>
            </a:r>
          </a:p>
          <a:p>
            <a:pPr>
              <a:lnSpc>
                <a:spcPct val="100000"/>
              </a:lnSpc>
            </a:pPr>
            <a:r>
              <a:rPr lang="en-US" sz="3600" dirty="0">
                <a:latin typeface="Futura Std Book"/>
                <a:cs typeface="Futura Std Book"/>
              </a:rPr>
              <a:t>Training Materials</a:t>
            </a:r>
          </a:p>
          <a:p>
            <a:pPr>
              <a:lnSpc>
                <a:spcPct val="100000"/>
              </a:lnSpc>
            </a:pPr>
            <a:r>
              <a:rPr lang="en-US" sz="3600" dirty="0">
                <a:latin typeface="Futura Std Book"/>
                <a:cs typeface="Futura Std Book"/>
              </a:rPr>
              <a:t>Videos</a:t>
            </a:r>
          </a:p>
        </p:txBody>
      </p:sp>
    </p:spTree>
    <p:extLst>
      <p:ext uri="{BB962C8B-B14F-4D97-AF65-F5344CB8AC3E}">
        <p14:creationId xmlns:p14="http://schemas.microsoft.com/office/powerpoint/2010/main" val="289085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925350"/>
            <a:ext cx="10515600" cy="971184"/>
          </a:xfrm>
        </p:spPr>
        <p:txBody>
          <a:bodyPr/>
          <a:lstStyle/>
          <a:p>
            <a:r>
              <a:rPr lang="en-US" dirty="0"/>
              <a:t>Agenda</a:t>
            </a:r>
          </a:p>
        </p:txBody>
      </p:sp>
      <p:sp>
        <p:nvSpPr>
          <p:cNvPr id="3" name="Content Placeholder 2">
            <a:extLst>
              <a:ext uri="{FF2B5EF4-FFF2-40B4-BE49-F238E27FC236}">
                <a16:creationId xmlns:a16="http://schemas.microsoft.com/office/drawing/2014/main" id="{158FF1EE-FAAE-AC4F-82D6-A68B84893A95}"/>
              </a:ext>
            </a:extLst>
          </p:cNvPr>
          <p:cNvSpPr>
            <a:spLocks noGrp="1"/>
          </p:cNvSpPr>
          <p:nvPr>
            <p:ph idx="1"/>
          </p:nvPr>
        </p:nvSpPr>
        <p:spPr>
          <a:xfrm>
            <a:off x="838200" y="1896534"/>
            <a:ext cx="10515600" cy="4312355"/>
          </a:xfrm>
        </p:spPr>
        <p:txBody>
          <a:bodyPr>
            <a:noAutofit/>
          </a:bodyPr>
          <a:lstStyle/>
          <a:p>
            <a:pPr marL="0" indent="0">
              <a:lnSpc>
                <a:spcPct val="100000"/>
              </a:lnSpc>
              <a:spcBef>
                <a:spcPts val="0"/>
              </a:spcBef>
              <a:buNone/>
            </a:pPr>
            <a:r>
              <a:rPr lang="en-US" sz="2400" b="1" dirty="0">
                <a:latin typeface="Futura Std Book"/>
                <a:cs typeface="Futura Std Book"/>
              </a:rPr>
              <a:t>Start time: 00:00</a:t>
            </a:r>
          </a:p>
          <a:p>
            <a:pPr>
              <a:lnSpc>
                <a:spcPct val="100000"/>
              </a:lnSpc>
              <a:spcBef>
                <a:spcPts val="0"/>
              </a:spcBef>
            </a:pPr>
            <a:r>
              <a:rPr lang="en-US" sz="2400" b="1" dirty="0">
                <a:latin typeface="Futura Std Book"/>
                <a:cs typeface="Futura Std Book"/>
              </a:rPr>
              <a:t>Foundational concepts</a:t>
            </a:r>
          </a:p>
          <a:p>
            <a:pPr>
              <a:lnSpc>
                <a:spcPct val="100000"/>
              </a:lnSpc>
              <a:spcBef>
                <a:spcPts val="0"/>
              </a:spcBef>
            </a:pPr>
            <a:r>
              <a:rPr lang="en-US" sz="2400" b="1" dirty="0">
                <a:latin typeface="Futura Std Book"/>
                <a:cs typeface="Futura Std Book"/>
              </a:rPr>
              <a:t>Core Pillars for inclusive policies</a:t>
            </a:r>
          </a:p>
          <a:p>
            <a:pPr>
              <a:lnSpc>
                <a:spcPct val="100000"/>
              </a:lnSpc>
              <a:spcBef>
                <a:spcPts val="0"/>
              </a:spcBef>
            </a:pPr>
            <a:r>
              <a:rPr lang="en-US" sz="2400" b="1" dirty="0">
                <a:latin typeface="Futura Std Book"/>
                <a:cs typeface="Futura Std Book"/>
              </a:rPr>
              <a:t>Structural requirements for enabling environments Part 1</a:t>
            </a:r>
          </a:p>
          <a:p>
            <a:pPr>
              <a:lnSpc>
                <a:spcPct val="100000"/>
              </a:lnSpc>
              <a:spcBef>
                <a:spcPts val="0"/>
              </a:spcBef>
            </a:pPr>
            <a:endParaRPr lang="en-US" sz="2400" b="1" dirty="0">
              <a:latin typeface="Futura Std Book"/>
              <a:cs typeface="Futura Std Book"/>
            </a:endParaRPr>
          </a:p>
          <a:p>
            <a:pPr marL="0" indent="0">
              <a:lnSpc>
                <a:spcPct val="100000"/>
              </a:lnSpc>
              <a:spcBef>
                <a:spcPts val="0"/>
              </a:spcBef>
              <a:buNone/>
            </a:pPr>
            <a:r>
              <a:rPr lang="en-US" sz="2400" b="1" dirty="0">
                <a:latin typeface="Futura Std Book"/>
                <a:cs typeface="Futura Std Book"/>
              </a:rPr>
              <a:t>Meal time: 00:00</a:t>
            </a:r>
          </a:p>
          <a:p>
            <a:pPr>
              <a:lnSpc>
                <a:spcPct val="100000"/>
              </a:lnSpc>
              <a:spcBef>
                <a:spcPts val="0"/>
              </a:spcBef>
            </a:pPr>
            <a:r>
              <a:rPr lang="en-US" sz="2400" b="1" dirty="0">
                <a:latin typeface="Futura Std Book"/>
                <a:cs typeface="Futura Std Book"/>
              </a:rPr>
              <a:t>Structural requirements for enabling environments Part 2</a:t>
            </a:r>
          </a:p>
          <a:p>
            <a:pPr>
              <a:lnSpc>
                <a:spcPct val="100000"/>
              </a:lnSpc>
              <a:spcBef>
                <a:spcPts val="0"/>
              </a:spcBef>
            </a:pPr>
            <a:r>
              <a:rPr lang="en-US" sz="2400" b="1" dirty="0">
                <a:latin typeface="Futura Std Book"/>
                <a:cs typeface="Futura Std Book"/>
              </a:rPr>
              <a:t>Final thoughts</a:t>
            </a:r>
          </a:p>
          <a:p>
            <a:pPr>
              <a:lnSpc>
                <a:spcPct val="100000"/>
              </a:lnSpc>
              <a:spcBef>
                <a:spcPts val="0"/>
              </a:spcBef>
            </a:pPr>
            <a:r>
              <a:rPr lang="en-US" sz="2400" b="1" dirty="0">
                <a:latin typeface="Futura Std Book"/>
                <a:cs typeface="Futura Std Book"/>
              </a:rPr>
              <a:t>Next Steps</a:t>
            </a:r>
          </a:p>
          <a:p>
            <a:pPr>
              <a:lnSpc>
                <a:spcPct val="100000"/>
              </a:lnSpc>
              <a:spcBef>
                <a:spcPts val="0"/>
              </a:spcBef>
            </a:pPr>
            <a:endParaRPr lang="en-US" sz="2400" b="1" dirty="0">
              <a:latin typeface="Futura Std Book"/>
              <a:cs typeface="Futura Std Book"/>
            </a:endParaRPr>
          </a:p>
          <a:p>
            <a:pPr marL="0" indent="0">
              <a:lnSpc>
                <a:spcPct val="100000"/>
              </a:lnSpc>
              <a:spcBef>
                <a:spcPts val="0"/>
              </a:spcBef>
              <a:buNone/>
            </a:pPr>
            <a:r>
              <a:rPr lang="en-US" sz="2400" b="1" dirty="0">
                <a:latin typeface="Futura Std Book"/>
                <a:cs typeface="Futura Std Book"/>
              </a:rPr>
              <a:t>Closing time:</a:t>
            </a:r>
          </a:p>
        </p:txBody>
      </p:sp>
    </p:spTree>
    <p:extLst>
      <p:ext uri="{BB962C8B-B14F-4D97-AF65-F5344CB8AC3E}">
        <p14:creationId xmlns:p14="http://schemas.microsoft.com/office/powerpoint/2010/main" val="138474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925350"/>
            <a:ext cx="10515600" cy="971184"/>
          </a:xfrm>
        </p:spPr>
        <p:txBody>
          <a:bodyPr/>
          <a:lstStyle/>
          <a:p>
            <a:r>
              <a:rPr lang="en-US" dirty="0"/>
              <a:t>Disability and Ableism:</a:t>
            </a:r>
          </a:p>
        </p:txBody>
      </p:sp>
      <p:sp>
        <p:nvSpPr>
          <p:cNvPr id="3" name="Content Placeholder 2">
            <a:extLst>
              <a:ext uri="{FF2B5EF4-FFF2-40B4-BE49-F238E27FC236}">
                <a16:creationId xmlns:a16="http://schemas.microsoft.com/office/drawing/2014/main" id="{158FF1EE-FAAE-AC4F-82D6-A68B84893A95}"/>
              </a:ext>
            </a:extLst>
          </p:cNvPr>
          <p:cNvSpPr>
            <a:spLocks noGrp="1"/>
          </p:cNvSpPr>
          <p:nvPr>
            <p:ph idx="1"/>
          </p:nvPr>
        </p:nvSpPr>
        <p:spPr>
          <a:xfrm>
            <a:off x="838200" y="3093156"/>
            <a:ext cx="10515600" cy="2607733"/>
          </a:xfrm>
        </p:spPr>
        <p:txBody>
          <a:bodyPr>
            <a:noAutofit/>
          </a:bodyPr>
          <a:lstStyle/>
          <a:p>
            <a:pPr marL="0" indent="0">
              <a:lnSpc>
                <a:spcPct val="100000"/>
              </a:lnSpc>
              <a:buNone/>
            </a:pPr>
            <a:r>
              <a:rPr lang="en-US" sz="4000" b="1" dirty="0">
                <a:latin typeface="Futura Std Book"/>
                <a:cs typeface="Futura Std Book"/>
              </a:rPr>
              <a:t>What did you think about disability when you were 8-12 years old?</a:t>
            </a:r>
          </a:p>
        </p:txBody>
      </p:sp>
    </p:spTree>
    <p:extLst>
      <p:ext uri="{BB962C8B-B14F-4D97-AF65-F5344CB8AC3E}">
        <p14:creationId xmlns:p14="http://schemas.microsoft.com/office/powerpoint/2010/main" val="1165390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925350"/>
            <a:ext cx="10515600" cy="971184"/>
          </a:xfrm>
        </p:spPr>
        <p:txBody>
          <a:bodyPr/>
          <a:lstStyle/>
          <a:p>
            <a:r>
              <a:rPr lang="en-US" dirty="0"/>
              <a:t>In trios:</a:t>
            </a:r>
          </a:p>
        </p:txBody>
      </p:sp>
      <p:sp>
        <p:nvSpPr>
          <p:cNvPr id="3" name="Content Placeholder 2">
            <a:extLst>
              <a:ext uri="{FF2B5EF4-FFF2-40B4-BE49-F238E27FC236}">
                <a16:creationId xmlns:a16="http://schemas.microsoft.com/office/drawing/2014/main" id="{158FF1EE-FAAE-AC4F-82D6-A68B84893A95}"/>
              </a:ext>
            </a:extLst>
          </p:cNvPr>
          <p:cNvSpPr>
            <a:spLocks noGrp="1"/>
          </p:cNvSpPr>
          <p:nvPr>
            <p:ph idx="1"/>
          </p:nvPr>
        </p:nvSpPr>
        <p:spPr>
          <a:xfrm>
            <a:off x="838200" y="2125133"/>
            <a:ext cx="10515600" cy="2607733"/>
          </a:xfrm>
        </p:spPr>
        <p:txBody>
          <a:bodyPr>
            <a:noAutofit/>
          </a:bodyPr>
          <a:lstStyle/>
          <a:p>
            <a:pPr>
              <a:lnSpc>
                <a:spcPct val="100000"/>
              </a:lnSpc>
            </a:pPr>
            <a:r>
              <a:rPr lang="en-US" sz="3200" dirty="0">
                <a:latin typeface="Futura Std Book"/>
                <a:cs typeface="Futura Std Book"/>
              </a:rPr>
              <a:t>Share what you remembered</a:t>
            </a:r>
          </a:p>
          <a:p>
            <a:pPr>
              <a:lnSpc>
                <a:spcPct val="100000"/>
              </a:lnSpc>
            </a:pPr>
            <a:r>
              <a:rPr lang="en-US" sz="3200" dirty="0">
                <a:latin typeface="Futura Std Book"/>
                <a:cs typeface="Futura Std Book"/>
              </a:rPr>
              <a:t>What do you notice in common between the stories?</a:t>
            </a:r>
          </a:p>
          <a:p>
            <a:pPr>
              <a:lnSpc>
                <a:spcPct val="100000"/>
              </a:lnSpc>
            </a:pPr>
            <a:r>
              <a:rPr lang="en-US" sz="3200" dirty="0">
                <a:latin typeface="Futura Std Book"/>
                <a:cs typeface="Futura Std Book"/>
              </a:rPr>
              <a:t>Come up with a list of words that you associated with disability during that time of your life.</a:t>
            </a:r>
          </a:p>
        </p:txBody>
      </p:sp>
    </p:spTree>
    <p:extLst>
      <p:ext uri="{BB962C8B-B14F-4D97-AF65-F5344CB8AC3E}">
        <p14:creationId xmlns:p14="http://schemas.microsoft.com/office/powerpoint/2010/main" val="1329503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p:txBody>
          <a:bodyPr/>
          <a:lstStyle/>
          <a:p>
            <a:r>
              <a:rPr lang="en-US" dirty="0"/>
              <a:t>Models of disability</a:t>
            </a:r>
          </a:p>
        </p:txBody>
      </p:sp>
      <p:sp>
        <p:nvSpPr>
          <p:cNvPr id="3" name="Content Placeholder 2">
            <a:extLst>
              <a:ext uri="{FF2B5EF4-FFF2-40B4-BE49-F238E27FC236}">
                <a16:creationId xmlns:a16="http://schemas.microsoft.com/office/drawing/2014/main" id="{158FF1EE-FAAE-AC4F-82D6-A68B84893A95}"/>
              </a:ext>
            </a:extLst>
          </p:cNvPr>
          <p:cNvSpPr>
            <a:spLocks noGrp="1"/>
          </p:cNvSpPr>
          <p:nvPr>
            <p:ph sz="half" idx="1"/>
          </p:nvPr>
        </p:nvSpPr>
        <p:spPr>
          <a:xfrm>
            <a:off x="838200" y="2124522"/>
            <a:ext cx="5181600" cy="4178830"/>
          </a:xfrm>
        </p:spPr>
        <p:txBody>
          <a:bodyPr>
            <a:normAutofit fontScale="92500"/>
          </a:bodyPr>
          <a:lstStyle/>
          <a:p>
            <a:pPr marL="0" indent="0">
              <a:lnSpc>
                <a:spcPct val="100000"/>
              </a:lnSpc>
              <a:buNone/>
            </a:pPr>
            <a:r>
              <a:rPr lang="en-US" b="1" dirty="0">
                <a:latin typeface="Futura Std Book"/>
                <a:cs typeface="Futura Std Book"/>
              </a:rPr>
              <a:t>Charity Model of Disability</a:t>
            </a:r>
          </a:p>
          <a:p>
            <a:pPr>
              <a:lnSpc>
                <a:spcPct val="100000"/>
              </a:lnSpc>
            </a:pPr>
            <a:r>
              <a:rPr lang="en-US" sz="2400" dirty="0">
                <a:latin typeface="Futura Std Book"/>
                <a:cs typeface="Futura Std Book"/>
              </a:rPr>
              <a:t>People with impairments perceived as objects of benevolence who cannot take care of themselves. </a:t>
            </a:r>
          </a:p>
          <a:p>
            <a:pPr>
              <a:lnSpc>
                <a:spcPct val="100000"/>
              </a:lnSpc>
            </a:pPr>
            <a:r>
              <a:rPr lang="en-US" sz="2400" dirty="0">
                <a:latin typeface="Futura Std Book"/>
                <a:cs typeface="Futura Std Book"/>
              </a:rPr>
              <a:t>Conditions participation to receiving “help” or charity.</a:t>
            </a:r>
          </a:p>
          <a:p>
            <a:pPr>
              <a:lnSpc>
                <a:spcPct val="100000"/>
              </a:lnSpc>
            </a:pPr>
            <a:r>
              <a:rPr lang="en-US" sz="2400" dirty="0">
                <a:latin typeface="Futura Std Book"/>
                <a:cs typeface="Futura Std Book"/>
              </a:rPr>
              <a:t>Having impairments is seen as a curse or punishment.</a:t>
            </a:r>
          </a:p>
          <a:p>
            <a:pPr marL="0" indent="0">
              <a:lnSpc>
                <a:spcPct val="100000"/>
              </a:lnSpc>
              <a:buNone/>
            </a:pPr>
            <a:endParaRPr lang="en-US" b="1" dirty="0">
              <a:latin typeface="Futura Std Book"/>
              <a:cs typeface="Futura Std Book"/>
            </a:endParaRPr>
          </a:p>
          <a:p>
            <a:pPr marL="0" indent="0">
              <a:lnSpc>
                <a:spcPct val="100000"/>
              </a:lnSpc>
              <a:buNone/>
            </a:pPr>
            <a:endParaRPr lang="en-US" b="1" dirty="0">
              <a:latin typeface="Futura Std Book"/>
              <a:cs typeface="Futura Std Book"/>
            </a:endParaRPr>
          </a:p>
        </p:txBody>
      </p:sp>
      <p:sp>
        <p:nvSpPr>
          <p:cNvPr id="5" name="Content Placeholder 4"/>
          <p:cNvSpPr>
            <a:spLocks noGrp="1"/>
          </p:cNvSpPr>
          <p:nvPr>
            <p:ph sz="half" idx="2"/>
          </p:nvPr>
        </p:nvSpPr>
        <p:spPr>
          <a:xfrm>
            <a:off x="6172202" y="2124522"/>
            <a:ext cx="5181600" cy="4178831"/>
          </a:xfrm>
        </p:spPr>
        <p:txBody>
          <a:bodyPr>
            <a:normAutofit fontScale="92500"/>
          </a:body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Futura Std Book"/>
                <a:ea typeface="+mn-ea"/>
                <a:cs typeface="Futura Std Book"/>
              </a:rPr>
              <a:t>Medical Model of Disability</a:t>
            </a:r>
          </a:p>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Futura Std Book"/>
                <a:ea typeface="+mn-ea"/>
                <a:cs typeface="Futura Std Book"/>
              </a:rPr>
              <a:t>People with impairments seen throughout history as persons who are sick or subjects of rehabilitation. </a:t>
            </a:r>
          </a:p>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Futura Std Book"/>
                <a:ea typeface="+mn-ea"/>
                <a:cs typeface="Futura Std Book"/>
              </a:rPr>
              <a:t>Reduces persons to their impairment and conditions participation to being rehabilitated or “fixed” to meet societal norms and to fit back into society.</a:t>
            </a:r>
          </a:p>
        </p:txBody>
      </p:sp>
    </p:spTree>
    <p:extLst>
      <p:ext uri="{BB962C8B-B14F-4D97-AF65-F5344CB8AC3E}">
        <p14:creationId xmlns:p14="http://schemas.microsoft.com/office/powerpoint/2010/main" val="2611290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925350"/>
            <a:ext cx="10515600" cy="971184"/>
          </a:xfrm>
        </p:spPr>
        <p:txBody>
          <a:bodyPr/>
          <a:lstStyle/>
          <a:p>
            <a:r>
              <a:rPr lang="en-US" dirty="0"/>
              <a:t>Human Rights Model of Disability</a:t>
            </a:r>
          </a:p>
        </p:txBody>
      </p:sp>
      <p:pic>
        <p:nvPicPr>
          <p:cNvPr id="6" name="Picture 5" descr="An infographic with three colored circles. The first two circles say &quot;Persons with Impairments&quot; plus &quot;Barriers&quot;. They are connected with a plus sign. Between the 2nd and third circle is an equals sign. The third circle says &quot;Disability.&quot;" title="Human Rights Model of Disability">
            <a:extLst>
              <a:ext uri="{FF2B5EF4-FFF2-40B4-BE49-F238E27FC236}">
                <a16:creationId xmlns:a16="http://schemas.microsoft.com/office/drawing/2014/main" id="{AE93C0D8-66E9-4226-9BB6-6E95788D4E6B}"/>
              </a:ext>
            </a:extLst>
          </p:cNvPr>
          <p:cNvPicPr>
            <a:picLocks noChangeAspect="1"/>
          </p:cNvPicPr>
          <p:nvPr/>
        </p:nvPicPr>
        <p:blipFill>
          <a:blip r:embed="rId2"/>
          <a:stretch>
            <a:fillRect/>
          </a:stretch>
        </p:blipFill>
        <p:spPr>
          <a:xfrm>
            <a:off x="441907" y="2150835"/>
            <a:ext cx="11308186" cy="3781815"/>
          </a:xfrm>
          <a:prstGeom prst="rect">
            <a:avLst/>
          </a:prstGeom>
        </p:spPr>
      </p:pic>
    </p:spTree>
    <p:extLst>
      <p:ext uri="{BB962C8B-B14F-4D97-AF65-F5344CB8AC3E}">
        <p14:creationId xmlns:p14="http://schemas.microsoft.com/office/powerpoint/2010/main" val="17225653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442C6A69-F7AD-4170-87BA-0595BA09053C}" vid="{E613236A-6E84-4364-B4C5-8C27DA45033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UNBRANDED</Template>
  <TotalTime>12</TotalTime>
  <Words>973</Words>
  <Application>Microsoft Office PowerPoint</Application>
  <PresentationFormat>Widescreen</PresentationFormat>
  <Paragraphs>120</Paragraphs>
  <Slides>27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Futura Std Book</vt:lpstr>
      <vt:lpstr>Office Theme</vt:lpstr>
      <vt:lpstr>Foundations – Promoting the Rights of Persons with Disabilities through the Sustainable Development Goals  A Resource Package</vt:lpstr>
      <vt:lpstr>Welcome!</vt:lpstr>
      <vt:lpstr>Objectives of the module</vt:lpstr>
      <vt:lpstr>What’s in the Resource Package?</vt:lpstr>
      <vt:lpstr>Agenda</vt:lpstr>
      <vt:lpstr>Disability and Ableism:</vt:lpstr>
      <vt:lpstr>In trios:</vt:lpstr>
      <vt:lpstr>Models of disability</vt:lpstr>
      <vt:lpstr>Human Rights Model of Disability</vt:lpstr>
      <vt:lpstr>Barriers</vt:lpstr>
      <vt:lpstr>Privilege Road</vt:lpstr>
      <vt:lpstr>Ableism</vt:lpstr>
      <vt:lpstr>Break! Come back at :00</vt:lpstr>
      <vt:lpstr>Five pillars of inclusive policies</vt:lpstr>
      <vt:lpstr>Gallery Round</vt:lpstr>
      <vt:lpstr>Video – Foundations</vt:lpstr>
      <vt:lpstr>Six structural requirements to create enable legal, policy and programming environments</vt:lpstr>
      <vt:lpstr>Governance</vt:lpstr>
      <vt:lpstr>Governance – Work in Groups</vt:lpstr>
      <vt:lpstr>Lunch Break! Come back at :00</vt:lpstr>
      <vt:lpstr>Structural Requirements Part 2</vt:lpstr>
      <vt:lpstr>Gallery Round</vt:lpstr>
      <vt:lpstr>Break! Come back at :00</vt:lpstr>
      <vt:lpstr>Final Thoughts</vt:lpstr>
      <vt:lpstr>Next Steps</vt:lpstr>
      <vt:lpstr>Closing Circle</vt:lpstr>
      <vt:lpstr>Thank you!  For further information,  please contact: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 Promoting the Rights of Persons with Disabilities through the Sustainable Development Goals  A Resource Package</dc:title>
  <dc:creator>Juan Sebastian Jaime Pardo</dc:creator>
  <cp:lastModifiedBy>Juan Sebastian Jaime Pardo</cp:lastModifiedBy>
  <cp:revision>2</cp:revision>
  <dcterms:created xsi:type="dcterms:W3CDTF">2022-10-04T16:52:31Z</dcterms:created>
  <dcterms:modified xsi:type="dcterms:W3CDTF">2022-10-11T12:52:23Z</dcterms:modified>
</cp:coreProperties>
</file>