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88" r:id="rId3"/>
    <p:sldId id="289"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 id="310" r:id="rId25"/>
    <p:sldId id="311" r:id="rId26"/>
    <p:sldId id="312" r:id="rId27"/>
    <p:sldId id="313" r:id="rId28"/>
    <p:sldId id="314" r:id="rId29"/>
    <p:sldId id="315" r:id="rId30"/>
    <p:sldId id="316" r:id="rId31"/>
    <p:sldId id="317" r:id="rId32"/>
    <p:sldId id="31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71440A-27DF-4AA4-BA89-1D3961D6FB86}" type="datetimeFigureOut">
              <a:rPr lang="en-GB" smtClean="0"/>
              <a:t>11/10/2022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AE23B9-6ABB-4FAE-9299-8E32682B312E}" type="slidenum">
              <a:rPr lang="en-GB" smtClean="0"/>
              <a:t>‹#›</a:t>
            </a:fld>
            <a:endParaRPr lang="en-GB"/>
          </a:p>
        </p:txBody>
      </p:sp>
    </p:spTree>
    <p:extLst>
      <p:ext uri="{BB962C8B-B14F-4D97-AF65-F5344CB8AC3E}">
        <p14:creationId xmlns:p14="http://schemas.microsoft.com/office/powerpoint/2010/main" val="3208597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8945B8A-8DB1-DE4D-88FD-212EC0A87B53}" type="slidenum">
              <a:rPr lang="en-US" smtClean="0"/>
              <a:t>1</a:t>
            </a:fld>
            <a:endParaRPr lang="en-US"/>
          </a:p>
        </p:txBody>
      </p:sp>
    </p:spTree>
    <p:extLst>
      <p:ext uri="{BB962C8B-B14F-4D97-AF65-F5344CB8AC3E}">
        <p14:creationId xmlns:p14="http://schemas.microsoft.com/office/powerpoint/2010/main" val="2732958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ac5cef4684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gac5cef4684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ac5cef4684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gac5cef4684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4221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ac5cef4684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ac5cef4684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ac5cef4684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ac5cef4684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01682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ac5cef4684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ac5cef4684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ac5cef4684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ac5cef4684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487387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ac5cef4684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ac5cef4684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9da518b884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9da518b884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9da518b884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9da518b884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ada10067fa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ada10067fa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9da518b884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9da518b884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522603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ada10067fa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ada10067f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ada10067fa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ada10067fa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3" name="Google Shape;18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ac5cef4684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9" name="Google Shape;189;gac5cef4684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9abae77d7f_3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9abae77d7f_3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ada10067fa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ada10067fa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9abae77d7f_3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9abae77d7f_3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9da518b884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9da518b884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9da518b884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9da518b88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9da518b884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9da518b884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9da518b884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9da518b88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13912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9da518b88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g9da518b884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9da518b88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g9da518b884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69282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8F0B2-C540-4C43-847A-4E1F9F5F2B6B}"/>
              </a:ext>
            </a:extLst>
          </p:cNvPr>
          <p:cNvSpPr>
            <a:spLocks noGrp="1"/>
          </p:cNvSpPr>
          <p:nvPr>
            <p:ph type="ctrTitle"/>
          </p:nvPr>
        </p:nvSpPr>
        <p:spPr>
          <a:xfrm>
            <a:off x="1524000" y="1122363"/>
            <a:ext cx="9144000" cy="2387600"/>
          </a:xfrm>
        </p:spPr>
        <p:txBody>
          <a:bodyPr anchor="b"/>
          <a:lstStyle>
            <a:lvl1pPr algn="ctr">
              <a:defRPr sz="6000">
                <a:latin typeface="Futura Std Book" panose="020B0802020204020204" pitchFamily="34" charset="0"/>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17FDD0B0-22A7-4C2B-B80E-80A2D41B5470}"/>
              </a:ext>
            </a:extLst>
          </p:cNvPr>
          <p:cNvSpPr>
            <a:spLocks noGrp="1"/>
          </p:cNvSpPr>
          <p:nvPr>
            <p:ph type="subTitle" idx="1"/>
          </p:nvPr>
        </p:nvSpPr>
        <p:spPr>
          <a:xfrm>
            <a:off x="1524000" y="3602038"/>
            <a:ext cx="9144000" cy="1655762"/>
          </a:xfrm>
        </p:spPr>
        <p:txBody>
          <a:bodyPr/>
          <a:lstStyle>
            <a:lvl1pPr marL="0" indent="0" algn="ctr">
              <a:buNone/>
              <a:defRPr sz="2400">
                <a:latin typeface="Futura Std Book" panose="020B08020202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a:extLst>
              <a:ext uri="{FF2B5EF4-FFF2-40B4-BE49-F238E27FC236}">
                <a16:creationId xmlns:a16="http://schemas.microsoft.com/office/drawing/2014/main" id="{677C8B65-2476-486A-8942-597DF58A67F3}"/>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9E637F04-F1DF-4FD3-BCEA-8362DA2CDC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4997F6-3DC5-41B1-BBBD-6B881A0CAECB}"/>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2388480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67240-712C-4838-A506-C3434916C78F}"/>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0771998-A6D2-4EFE-9D4A-FAA2C8426044}"/>
              </a:ext>
            </a:extLst>
          </p:cNvPr>
          <p:cNvSpPr>
            <a:spLocks noGrp="1"/>
          </p:cNvSpPr>
          <p:nvPr>
            <p:ph type="body" orient="vert" idx="1"/>
          </p:nvPr>
        </p:nvSpPr>
        <p:spPr/>
        <p:txBody>
          <a:bodyPr vert="eaVert"/>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76AE57-9858-4CF6-A224-0A1FC3708D1D}"/>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5" name="Footer Placeholder 4">
            <a:extLst>
              <a:ext uri="{FF2B5EF4-FFF2-40B4-BE49-F238E27FC236}">
                <a16:creationId xmlns:a16="http://schemas.microsoft.com/office/drawing/2014/main" id="{476AC64B-FB58-47A8-82AE-7C57D442EC0C}"/>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6" name="Slide Number Placeholder 5">
            <a:extLst>
              <a:ext uri="{FF2B5EF4-FFF2-40B4-BE49-F238E27FC236}">
                <a16:creationId xmlns:a16="http://schemas.microsoft.com/office/drawing/2014/main" id="{DACAC21F-E140-4B31-B338-56844E77B4FF}"/>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605403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774D60-86CD-42D8-AB59-CEDE851D1984}"/>
              </a:ext>
            </a:extLst>
          </p:cNvPr>
          <p:cNvSpPr>
            <a:spLocks noGrp="1"/>
          </p:cNvSpPr>
          <p:nvPr>
            <p:ph type="title" orient="vert"/>
          </p:nvPr>
        </p:nvSpPr>
        <p:spPr>
          <a:xfrm>
            <a:off x="8724900" y="365125"/>
            <a:ext cx="2628900" cy="5811838"/>
          </a:xfrm>
        </p:spPr>
        <p:txBody>
          <a:bodyPr vert="eaVert"/>
          <a:lstStyle>
            <a:lvl1pPr>
              <a:defRPr>
                <a:latin typeface="Futura Std Book" panose="020B08020202040202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401D21-9D77-4F46-804B-25750EA608DC}"/>
              </a:ext>
            </a:extLst>
          </p:cNvPr>
          <p:cNvSpPr>
            <a:spLocks noGrp="1"/>
          </p:cNvSpPr>
          <p:nvPr>
            <p:ph type="body" orient="vert" idx="1"/>
          </p:nvPr>
        </p:nvSpPr>
        <p:spPr>
          <a:xfrm>
            <a:off x="838200" y="365125"/>
            <a:ext cx="7734300" cy="5811838"/>
          </a:xfrm>
        </p:spPr>
        <p:txBody>
          <a:bodyPr vert="eaVert"/>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E1220D-FA09-47CD-BD71-DD0D708A6ADE}"/>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5" name="Footer Placeholder 4">
            <a:extLst>
              <a:ext uri="{FF2B5EF4-FFF2-40B4-BE49-F238E27FC236}">
                <a16:creationId xmlns:a16="http://schemas.microsoft.com/office/drawing/2014/main" id="{2A2E9512-AA3F-4524-AA00-2C2EE4A65253}"/>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6" name="Slide Number Placeholder 5">
            <a:extLst>
              <a:ext uri="{FF2B5EF4-FFF2-40B4-BE49-F238E27FC236}">
                <a16:creationId xmlns:a16="http://schemas.microsoft.com/office/drawing/2014/main" id="{D73DD4DB-A9EE-47B0-AE11-B91EEF083EF7}"/>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58800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FD956-DFE4-4AB4-A28E-1C9F823FD335}"/>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15B97706-E26E-432C-A125-346AEB538F78}"/>
              </a:ext>
            </a:extLst>
          </p:cNvPr>
          <p:cNvSpPr>
            <a:spLocks noGrp="1"/>
          </p:cNvSpPr>
          <p:nvPr>
            <p:ph idx="1"/>
          </p:nvPr>
        </p:nvSpPr>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3AB5AAB2-EDC3-41DB-A756-34EB07A0C680}"/>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E2160649-4F63-468F-A296-311EEB80C5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6FCF2F-0220-4C91-9B38-DCB11FC68E80}"/>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516015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AC6DC-319C-4C38-8BF3-A1711C2A4DDB}"/>
              </a:ext>
            </a:extLst>
          </p:cNvPr>
          <p:cNvSpPr>
            <a:spLocks noGrp="1"/>
          </p:cNvSpPr>
          <p:nvPr>
            <p:ph type="title"/>
          </p:nvPr>
        </p:nvSpPr>
        <p:spPr>
          <a:xfrm>
            <a:off x="831850" y="1709738"/>
            <a:ext cx="10515600" cy="2852737"/>
          </a:xfrm>
        </p:spPr>
        <p:txBody>
          <a:bodyPr anchor="b"/>
          <a:lstStyle>
            <a:lvl1pPr>
              <a:defRPr sz="6000">
                <a:latin typeface="Futura Std Book" panose="020B0802020204020204" pitchFamily="34" charset="0"/>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356CEEF9-F69A-4751-BC3D-A5F51D695D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Futura Std Book" panose="020B0802020204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47B277-B18E-43BD-9657-2FFAE7439AC5}"/>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dirty="0"/>
          </a:p>
        </p:txBody>
      </p:sp>
      <p:sp>
        <p:nvSpPr>
          <p:cNvPr id="5" name="Footer Placeholder 4">
            <a:extLst>
              <a:ext uri="{FF2B5EF4-FFF2-40B4-BE49-F238E27FC236}">
                <a16:creationId xmlns:a16="http://schemas.microsoft.com/office/drawing/2014/main" id="{4F467887-3EB2-4D8D-9ABF-7AA72E9E0C86}"/>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dirty="0"/>
          </a:p>
        </p:txBody>
      </p:sp>
      <p:sp>
        <p:nvSpPr>
          <p:cNvPr id="6" name="Slide Number Placeholder 5">
            <a:extLst>
              <a:ext uri="{FF2B5EF4-FFF2-40B4-BE49-F238E27FC236}">
                <a16:creationId xmlns:a16="http://schemas.microsoft.com/office/drawing/2014/main" id="{90A42675-BCFB-411B-8584-BAFE3A64E8E0}"/>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dirty="0"/>
          </a:p>
        </p:txBody>
      </p:sp>
    </p:spTree>
    <p:extLst>
      <p:ext uri="{BB962C8B-B14F-4D97-AF65-F5344CB8AC3E}">
        <p14:creationId xmlns:p14="http://schemas.microsoft.com/office/powerpoint/2010/main" val="2325680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C1ED2-238C-4F4E-BF35-ACDC5B4D9716}"/>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0E5EAAF0-B985-4B43-9206-8539AE3015F4}"/>
              </a:ext>
            </a:extLst>
          </p:cNvPr>
          <p:cNvSpPr>
            <a:spLocks noGrp="1"/>
          </p:cNvSpPr>
          <p:nvPr>
            <p:ph sz="half" idx="1"/>
          </p:nvPr>
        </p:nvSpPr>
        <p:spPr>
          <a:xfrm>
            <a:off x="838200" y="1825625"/>
            <a:ext cx="5181600" cy="435133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FEFBB78D-33CE-4A9E-ADC4-919B45B2ED29}"/>
              </a:ext>
            </a:extLst>
          </p:cNvPr>
          <p:cNvSpPr>
            <a:spLocks noGrp="1"/>
          </p:cNvSpPr>
          <p:nvPr>
            <p:ph sz="half" idx="2"/>
          </p:nvPr>
        </p:nvSpPr>
        <p:spPr>
          <a:xfrm>
            <a:off x="6172200" y="1825625"/>
            <a:ext cx="5181600" cy="435133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B1E67525-F81D-47B7-B0A8-8D502595903F}"/>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6" name="Footer Placeholder 5">
            <a:extLst>
              <a:ext uri="{FF2B5EF4-FFF2-40B4-BE49-F238E27FC236}">
                <a16:creationId xmlns:a16="http://schemas.microsoft.com/office/drawing/2014/main" id="{99559C59-343A-40CC-8CD5-E64E98A691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8933EA-E1EC-4941-BACA-CB302A62C03B}"/>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1094785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88552-9542-4C8E-8DBA-126770F2E096}"/>
              </a:ext>
            </a:extLst>
          </p:cNvPr>
          <p:cNvSpPr>
            <a:spLocks noGrp="1"/>
          </p:cNvSpPr>
          <p:nvPr>
            <p:ph type="title"/>
          </p:nvPr>
        </p:nvSpPr>
        <p:spPr>
          <a:xfrm>
            <a:off x="839788" y="365125"/>
            <a:ext cx="10515600" cy="1325563"/>
          </a:xfrm>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5ECD02C1-0D6A-48FD-9027-A5B05D3CE4C5}"/>
              </a:ext>
            </a:extLst>
          </p:cNvPr>
          <p:cNvSpPr>
            <a:spLocks noGrp="1"/>
          </p:cNvSpPr>
          <p:nvPr>
            <p:ph type="body" idx="1"/>
          </p:nvPr>
        </p:nvSpPr>
        <p:spPr>
          <a:xfrm>
            <a:off x="839788" y="1681163"/>
            <a:ext cx="5157787" cy="823912"/>
          </a:xfrm>
        </p:spPr>
        <p:txBody>
          <a:bodyPr anchor="b"/>
          <a:lstStyle>
            <a:lvl1pPr marL="0" indent="0">
              <a:buNone/>
              <a:defRPr sz="2400" b="1">
                <a:latin typeface="Futura Std Book" panose="020B08020202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9EF59A-FA61-4F78-9F48-CF35F094FB9D}"/>
              </a:ext>
            </a:extLst>
          </p:cNvPr>
          <p:cNvSpPr>
            <a:spLocks noGrp="1"/>
          </p:cNvSpPr>
          <p:nvPr>
            <p:ph sz="half" idx="2"/>
          </p:nvPr>
        </p:nvSpPr>
        <p:spPr>
          <a:xfrm>
            <a:off x="839788" y="2505075"/>
            <a:ext cx="5157787" cy="368458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ADEF201-4AB9-4188-9243-C1ADEC93122D}"/>
              </a:ext>
            </a:extLst>
          </p:cNvPr>
          <p:cNvSpPr>
            <a:spLocks noGrp="1"/>
          </p:cNvSpPr>
          <p:nvPr>
            <p:ph type="body" sz="quarter" idx="3"/>
          </p:nvPr>
        </p:nvSpPr>
        <p:spPr>
          <a:xfrm>
            <a:off x="6172200" y="1681163"/>
            <a:ext cx="5183188" cy="823912"/>
          </a:xfrm>
        </p:spPr>
        <p:txBody>
          <a:bodyPr anchor="b"/>
          <a:lstStyle>
            <a:lvl1pPr marL="0" indent="0">
              <a:buNone/>
              <a:defRPr sz="2400" b="1">
                <a:latin typeface="Futura Std Book" panose="020B08020202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D9472B-62C2-494B-A857-B01B41FD9CFA}"/>
              </a:ext>
            </a:extLst>
          </p:cNvPr>
          <p:cNvSpPr>
            <a:spLocks noGrp="1"/>
          </p:cNvSpPr>
          <p:nvPr>
            <p:ph sz="quarter" idx="4"/>
          </p:nvPr>
        </p:nvSpPr>
        <p:spPr>
          <a:xfrm>
            <a:off x="6172200" y="2505075"/>
            <a:ext cx="5183188" cy="368458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B8DA3DB-B5A3-4D51-817F-F9E5189C7E45}"/>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8" name="Footer Placeholder 7">
            <a:extLst>
              <a:ext uri="{FF2B5EF4-FFF2-40B4-BE49-F238E27FC236}">
                <a16:creationId xmlns:a16="http://schemas.microsoft.com/office/drawing/2014/main" id="{AB84D055-D49F-4E99-9EDF-CAB3EE5A83B1}"/>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9" name="Slide Number Placeholder 8">
            <a:extLst>
              <a:ext uri="{FF2B5EF4-FFF2-40B4-BE49-F238E27FC236}">
                <a16:creationId xmlns:a16="http://schemas.microsoft.com/office/drawing/2014/main" id="{0F925A69-65CF-4B64-B2EC-B7AE5D800229}"/>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1121575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7A432-F2FC-46C1-AC0C-9E8852E785E0}"/>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Date Placeholder 2">
            <a:extLst>
              <a:ext uri="{FF2B5EF4-FFF2-40B4-BE49-F238E27FC236}">
                <a16:creationId xmlns:a16="http://schemas.microsoft.com/office/drawing/2014/main" id="{091AF452-E844-4F81-98D4-88CF9BD48C13}"/>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4" name="Footer Placeholder 3">
            <a:extLst>
              <a:ext uri="{FF2B5EF4-FFF2-40B4-BE49-F238E27FC236}">
                <a16:creationId xmlns:a16="http://schemas.microsoft.com/office/drawing/2014/main" id="{CEBFA5B3-0F16-415D-AD22-8D6D064B96F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536D01B-DEBB-4B6E-A2A7-134C99AE87D7}"/>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3246793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8D6B69-BD1B-4EC7-B000-FFFC58DB63CC}"/>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3" name="Footer Placeholder 2">
            <a:extLst>
              <a:ext uri="{FF2B5EF4-FFF2-40B4-BE49-F238E27FC236}">
                <a16:creationId xmlns:a16="http://schemas.microsoft.com/office/drawing/2014/main" id="{0CA0B58B-5BA7-4BC4-8081-79C983155CCB}"/>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4" name="Slide Number Placeholder 3">
            <a:extLst>
              <a:ext uri="{FF2B5EF4-FFF2-40B4-BE49-F238E27FC236}">
                <a16:creationId xmlns:a16="http://schemas.microsoft.com/office/drawing/2014/main" id="{68E3B03B-985D-491E-BB3D-53657F3DBE1B}"/>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958126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5BC72-FE6F-4EF3-97EE-5DE6B0AA590D}"/>
              </a:ext>
            </a:extLst>
          </p:cNvPr>
          <p:cNvSpPr>
            <a:spLocks noGrp="1"/>
          </p:cNvSpPr>
          <p:nvPr>
            <p:ph type="title"/>
          </p:nvPr>
        </p:nvSpPr>
        <p:spPr>
          <a:xfrm>
            <a:off x="839788" y="457200"/>
            <a:ext cx="3932237" cy="1600200"/>
          </a:xfrm>
        </p:spPr>
        <p:txBody>
          <a:bodyPr anchor="b"/>
          <a:lstStyle>
            <a:lvl1pPr>
              <a:defRPr sz="3200">
                <a:latin typeface="Futura Std Book" panose="020B0802020204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BA65F1E-E11F-45DC-B6A0-71CFAA989BA6}"/>
              </a:ext>
            </a:extLst>
          </p:cNvPr>
          <p:cNvSpPr>
            <a:spLocks noGrp="1"/>
          </p:cNvSpPr>
          <p:nvPr>
            <p:ph idx="1"/>
          </p:nvPr>
        </p:nvSpPr>
        <p:spPr>
          <a:xfrm>
            <a:off x="5183188" y="987425"/>
            <a:ext cx="6172200" cy="4873625"/>
          </a:xfrm>
        </p:spPr>
        <p:txBody>
          <a:bodyPr/>
          <a:lstStyle>
            <a:lvl1pPr>
              <a:defRPr sz="3200">
                <a:latin typeface="Futura Std Book" panose="020B0802020204020204" pitchFamily="34" charset="0"/>
              </a:defRPr>
            </a:lvl1pPr>
            <a:lvl2pPr>
              <a:defRPr sz="2800">
                <a:latin typeface="Futura Std Book" panose="020B0802020204020204" pitchFamily="34" charset="0"/>
              </a:defRPr>
            </a:lvl2pPr>
            <a:lvl3pPr>
              <a:defRPr sz="2400">
                <a:latin typeface="Futura Std Book" panose="020B0802020204020204" pitchFamily="34" charset="0"/>
              </a:defRPr>
            </a:lvl3pPr>
            <a:lvl4pPr>
              <a:defRPr sz="2000">
                <a:latin typeface="Futura Std Book" panose="020B0802020204020204" pitchFamily="34" charset="0"/>
              </a:defRPr>
            </a:lvl4pPr>
            <a:lvl5pPr>
              <a:defRPr sz="2000">
                <a:latin typeface="Futura Std Book" panose="020B0802020204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D5B013-F939-4D78-A411-0905EACBE302}"/>
              </a:ext>
            </a:extLst>
          </p:cNvPr>
          <p:cNvSpPr>
            <a:spLocks noGrp="1"/>
          </p:cNvSpPr>
          <p:nvPr>
            <p:ph type="body" sz="half" idx="2"/>
          </p:nvPr>
        </p:nvSpPr>
        <p:spPr>
          <a:xfrm>
            <a:off x="839788" y="2057400"/>
            <a:ext cx="3932237" cy="3811588"/>
          </a:xfrm>
        </p:spPr>
        <p:txBody>
          <a:bodyPr/>
          <a:lstStyle>
            <a:lvl1pPr marL="0" indent="0">
              <a:buNone/>
              <a:defRPr sz="1600">
                <a:latin typeface="Futura Std Book" panose="020B0802020204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10E13D-4B5A-4356-AFB7-F3CD5DD7A744}"/>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6" name="Footer Placeholder 5">
            <a:extLst>
              <a:ext uri="{FF2B5EF4-FFF2-40B4-BE49-F238E27FC236}">
                <a16:creationId xmlns:a16="http://schemas.microsoft.com/office/drawing/2014/main" id="{3F6AAA12-A624-4891-8198-E2039E4EB10B}"/>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7" name="Slide Number Placeholder 6">
            <a:extLst>
              <a:ext uri="{FF2B5EF4-FFF2-40B4-BE49-F238E27FC236}">
                <a16:creationId xmlns:a16="http://schemas.microsoft.com/office/drawing/2014/main" id="{AE686E2D-12F8-4976-90C5-E0ECF51D0C40}"/>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3104041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9BD22-D1CA-42F5-B252-D6FB55AC4A38}"/>
              </a:ext>
            </a:extLst>
          </p:cNvPr>
          <p:cNvSpPr>
            <a:spLocks noGrp="1"/>
          </p:cNvSpPr>
          <p:nvPr>
            <p:ph type="title"/>
          </p:nvPr>
        </p:nvSpPr>
        <p:spPr>
          <a:xfrm>
            <a:off x="839788" y="457200"/>
            <a:ext cx="3932237" cy="1600200"/>
          </a:xfrm>
        </p:spPr>
        <p:txBody>
          <a:bodyPr anchor="b"/>
          <a:lstStyle>
            <a:lvl1pPr>
              <a:defRPr sz="3200">
                <a:latin typeface="Futura Std Book" panose="020B0802020204020204" pitchFamily="34" charset="0"/>
              </a:defRPr>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EBD20F9-CAEC-4CB6-9601-E805E3679088}"/>
              </a:ext>
            </a:extLst>
          </p:cNvPr>
          <p:cNvSpPr>
            <a:spLocks noGrp="1"/>
          </p:cNvSpPr>
          <p:nvPr>
            <p:ph type="pic" idx="1"/>
          </p:nvPr>
        </p:nvSpPr>
        <p:spPr>
          <a:xfrm>
            <a:off x="5183188" y="987425"/>
            <a:ext cx="6172200" cy="4873625"/>
          </a:xfrm>
        </p:spPr>
        <p:txBody>
          <a:bodyPr/>
          <a:lstStyle>
            <a:lvl1pPr marL="0" indent="0">
              <a:buNone/>
              <a:defRPr sz="3200">
                <a:latin typeface="Futura Std Book" panose="020B08020202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8B1F2738-2625-4E81-8319-09D941C2FCED}"/>
              </a:ext>
            </a:extLst>
          </p:cNvPr>
          <p:cNvSpPr>
            <a:spLocks noGrp="1"/>
          </p:cNvSpPr>
          <p:nvPr>
            <p:ph type="body" sz="half" idx="2"/>
          </p:nvPr>
        </p:nvSpPr>
        <p:spPr>
          <a:xfrm>
            <a:off x="839788" y="2057400"/>
            <a:ext cx="3932237" cy="3811588"/>
          </a:xfrm>
        </p:spPr>
        <p:txBody>
          <a:bodyPr/>
          <a:lstStyle>
            <a:lvl1pPr marL="0" indent="0">
              <a:buNone/>
              <a:defRPr sz="1600">
                <a:latin typeface="Futura Std Book" panose="020B0802020204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1F0C4A-E7D2-4375-929F-C76D236DB4F2}"/>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6" name="Footer Placeholder 5">
            <a:extLst>
              <a:ext uri="{FF2B5EF4-FFF2-40B4-BE49-F238E27FC236}">
                <a16:creationId xmlns:a16="http://schemas.microsoft.com/office/drawing/2014/main" id="{7A1AF91A-BCDB-459A-A4DB-30F3BF1E9646}"/>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7" name="Slide Number Placeholder 6">
            <a:extLst>
              <a:ext uri="{FF2B5EF4-FFF2-40B4-BE49-F238E27FC236}">
                <a16:creationId xmlns:a16="http://schemas.microsoft.com/office/drawing/2014/main" id="{931EF9AC-40A3-40C1-8E52-14239B28C1B2}"/>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1855340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CF8884-EFB7-44F9-848D-8164DE5BB7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7FCF8A-F0AE-4E84-8B57-5E97299A05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1EEB8C-8FD1-44D3-A843-ED3935C47E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9C923972-044A-447F-A58D-80190BA25E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D93A6FC-41DE-483F-9AE0-6517997F43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C3C185-07F4-4968-A01B-CB4B0BC64100}" type="slidenum">
              <a:rPr lang="en-GB" smtClean="0"/>
              <a:t>‹#›</a:t>
            </a:fld>
            <a:endParaRPr lang="en-GB"/>
          </a:p>
        </p:txBody>
      </p:sp>
    </p:spTree>
    <p:extLst>
      <p:ext uri="{BB962C8B-B14F-4D97-AF65-F5344CB8AC3E}">
        <p14:creationId xmlns:p14="http://schemas.microsoft.com/office/powerpoint/2010/main" val="3650673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un.org/development/desa/dspd/2019/04/un-disability-and-development-report-realizing-the-sdgs-by-for-and-with-persons-with-disabilities/"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un.org/development/desa/dspd/2019/04/un-disability-and-development-report-realizing-the-sdgs-by-for-and-with-persons-with-disabilities/"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undocs.org/en/A/HRC/43/41"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5BFDD-CE0F-3A40-9D26-617DA6559A6E}"/>
              </a:ext>
            </a:extLst>
          </p:cNvPr>
          <p:cNvSpPr>
            <a:spLocks noGrp="1"/>
          </p:cNvSpPr>
          <p:nvPr>
            <p:ph type="ctrTitle"/>
          </p:nvPr>
        </p:nvSpPr>
        <p:spPr>
          <a:xfrm>
            <a:off x="766119" y="950961"/>
            <a:ext cx="10223459" cy="3295057"/>
          </a:xfrm>
        </p:spPr>
        <p:txBody>
          <a:bodyPr>
            <a:normAutofit/>
          </a:bodyPr>
          <a:lstStyle/>
          <a:p>
            <a:pPr algn="l"/>
            <a:r>
              <a:rPr lang="en-US" sz="4000" b="1" dirty="0">
                <a:latin typeface="Futura Std Book" panose="020B0402020204020303" pitchFamily="34" charset="0"/>
              </a:rPr>
              <a:t>Policy Guidance on No Poverty – Promoting the Rights of Persons with Disabilities through the Sustainable Development Goals</a:t>
            </a:r>
            <a:br>
              <a:rPr lang="en-US" sz="4000" b="1" dirty="0">
                <a:latin typeface="Futura Std Book" panose="020B0402020204020303" pitchFamily="34" charset="0"/>
              </a:rPr>
            </a:br>
            <a:br>
              <a:rPr lang="en-US" sz="4000" b="1" dirty="0">
                <a:latin typeface="Futura Std Book" panose="020B0402020204020303" pitchFamily="34" charset="0"/>
              </a:rPr>
            </a:br>
            <a:r>
              <a:rPr lang="en-US" sz="3200" b="1" dirty="0">
                <a:latin typeface="Futura Std Book" panose="020B0402020204020303" pitchFamily="34" charset="0"/>
              </a:rPr>
              <a:t>A Resource Package</a:t>
            </a:r>
            <a:endParaRPr lang="en-US" sz="4000" b="1" dirty="0">
              <a:latin typeface="Futura Std Book" panose="020B0402020204020303" pitchFamily="34" charset="0"/>
            </a:endParaRPr>
          </a:p>
        </p:txBody>
      </p:sp>
      <p:sp>
        <p:nvSpPr>
          <p:cNvPr id="7" name="Subtitle 2">
            <a:extLst>
              <a:ext uri="{FF2B5EF4-FFF2-40B4-BE49-F238E27FC236}">
                <a16:creationId xmlns:a16="http://schemas.microsoft.com/office/drawing/2014/main" id="{13E8EAB9-9F73-45CE-9A79-21EBAD26A17A}"/>
              </a:ext>
            </a:extLst>
          </p:cNvPr>
          <p:cNvSpPr>
            <a:spLocks noGrp="1"/>
          </p:cNvSpPr>
          <p:nvPr>
            <p:ph type="subTitle" idx="1"/>
          </p:nvPr>
        </p:nvSpPr>
        <p:spPr>
          <a:xfrm>
            <a:off x="766119" y="5000978"/>
            <a:ext cx="9144000" cy="1468731"/>
          </a:xfrm>
        </p:spPr>
        <p:txBody>
          <a:bodyPr>
            <a:normAutofit fontScale="70000" lnSpcReduction="20000"/>
          </a:bodyPr>
          <a:lstStyle/>
          <a:p>
            <a:pPr algn="l">
              <a:lnSpc>
                <a:spcPct val="120000"/>
              </a:lnSpc>
              <a:spcBef>
                <a:spcPts val="0"/>
              </a:spcBef>
            </a:pPr>
            <a:r>
              <a:rPr lang="en-US" dirty="0">
                <a:latin typeface="Futura Std Book" panose="020B0402020204020303" pitchFamily="34" charset="0"/>
              </a:rPr>
              <a:t>In-Person Training Module </a:t>
            </a:r>
          </a:p>
          <a:p>
            <a:pPr algn="l">
              <a:lnSpc>
                <a:spcPct val="120000"/>
              </a:lnSpc>
              <a:spcBef>
                <a:spcPts val="0"/>
              </a:spcBef>
            </a:pPr>
            <a:r>
              <a:rPr lang="en-US" dirty="0">
                <a:latin typeface="Futura Std Book" panose="020B0402020204020303" pitchFamily="34" charset="0"/>
              </a:rPr>
              <a:t>Presenter's name</a:t>
            </a:r>
          </a:p>
          <a:p>
            <a:pPr algn="l">
              <a:lnSpc>
                <a:spcPct val="120000"/>
              </a:lnSpc>
              <a:spcBef>
                <a:spcPts val="0"/>
              </a:spcBef>
            </a:pPr>
            <a:endParaRPr lang="en-US" i="1" dirty="0">
              <a:latin typeface="Futura Std Book" panose="020B0402020204020303" pitchFamily="34" charset="0"/>
            </a:endParaRPr>
          </a:p>
          <a:p>
            <a:pPr algn="l">
              <a:lnSpc>
                <a:spcPct val="120000"/>
              </a:lnSpc>
              <a:spcBef>
                <a:spcPts val="0"/>
              </a:spcBef>
            </a:pPr>
            <a:r>
              <a:rPr lang="en-US" i="1" dirty="0">
                <a:latin typeface="Futura Std Book" panose="020B0402020204020303" pitchFamily="34" charset="0"/>
              </a:rPr>
              <a:t>Event or meeting title</a:t>
            </a:r>
            <a:br>
              <a:rPr lang="en-US" i="1" dirty="0">
                <a:latin typeface="Futura Std Book" panose="020B0402020204020303" pitchFamily="34" charset="0"/>
              </a:rPr>
            </a:br>
            <a:r>
              <a:rPr lang="en-US" i="1" dirty="0">
                <a:latin typeface="Futura Std Book" panose="020B0402020204020303" pitchFamily="34" charset="0"/>
              </a:rPr>
              <a:t>Location, (Date)</a:t>
            </a:r>
          </a:p>
          <a:p>
            <a:pPr algn="l"/>
            <a:endParaRPr lang="en-US" dirty="0">
              <a:latin typeface="Futura Std Book" panose="020B0402020204020303" pitchFamily="34" charset="0"/>
            </a:endParaRPr>
          </a:p>
        </p:txBody>
      </p:sp>
      <p:sp>
        <p:nvSpPr>
          <p:cNvPr id="9" name="TextBox 8">
            <a:extLst>
              <a:ext uri="{FF2B5EF4-FFF2-40B4-BE49-F238E27FC236}">
                <a16:creationId xmlns:a16="http://schemas.microsoft.com/office/drawing/2014/main" id="{770A64CA-0EC3-4082-8FD7-B0AA578B8B18}"/>
              </a:ext>
            </a:extLst>
          </p:cNvPr>
          <p:cNvSpPr txBox="1"/>
          <p:nvPr/>
        </p:nvSpPr>
        <p:spPr>
          <a:xfrm>
            <a:off x="5804899" y="5112072"/>
            <a:ext cx="6232989" cy="1477328"/>
          </a:xfrm>
          <a:prstGeom prst="rect">
            <a:avLst/>
          </a:prstGeom>
          <a:noFill/>
        </p:spPr>
        <p:txBody>
          <a:bodyPr wrap="square" rtlCol="0">
            <a:spAutoFit/>
          </a:bodyPr>
          <a:lstStyle/>
          <a:p>
            <a:pPr algn="r"/>
            <a:r>
              <a:rPr lang="en-US" sz="1800" dirty="0">
                <a:latin typeface="Futura Std Book" panose="020B0802020204020204" pitchFamily="34" charset="0"/>
              </a:rPr>
              <a:t>© United Nations, 2022 – These presentation slides form part of the OHCHR </a:t>
            </a:r>
            <a:r>
              <a:rPr lang="en-US" sz="1800" i="1" dirty="0">
                <a:latin typeface="Futura Std Book" panose="020B0802020204020204" pitchFamily="34" charset="0"/>
              </a:rPr>
              <a:t>Promoting the Rights of Persons with Disabilities through the Sustainable Development Goals: A Resource Package</a:t>
            </a:r>
            <a:r>
              <a:rPr lang="en-US" sz="1800" i="0" dirty="0">
                <a:latin typeface="Futura Std Book" panose="020B0802020204020204" pitchFamily="34" charset="0"/>
              </a:rPr>
              <a:t>.</a:t>
            </a:r>
          </a:p>
        </p:txBody>
      </p:sp>
    </p:spTree>
    <p:extLst>
      <p:ext uri="{BB962C8B-B14F-4D97-AF65-F5344CB8AC3E}">
        <p14:creationId xmlns:p14="http://schemas.microsoft.com/office/powerpoint/2010/main" val="2903077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8"/>
          <p:cNvSpPr txBox="1">
            <a:spLocks noGrp="1"/>
          </p:cNvSpPr>
          <p:nvPr>
            <p:ph type="title"/>
          </p:nvPr>
        </p:nvSpPr>
        <p:spPr>
          <a:xfrm>
            <a:off x="2313000" y="2703840"/>
            <a:ext cx="7566000" cy="1450319"/>
          </a:xfrm>
          <a:prstGeom prst="rect">
            <a:avLst/>
          </a:prstGeom>
          <a:noFill/>
          <a:ln>
            <a:noFill/>
          </a:ln>
        </p:spPr>
        <p:txBody>
          <a:bodyPr spcFirstLastPara="1" vert="horz" wrap="square" lIns="91425" tIns="45700" rIns="91425" bIns="45700" rtlCol="0" anchor="t" anchorCtr="0">
            <a:noAutofit/>
          </a:bodyPr>
          <a:lstStyle/>
          <a:p>
            <a:pPr algn="ctr">
              <a:lnSpc>
                <a:spcPct val="100000"/>
              </a:lnSpc>
              <a:spcBef>
                <a:spcPts val="0"/>
              </a:spcBef>
              <a:buClr>
                <a:schemeClr val="dk2"/>
              </a:buClr>
              <a:buSzPts val="2600"/>
            </a:pPr>
            <a:r>
              <a:rPr lang="en-US" dirty="0"/>
              <a:t>WELCOME TO THE DATA CONTEST!</a:t>
            </a:r>
            <a:endParaRPr dirty="0"/>
          </a:p>
        </p:txBody>
      </p:sp>
      <p:sp>
        <p:nvSpPr>
          <p:cNvPr id="108" name="Google Shape;108;p18"/>
          <p:cNvSpPr txBox="1"/>
          <p:nvPr/>
        </p:nvSpPr>
        <p:spPr>
          <a:xfrm>
            <a:off x="2538633" y="4850332"/>
            <a:ext cx="7114733" cy="563561"/>
          </a:xfrm>
          <a:prstGeom prst="rect">
            <a:avLst/>
          </a:prstGeom>
          <a:noFill/>
          <a:ln>
            <a:noFill/>
          </a:ln>
        </p:spPr>
        <p:txBody>
          <a:bodyPr spcFirstLastPara="1" wrap="square" lIns="91425" tIns="91425" rIns="91425" bIns="91425" anchor="t" anchorCtr="0">
            <a:noAutofit/>
          </a:bodyPr>
          <a:lstStyle/>
          <a:p>
            <a:pPr algn="ctr"/>
            <a:r>
              <a:rPr lang="en-US" sz="2400" dirty="0">
                <a:latin typeface="Futura Std Book" panose="020B0802020204020204" pitchFamily="34" charset="0"/>
              </a:rPr>
              <a:t>The team with most points will win a prize!</a:t>
            </a:r>
            <a:endParaRPr sz="2400" dirty="0">
              <a:latin typeface="Futura Std Book" panose="020B0802020204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9"/>
          <p:cNvSpPr txBox="1">
            <a:spLocks noGrp="1"/>
          </p:cNvSpPr>
          <p:nvPr>
            <p:ph type="title"/>
          </p:nvPr>
        </p:nvSpPr>
        <p:spPr>
          <a:xfrm>
            <a:off x="895532" y="945743"/>
            <a:ext cx="10513496" cy="1724700"/>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2400" dirty="0"/>
              <a:t>Question 1: When looking at six countries from North America, Asia and Eastern Europe, what was the average percentage of persons with disabilities living under the poverty line in comparison to persons without disabilities? (5 points)</a:t>
            </a:r>
            <a:endParaRPr sz="2400" dirty="0"/>
          </a:p>
        </p:txBody>
      </p:sp>
      <p:sp>
        <p:nvSpPr>
          <p:cNvPr id="3" name="Rectangle 2"/>
          <p:cNvSpPr/>
          <p:nvPr/>
        </p:nvSpPr>
        <p:spPr>
          <a:xfrm>
            <a:off x="895530" y="3133603"/>
            <a:ext cx="10656110" cy="2439386"/>
          </a:xfrm>
          <a:prstGeom prst="rect">
            <a:avLst/>
          </a:prstGeom>
        </p:spPr>
        <p:txBody>
          <a:bodyPr wrap="square">
            <a:spAutoFit/>
          </a:bodyPr>
          <a:lstStyle/>
          <a:p>
            <a:pPr marL="514350" indent="-514350" algn="just">
              <a:lnSpc>
                <a:spcPct val="107000"/>
              </a:lnSpc>
              <a:buFont typeface="+mj-lt"/>
              <a:buAutoNum type="alphaUcPeriod"/>
            </a:pPr>
            <a:r>
              <a:rPr lang="en-GB" sz="2400" dirty="0">
                <a:latin typeface="Futura Std Book" panose="020B0802020204020204" pitchFamily="34" charset="0"/>
                <a:ea typeface="Arial" panose="020B0604020202020204" pitchFamily="34" charset="0"/>
              </a:rPr>
              <a:t>13% of persons without disabilities and 24% of persons with disabilities </a:t>
            </a:r>
          </a:p>
          <a:p>
            <a:pPr marL="514350" indent="-514350" algn="just">
              <a:lnSpc>
                <a:spcPct val="107000"/>
              </a:lnSpc>
              <a:buFont typeface="+mj-lt"/>
              <a:buAutoNum type="alphaUcPeriod"/>
            </a:pPr>
            <a:r>
              <a:rPr lang="en-GB" sz="2400" dirty="0">
                <a:latin typeface="Futura Std Book" panose="020B0802020204020204" pitchFamily="34" charset="0"/>
                <a:ea typeface="Arial" panose="020B0604020202020204" pitchFamily="34" charset="0"/>
              </a:rPr>
              <a:t>12% of persons without disabilities and 17% of persons with disabilities.</a:t>
            </a:r>
          </a:p>
          <a:p>
            <a:pPr marL="514350" indent="-514350" algn="just">
              <a:lnSpc>
                <a:spcPct val="107000"/>
              </a:lnSpc>
              <a:spcAft>
                <a:spcPts val="600"/>
              </a:spcAft>
              <a:buFont typeface="+mj-lt"/>
              <a:buAutoNum type="alphaUcPeriod"/>
            </a:pPr>
            <a:r>
              <a:rPr lang="en-GB" sz="2400" dirty="0">
                <a:latin typeface="Futura Std Book" panose="020B0802020204020204" pitchFamily="34" charset="0"/>
                <a:ea typeface="Arial" panose="020B0604020202020204" pitchFamily="34" charset="0"/>
              </a:rPr>
              <a:t>8% of persons without disabilities and 36% of persons with disabilities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3"/>
                                        </p:tgtEl>
                                        <p:attrNameLst>
                                          <p:attrName>style.visibility</p:attrName>
                                        </p:attrNameLst>
                                      </p:cBhvr>
                                      <p:to>
                                        <p:strVal val="visible"/>
                                      </p:to>
                                    </p:set>
                                    <p:animEffect transition="in" filter="fade">
                                      <p:cBhvr>
                                        <p:cTn id="7" dur="10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9"/>
          <p:cNvSpPr txBox="1">
            <a:spLocks noGrp="1"/>
          </p:cNvSpPr>
          <p:nvPr>
            <p:ph type="title"/>
          </p:nvPr>
        </p:nvSpPr>
        <p:spPr>
          <a:xfrm>
            <a:off x="881197" y="968641"/>
            <a:ext cx="10429606" cy="998968"/>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1800" dirty="0"/>
              <a:t>Question 1: When looking at six countries from North America, Asia and Eastern Europe, what was the average percentage of persons with disabilities living under the poverty line in comparison to persons without disabilities? (5 points)</a:t>
            </a:r>
            <a:endParaRPr sz="1800" dirty="0"/>
          </a:p>
        </p:txBody>
      </p:sp>
      <p:pic>
        <p:nvPicPr>
          <p:cNvPr id="2" name="Picture 1" descr="A chart that shows the percentage of persons with disabilities below the poverty line between 2011-2016. The first percentage represents persons with disabilities while the second represents that national poverty line average. The countries compared are the Republic of Korea (35% - 13%), United States (29% - 11%), Mongolia (27% - 21%), Georgia (24% - 20%), Indonesia (19% - 15%), Macao-China (11%-1%)." title="2011-2016 percentage of persons with disabilities below the national poverty line, versus percentage of other persons below the national poverty line">
            <a:extLst>
              <a:ext uri="{FF2B5EF4-FFF2-40B4-BE49-F238E27FC236}">
                <a16:creationId xmlns:a16="http://schemas.microsoft.com/office/drawing/2014/main" id="{09E441B7-3E8A-0148-9F6B-6DCE86CAFAF3}"/>
              </a:ext>
            </a:extLst>
          </p:cNvPr>
          <p:cNvPicPr>
            <a:picLocks noChangeAspect="1"/>
          </p:cNvPicPr>
          <p:nvPr/>
        </p:nvPicPr>
        <p:blipFill rotWithShape="1">
          <a:blip r:embed="rId3"/>
          <a:srcRect b="10947"/>
          <a:stretch/>
        </p:blipFill>
        <p:spPr>
          <a:xfrm>
            <a:off x="3280913" y="1967609"/>
            <a:ext cx="5094992" cy="4092681"/>
          </a:xfrm>
          <a:prstGeom prst="rect">
            <a:avLst/>
          </a:prstGeom>
        </p:spPr>
      </p:pic>
      <p:sp>
        <p:nvSpPr>
          <p:cNvPr id="3" name="Rectangle 2"/>
          <p:cNvSpPr/>
          <p:nvPr/>
        </p:nvSpPr>
        <p:spPr>
          <a:xfrm>
            <a:off x="881197" y="6060290"/>
            <a:ext cx="10429606" cy="584775"/>
          </a:xfrm>
          <a:prstGeom prst="rect">
            <a:avLst/>
          </a:prstGeom>
        </p:spPr>
        <p:txBody>
          <a:bodyPr wrap="square">
            <a:spAutoFit/>
          </a:bodyPr>
          <a:lstStyle/>
          <a:p>
            <a:r>
              <a:rPr lang="en-US" sz="1600" dirty="0">
                <a:latin typeface="Futura Std Book" panose="020B0802020204020204" pitchFamily="34" charset="0"/>
              </a:rPr>
              <a:t>Source: United Nations Department of Economic and Social Affairs</a:t>
            </a:r>
            <a:r>
              <a:rPr lang="en-US" sz="1600" dirty="0">
                <a:latin typeface="Futura Std Book" panose="020B0802020204020204" pitchFamily="34" charset="0"/>
                <a:hlinkClick r:id="rId4"/>
              </a:rPr>
              <a:t>, </a:t>
            </a:r>
            <a:r>
              <a:rPr lang="en-US" sz="1600" i="1" u="sng" dirty="0">
                <a:latin typeface="Futura Std Book" panose="020B0802020204020204" pitchFamily="34" charset="0"/>
                <a:hlinkClick r:id="rId4"/>
              </a:rPr>
              <a:t>Disability and Development Report</a:t>
            </a:r>
            <a:r>
              <a:rPr lang="en-US" sz="1600" dirty="0">
                <a:latin typeface="Futura Std Book" panose="020B0802020204020204" pitchFamily="34" charset="0"/>
              </a:rPr>
              <a:t>, 2019. Figure II.2, p. 34. </a:t>
            </a:r>
            <a:endParaRPr lang="en-GB" sz="1600" dirty="0">
              <a:latin typeface="Futura Std Book" panose="020B0802020204020204" pitchFamily="34" charset="0"/>
            </a:endParaRPr>
          </a:p>
        </p:txBody>
      </p:sp>
    </p:spTree>
    <p:extLst>
      <p:ext uri="{BB962C8B-B14F-4D97-AF65-F5344CB8AC3E}">
        <p14:creationId xmlns:p14="http://schemas.microsoft.com/office/powerpoint/2010/main" val="1281485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3"/>
                                        </p:tgtEl>
                                        <p:attrNameLst>
                                          <p:attrName>style.visibility</p:attrName>
                                        </p:attrNameLst>
                                      </p:cBhvr>
                                      <p:to>
                                        <p:strVal val="visible"/>
                                      </p:to>
                                    </p:set>
                                    <p:animEffect transition="in" filter="fade">
                                      <p:cBhvr>
                                        <p:cTn id="7" dur="10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977250" y="1006679"/>
            <a:ext cx="10414999" cy="1197300"/>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2400" dirty="0"/>
              <a:t>Question 2 - What is the percentage of persons with disabilities with high support requirements accessing social protection disability cash benefits? (5 points)</a:t>
            </a:r>
            <a:endParaRP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5"/>
                                        </p:tgtEl>
                                        <p:attrNameLst>
                                          <p:attrName>style.visibility</p:attrName>
                                        </p:attrNameLst>
                                      </p:cBhvr>
                                      <p:to>
                                        <p:strVal val="visible"/>
                                      </p:to>
                                    </p:set>
                                    <p:animEffect transition="in" filter="fade">
                                      <p:cBhvr>
                                        <p:cTn id="7" dur="1000"/>
                                        <p:tgtEl>
                                          <p:spTgt spid="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960473" y="1030855"/>
            <a:ext cx="10389831" cy="1197300"/>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2400" dirty="0"/>
              <a:t>Question 2 - What is the percentage of persons with disabilities with high support requirements accessing social protection disability cash benefits? (5 points)</a:t>
            </a:r>
            <a:endParaRPr sz="2400" dirty="0"/>
          </a:p>
        </p:txBody>
      </p:sp>
      <p:sp>
        <p:nvSpPr>
          <p:cNvPr id="126" name="Google Shape;126;p21"/>
          <p:cNvSpPr txBox="1"/>
          <p:nvPr/>
        </p:nvSpPr>
        <p:spPr>
          <a:xfrm>
            <a:off x="960474" y="2430825"/>
            <a:ext cx="10389830" cy="3798000"/>
          </a:xfrm>
          <a:prstGeom prst="rect">
            <a:avLst/>
          </a:prstGeom>
          <a:noFill/>
          <a:ln>
            <a:noFill/>
          </a:ln>
        </p:spPr>
        <p:txBody>
          <a:bodyPr spcFirstLastPara="1" wrap="square" lIns="91425" tIns="91425" rIns="91425" bIns="91425" anchor="t" anchorCtr="0">
            <a:noAutofit/>
          </a:bodyPr>
          <a:lstStyle/>
          <a:p>
            <a:pPr>
              <a:lnSpc>
                <a:spcPct val="107916"/>
              </a:lnSpc>
              <a:spcAft>
                <a:spcPts val="600"/>
              </a:spcAft>
            </a:pPr>
            <a:r>
              <a:rPr lang="en-US" sz="2400" dirty="0">
                <a:latin typeface="Futura Std Book" panose="020B0802020204020204" pitchFamily="34" charset="0"/>
                <a:cs typeface="Futura Std Light" panose="020B0602020204020303"/>
              </a:rPr>
              <a:t>Recent estimations indicate that worldwide only 27,8% of persons with disabilities with high support requirements access social protection disability-specific cash benefits. This average falls to only 9.4% in Asia and the Pacific. Available information shows that more than half of all countries provide disability benefits only through contributory schemes. Persons with disabilities outside the formal economy, including children, are often not be eligible for disability benefits. </a:t>
            </a:r>
            <a:endParaRPr sz="2700" dirty="0">
              <a:latin typeface="Futura Std Book" panose="020B0802020204020204" pitchFamily="34" charset="0"/>
              <a:cs typeface="Futura Std Light" panose="020B0602020204020303"/>
            </a:endParaRPr>
          </a:p>
        </p:txBody>
      </p:sp>
    </p:spTree>
    <p:extLst>
      <p:ext uri="{BB962C8B-B14F-4D97-AF65-F5344CB8AC3E}">
        <p14:creationId xmlns:p14="http://schemas.microsoft.com/office/powerpoint/2010/main" val="325309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5"/>
                                        </p:tgtEl>
                                        <p:attrNameLst>
                                          <p:attrName>style.visibility</p:attrName>
                                        </p:attrNameLst>
                                      </p:cBhvr>
                                      <p:to>
                                        <p:strVal val="visible"/>
                                      </p:to>
                                    </p:set>
                                    <p:animEffect transition="in" filter="fade">
                                      <p:cBhvr>
                                        <p:cTn id="7" dur="1000"/>
                                        <p:tgtEl>
                                          <p:spTgt spid="1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gtEl>
                                        <p:attrNameLst>
                                          <p:attrName>style.visibility</p:attrName>
                                        </p:attrNameLst>
                                      </p:cBhvr>
                                      <p:to>
                                        <p:strVal val="visible"/>
                                      </p:to>
                                    </p:set>
                                    <p:animEffect transition="in" filter="fade">
                                      <p:cBhvr>
                                        <p:cTn id="12" dur="1000"/>
                                        <p:tgtEl>
                                          <p:spTgt spid="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2" name="Google Shape;132;p22"/>
          <p:cNvSpPr txBox="1">
            <a:spLocks noGrp="1"/>
          </p:cNvSpPr>
          <p:nvPr>
            <p:ph type="title"/>
          </p:nvPr>
        </p:nvSpPr>
        <p:spPr>
          <a:xfrm>
            <a:off x="964733" y="871654"/>
            <a:ext cx="10332441" cy="730643"/>
          </a:xfrm>
          <a:prstGeom prst="rect">
            <a:avLst/>
          </a:prstGeom>
        </p:spPr>
        <p:txBody>
          <a:bodyPr spcFirstLastPara="1" vert="horz" wrap="square" lIns="91425" tIns="45700" rIns="91425" bIns="45700" rtlCol="0" anchor="t" anchorCtr="0">
            <a:noAutofit/>
          </a:bodyPr>
          <a:lstStyle/>
          <a:p>
            <a:pPr>
              <a:spcBef>
                <a:spcPts val="0"/>
              </a:spcBef>
            </a:pPr>
            <a:r>
              <a:rPr lang="en-US" sz="2400" dirty="0"/>
              <a:t>Question 3 - What is the percentage of average income for extra-costs associated with ‘severe’ disability? (7 points)</a:t>
            </a:r>
            <a:endParaRPr sz="2400" dirty="0"/>
          </a:p>
        </p:txBody>
      </p:sp>
      <p:sp>
        <p:nvSpPr>
          <p:cNvPr id="3" name="Rectangle 2"/>
          <p:cNvSpPr/>
          <p:nvPr/>
        </p:nvSpPr>
        <p:spPr>
          <a:xfrm>
            <a:off x="1023456" y="2227006"/>
            <a:ext cx="5648632" cy="1642566"/>
          </a:xfrm>
          <a:prstGeom prst="rect">
            <a:avLst/>
          </a:prstGeom>
        </p:spPr>
        <p:txBody>
          <a:bodyPr wrap="square">
            <a:spAutoFit/>
          </a:bodyPr>
          <a:lstStyle/>
          <a:p>
            <a:pPr lvl="0" algn="just">
              <a:lnSpc>
                <a:spcPct val="107000"/>
              </a:lnSpc>
            </a:pPr>
            <a:r>
              <a:rPr lang="en-GB" sz="2400" dirty="0">
                <a:latin typeface="Futura Std Book" panose="020B0802020204020204" pitchFamily="34" charset="0"/>
                <a:ea typeface="Arial" panose="020B0604020202020204" pitchFamily="34" charset="0"/>
              </a:rPr>
              <a:t>A. 20% </a:t>
            </a:r>
          </a:p>
          <a:p>
            <a:pPr lvl="0" algn="just">
              <a:lnSpc>
                <a:spcPct val="107000"/>
              </a:lnSpc>
            </a:pPr>
            <a:r>
              <a:rPr lang="en-GB" sz="2400" dirty="0">
                <a:latin typeface="Futura Std Book" panose="020B0802020204020204" pitchFamily="34" charset="0"/>
                <a:ea typeface="Arial" panose="020B0604020202020204" pitchFamily="34" charset="0"/>
              </a:rPr>
              <a:t>B. 65%</a:t>
            </a:r>
          </a:p>
          <a:p>
            <a:pPr lvl="0" algn="just">
              <a:lnSpc>
                <a:spcPct val="107000"/>
              </a:lnSpc>
            </a:pPr>
            <a:r>
              <a:rPr lang="en-GB" sz="2400" dirty="0">
                <a:latin typeface="Futura Std Book" panose="020B0802020204020204" pitchFamily="34" charset="0"/>
                <a:ea typeface="Arial" panose="020B0604020202020204" pitchFamily="34" charset="0"/>
              </a:rPr>
              <a:t>C. 40% </a:t>
            </a:r>
          </a:p>
          <a:p>
            <a:pPr lvl="0" algn="just">
              <a:lnSpc>
                <a:spcPct val="107000"/>
              </a:lnSpc>
            </a:pPr>
            <a:r>
              <a:rPr lang="en-GB" sz="2400" dirty="0">
                <a:latin typeface="Futura Std Book" panose="020B0802020204020204" pitchFamily="34" charset="0"/>
                <a:ea typeface="Arial" panose="020B0604020202020204" pitchFamily="34" charset="0"/>
              </a:rPr>
              <a:t>D. None of the above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2"/>
                                        </p:tgtEl>
                                        <p:attrNameLst>
                                          <p:attrName>style.visibility</p:attrName>
                                        </p:attrNameLst>
                                      </p:cBhvr>
                                      <p:to>
                                        <p:strVal val="visible"/>
                                      </p:to>
                                    </p:set>
                                    <p:animEffect transition="in" filter="fade">
                                      <p:cBhvr>
                                        <p:cTn id="7" dur="1000"/>
                                        <p:tgtEl>
                                          <p:spTgt spid="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2" name="Google Shape;132;p22"/>
          <p:cNvSpPr txBox="1">
            <a:spLocks noGrp="1"/>
          </p:cNvSpPr>
          <p:nvPr>
            <p:ph type="title"/>
          </p:nvPr>
        </p:nvSpPr>
        <p:spPr>
          <a:xfrm>
            <a:off x="929996" y="913599"/>
            <a:ext cx="10462254" cy="755810"/>
          </a:xfrm>
          <a:prstGeom prst="rect">
            <a:avLst/>
          </a:prstGeom>
        </p:spPr>
        <p:txBody>
          <a:bodyPr spcFirstLastPara="1" vert="horz" wrap="square" lIns="91425" tIns="45700" rIns="91425" bIns="45700" rtlCol="0" anchor="t" anchorCtr="0">
            <a:noAutofit/>
          </a:bodyPr>
          <a:lstStyle/>
          <a:p>
            <a:pPr>
              <a:spcBef>
                <a:spcPts val="0"/>
              </a:spcBef>
            </a:pPr>
            <a:r>
              <a:rPr lang="en-US" sz="2400" dirty="0"/>
              <a:t>Question 3 - What is the percentage of average income for extra-costs associated with ‘severe’ disability? (7 points)</a:t>
            </a:r>
            <a:endParaRPr sz="2400" dirty="0"/>
          </a:p>
        </p:txBody>
      </p:sp>
      <p:pic>
        <p:nvPicPr>
          <p:cNvPr id="2" name="Picture 1" descr="A chart that shows extra-costs associated with disability as a percentage of average income. 40% for persons with severe disabilities, compared with 30% for persons with moderate disabilities." title="Extra-costs associated with disability as a percentage of average income">
            <a:extLst>
              <a:ext uri="{FF2B5EF4-FFF2-40B4-BE49-F238E27FC236}">
                <a16:creationId xmlns:a16="http://schemas.microsoft.com/office/drawing/2014/main" id="{EAF2F14D-F950-5448-9E2C-793CCD96D1A9}"/>
              </a:ext>
            </a:extLst>
          </p:cNvPr>
          <p:cNvPicPr>
            <a:picLocks noChangeAspect="1"/>
          </p:cNvPicPr>
          <p:nvPr/>
        </p:nvPicPr>
        <p:blipFill rotWithShape="1">
          <a:blip r:embed="rId3"/>
          <a:srcRect b="16984"/>
          <a:stretch/>
        </p:blipFill>
        <p:spPr>
          <a:xfrm>
            <a:off x="1744435" y="2562425"/>
            <a:ext cx="8115900" cy="2169378"/>
          </a:xfrm>
          <a:prstGeom prst="rect">
            <a:avLst/>
          </a:prstGeom>
        </p:spPr>
      </p:pic>
      <p:sp>
        <p:nvSpPr>
          <p:cNvPr id="3" name="Rectangle 2"/>
          <p:cNvSpPr/>
          <p:nvPr/>
        </p:nvSpPr>
        <p:spPr>
          <a:xfrm>
            <a:off x="2142796" y="5686308"/>
            <a:ext cx="8036653" cy="369332"/>
          </a:xfrm>
          <a:prstGeom prst="rect">
            <a:avLst/>
          </a:prstGeom>
        </p:spPr>
        <p:txBody>
          <a:bodyPr wrap="square">
            <a:spAutoFit/>
          </a:bodyPr>
          <a:lstStyle/>
          <a:p>
            <a:r>
              <a:rPr lang="en-US" dirty="0">
                <a:latin typeface="Futura Std Book" panose="020B0802020204020204" pitchFamily="34" charset="0"/>
                <a:cs typeface="Futura Std Light" panose="020B0602020204020303"/>
              </a:rPr>
              <a:t>UNDESA, </a:t>
            </a:r>
            <a:r>
              <a:rPr lang="en-US" i="1" u="sng" dirty="0">
                <a:latin typeface="Futura Std Book" panose="020B0802020204020204" pitchFamily="34" charset="0"/>
                <a:cs typeface="Futura Std Light" panose="020B0602020204020303"/>
                <a:hlinkClick r:id="rId4"/>
              </a:rPr>
              <a:t>Disability and Development Report</a:t>
            </a:r>
            <a:r>
              <a:rPr lang="en-US" dirty="0">
                <a:latin typeface="Futura Std Book" panose="020B0802020204020204" pitchFamily="34" charset="0"/>
                <a:cs typeface="Futura Std Light" panose="020B0602020204020303"/>
              </a:rPr>
              <a:t>, 2019. pp. 37-38. </a:t>
            </a:r>
            <a:endParaRPr lang="en-GB" dirty="0">
              <a:latin typeface="Futura Std Book" panose="020B0802020204020204" pitchFamily="34" charset="0"/>
              <a:cs typeface="Futura Std Light" panose="020B0602020204020303"/>
            </a:endParaRPr>
          </a:p>
        </p:txBody>
      </p:sp>
    </p:spTree>
    <p:extLst>
      <p:ext uri="{BB962C8B-B14F-4D97-AF65-F5344CB8AC3E}">
        <p14:creationId xmlns:p14="http://schemas.microsoft.com/office/powerpoint/2010/main" val="260760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2"/>
                                        </p:tgtEl>
                                        <p:attrNameLst>
                                          <p:attrName>style.visibility</p:attrName>
                                        </p:attrNameLst>
                                      </p:cBhvr>
                                      <p:to>
                                        <p:strVal val="visible"/>
                                      </p:to>
                                    </p:set>
                                    <p:animEffect transition="in" filter="fade">
                                      <p:cBhvr>
                                        <p:cTn id="7" dur="1000"/>
                                        <p:tgtEl>
                                          <p:spTgt spid="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3"/>
          <p:cNvSpPr txBox="1">
            <a:spLocks noGrp="1"/>
          </p:cNvSpPr>
          <p:nvPr>
            <p:ph type="title"/>
          </p:nvPr>
        </p:nvSpPr>
        <p:spPr>
          <a:xfrm>
            <a:off x="948647" y="950701"/>
            <a:ext cx="10451991" cy="1096213"/>
          </a:xfrm>
          <a:prstGeom prst="rect">
            <a:avLst/>
          </a:prstGeom>
        </p:spPr>
        <p:txBody>
          <a:bodyPr spcFirstLastPara="1" vert="horz" wrap="square" lIns="91425" tIns="45700" rIns="91425" bIns="45700" rtlCol="0" anchor="t" anchorCtr="0">
            <a:noAutofit/>
          </a:bodyPr>
          <a:lstStyle/>
          <a:p>
            <a:pPr>
              <a:spcBef>
                <a:spcPts val="0"/>
              </a:spcBef>
            </a:pPr>
            <a:r>
              <a:rPr lang="en-US" sz="2400" dirty="0"/>
              <a:t>Question 4: True/False - In low- and middle-income countries, only 5% to 15% of people who require assistive technology and products have access to them.</a:t>
            </a:r>
            <a:endParaRP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fade">
                                      <p:cBhvr>
                                        <p:cTn id="7" dur="10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8" name="Google Shape;138;p23"/>
          <p:cNvSpPr txBox="1"/>
          <p:nvPr/>
        </p:nvSpPr>
        <p:spPr>
          <a:xfrm>
            <a:off x="948647" y="2382472"/>
            <a:ext cx="10457583" cy="3860385"/>
          </a:xfrm>
          <a:prstGeom prst="rect">
            <a:avLst/>
          </a:prstGeom>
          <a:noFill/>
          <a:ln>
            <a:noFill/>
          </a:ln>
        </p:spPr>
        <p:txBody>
          <a:bodyPr spcFirstLastPara="1" wrap="square" lIns="91425" tIns="91425" rIns="91425" bIns="91425" anchor="t" anchorCtr="0">
            <a:noAutofit/>
          </a:bodyPr>
          <a:lstStyle/>
          <a:p>
            <a:r>
              <a:rPr lang="en-US" dirty="0">
                <a:latin typeface="Futura Std Book" panose="020B0802020204020204" pitchFamily="34" charset="0"/>
              </a:rPr>
              <a:t>There is a global estimation that only </a:t>
            </a:r>
            <a:r>
              <a:rPr lang="en-US" b="1" dirty="0">
                <a:latin typeface="Futura Std Book" panose="020B0802020204020204" pitchFamily="34" charset="0"/>
              </a:rPr>
              <a:t>between 5 and 15% </a:t>
            </a:r>
            <a:r>
              <a:rPr lang="en-US" dirty="0">
                <a:latin typeface="Futura Std Book" panose="020B0802020204020204" pitchFamily="34" charset="0"/>
              </a:rPr>
              <a:t>of persons with disabilities who require a wheelchair have access to it. Additionally, only 5% of the 40 million amputees have access to any form of prosthetic care.</a:t>
            </a:r>
            <a:endParaRPr dirty="0">
              <a:latin typeface="Futura Std Book" panose="020B0802020204020204" pitchFamily="34" charset="0"/>
            </a:endParaRPr>
          </a:p>
          <a:p>
            <a:endParaRPr dirty="0">
              <a:latin typeface="Futura Std Book" panose="020B0802020204020204" pitchFamily="34" charset="0"/>
            </a:endParaRPr>
          </a:p>
          <a:p>
            <a:pPr lvl="0"/>
            <a:r>
              <a:rPr lang="en-US" dirty="0">
                <a:latin typeface="Futura Std Book" panose="020B0802020204020204" pitchFamily="34" charset="0"/>
              </a:rPr>
              <a:t>Data from five developing countries indicate that between 8% and 64% of persons with disabilities consider </a:t>
            </a:r>
            <a:r>
              <a:rPr lang="en-US" b="1" dirty="0">
                <a:latin typeface="Futura Std Book" panose="020B0802020204020204" pitchFamily="34" charset="0"/>
              </a:rPr>
              <a:t>banks inaccessible</a:t>
            </a:r>
            <a:r>
              <a:rPr lang="en-US" dirty="0">
                <a:latin typeface="Futura Std Book" panose="020B0802020204020204" pitchFamily="34" charset="0"/>
              </a:rPr>
              <a:t>. Other data, mostly from developed countries, indicate that, in 2017, 28% of banks and 12% of ATMs were not accessible. In many countries, </a:t>
            </a:r>
            <a:r>
              <a:rPr lang="en-US" b="1" dirty="0">
                <a:latin typeface="Futura Std Book" panose="020B0802020204020204" pitchFamily="34" charset="0"/>
              </a:rPr>
              <a:t>restrictions to the legal capacity of persons with disabilities</a:t>
            </a:r>
            <a:r>
              <a:rPr lang="en-US" dirty="0">
                <a:latin typeface="Futura Std Book" panose="020B0802020204020204" pitchFamily="34" charset="0"/>
              </a:rPr>
              <a:t> prevent them from opening and managing bank accounts autonomously. In this sense, blind people might be directly rejected, or have to comply with more requirements than others (e.g. witnesses). Persons with intellectual disabilities might be required to have a guardian appointed to open an account, even if not foreseen in regulations, as the person is perceived as ‘incapable’.</a:t>
            </a:r>
            <a:endParaRPr dirty="0">
              <a:latin typeface="Futura Std Book" panose="020B0802020204020204" pitchFamily="34" charset="0"/>
            </a:endParaRPr>
          </a:p>
          <a:p>
            <a:endParaRPr dirty="0">
              <a:latin typeface="Futura Std Book" panose="020B0802020204020204" pitchFamily="34" charset="0"/>
            </a:endParaRPr>
          </a:p>
        </p:txBody>
      </p:sp>
      <p:sp>
        <p:nvSpPr>
          <p:cNvPr id="7" name="Google Shape;137;p23">
            <a:extLst>
              <a:ext uri="{FF2B5EF4-FFF2-40B4-BE49-F238E27FC236}">
                <a16:creationId xmlns:a16="http://schemas.microsoft.com/office/drawing/2014/main" id="{A1E673E5-0A30-4FF1-8982-8357B297908A}"/>
              </a:ext>
            </a:extLst>
          </p:cNvPr>
          <p:cNvSpPr txBox="1">
            <a:spLocks noGrp="1"/>
          </p:cNvSpPr>
          <p:nvPr>
            <p:ph type="title"/>
          </p:nvPr>
        </p:nvSpPr>
        <p:spPr>
          <a:xfrm>
            <a:off x="948647" y="950701"/>
            <a:ext cx="10451991" cy="1096213"/>
          </a:xfrm>
          <a:prstGeom prst="rect">
            <a:avLst/>
          </a:prstGeom>
        </p:spPr>
        <p:txBody>
          <a:bodyPr spcFirstLastPara="1" vert="horz" wrap="square" lIns="91425" tIns="45700" rIns="91425" bIns="45700" rtlCol="0" anchor="t" anchorCtr="0">
            <a:noAutofit/>
          </a:bodyPr>
          <a:lstStyle/>
          <a:p>
            <a:pPr>
              <a:spcBef>
                <a:spcPts val="0"/>
              </a:spcBef>
            </a:pPr>
            <a:r>
              <a:rPr lang="en-US" sz="2400" dirty="0"/>
              <a:t>Question 4: True/False - In low- and middle-income countries, only 5% to 15% of people who require assistive technology and products have access to them.</a:t>
            </a:r>
            <a:endParaRPr sz="2400" dirty="0"/>
          </a:p>
        </p:txBody>
      </p:sp>
    </p:spTree>
    <p:extLst>
      <p:ext uri="{BB962C8B-B14F-4D97-AF65-F5344CB8AC3E}">
        <p14:creationId xmlns:p14="http://schemas.microsoft.com/office/powerpoint/2010/main" val="2345851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8"/>
                                        </p:tgtEl>
                                        <p:attrNameLst>
                                          <p:attrName>style.visibility</p:attrName>
                                        </p:attrNameLst>
                                      </p:cBhvr>
                                      <p:to>
                                        <p:strVal val="visible"/>
                                      </p:to>
                                    </p:set>
                                    <p:animEffect transition="in" filter="fade">
                                      <p:cBhvr>
                                        <p:cTn id="7" dur="1000"/>
                                        <p:tgtEl>
                                          <p:spTgt spid="1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4"/>
          <p:cNvSpPr txBox="1">
            <a:spLocks noGrp="1"/>
          </p:cNvSpPr>
          <p:nvPr>
            <p:ph type="title"/>
          </p:nvPr>
        </p:nvSpPr>
        <p:spPr>
          <a:xfrm>
            <a:off x="956668" y="1105141"/>
            <a:ext cx="7566000" cy="516300"/>
          </a:xfrm>
          <a:prstGeom prst="rect">
            <a:avLst/>
          </a:prstGeom>
        </p:spPr>
        <p:txBody>
          <a:bodyPr spcFirstLastPara="1" vert="horz" wrap="square" lIns="91425" tIns="45700" rIns="91425" bIns="45700" rtlCol="0" anchor="t" anchorCtr="0">
            <a:noAutofit/>
          </a:bodyPr>
          <a:lstStyle/>
          <a:p>
            <a:pPr>
              <a:spcBef>
                <a:spcPts val="0"/>
              </a:spcBef>
            </a:pPr>
            <a:r>
              <a:rPr lang="en-US" sz="2400" dirty="0"/>
              <a:t>Question 5: Challenge! (10 points)</a:t>
            </a:r>
            <a:endParaRPr sz="2400" dirty="0"/>
          </a:p>
        </p:txBody>
      </p:sp>
      <p:sp>
        <p:nvSpPr>
          <p:cNvPr id="144" name="Google Shape;144;p24"/>
          <p:cNvSpPr txBox="1">
            <a:spLocks noGrp="1"/>
          </p:cNvSpPr>
          <p:nvPr>
            <p:ph type="body" idx="1"/>
          </p:nvPr>
        </p:nvSpPr>
        <p:spPr>
          <a:xfrm>
            <a:off x="956668" y="2126575"/>
            <a:ext cx="10435582" cy="2149800"/>
          </a:xfrm>
          <a:prstGeom prst="rect">
            <a:avLst/>
          </a:prstGeom>
        </p:spPr>
        <p:txBody>
          <a:bodyPr spcFirstLastPara="1" vert="horz" wrap="square" lIns="91425" tIns="45700" rIns="91425" bIns="45700" rtlCol="0" anchor="t" anchorCtr="0">
            <a:noAutofit/>
          </a:bodyPr>
          <a:lstStyle/>
          <a:p>
            <a:pPr marL="114300" indent="0">
              <a:buNone/>
            </a:pPr>
            <a:r>
              <a:rPr lang="en-GB" dirty="0">
                <a:latin typeface="Futura Std Book" panose="020B0802020204020204" pitchFamily="34" charset="0"/>
                <a:cs typeface="Futura Std Light" panose="020B0602020204020303"/>
              </a:rPr>
              <a:t>Two members of your team share policies or practices in their countries that are aimed at ensuring social protection inclusive of persons with disabilities. </a:t>
            </a:r>
            <a:r>
              <a:rPr lang="en-US" dirty="0">
                <a:latin typeface="Futura Std Book" panose="020B0802020204020204" pitchFamily="34" charset="0"/>
                <a:cs typeface="Futura Std Light" panose="020B0602020204020303"/>
              </a:rPr>
              <a:t> </a:t>
            </a:r>
            <a:endParaRPr dirty="0">
              <a:latin typeface="Futura Std Book" panose="020B0802020204020204" pitchFamily="34" charset="0"/>
              <a:cs typeface="Futura Std Light" panose="020B0602020204020303"/>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3"/>
                                        </p:tgtEl>
                                        <p:attrNameLst>
                                          <p:attrName>style.visibility</p:attrName>
                                        </p:attrNameLst>
                                      </p:cBhvr>
                                      <p:to>
                                        <p:strVal val="visible"/>
                                      </p:to>
                                    </p:set>
                                    <p:animEffect transition="in" filter="fade">
                                      <p:cBhvr>
                                        <p:cTn id="7" dur="1000"/>
                                        <p:tgtEl>
                                          <p:spTgt spid="14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4"/>
                                        </p:tgtEl>
                                        <p:attrNameLst>
                                          <p:attrName>style.visibility</p:attrName>
                                        </p:attrNameLst>
                                      </p:cBhvr>
                                      <p:to>
                                        <p:strVal val="visible"/>
                                      </p:to>
                                    </p:set>
                                    <p:animEffect transition="in" filter="fade">
                                      <p:cBhvr>
                                        <p:cTn id="12" dur="1000"/>
                                        <p:tgtEl>
                                          <p:spTgt spid="1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p:txBody>
          <a:bodyPr/>
          <a:lstStyle/>
          <a:p>
            <a:r>
              <a:rPr lang="en-US" dirty="0"/>
              <a:t>Welcome!</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2385846"/>
            <a:ext cx="10515600" cy="3813898"/>
          </a:xfrm>
        </p:spPr>
        <p:txBody>
          <a:bodyPr>
            <a:normAutofit/>
          </a:bodyPr>
          <a:lstStyle/>
          <a:p>
            <a:pPr marL="0" indent="0">
              <a:lnSpc>
                <a:spcPct val="100000"/>
              </a:lnSpc>
              <a:buNone/>
            </a:pPr>
            <a:r>
              <a:rPr lang="en-US" dirty="0">
                <a:latin typeface="Futura Std Book" panose="020B0802020204020204" pitchFamily="34" charset="0"/>
                <a:cs typeface="Futura Std Light" panose="020B0602020204020303"/>
              </a:rPr>
              <a:t>You each have one minute to come to the front of the room, introduce yourself and share one occasion when you or your family struggled.</a:t>
            </a:r>
          </a:p>
        </p:txBody>
      </p:sp>
    </p:spTree>
    <p:extLst>
      <p:ext uri="{BB962C8B-B14F-4D97-AF65-F5344CB8AC3E}">
        <p14:creationId xmlns:p14="http://schemas.microsoft.com/office/powerpoint/2010/main" val="38461930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5"/>
          <p:cNvSpPr txBox="1">
            <a:spLocks noGrp="1"/>
          </p:cNvSpPr>
          <p:nvPr>
            <p:ph type="title"/>
          </p:nvPr>
        </p:nvSpPr>
        <p:spPr>
          <a:xfrm>
            <a:off x="923787" y="928978"/>
            <a:ext cx="7566000" cy="1090500"/>
          </a:xfrm>
          <a:prstGeom prst="rect">
            <a:avLst/>
          </a:prstGeom>
        </p:spPr>
        <p:txBody>
          <a:bodyPr spcFirstLastPara="1" vert="horz" wrap="square" lIns="91425" tIns="45700" rIns="91425" bIns="45700" rtlCol="0" anchor="t" anchorCtr="0">
            <a:noAutofit/>
          </a:bodyPr>
          <a:lstStyle/>
          <a:p>
            <a:pPr>
              <a:spcBef>
                <a:spcPts val="0"/>
              </a:spcBef>
            </a:pPr>
            <a:r>
              <a:rPr lang="en-US"/>
              <a:t>In pairs, discuss:</a:t>
            </a:r>
            <a:endParaRPr/>
          </a:p>
        </p:txBody>
      </p:sp>
      <p:sp>
        <p:nvSpPr>
          <p:cNvPr id="150" name="Google Shape;150;p25"/>
          <p:cNvSpPr txBox="1">
            <a:spLocks noGrp="1"/>
          </p:cNvSpPr>
          <p:nvPr>
            <p:ph type="body" idx="1"/>
          </p:nvPr>
        </p:nvSpPr>
        <p:spPr>
          <a:xfrm>
            <a:off x="923787" y="2417689"/>
            <a:ext cx="10023845" cy="35274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sz="3900" dirty="0">
                <a:latin typeface="Futura Std Book" panose="020B0802020204020204" pitchFamily="34" charset="0"/>
              </a:rPr>
              <a:t>Something you learned or that surprised you in this activity.</a:t>
            </a:r>
            <a:endParaRPr sz="3900" dirty="0">
              <a:latin typeface="Futura Std Book" panose="020B0802020204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6"/>
          <p:cNvSpPr txBox="1">
            <a:spLocks noGrp="1"/>
          </p:cNvSpPr>
          <p:nvPr>
            <p:ph type="title"/>
          </p:nvPr>
        </p:nvSpPr>
        <p:spPr>
          <a:xfrm>
            <a:off x="956679" y="1063202"/>
            <a:ext cx="7566000" cy="1090500"/>
          </a:xfrm>
          <a:prstGeom prst="rect">
            <a:avLst/>
          </a:prstGeom>
        </p:spPr>
        <p:txBody>
          <a:bodyPr spcFirstLastPara="1" vert="horz" wrap="square" lIns="91425" tIns="45700" rIns="91425" bIns="45700" rtlCol="0" anchor="t" anchorCtr="0">
            <a:noAutofit/>
          </a:bodyPr>
          <a:lstStyle/>
          <a:p>
            <a:pPr>
              <a:spcBef>
                <a:spcPts val="0"/>
              </a:spcBef>
            </a:pPr>
            <a:r>
              <a:rPr lang="en-US"/>
              <a:t>Short Video</a:t>
            </a:r>
            <a:endParaRPr/>
          </a:p>
        </p:txBody>
      </p:sp>
      <p:sp>
        <p:nvSpPr>
          <p:cNvPr id="156" name="Google Shape;156;p26"/>
          <p:cNvSpPr txBox="1">
            <a:spLocks noGrp="1"/>
          </p:cNvSpPr>
          <p:nvPr>
            <p:ph type="body" idx="1"/>
          </p:nvPr>
        </p:nvSpPr>
        <p:spPr>
          <a:xfrm>
            <a:off x="1003716" y="3119841"/>
            <a:ext cx="10430477" cy="13089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As you watch and listen, pay attention to the different students highlighted and the issues shared and proposed. </a:t>
            </a:r>
            <a:endParaRPr dirty="0">
              <a:latin typeface="Futura Std Book" panose="020B0802020204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7"/>
          <p:cNvSpPr txBox="1">
            <a:spLocks noGrp="1"/>
          </p:cNvSpPr>
          <p:nvPr>
            <p:ph type="title"/>
          </p:nvPr>
        </p:nvSpPr>
        <p:spPr>
          <a:xfrm>
            <a:off x="965069" y="953351"/>
            <a:ext cx="7566000" cy="1090500"/>
          </a:xfrm>
          <a:prstGeom prst="rect">
            <a:avLst/>
          </a:prstGeom>
        </p:spPr>
        <p:txBody>
          <a:bodyPr spcFirstLastPara="1" vert="horz" wrap="square" lIns="91425" tIns="45700" rIns="91425" bIns="45700" rtlCol="0" anchor="t" anchorCtr="0">
            <a:noAutofit/>
          </a:bodyPr>
          <a:lstStyle/>
          <a:p>
            <a:pPr>
              <a:spcBef>
                <a:spcPts val="0"/>
              </a:spcBef>
            </a:pPr>
            <a:r>
              <a:rPr lang="en-US" dirty="0"/>
              <a:t>Work in groups</a:t>
            </a:r>
            <a:endParaRPr dirty="0"/>
          </a:p>
        </p:txBody>
      </p:sp>
      <p:sp>
        <p:nvSpPr>
          <p:cNvPr id="162" name="Google Shape;162;p27"/>
          <p:cNvSpPr txBox="1">
            <a:spLocks noGrp="1"/>
          </p:cNvSpPr>
          <p:nvPr>
            <p:ph type="body" idx="1"/>
          </p:nvPr>
        </p:nvSpPr>
        <p:spPr>
          <a:xfrm>
            <a:off x="964538" y="2177315"/>
            <a:ext cx="10519989" cy="4477800"/>
          </a:xfrm>
          <a:prstGeom prst="rect">
            <a:avLst/>
          </a:prstGeom>
        </p:spPr>
        <p:txBody>
          <a:bodyPr spcFirstLastPara="1" vert="horz" wrap="square" lIns="91425" tIns="45700" rIns="91425" bIns="45700" rtlCol="0" anchor="t" anchorCtr="0">
            <a:noAutofit/>
          </a:bodyPr>
          <a:lstStyle/>
          <a:p>
            <a:pPr marL="457200" indent="-342900">
              <a:spcBef>
                <a:spcPts val="360"/>
              </a:spcBef>
              <a:buSzPts val="1800"/>
              <a:buChar char="▪"/>
            </a:pPr>
            <a:r>
              <a:rPr lang="en-US" dirty="0">
                <a:latin typeface="Futura Std Book" panose="020B0802020204020204" pitchFamily="34" charset="0"/>
              </a:rPr>
              <a:t>You each belong to the family group of each of the characters.</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Choose a role within the family</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Review your story and monthly budget</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Reflect:</a:t>
            </a:r>
            <a:endParaRPr dirty="0">
              <a:latin typeface="Futura Std Book" panose="020B0802020204020204" pitchFamily="34" charset="0"/>
            </a:endParaRPr>
          </a:p>
          <a:p>
            <a:pPr marL="914400" lvl="1" indent="-342900">
              <a:spcBef>
                <a:spcPts val="0"/>
              </a:spcBef>
              <a:buSzPts val="1800"/>
              <a:buChar char="▪"/>
            </a:pPr>
            <a:r>
              <a:rPr lang="en-US" i="1" dirty="0">
                <a:latin typeface="Futura Std Book" panose="020B0802020204020204" pitchFamily="34" charset="0"/>
              </a:rPr>
              <a:t>Is your monthly budget enough to cover your needs? Why? What else would you need?</a:t>
            </a:r>
            <a:endParaRPr i="1" dirty="0">
              <a:latin typeface="Futura Std Book" panose="020B0802020204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8"/>
          <p:cNvSpPr txBox="1">
            <a:spLocks noGrp="1"/>
          </p:cNvSpPr>
          <p:nvPr>
            <p:ph type="title"/>
          </p:nvPr>
        </p:nvSpPr>
        <p:spPr>
          <a:xfrm>
            <a:off x="956679" y="953351"/>
            <a:ext cx="7566000" cy="1090500"/>
          </a:xfrm>
          <a:prstGeom prst="rect">
            <a:avLst/>
          </a:prstGeom>
        </p:spPr>
        <p:txBody>
          <a:bodyPr spcFirstLastPara="1" vert="horz" wrap="square" lIns="91425" tIns="45700" rIns="91425" bIns="45700" rtlCol="0" anchor="t" anchorCtr="0">
            <a:noAutofit/>
          </a:bodyPr>
          <a:lstStyle/>
          <a:p>
            <a:pPr>
              <a:spcBef>
                <a:spcPts val="0"/>
              </a:spcBef>
            </a:pPr>
            <a:r>
              <a:rPr lang="en-US" sz="3700"/>
              <a:t>Event # 1</a:t>
            </a:r>
            <a:endParaRPr sz="3700"/>
          </a:p>
        </p:txBody>
      </p:sp>
      <p:sp>
        <p:nvSpPr>
          <p:cNvPr id="168" name="Google Shape;168;p28"/>
          <p:cNvSpPr txBox="1">
            <a:spLocks noGrp="1"/>
          </p:cNvSpPr>
          <p:nvPr>
            <p:ph type="body" idx="1"/>
          </p:nvPr>
        </p:nvSpPr>
        <p:spPr>
          <a:xfrm>
            <a:off x="956149" y="2177315"/>
            <a:ext cx="10360600" cy="4477800"/>
          </a:xfrm>
          <a:prstGeom prst="rect">
            <a:avLst/>
          </a:prstGeom>
        </p:spPr>
        <p:txBody>
          <a:bodyPr spcFirstLastPara="1" vert="horz" wrap="square" lIns="91425" tIns="45700" rIns="91425" bIns="45700" rtlCol="0" anchor="t" anchorCtr="0">
            <a:noAutofit/>
          </a:bodyPr>
          <a:lstStyle/>
          <a:p>
            <a:pPr marL="457200" indent="-406400">
              <a:spcBef>
                <a:spcPts val="360"/>
              </a:spcBef>
              <a:buSzPts val="2800"/>
              <a:buChar char="▪"/>
            </a:pPr>
            <a:r>
              <a:rPr lang="en-US" sz="3600" dirty="0">
                <a:latin typeface="Futura Std Book" panose="020B0802020204020204" pitchFamily="34" charset="0"/>
              </a:rPr>
              <a:t>Given this event, in your groups discuss:</a:t>
            </a:r>
          </a:p>
          <a:p>
            <a:pPr marL="457200" indent="-406400">
              <a:spcBef>
                <a:spcPts val="360"/>
              </a:spcBef>
              <a:buSzPts val="2800"/>
              <a:buChar char="▪"/>
            </a:pPr>
            <a:endParaRPr sz="3600" dirty="0">
              <a:latin typeface="Futura Std Book" panose="020B0802020204020204" pitchFamily="34" charset="0"/>
            </a:endParaRPr>
          </a:p>
          <a:p>
            <a:pPr marL="914400" lvl="1" indent="-406400">
              <a:spcBef>
                <a:spcPts val="0"/>
              </a:spcBef>
              <a:buSzPts val="2800"/>
              <a:buChar char="▪"/>
            </a:pPr>
            <a:r>
              <a:rPr lang="en-US" sz="3400" i="1" dirty="0">
                <a:latin typeface="Futura Std Book" panose="020B0802020204020204" pitchFamily="34" charset="0"/>
              </a:rPr>
              <a:t>How would you adjust your budget?</a:t>
            </a:r>
            <a:endParaRPr sz="3400" i="1" dirty="0">
              <a:latin typeface="Futura Std Book" panose="020B0802020204020204" pitchFamily="34" charset="0"/>
            </a:endParaRPr>
          </a:p>
          <a:p>
            <a:pPr marL="914400" lvl="1" indent="-406400">
              <a:spcBef>
                <a:spcPts val="0"/>
              </a:spcBef>
              <a:buSzPts val="2800"/>
              <a:buChar char="▪"/>
            </a:pPr>
            <a:r>
              <a:rPr lang="en-US" sz="3400" i="1" dirty="0">
                <a:latin typeface="Futura Std Book" panose="020B0802020204020204" pitchFamily="34" charset="0"/>
              </a:rPr>
              <a:t>What would you need to meet your needs?</a:t>
            </a:r>
            <a:endParaRPr sz="3400" i="1" dirty="0">
              <a:latin typeface="Futura Std Book" panose="020B0802020204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9"/>
          <p:cNvSpPr txBox="1">
            <a:spLocks noGrp="1"/>
          </p:cNvSpPr>
          <p:nvPr>
            <p:ph type="title"/>
          </p:nvPr>
        </p:nvSpPr>
        <p:spPr>
          <a:xfrm>
            <a:off x="956679" y="1170814"/>
            <a:ext cx="7566000" cy="1090500"/>
          </a:xfrm>
          <a:prstGeom prst="rect">
            <a:avLst/>
          </a:prstGeom>
        </p:spPr>
        <p:txBody>
          <a:bodyPr spcFirstLastPara="1" vert="horz" wrap="square" lIns="91425" tIns="45700" rIns="91425" bIns="45700" rtlCol="0" anchor="t" anchorCtr="0">
            <a:noAutofit/>
          </a:bodyPr>
          <a:lstStyle/>
          <a:p>
            <a:pPr>
              <a:spcBef>
                <a:spcPts val="0"/>
              </a:spcBef>
            </a:pPr>
            <a:r>
              <a:rPr lang="en-US" sz="3700" dirty="0"/>
              <a:t>Event # 2</a:t>
            </a:r>
            <a:endParaRPr sz="3700" dirty="0"/>
          </a:p>
        </p:txBody>
      </p:sp>
      <p:sp>
        <p:nvSpPr>
          <p:cNvPr id="174" name="Google Shape;174;p29"/>
          <p:cNvSpPr txBox="1">
            <a:spLocks noGrp="1"/>
          </p:cNvSpPr>
          <p:nvPr>
            <p:ph type="body" idx="1"/>
          </p:nvPr>
        </p:nvSpPr>
        <p:spPr>
          <a:xfrm>
            <a:off x="956149" y="2394778"/>
            <a:ext cx="10461268" cy="2546338"/>
          </a:xfrm>
          <a:prstGeom prst="rect">
            <a:avLst/>
          </a:prstGeom>
        </p:spPr>
        <p:txBody>
          <a:bodyPr spcFirstLastPara="1" vert="horz" wrap="square" lIns="91425" tIns="45700" rIns="91425" bIns="45700" rtlCol="0" anchor="t" anchorCtr="0">
            <a:noAutofit/>
          </a:bodyPr>
          <a:lstStyle/>
          <a:p>
            <a:pPr marL="457200" indent="-406400">
              <a:spcBef>
                <a:spcPts val="360"/>
              </a:spcBef>
              <a:buSzPts val="2800"/>
              <a:buChar char="▪"/>
            </a:pPr>
            <a:r>
              <a:rPr lang="en-US" sz="3600" dirty="0">
                <a:latin typeface="Futura Std Book" panose="020B0802020204020204" pitchFamily="34" charset="0"/>
              </a:rPr>
              <a:t>Given this event, in your groups discuss:</a:t>
            </a:r>
          </a:p>
          <a:p>
            <a:pPr marL="457200" indent="-406400">
              <a:spcBef>
                <a:spcPts val="360"/>
              </a:spcBef>
              <a:buSzPts val="2800"/>
              <a:buChar char="▪"/>
            </a:pPr>
            <a:endParaRPr sz="3600" dirty="0">
              <a:latin typeface="Futura Std Book" panose="020B0802020204020204" pitchFamily="34" charset="0"/>
            </a:endParaRPr>
          </a:p>
          <a:p>
            <a:pPr marL="914400" lvl="1" indent="-406400">
              <a:spcBef>
                <a:spcPts val="0"/>
              </a:spcBef>
              <a:buSzPts val="2800"/>
              <a:buChar char="▪"/>
            </a:pPr>
            <a:r>
              <a:rPr lang="en-US" sz="3400" i="1" dirty="0">
                <a:latin typeface="Futura Std Book" panose="020B0802020204020204" pitchFamily="34" charset="0"/>
              </a:rPr>
              <a:t>How does this new event impact your family’s budget? </a:t>
            </a:r>
            <a:endParaRPr sz="3400" i="1" dirty="0">
              <a:latin typeface="Futura Std Book" panose="020B0802020204020204" pitchFamily="34" charset="0"/>
            </a:endParaRPr>
          </a:p>
          <a:p>
            <a:pPr marL="914400" lvl="1" indent="-406400">
              <a:spcBef>
                <a:spcPts val="0"/>
              </a:spcBef>
              <a:buSzPts val="2800"/>
              <a:buChar char="▪"/>
            </a:pPr>
            <a:r>
              <a:rPr lang="en-US" sz="3400" i="1" dirty="0">
                <a:latin typeface="Futura Std Book" panose="020B0802020204020204" pitchFamily="34" charset="0"/>
              </a:rPr>
              <a:t>How would a social protection system support you?</a:t>
            </a:r>
            <a:endParaRPr sz="3400" i="1" dirty="0">
              <a:latin typeface="Futura Std Book" panose="020B0802020204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2668975"/>
            <a:ext cx="10515600" cy="1325563"/>
          </a:xfrm>
        </p:spPr>
        <p:txBody>
          <a:bodyPr/>
          <a:lstStyle/>
          <a:p>
            <a:pPr algn="ctr"/>
            <a:r>
              <a:rPr lang="en-US" dirty="0"/>
              <a:t>Lunch Break! Come back at :00</a:t>
            </a:r>
          </a:p>
        </p:txBody>
      </p:sp>
    </p:spTree>
    <p:extLst>
      <p:ext uri="{BB962C8B-B14F-4D97-AF65-F5344CB8AC3E}">
        <p14:creationId xmlns:p14="http://schemas.microsoft.com/office/powerpoint/2010/main" val="1956712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1"/>
          <p:cNvSpPr txBox="1">
            <a:spLocks noGrp="1"/>
          </p:cNvSpPr>
          <p:nvPr>
            <p:ph type="title"/>
          </p:nvPr>
        </p:nvSpPr>
        <p:spPr>
          <a:xfrm>
            <a:off x="990237" y="954145"/>
            <a:ext cx="7566025" cy="1090612"/>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a:t>Social Protection Scheme</a:t>
            </a:r>
            <a:endParaRPr/>
          </a:p>
        </p:txBody>
      </p:sp>
      <p:sp>
        <p:nvSpPr>
          <p:cNvPr id="186" name="Google Shape;186;p31"/>
          <p:cNvSpPr txBox="1">
            <a:spLocks noGrp="1"/>
          </p:cNvSpPr>
          <p:nvPr>
            <p:ph type="body" idx="1"/>
          </p:nvPr>
        </p:nvSpPr>
        <p:spPr>
          <a:xfrm>
            <a:off x="990223" y="2499683"/>
            <a:ext cx="10502693" cy="2943000"/>
          </a:xfrm>
          <a:prstGeom prst="rect">
            <a:avLst/>
          </a:prstGeom>
          <a:noFill/>
          <a:ln>
            <a:noFill/>
          </a:ln>
        </p:spPr>
        <p:txBody>
          <a:bodyPr spcFirstLastPara="1" vert="horz" wrap="square" lIns="91425" tIns="45700" rIns="91425" bIns="45700" rtlCol="0" anchor="t" anchorCtr="0">
            <a:noAutofit/>
          </a:bodyPr>
          <a:lstStyle/>
          <a:p>
            <a:pPr marL="457200" indent="-342900">
              <a:lnSpc>
                <a:spcPct val="100000"/>
              </a:lnSpc>
              <a:spcBef>
                <a:spcPts val="520"/>
              </a:spcBef>
              <a:buSzPts val="1800"/>
              <a:buChar char="▪"/>
            </a:pPr>
            <a:r>
              <a:rPr lang="en-US" dirty="0">
                <a:latin typeface="Futura Std Book" panose="020B0802020204020204" pitchFamily="34" charset="0"/>
              </a:rPr>
              <a:t>What are actions governments should take to ensure proper social protection and income stability for this person? </a:t>
            </a:r>
            <a:endParaRPr dirty="0">
              <a:latin typeface="Futura Std Book" panose="020B0802020204020204" pitchFamily="34" charset="0"/>
            </a:endParaRPr>
          </a:p>
          <a:p>
            <a:pPr marL="457200" indent="0">
              <a:lnSpc>
                <a:spcPct val="100000"/>
              </a:lnSpc>
              <a:spcBef>
                <a:spcPts val="520"/>
              </a:spcBef>
              <a:buNone/>
            </a:pPr>
            <a:endParaRPr dirty="0">
              <a:latin typeface="Futura Std Book" panose="020B0802020204020204" pitchFamily="34" charset="0"/>
            </a:endParaRPr>
          </a:p>
          <a:p>
            <a:pPr marL="457200" indent="-342900">
              <a:lnSpc>
                <a:spcPct val="100000"/>
              </a:lnSpc>
              <a:spcBef>
                <a:spcPts val="520"/>
              </a:spcBef>
              <a:buSzPts val="1800"/>
              <a:buChar char="▪"/>
            </a:pPr>
            <a:r>
              <a:rPr lang="en-US" dirty="0">
                <a:latin typeface="Futura Std Book" panose="020B0802020204020204" pitchFamily="34" charset="0"/>
              </a:rPr>
              <a:t>Which agencies should be responsible for implementation?</a:t>
            </a:r>
            <a:endParaRPr dirty="0">
              <a:latin typeface="Futura Std Book" panose="020B0802020204020204" pitchFamily="34" charset="0"/>
            </a:endParaRPr>
          </a:p>
          <a:p>
            <a:pPr marL="342900" indent="-342900">
              <a:lnSpc>
                <a:spcPct val="100000"/>
              </a:lnSpc>
              <a:spcBef>
                <a:spcPts val="520"/>
              </a:spcBef>
              <a:buClr>
                <a:schemeClr val="dk2"/>
              </a:buClr>
              <a:buSzPts val="2600"/>
              <a:buNone/>
            </a:pPr>
            <a:endParaRPr dirty="0">
              <a:latin typeface="Futura Std Book" panose="020B0802020204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2"/>
          <p:cNvSpPr txBox="1">
            <a:spLocks noGrp="1"/>
          </p:cNvSpPr>
          <p:nvPr>
            <p:ph type="title"/>
          </p:nvPr>
        </p:nvSpPr>
        <p:spPr>
          <a:xfrm>
            <a:off x="865631" y="903812"/>
            <a:ext cx="10460738" cy="1090500"/>
          </a:xfrm>
          <a:prstGeom prst="rect">
            <a:avLst/>
          </a:prstGeom>
          <a:noFill/>
          <a:ln>
            <a:noFill/>
          </a:ln>
        </p:spPr>
        <p:txBody>
          <a:bodyPr spcFirstLastPara="1" vert="horz" wrap="square" lIns="91425" tIns="45700" rIns="91425" bIns="45700" rtlCol="0" anchor="t" anchorCtr="0">
            <a:noAutofit/>
          </a:bodyPr>
          <a:lstStyle/>
          <a:p>
            <a:pPr>
              <a:buClr>
                <a:schemeClr val="dk2"/>
              </a:buClr>
              <a:buSzPts val="2600"/>
            </a:pPr>
            <a:r>
              <a:rPr lang="en-US" sz="2800" dirty="0"/>
              <a:t>Inclusive Social Protection Systems: structural elements </a:t>
            </a:r>
            <a:br>
              <a:rPr lang="en-US" dirty="0"/>
            </a:br>
            <a:r>
              <a:rPr lang="en-GB" sz="1800" b="0" dirty="0"/>
              <a:t>(Policy Guidance on Sustainable Development Goal 1, section 4)</a:t>
            </a:r>
            <a:endParaRPr dirty="0"/>
          </a:p>
        </p:txBody>
      </p:sp>
      <p:sp>
        <p:nvSpPr>
          <p:cNvPr id="4" name="TextBox 3"/>
          <p:cNvSpPr txBox="1"/>
          <p:nvPr/>
        </p:nvSpPr>
        <p:spPr>
          <a:xfrm>
            <a:off x="865631" y="2185825"/>
            <a:ext cx="9843445" cy="3816429"/>
          </a:xfrm>
          <a:prstGeom prst="rect">
            <a:avLst/>
          </a:prstGeom>
          <a:noFill/>
        </p:spPr>
        <p:txBody>
          <a:bodyPr wrap="square" rtlCol="0">
            <a:spAutoFit/>
          </a:bodyPr>
          <a:lstStyle/>
          <a:p>
            <a:pPr marL="285750" indent="-285750">
              <a:buFont typeface="Arial" panose="020B0604020202020204" pitchFamily="34" charset="0"/>
              <a:buChar char="•"/>
            </a:pPr>
            <a:r>
              <a:rPr lang="en-US" sz="2200" dirty="0">
                <a:latin typeface="Futura Std Book" panose="020B0802020204020204" pitchFamily="34" charset="0"/>
              </a:rPr>
              <a:t>Twin-track approach 	</a:t>
            </a:r>
          </a:p>
          <a:p>
            <a:pPr marL="285750" indent="-285750">
              <a:buFont typeface="Arial" panose="020B0604020202020204" pitchFamily="34" charset="0"/>
              <a:buChar char="•"/>
            </a:pPr>
            <a:r>
              <a:rPr lang="en-US" sz="2200" dirty="0">
                <a:latin typeface="Futura Std Book" panose="020B0802020204020204" pitchFamily="34" charset="0"/>
              </a:rPr>
              <a:t>A human rights-based approach</a:t>
            </a:r>
          </a:p>
          <a:p>
            <a:pPr marL="285750" indent="-285750">
              <a:buFont typeface="Arial" panose="020B0604020202020204" pitchFamily="34" charset="0"/>
              <a:buChar char="•"/>
            </a:pPr>
            <a:r>
              <a:rPr lang="en-US" sz="2200" dirty="0">
                <a:latin typeface="Futura Std Book" panose="020B0802020204020204" pitchFamily="34" charset="0"/>
              </a:rPr>
              <a:t>Disability assessment and determination focus on support requirements, rather than impairment	</a:t>
            </a:r>
          </a:p>
          <a:p>
            <a:pPr marL="285750" indent="-285750">
              <a:buFont typeface="Arial" panose="020B0604020202020204" pitchFamily="34" charset="0"/>
              <a:buChar char="•"/>
            </a:pPr>
            <a:r>
              <a:rPr lang="en-US" sz="2200" dirty="0">
                <a:latin typeface="Futura Std Book" panose="020B0802020204020204" pitchFamily="34" charset="0"/>
              </a:rPr>
              <a:t>Moving away from a focus on “incapacity to work”</a:t>
            </a:r>
          </a:p>
          <a:p>
            <a:pPr marL="285750" indent="-285750">
              <a:buFont typeface="Arial" panose="020B0604020202020204" pitchFamily="34" charset="0"/>
              <a:buChar char="•"/>
            </a:pPr>
            <a:r>
              <a:rPr lang="en-US" sz="2200" dirty="0">
                <a:latin typeface="Futura Std Book" panose="020B0802020204020204" pitchFamily="34" charset="0"/>
              </a:rPr>
              <a:t>Tailoring benefits to the diversity of persons with disabilities	</a:t>
            </a:r>
          </a:p>
          <a:p>
            <a:pPr marL="285750" indent="-285750">
              <a:buFont typeface="Arial" panose="020B0604020202020204" pitchFamily="34" charset="0"/>
              <a:buChar char="•"/>
            </a:pPr>
            <a:r>
              <a:rPr lang="en-US" sz="2200" dirty="0">
                <a:latin typeface="Futura Std Book" panose="020B0802020204020204" pitchFamily="34" charset="0"/>
              </a:rPr>
              <a:t>Access to basic general services and disability-specific services to ensure full and effective participation in the community	</a:t>
            </a:r>
          </a:p>
          <a:p>
            <a:pPr marL="285750" indent="-285750">
              <a:buFont typeface="Arial" panose="020B0604020202020204" pitchFamily="34" charset="0"/>
              <a:buChar char="•"/>
            </a:pPr>
            <a:r>
              <a:rPr lang="en-US" sz="2200" dirty="0">
                <a:latin typeface="Futura Std Book" panose="020B0802020204020204" pitchFamily="34" charset="0"/>
              </a:rPr>
              <a:t>Consultation with organizations of persons with disabilities</a:t>
            </a:r>
          </a:p>
          <a:p>
            <a:pPr marL="285750" indent="-285750">
              <a:buFont typeface="Arial" panose="020B0604020202020204" pitchFamily="34" charset="0"/>
              <a:buChar char="•"/>
            </a:pPr>
            <a:r>
              <a:rPr lang="en-US" sz="2200" dirty="0">
                <a:latin typeface="Futura Std Book" panose="020B0802020204020204" pitchFamily="34" charset="0"/>
              </a:rPr>
              <a:t>Awareness-raising	</a:t>
            </a:r>
          </a:p>
          <a:p>
            <a:pPr marL="285750" indent="-285750">
              <a:buFont typeface="Arial" panose="020B0604020202020204" pitchFamily="34" charset="0"/>
              <a:buChar char="•"/>
            </a:pPr>
            <a:r>
              <a:rPr lang="en-US" sz="2200" dirty="0">
                <a:latin typeface="Futura Std Book" panose="020B0802020204020204" pitchFamily="34" charset="0"/>
              </a:rPr>
              <a:t>Finance and budget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2668975"/>
            <a:ext cx="10515600" cy="1325563"/>
          </a:xfrm>
        </p:spPr>
        <p:txBody>
          <a:bodyPr/>
          <a:lstStyle/>
          <a:p>
            <a:pPr algn="ctr"/>
            <a:r>
              <a:rPr lang="en-US" dirty="0"/>
              <a:t>BREAK! Come back at :00</a:t>
            </a:r>
            <a:endParaRPr lang="en-US" dirty="0">
              <a:solidFill>
                <a:srgbClr val="FFFFFF"/>
              </a:solidFill>
            </a:endParaRPr>
          </a:p>
        </p:txBody>
      </p:sp>
    </p:spTree>
    <p:extLst>
      <p:ext uri="{BB962C8B-B14F-4D97-AF65-F5344CB8AC3E}">
        <p14:creationId xmlns:p14="http://schemas.microsoft.com/office/powerpoint/2010/main" val="26980394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4"/>
          <p:cNvSpPr txBox="1">
            <a:spLocks noGrp="1"/>
          </p:cNvSpPr>
          <p:nvPr>
            <p:ph type="title"/>
          </p:nvPr>
        </p:nvSpPr>
        <p:spPr>
          <a:xfrm>
            <a:off x="939900" y="887033"/>
            <a:ext cx="10452349" cy="1090500"/>
          </a:xfrm>
          <a:prstGeom prst="rect">
            <a:avLst/>
          </a:prstGeom>
        </p:spPr>
        <p:txBody>
          <a:bodyPr spcFirstLastPara="1" vert="horz" wrap="square" lIns="91425" tIns="45700" rIns="91425" bIns="45700" rtlCol="0" anchor="t" anchorCtr="0">
            <a:noAutofit/>
          </a:bodyPr>
          <a:lstStyle/>
          <a:p>
            <a:pPr>
              <a:spcBef>
                <a:spcPts val="0"/>
              </a:spcBef>
            </a:pPr>
            <a:r>
              <a:rPr lang="en-US"/>
              <a:t>Application</a:t>
            </a:r>
            <a:endParaRPr/>
          </a:p>
        </p:txBody>
      </p:sp>
      <p:sp>
        <p:nvSpPr>
          <p:cNvPr id="216" name="Google Shape;216;p34"/>
          <p:cNvSpPr txBox="1">
            <a:spLocks noGrp="1"/>
          </p:cNvSpPr>
          <p:nvPr>
            <p:ph type="body" idx="1"/>
          </p:nvPr>
        </p:nvSpPr>
        <p:spPr>
          <a:xfrm>
            <a:off x="939370" y="2110997"/>
            <a:ext cx="10454007" cy="44778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In groups by country or region:</a:t>
            </a:r>
          </a:p>
          <a:p>
            <a:pPr marL="0" indent="0">
              <a:spcBef>
                <a:spcPts val="360"/>
              </a:spcBef>
              <a:buNone/>
            </a:pPr>
            <a:endParaRPr dirty="0">
              <a:latin typeface="Futura Std Book" panose="020B0802020204020204" pitchFamily="34" charset="0"/>
            </a:endParaRPr>
          </a:p>
          <a:p>
            <a:pPr marL="457200" indent="-342900">
              <a:spcBef>
                <a:spcPts val="360"/>
              </a:spcBef>
              <a:buSzPts val="1800"/>
              <a:buChar char="▪"/>
            </a:pPr>
            <a:r>
              <a:rPr lang="en-US" dirty="0">
                <a:latin typeface="Futura Std Book" panose="020B0802020204020204" pitchFamily="34" charset="0"/>
              </a:rPr>
              <a:t>Choose two actions that are possible</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Discuss how could you begin to materialize them</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Pick one action that would be difficult and discuss why</a:t>
            </a:r>
            <a:endParaRPr dirty="0">
              <a:latin typeface="Futura Std Book" panose="020B0802020204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p:txBody>
          <a:bodyPr/>
          <a:lstStyle/>
          <a:p>
            <a:r>
              <a:rPr lang="en-US" dirty="0"/>
              <a:t>Objectives of the module</a:t>
            </a:r>
          </a:p>
        </p:txBody>
      </p:sp>
      <p:sp>
        <p:nvSpPr>
          <p:cNvPr id="3" name="Content Placeholder 2">
            <a:extLst>
              <a:ext uri="{FF2B5EF4-FFF2-40B4-BE49-F238E27FC236}">
                <a16:creationId xmlns:a16="http://schemas.microsoft.com/office/drawing/2014/main" id="{158FF1EE-FAAE-AC4F-82D6-A68B84893A95}"/>
              </a:ext>
            </a:extLst>
          </p:cNvPr>
          <p:cNvSpPr>
            <a:spLocks noGrp="1"/>
          </p:cNvSpPr>
          <p:nvPr>
            <p:ph idx="1"/>
          </p:nvPr>
        </p:nvSpPr>
        <p:spPr>
          <a:xfrm>
            <a:off x="838200" y="2172749"/>
            <a:ext cx="10515600" cy="4127383"/>
          </a:xfrm>
        </p:spPr>
        <p:txBody>
          <a:bodyPr>
            <a:noAutofit/>
          </a:bodyPr>
          <a:lstStyle/>
          <a:p>
            <a:pPr>
              <a:lnSpc>
                <a:spcPct val="100000"/>
              </a:lnSpc>
              <a:spcBef>
                <a:spcPts val="0"/>
              </a:spcBef>
            </a:pPr>
            <a:r>
              <a:rPr lang="en-US" sz="2000" dirty="0">
                <a:latin typeface="Futura Std Book" panose="020B0802020204020204" pitchFamily="34" charset="0"/>
                <a:cs typeface="Futura Std Light" panose="020B0602020204020303"/>
              </a:rPr>
              <a:t>Become familiar with the various components of the Office of the United Nations High Commissioner for Human Rights’ Resource Package on Promoting the Rights of Persons with Disabilities through the Sustainable Development Goals</a:t>
            </a:r>
          </a:p>
          <a:p>
            <a:pPr>
              <a:lnSpc>
                <a:spcPct val="100000"/>
              </a:lnSpc>
              <a:spcBef>
                <a:spcPts val="0"/>
              </a:spcBef>
            </a:pPr>
            <a:r>
              <a:rPr lang="en-US" sz="2000" dirty="0">
                <a:latin typeface="Futura Std Book" panose="020B0802020204020204" pitchFamily="34" charset="0"/>
                <a:cs typeface="Futura Std Light" panose="020B0602020204020303"/>
              </a:rPr>
              <a:t>Gain an understanding of the current situation regarding how poverty and lack of access to adequate social protection impacts persons with disabilities.</a:t>
            </a:r>
          </a:p>
          <a:p>
            <a:pPr>
              <a:lnSpc>
                <a:spcPct val="100000"/>
              </a:lnSpc>
              <a:spcBef>
                <a:spcPts val="0"/>
              </a:spcBef>
            </a:pPr>
            <a:r>
              <a:rPr lang="en-US" sz="2000" dirty="0">
                <a:latin typeface="Futura Std Book" panose="020B0802020204020204" pitchFamily="34" charset="0"/>
                <a:cs typeface="Futura Std Light" panose="020B0602020204020303"/>
              </a:rPr>
              <a:t>Identify concrete steps that policymakers can take to guarantee adequate measures to end poverty and provide adequate social protection, in the process of implementing Sustainable Development Goal 1 with a disability-rights lens.</a:t>
            </a:r>
          </a:p>
          <a:p>
            <a:pPr>
              <a:lnSpc>
                <a:spcPct val="100000"/>
              </a:lnSpc>
              <a:spcBef>
                <a:spcPts val="0"/>
              </a:spcBef>
            </a:pPr>
            <a:r>
              <a:rPr lang="en-US" sz="2000" dirty="0">
                <a:latin typeface="Futura Std Book" panose="020B0802020204020204" pitchFamily="34" charset="0"/>
                <a:cs typeface="Futura Std Light" panose="020B0602020204020303"/>
              </a:rPr>
              <a:t>Learn how to obtain additional information to support implementation of social protection and poverty reduction measures in your context.</a:t>
            </a:r>
          </a:p>
        </p:txBody>
      </p:sp>
    </p:spTree>
    <p:extLst>
      <p:ext uri="{BB962C8B-B14F-4D97-AF65-F5344CB8AC3E}">
        <p14:creationId xmlns:p14="http://schemas.microsoft.com/office/powerpoint/2010/main" val="28063056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35"/>
          <p:cNvSpPr txBox="1">
            <a:spLocks noGrp="1"/>
          </p:cNvSpPr>
          <p:nvPr>
            <p:ph type="title"/>
          </p:nvPr>
        </p:nvSpPr>
        <p:spPr>
          <a:xfrm>
            <a:off x="948291" y="953351"/>
            <a:ext cx="7566000" cy="1090500"/>
          </a:xfrm>
          <a:prstGeom prst="rect">
            <a:avLst/>
          </a:prstGeom>
        </p:spPr>
        <p:txBody>
          <a:bodyPr spcFirstLastPara="1" vert="horz" wrap="square" lIns="91425" tIns="45700" rIns="91425" bIns="45700" rtlCol="0" anchor="t" anchorCtr="0">
            <a:noAutofit/>
          </a:bodyPr>
          <a:lstStyle/>
          <a:p>
            <a:pPr>
              <a:spcBef>
                <a:spcPts val="0"/>
              </a:spcBef>
            </a:pPr>
            <a:r>
              <a:rPr lang="en-US">
                <a:latin typeface="Futura Std Book" panose="020B0802020204020204" pitchFamily="34" charset="0"/>
              </a:rPr>
              <a:t>Next Steps</a:t>
            </a:r>
            <a:endParaRPr>
              <a:latin typeface="Futura Std Book" panose="020B0802020204020204" pitchFamily="34" charset="0"/>
            </a:endParaRPr>
          </a:p>
        </p:txBody>
      </p:sp>
      <p:sp>
        <p:nvSpPr>
          <p:cNvPr id="222" name="Google Shape;222;p35"/>
          <p:cNvSpPr txBox="1">
            <a:spLocks noGrp="1"/>
          </p:cNvSpPr>
          <p:nvPr>
            <p:ph type="body" idx="1"/>
          </p:nvPr>
        </p:nvSpPr>
        <p:spPr>
          <a:xfrm>
            <a:off x="947761" y="2177315"/>
            <a:ext cx="7567200" cy="44778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a:latin typeface="Futura Std Book" panose="020B0802020204020204" pitchFamily="34" charset="0"/>
              </a:rPr>
              <a:t>(Add any follow-up information here)</a:t>
            </a:r>
            <a:endParaRPr>
              <a:latin typeface="Futura Std Book" panose="020B0802020204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6"/>
          <p:cNvSpPr txBox="1">
            <a:spLocks noGrp="1"/>
          </p:cNvSpPr>
          <p:nvPr>
            <p:ph type="title"/>
          </p:nvPr>
        </p:nvSpPr>
        <p:spPr>
          <a:xfrm>
            <a:off x="973458" y="895422"/>
            <a:ext cx="10402014" cy="1090500"/>
          </a:xfrm>
          <a:prstGeom prst="rect">
            <a:avLst/>
          </a:prstGeom>
        </p:spPr>
        <p:txBody>
          <a:bodyPr spcFirstLastPara="1" vert="horz" wrap="square" lIns="91425" tIns="45700" rIns="91425" bIns="45700" rtlCol="0" anchor="t" anchorCtr="0">
            <a:noAutofit/>
          </a:bodyPr>
          <a:lstStyle/>
          <a:p>
            <a:pPr>
              <a:spcBef>
                <a:spcPts val="0"/>
              </a:spcBef>
            </a:pPr>
            <a:r>
              <a:rPr lang="en-US">
                <a:latin typeface="Futura Std Book" panose="020B0802020204020204" pitchFamily="34" charset="0"/>
              </a:rPr>
              <a:t>Closing Circle</a:t>
            </a:r>
            <a:endParaRPr>
              <a:latin typeface="Futura Std Book" panose="020B0802020204020204" pitchFamily="34" charset="0"/>
            </a:endParaRPr>
          </a:p>
        </p:txBody>
      </p:sp>
      <p:sp>
        <p:nvSpPr>
          <p:cNvPr id="228" name="Google Shape;228;p36"/>
          <p:cNvSpPr txBox="1">
            <a:spLocks noGrp="1"/>
          </p:cNvSpPr>
          <p:nvPr>
            <p:ph type="body" idx="1"/>
          </p:nvPr>
        </p:nvSpPr>
        <p:spPr>
          <a:xfrm>
            <a:off x="972921" y="2880710"/>
            <a:ext cx="10403664" cy="13560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a:latin typeface="Futura Std Book" panose="020B0802020204020204" pitchFamily="34" charset="0"/>
              </a:rPr>
              <a:t>Please share one learning from today that you are bringing to your work. You choose who goes next.</a:t>
            </a:r>
            <a:endParaRPr>
              <a:latin typeface="Futura Std Book" panose="020B0802020204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rot="16200000">
            <a:off x="11549448" y="6237377"/>
            <a:ext cx="635173" cy="246221"/>
          </a:xfrm>
          <a:prstGeom prst="rect">
            <a:avLst/>
          </a:prstGeom>
          <a:noFill/>
        </p:spPr>
        <p:txBody>
          <a:bodyPr wrap="none" rtlCol="0">
            <a:spAutoFit/>
          </a:bodyPr>
          <a:lstStyle/>
          <a:p>
            <a:r>
              <a:rPr lang="en-US" sz="1000" dirty="0">
                <a:solidFill>
                  <a:srgbClr val="FFFFFF"/>
                </a:solidFill>
                <a:latin typeface="Futura Std Light"/>
                <a:cs typeface="Futura Std Light"/>
              </a:rPr>
              <a:t>OHCHR</a:t>
            </a:r>
          </a:p>
        </p:txBody>
      </p:sp>
      <p:sp>
        <p:nvSpPr>
          <p:cNvPr id="2" name="TextBox 1"/>
          <p:cNvSpPr txBox="1"/>
          <p:nvPr/>
        </p:nvSpPr>
        <p:spPr>
          <a:xfrm>
            <a:off x="959856" y="1934640"/>
            <a:ext cx="2347952" cy="369332"/>
          </a:xfrm>
          <a:prstGeom prst="rect">
            <a:avLst/>
          </a:prstGeom>
          <a:noFill/>
        </p:spPr>
        <p:txBody>
          <a:bodyPr wrap="square" rtlCol="0">
            <a:spAutoFit/>
          </a:bodyPr>
          <a:lstStyle/>
          <a:p>
            <a:endParaRPr lang="en-US" dirty="0"/>
          </a:p>
        </p:txBody>
      </p:sp>
      <p:sp>
        <p:nvSpPr>
          <p:cNvPr id="7" name="Title 1">
            <a:extLst>
              <a:ext uri="{FF2B5EF4-FFF2-40B4-BE49-F238E27FC236}">
                <a16:creationId xmlns:a16="http://schemas.microsoft.com/office/drawing/2014/main" id="{1AC036CF-4F6F-354E-B0DB-EFAC5DD051DF}"/>
              </a:ext>
            </a:extLst>
          </p:cNvPr>
          <p:cNvSpPr>
            <a:spLocks noGrp="1"/>
          </p:cNvSpPr>
          <p:nvPr/>
        </p:nvSpPr>
        <p:spPr>
          <a:xfrm>
            <a:off x="835152" y="1350628"/>
            <a:ext cx="10515600" cy="47985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Futura Std Book" panose="020B0802020204020204" pitchFamily="34" charset="0"/>
                <a:ea typeface="+mj-ea"/>
                <a:cs typeface="+mj-cs"/>
              </a:defRPr>
            </a:lvl1pPr>
          </a:lstStyle>
          <a:p>
            <a:pPr algn="ctr">
              <a:lnSpc>
                <a:spcPct val="100000"/>
              </a:lnSpc>
              <a:spcBef>
                <a:spcPts val="600"/>
              </a:spcBef>
              <a:spcAft>
                <a:spcPts val="600"/>
              </a:spcAft>
            </a:pPr>
            <a:r>
              <a:rPr lang="en-US" sz="5400" dirty="0"/>
              <a:t>Thank you!</a:t>
            </a:r>
            <a:br>
              <a:rPr lang="en-US" sz="6000" dirty="0"/>
            </a:br>
            <a:br>
              <a:rPr lang="en-US" sz="6000" dirty="0"/>
            </a:br>
            <a:r>
              <a:rPr lang="en-US" sz="6000" dirty="0"/>
              <a:t>For further information, </a:t>
            </a:r>
            <a:br>
              <a:rPr lang="en-US" sz="6000" dirty="0"/>
            </a:br>
            <a:r>
              <a:rPr lang="en-US" sz="6000" dirty="0"/>
              <a:t>please contact:</a:t>
            </a:r>
            <a:br>
              <a:rPr lang="en-US" sz="6000" dirty="0"/>
            </a:br>
            <a:endParaRPr lang="en-US" sz="6000" dirty="0"/>
          </a:p>
        </p:txBody>
      </p:sp>
    </p:spTree>
    <p:extLst>
      <p:ext uri="{BB962C8B-B14F-4D97-AF65-F5344CB8AC3E}">
        <p14:creationId xmlns:p14="http://schemas.microsoft.com/office/powerpoint/2010/main" val="423636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990234" y="1154036"/>
            <a:ext cx="9965787" cy="1090500"/>
          </a:xfrm>
          <a:prstGeom prst="rect">
            <a:avLst/>
          </a:prstGeom>
        </p:spPr>
        <p:txBody>
          <a:bodyPr spcFirstLastPara="1" vert="horz" wrap="square" lIns="91425" tIns="45700" rIns="91425" bIns="45700" rtlCol="0" anchor="t" anchorCtr="0">
            <a:noAutofit/>
          </a:bodyPr>
          <a:lstStyle/>
          <a:p>
            <a:pPr>
              <a:spcBef>
                <a:spcPts val="0"/>
              </a:spcBef>
            </a:pPr>
            <a:r>
              <a:rPr lang="en-US" dirty="0"/>
              <a:t>What’s in the Resource Package?</a:t>
            </a:r>
            <a:endParaRPr dirty="0"/>
          </a:p>
        </p:txBody>
      </p:sp>
      <p:sp>
        <p:nvSpPr>
          <p:cNvPr id="68" name="Google Shape;68;p11"/>
          <p:cNvSpPr txBox="1">
            <a:spLocks noGrp="1"/>
          </p:cNvSpPr>
          <p:nvPr>
            <p:ph type="body" idx="1"/>
          </p:nvPr>
        </p:nvSpPr>
        <p:spPr>
          <a:xfrm>
            <a:off x="990233" y="2167726"/>
            <a:ext cx="10318127" cy="3654234"/>
          </a:xfrm>
          <a:prstGeom prst="rect">
            <a:avLst/>
          </a:prstGeom>
        </p:spPr>
        <p:txBody>
          <a:bodyPr spcFirstLastPara="1" vert="horz" wrap="square" lIns="91425" tIns="45700" rIns="91425" bIns="45700" rtlCol="0" anchor="t" anchorCtr="0">
            <a:noAutofit/>
          </a:bodyPr>
          <a:lstStyle/>
          <a:p>
            <a:pPr>
              <a:lnSpc>
                <a:spcPct val="100000"/>
              </a:lnSpc>
            </a:pPr>
            <a:r>
              <a:rPr lang="en-US" sz="2800" dirty="0">
                <a:latin typeface="Futura Std Book" panose="020B0802020204020204" pitchFamily="34" charset="0"/>
                <a:cs typeface="Futura Std Light" panose="020B0602020204020303"/>
              </a:rPr>
              <a:t>Policy Guidance</a:t>
            </a:r>
          </a:p>
          <a:p>
            <a:pPr>
              <a:lnSpc>
                <a:spcPct val="100000"/>
              </a:lnSpc>
            </a:pPr>
            <a:r>
              <a:rPr lang="en-US" sz="2800" dirty="0">
                <a:latin typeface="Futura Std Book" panose="020B0802020204020204" pitchFamily="34" charset="0"/>
                <a:cs typeface="Futura Std Light" panose="020B0602020204020303"/>
              </a:rPr>
              <a:t>Human Rights Indicators for the Convention on the Rights of Persons with Disabilities</a:t>
            </a:r>
          </a:p>
          <a:p>
            <a:pPr>
              <a:lnSpc>
                <a:spcPct val="100000"/>
              </a:lnSpc>
            </a:pPr>
            <a:r>
              <a:rPr lang="en-US" sz="2800" dirty="0">
                <a:latin typeface="Futura Std Book" panose="020B0802020204020204" pitchFamily="34" charset="0"/>
                <a:cs typeface="Futura Std Light" panose="020B0602020204020303"/>
              </a:rPr>
              <a:t>Data Sources Guidance</a:t>
            </a:r>
          </a:p>
          <a:p>
            <a:pPr>
              <a:lnSpc>
                <a:spcPct val="100000"/>
              </a:lnSpc>
            </a:pPr>
            <a:r>
              <a:rPr lang="en-US" sz="2800" dirty="0">
                <a:latin typeface="Futura Std Book" panose="020B0802020204020204" pitchFamily="34" charset="0"/>
                <a:cs typeface="Futura Std Light" panose="020B0602020204020303"/>
              </a:rPr>
              <a:t>Training Materials</a:t>
            </a:r>
          </a:p>
          <a:p>
            <a:pPr>
              <a:lnSpc>
                <a:spcPct val="100000"/>
              </a:lnSpc>
            </a:pPr>
            <a:r>
              <a:rPr lang="en-US" sz="2800" dirty="0">
                <a:latin typeface="Futura Std Book" panose="020B0802020204020204" pitchFamily="34" charset="0"/>
                <a:cs typeface="Futura Std Light" panose="020B0602020204020303"/>
              </a:rPr>
              <a:t>Videos</a:t>
            </a:r>
          </a:p>
        </p:txBody>
      </p:sp>
    </p:spTree>
    <p:extLst>
      <p:ext uri="{BB962C8B-B14F-4D97-AF65-F5344CB8AC3E}">
        <p14:creationId xmlns:p14="http://schemas.microsoft.com/office/powerpoint/2010/main" val="2382809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a:off x="1014797" y="979312"/>
            <a:ext cx="7566000" cy="723653"/>
          </a:xfrm>
          <a:prstGeom prst="rect">
            <a:avLst/>
          </a:prstGeom>
        </p:spPr>
        <p:txBody>
          <a:bodyPr spcFirstLastPara="1" vert="horz" wrap="square" lIns="91425" tIns="45700" rIns="91425" bIns="45700" rtlCol="0" anchor="t" anchorCtr="0">
            <a:noAutofit/>
          </a:bodyPr>
          <a:lstStyle/>
          <a:p>
            <a:pPr>
              <a:spcBef>
                <a:spcPts val="0"/>
              </a:spcBef>
            </a:pPr>
            <a:r>
              <a:rPr lang="en-US" dirty="0"/>
              <a:t>Agenda</a:t>
            </a:r>
            <a:endParaRPr dirty="0"/>
          </a:p>
        </p:txBody>
      </p:sp>
      <p:sp>
        <p:nvSpPr>
          <p:cNvPr id="80" name="Google Shape;80;p13"/>
          <p:cNvSpPr txBox="1">
            <a:spLocks noGrp="1"/>
          </p:cNvSpPr>
          <p:nvPr>
            <p:ph type="body" idx="1"/>
          </p:nvPr>
        </p:nvSpPr>
        <p:spPr>
          <a:xfrm>
            <a:off x="1013597" y="1702965"/>
            <a:ext cx="7567200" cy="44778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sz="2400" dirty="0">
                <a:latin typeface="Futura Std Book" panose="020B0802020204020204" pitchFamily="34" charset="0"/>
              </a:rPr>
              <a:t>Start time: 00:00</a:t>
            </a:r>
            <a:endParaRPr sz="2400" dirty="0">
              <a:latin typeface="Futura Std Book" panose="020B0802020204020204" pitchFamily="34" charset="0"/>
            </a:endParaRPr>
          </a:p>
          <a:p>
            <a:pPr marL="457200" indent="-342900">
              <a:spcBef>
                <a:spcPts val="360"/>
              </a:spcBef>
              <a:buSzPts val="1800"/>
              <a:buChar char="▪"/>
            </a:pPr>
            <a:r>
              <a:rPr lang="en-US" sz="2400" dirty="0">
                <a:latin typeface="Futura Std Book" panose="020B0802020204020204" pitchFamily="34" charset="0"/>
              </a:rPr>
              <a:t>Disability &amp; Ableism (if applicable)</a:t>
            </a:r>
            <a:endParaRPr sz="2400" dirty="0">
              <a:latin typeface="Futura Std Book" panose="020B0802020204020204" pitchFamily="34" charset="0"/>
            </a:endParaRPr>
          </a:p>
          <a:p>
            <a:pPr marL="457200" indent="-342900">
              <a:spcBef>
                <a:spcPts val="0"/>
              </a:spcBef>
              <a:buSzPts val="1800"/>
              <a:buChar char="▪"/>
            </a:pPr>
            <a:r>
              <a:rPr lang="en-US" sz="2400" dirty="0">
                <a:latin typeface="Futura Std Book" panose="020B0802020204020204" pitchFamily="34" charset="0"/>
              </a:rPr>
              <a:t>Data contest!</a:t>
            </a:r>
            <a:endParaRPr sz="2400" dirty="0">
              <a:latin typeface="Futura Std Book" panose="020B0802020204020204" pitchFamily="34" charset="0"/>
            </a:endParaRPr>
          </a:p>
          <a:p>
            <a:pPr marL="457200" indent="-342900">
              <a:spcBef>
                <a:spcPts val="0"/>
              </a:spcBef>
              <a:buSzPts val="1800"/>
              <a:buChar char="▪"/>
            </a:pPr>
            <a:r>
              <a:rPr lang="en-US" sz="2400" dirty="0">
                <a:latin typeface="Futura Std Book" panose="020B0802020204020204" pitchFamily="34" charset="0"/>
              </a:rPr>
              <a:t>Video Showing</a:t>
            </a:r>
            <a:endParaRPr sz="2400" dirty="0">
              <a:latin typeface="Futura Std Book" panose="020B0802020204020204" pitchFamily="34" charset="0"/>
            </a:endParaRPr>
          </a:p>
          <a:p>
            <a:pPr marL="457200" indent="-342900">
              <a:spcBef>
                <a:spcPts val="0"/>
              </a:spcBef>
              <a:buSzPts val="1800"/>
              <a:buChar char="▪"/>
            </a:pPr>
            <a:r>
              <a:rPr lang="en-US" sz="2400" dirty="0">
                <a:latin typeface="Futura Std Book" panose="020B0802020204020204" pitchFamily="34" charset="0"/>
              </a:rPr>
              <a:t>Budget adjustments per family</a:t>
            </a:r>
            <a:endParaRPr sz="2400" dirty="0">
              <a:latin typeface="Futura Std Book" panose="020B0802020204020204" pitchFamily="34" charset="0"/>
            </a:endParaRPr>
          </a:p>
          <a:p>
            <a:pPr marL="457200" indent="0">
              <a:spcBef>
                <a:spcPts val="360"/>
              </a:spcBef>
              <a:buNone/>
            </a:pPr>
            <a:endParaRPr sz="2400" dirty="0">
              <a:latin typeface="Futura Std Book" panose="020B0802020204020204" pitchFamily="34" charset="0"/>
            </a:endParaRPr>
          </a:p>
          <a:p>
            <a:pPr marL="0" indent="0">
              <a:spcBef>
                <a:spcPts val="360"/>
              </a:spcBef>
              <a:buNone/>
            </a:pPr>
            <a:r>
              <a:rPr lang="en-US" sz="2400" dirty="0">
                <a:latin typeface="Futura Std Book" panose="020B0802020204020204" pitchFamily="34" charset="0"/>
              </a:rPr>
              <a:t>Meal time: 00:00</a:t>
            </a:r>
            <a:endParaRPr sz="2400" dirty="0">
              <a:latin typeface="Futura Std Book" panose="020B0802020204020204" pitchFamily="34" charset="0"/>
            </a:endParaRPr>
          </a:p>
          <a:p>
            <a:pPr marL="457200" indent="-342900">
              <a:spcBef>
                <a:spcPts val="360"/>
              </a:spcBef>
              <a:buSzPts val="1800"/>
              <a:buChar char="▪"/>
            </a:pPr>
            <a:r>
              <a:rPr lang="en-US" sz="2400" dirty="0">
                <a:latin typeface="Futura Std Book" panose="020B0802020204020204" pitchFamily="34" charset="0"/>
              </a:rPr>
              <a:t>Social Protection Scheme</a:t>
            </a:r>
            <a:endParaRPr sz="2400" dirty="0">
              <a:latin typeface="Futura Std Book" panose="020B0802020204020204" pitchFamily="34" charset="0"/>
            </a:endParaRPr>
          </a:p>
          <a:p>
            <a:pPr marL="457200" indent="-342900">
              <a:spcBef>
                <a:spcPts val="0"/>
              </a:spcBef>
              <a:buSzPts val="1800"/>
              <a:buChar char="▪"/>
            </a:pPr>
            <a:r>
              <a:rPr lang="en-US" sz="2400" dirty="0">
                <a:latin typeface="Futura Std Book" panose="020B0802020204020204" pitchFamily="34" charset="0"/>
              </a:rPr>
              <a:t>Bringing social protection to your own context</a:t>
            </a:r>
            <a:endParaRPr sz="2400" dirty="0">
              <a:latin typeface="Futura Std Book" panose="020B0802020204020204" pitchFamily="34" charset="0"/>
            </a:endParaRPr>
          </a:p>
          <a:p>
            <a:pPr marL="457200" indent="-342900">
              <a:spcBef>
                <a:spcPts val="0"/>
              </a:spcBef>
              <a:buSzPts val="1800"/>
              <a:buChar char="▪"/>
            </a:pPr>
            <a:r>
              <a:rPr lang="en-US" sz="2400" dirty="0">
                <a:latin typeface="Futura Std Book" panose="020B0802020204020204" pitchFamily="34" charset="0"/>
              </a:rPr>
              <a:t>Next Steps</a:t>
            </a:r>
            <a:endParaRPr sz="2400" dirty="0">
              <a:latin typeface="Futura Std Book" panose="020B0802020204020204" pitchFamily="34" charset="0"/>
            </a:endParaRPr>
          </a:p>
          <a:p>
            <a:pPr marL="457200" indent="0">
              <a:spcBef>
                <a:spcPts val="360"/>
              </a:spcBef>
              <a:buNone/>
            </a:pPr>
            <a:endParaRPr sz="2400" dirty="0">
              <a:latin typeface="Futura Std Book" panose="020B0802020204020204" pitchFamily="34" charset="0"/>
            </a:endParaRPr>
          </a:p>
          <a:p>
            <a:pPr marL="0" indent="0">
              <a:spcBef>
                <a:spcPts val="360"/>
              </a:spcBef>
              <a:buNone/>
            </a:pPr>
            <a:r>
              <a:rPr lang="en-US" sz="2400" dirty="0">
                <a:latin typeface="Futura Std Book" panose="020B0802020204020204" pitchFamily="34" charset="0"/>
              </a:rPr>
              <a:t>Closing time:</a:t>
            </a:r>
            <a:endParaRPr sz="2400" dirty="0">
              <a:latin typeface="Futura Std Book" panose="020B0802020204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4"/>
          <p:cNvSpPr txBox="1">
            <a:spLocks noGrp="1"/>
          </p:cNvSpPr>
          <p:nvPr>
            <p:ph type="title"/>
          </p:nvPr>
        </p:nvSpPr>
        <p:spPr>
          <a:xfrm>
            <a:off x="906011" y="2366912"/>
            <a:ext cx="10276514" cy="2037308"/>
          </a:xfrm>
          <a:prstGeom prst="rect">
            <a:avLst/>
          </a:prstGeom>
        </p:spPr>
        <p:txBody>
          <a:bodyPr spcFirstLastPara="1" vert="horz" wrap="square" lIns="91425" tIns="45700" rIns="91425" bIns="45700" rtlCol="0" anchor="t" anchorCtr="0">
            <a:noAutofit/>
          </a:bodyPr>
          <a:lstStyle/>
          <a:p>
            <a:pPr algn="ctr">
              <a:spcBef>
                <a:spcPts val="0"/>
              </a:spcBef>
            </a:pPr>
            <a:r>
              <a:rPr lang="en-US" dirty="0"/>
              <a:t>What did you think about disability when you were 8-12 years old?</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5"/>
          <p:cNvSpPr txBox="1">
            <a:spLocks noGrp="1"/>
          </p:cNvSpPr>
          <p:nvPr>
            <p:ph type="title"/>
          </p:nvPr>
        </p:nvSpPr>
        <p:spPr>
          <a:xfrm>
            <a:off x="923124" y="953351"/>
            <a:ext cx="7566000" cy="1090500"/>
          </a:xfrm>
          <a:prstGeom prst="rect">
            <a:avLst/>
          </a:prstGeom>
        </p:spPr>
        <p:txBody>
          <a:bodyPr spcFirstLastPara="1" vert="horz" wrap="square" lIns="91425" tIns="45700" rIns="91425" bIns="45700" rtlCol="0" anchor="t" anchorCtr="0">
            <a:noAutofit/>
          </a:bodyPr>
          <a:lstStyle/>
          <a:p>
            <a:pPr>
              <a:spcBef>
                <a:spcPts val="0"/>
              </a:spcBef>
            </a:pPr>
            <a:r>
              <a:rPr lang="en-US"/>
              <a:t>In trios:</a:t>
            </a:r>
            <a:endParaRPr/>
          </a:p>
        </p:txBody>
      </p:sp>
      <p:sp>
        <p:nvSpPr>
          <p:cNvPr id="91" name="Google Shape;91;p15"/>
          <p:cNvSpPr txBox="1">
            <a:spLocks noGrp="1"/>
          </p:cNvSpPr>
          <p:nvPr>
            <p:ph type="body" idx="1"/>
          </p:nvPr>
        </p:nvSpPr>
        <p:spPr>
          <a:xfrm>
            <a:off x="922594" y="2177315"/>
            <a:ext cx="10301876" cy="3569144"/>
          </a:xfrm>
          <a:prstGeom prst="rect">
            <a:avLst/>
          </a:prstGeom>
        </p:spPr>
        <p:txBody>
          <a:bodyPr spcFirstLastPara="1" vert="horz" wrap="square" lIns="91425" tIns="45700" rIns="91425" bIns="45700" rtlCol="0" anchor="t" anchorCtr="0">
            <a:noAutofit/>
          </a:bodyPr>
          <a:lstStyle/>
          <a:p>
            <a:pPr marL="457200" indent="-342900">
              <a:spcBef>
                <a:spcPts val="360"/>
              </a:spcBef>
              <a:buSzPts val="1800"/>
              <a:buChar char="▪"/>
            </a:pPr>
            <a:r>
              <a:rPr lang="en-US" dirty="0">
                <a:latin typeface="Futura Std Book" panose="020B0802020204020204" pitchFamily="34" charset="0"/>
              </a:rPr>
              <a:t>Share what you remembered</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What do you notice in common between the stories?</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Come up with a list of words that you associated with disability during that time of your life.</a:t>
            </a:r>
            <a:endParaRPr dirty="0">
              <a:latin typeface="Futura Std Book" panose="020B0802020204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6"/>
          <p:cNvSpPr txBox="1">
            <a:spLocks noGrp="1"/>
          </p:cNvSpPr>
          <p:nvPr>
            <p:ph type="title"/>
          </p:nvPr>
        </p:nvSpPr>
        <p:spPr>
          <a:xfrm>
            <a:off x="939901" y="953351"/>
            <a:ext cx="10442834" cy="732836"/>
          </a:xfrm>
          <a:prstGeom prst="rect">
            <a:avLst/>
          </a:prstGeom>
        </p:spPr>
        <p:txBody>
          <a:bodyPr spcFirstLastPara="1" vert="horz" wrap="square" lIns="91425" tIns="45700" rIns="91425" bIns="45700" rtlCol="0" anchor="t" anchorCtr="0">
            <a:noAutofit/>
          </a:bodyPr>
          <a:lstStyle/>
          <a:p>
            <a:pPr>
              <a:spcBef>
                <a:spcPts val="0"/>
              </a:spcBef>
            </a:pPr>
            <a:r>
              <a:rPr lang="en-US" dirty="0"/>
              <a:t>Ableism</a:t>
            </a:r>
            <a:endParaRPr dirty="0"/>
          </a:p>
        </p:txBody>
      </p:sp>
      <p:sp>
        <p:nvSpPr>
          <p:cNvPr id="98" name="Google Shape;98;p16"/>
          <p:cNvSpPr txBox="1">
            <a:spLocks noGrp="1"/>
          </p:cNvSpPr>
          <p:nvPr>
            <p:ph type="body" idx="1"/>
          </p:nvPr>
        </p:nvSpPr>
        <p:spPr>
          <a:xfrm>
            <a:off x="939901" y="1925645"/>
            <a:ext cx="10444490" cy="3543977"/>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sz="2600" dirty="0">
                <a:latin typeface="Futura Std Book" panose="020B0802020204020204" pitchFamily="34" charset="0"/>
              </a:rPr>
              <a:t>“a value system that considers certain typical characteristics of body and mind as essential for living a life of value. Based on strict standards of appearance, functioning and </a:t>
            </a:r>
            <a:r>
              <a:rPr lang="en-US" sz="2600" dirty="0" err="1">
                <a:latin typeface="Futura Std Book" panose="020B0802020204020204" pitchFamily="34" charset="0"/>
              </a:rPr>
              <a:t>behaviour</a:t>
            </a:r>
            <a:r>
              <a:rPr lang="en-US" sz="2600" dirty="0">
                <a:latin typeface="Futura Std Book" panose="020B0802020204020204" pitchFamily="34" charset="0"/>
              </a:rPr>
              <a:t>, </a:t>
            </a:r>
            <a:r>
              <a:rPr lang="en-US" sz="2600" dirty="0" err="1">
                <a:latin typeface="Futura Std Book" panose="020B0802020204020204" pitchFamily="34" charset="0"/>
              </a:rPr>
              <a:t>ableist</a:t>
            </a:r>
            <a:r>
              <a:rPr lang="en-US" sz="2600" dirty="0">
                <a:latin typeface="Futura Std Book" panose="020B0802020204020204" pitchFamily="34" charset="0"/>
              </a:rPr>
              <a:t> ways of thinking consider the disability experience as a misfortune that leads to suffering and disadvantage and invariably devalues human life”.</a:t>
            </a:r>
            <a:endParaRPr sz="2600"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lgn="r">
              <a:buClr>
                <a:srgbClr val="006FB7"/>
              </a:buClr>
              <a:buNone/>
            </a:pPr>
            <a:r>
              <a:rPr lang="en-US" sz="2000" dirty="0">
                <a:solidFill>
                  <a:srgbClr val="333333"/>
                </a:solidFill>
                <a:latin typeface="Futura Std Book" panose="020B0802020204020204" pitchFamily="34" charset="0"/>
              </a:rPr>
              <a:t>Special Rapporteur on the rights of persons with disabilities, Report on the impact of ableism in medical and scientific practice, </a:t>
            </a:r>
            <a:r>
              <a:rPr lang="en-US" sz="2000" u="sng" dirty="0">
                <a:solidFill>
                  <a:srgbClr val="333333"/>
                </a:solidFill>
                <a:latin typeface="Futura Std Book" panose="020B0802020204020204" pitchFamily="34" charset="0"/>
                <a:hlinkClick r:id="rId3"/>
              </a:rPr>
              <a:t>A/HRC/43/41</a:t>
            </a:r>
            <a:r>
              <a:rPr lang="en-US" sz="2000" u="sng" dirty="0">
                <a:solidFill>
                  <a:srgbClr val="333333"/>
                </a:solidFill>
                <a:latin typeface="Futura Std Book" panose="020B0802020204020204" pitchFamily="34" charset="0"/>
              </a:rPr>
              <a:t>, </a:t>
            </a:r>
            <a:r>
              <a:rPr lang="en-US" sz="2000" dirty="0">
                <a:solidFill>
                  <a:srgbClr val="333333"/>
                </a:solidFill>
                <a:latin typeface="Futura Std Book" panose="020B0802020204020204" pitchFamily="34" charset="0"/>
              </a:rPr>
              <a:t>2019</a:t>
            </a:r>
          </a:p>
        </p:txBody>
      </p:sp>
    </p:spTree>
    <p:extLst>
      <p:ext uri="{BB962C8B-B14F-4D97-AF65-F5344CB8AC3E}">
        <p14:creationId xmlns:p14="http://schemas.microsoft.com/office/powerpoint/2010/main" val="3357078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2668975"/>
            <a:ext cx="10515600" cy="1325563"/>
          </a:xfrm>
        </p:spPr>
        <p:txBody>
          <a:bodyPr/>
          <a:lstStyle/>
          <a:p>
            <a:pPr marL="0" lvl="0" indent="0" algn="ctr" rtl="0">
              <a:spcBef>
                <a:spcPts val="0"/>
              </a:spcBef>
              <a:spcAft>
                <a:spcPts val="0"/>
              </a:spcAft>
              <a:buClr>
                <a:schemeClr val="lt1"/>
              </a:buClr>
              <a:buSzPts val="2800"/>
              <a:buFont typeface="Arial"/>
              <a:buNone/>
            </a:pPr>
            <a:r>
              <a:rPr lang="en-US" dirty="0"/>
              <a:t>BREAK! Come back at :00</a:t>
            </a:r>
          </a:p>
        </p:txBody>
      </p:sp>
    </p:spTree>
    <p:extLst>
      <p:ext uri="{BB962C8B-B14F-4D97-AF65-F5344CB8AC3E}">
        <p14:creationId xmlns:p14="http://schemas.microsoft.com/office/powerpoint/2010/main" val="15501129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42C6A69-F7AD-4170-87BA-0595BA09053C}" vid="{E613236A-6E84-4364-B4C5-8C27DA4503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UNBRANDED</Template>
  <TotalTime>98</TotalTime>
  <Words>1424</Words>
  <Application>Microsoft Office PowerPoint</Application>
  <PresentationFormat>Widescreen</PresentationFormat>
  <Paragraphs>116</Paragraphs>
  <Slides>32</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Calibri Light</vt:lpstr>
      <vt:lpstr>Futura Std Book</vt:lpstr>
      <vt:lpstr>Futura Std Light</vt:lpstr>
      <vt:lpstr>Office Theme</vt:lpstr>
      <vt:lpstr>Policy Guidance on No Poverty – Promoting the Rights of Persons with Disabilities through the Sustainable Development Goals  A Resource Package</vt:lpstr>
      <vt:lpstr>Welcome!</vt:lpstr>
      <vt:lpstr>Objectives of the module</vt:lpstr>
      <vt:lpstr>What’s in the Resource Package?</vt:lpstr>
      <vt:lpstr>Agenda</vt:lpstr>
      <vt:lpstr>What did you think about disability when you were 8-12 years old?</vt:lpstr>
      <vt:lpstr>In trios:</vt:lpstr>
      <vt:lpstr>Ableism</vt:lpstr>
      <vt:lpstr>BREAK! Come back at :00</vt:lpstr>
      <vt:lpstr>WELCOME TO THE DATA CONTEST!</vt:lpstr>
      <vt:lpstr>Question 1: When looking at six countries from North America, Asia and Eastern Europe, what was the average percentage of persons with disabilities living under the poverty line in comparison to persons without disabilities? (5 points)</vt:lpstr>
      <vt:lpstr>Question 1: When looking at six countries from North America, Asia and Eastern Europe, what was the average percentage of persons with disabilities living under the poverty line in comparison to persons without disabilities? (5 points)</vt:lpstr>
      <vt:lpstr>Question 2 - What is the percentage of persons with disabilities with high support requirements accessing social protection disability cash benefits? (5 points)</vt:lpstr>
      <vt:lpstr>Question 2 - What is the percentage of persons with disabilities with high support requirements accessing social protection disability cash benefits? (5 points)</vt:lpstr>
      <vt:lpstr>Question 3 - What is the percentage of average income for extra-costs associated with ‘severe’ disability? (7 points)</vt:lpstr>
      <vt:lpstr>Question 3 - What is the percentage of average income for extra-costs associated with ‘severe’ disability? (7 points)</vt:lpstr>
      <vt:lpstr>Question 4: True/False - In low- and middle-income countries, only 5% to 15% of people who require assistive technology and products have access to them.</vt:lpstr>
      <vt:lpstr>Question 4: True/False - In low- and middle-income countries, only 5% to 15% of people who require assistive technology and products have access to them.</vt:lpstr>
      <vt:lpstr>Question 5: Challenge! (10 points)</vt:lpstr>
      <vt:lpstr>In pairs, discuss:</vt:lpstr>
      <vt:lpstr>Short Video</vt:lpstr>
      <vt:lpstr>Work in groups</vt:lpstr>
      <vt:lpstr>Event # 1</vt:lpstr>
      <vt:lpstr>Event # 2</vt:lpstr>
      <vt:lpstr>Lunch Break! Come back at :00</vt:lpstr>
      <vt:lpstr>Social Protection Scheme</vt:lpstr>
      <vt:lpstr>Inclusive Social Protection Systems: structural elements  (Policy Guidance on Sustainable Development Goal 1, section 4)</vt:lpstr>
      <vt:lpstr>BREAK! Come back at :00</vt:lpstr>
      <vt:lpstr>Application</vt:lpstr>
      <vt:lpstr>Next Steps</vt:lpstr>
      <vt:lpstr>Closing Circle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 Promoting the Rights of Persons with Disabilities through the Sustainable Development Goals  A Resource Package</dc:title>
  <dc:creator>Juan Sebastian Jaime Pardo</dc:creator>
  <cp:lastModifiedBy>Juan Sebastian Jaime Pardo</cp:lastModifiedBy>
  <cp:revision>3</cp:revision>
  <dcterms:created xsi:type="dcterms:W3CDTF">2022-10-04T16:52:31Z</dcterms:created>
  <dcterms:modified xsi:type="dcterms:W3CDTF">2022-10-11T12:53:50Z</dcterms:modified>
</cp:coreProperties>
</file>