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98" r:id="rId5"/>
    <p:sldId id="299" r:id="rId6"/>
    <p:sldId id="300" r:id="rId7"/>
    <p:sldId id="262" r:id="rId8"/>
    <p:sldId id="301" r:id="rId9"/>
    <p:sldId id="302" r:id="rId10"/>
    <p:sldId id="303" r:id="rId11"/>
    <p:sldId id="304" r:id="rId12"/>
    <p:sldId id="324" r:id="rId13"/>
    <p:sldId id="305" r:id="rId14"/>
    <p:sldId id="295" r:id="rId15"/>
    <p:sldId id="307" r:id="rId16"/>
    <p:sldId id="308" r:id="rId17"/>
    <p:sldId id="309" r:id="rId18"/>
    <p:sldId id="325" r:id="rId19"/>
    <p:sldId id="311" r:id="rId20"/>
    <p:sldId id="320" r:id="rId21"/>
    <p:sldId id="326" r:id="rId22"/>
    <p:sldId id="327" r:id="rId23"/>
    <p:sldId id="292" r:id="rId24"/>
    <p:sldId id="328" r:id="rId25"/>
    <p:sldId id="329" r:id="rId26"/>
    <p:sldId id="322" r:id="rId27"/>
    <p:sldId id="330" r:id="rId28"/>
    <p:sldId id="331" r:id="rId29"/>
    <p:sldId id="332" r:id="rId30"/>
    <p:sldId id="333" r:id="rId31"/>
    <p:sldId id="334" r:id="rId32"/>
    <p:sldId id="289" r:id="rId33"/>
    <p:sldId id="290" r:id="rId34"/>
    <p:sldId id="33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1440A-27DF-4AA4-BA89-1D3961D6FB86}" type="datetimeFigureOut">
              <a:rPr lang="en-GB" smtClean="0"/>
              <a:t>11/10/2022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23B9-6ABB-4FAE-9299-8E32682B312E}" type="slidenum">
              <a:rPr lang="en-GB" smtClean="0"/>
              <a:t>‹#›</a:t>
            </a:fld>
            <a:endParaRPr lang="en-GB"/>
          </a:p>
        </p:txBody>
      </p:sp>
    </p:spTree>
    <p:extLst>
      <p:ext uri="{BB962C8B-B14F-4D97-AF65-F5344CB8AC3E}">
        <p14:creationId xmlns:p14="http://schemas.microsoft.com/office/powerpoint/2010/main" val="320859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945B8A-8DB1-DE4D-88FD-212EC0A87B53}" type="slidenum">
              <a:rPr lang="en-US" smtClean="0"/>
              <a:t>1</a:t>
            </a:fld>
            <a:endParaRPr lang="en-US"/>
          </a:p>
        </p:txBody>
      </p:sp>
    </p:spTree>
    <p:extLst>
      <p:ext uri="{BB962C8B-B14F-4D97-AF65-F5344CB8AC3E}">
        <p14:creationId xmlns:p14="http://schemas.microsoft.com/office/powerpoint/2010/main" val="273295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2492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0482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740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5755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da518b884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da518b88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da518b884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9da518b88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9da518b88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9da518b88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9da518b884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9da518b88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9da518b884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9da518b88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34082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a42419d6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a42419d6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9acfbd8a87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9acfbd8a87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9da518b884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9da518b884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9da518b884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9da518b884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989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acfbd8a87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acfbd8a87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acfbd8a87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acfbd8a87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45423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9da518b884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9da518b884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17039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a42419d6f4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a42419d6f4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da518b88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da518b88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a42419d6f4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a42419d6f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9da518b88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9da518b88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da518b88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da518b88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da518b88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da518b88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da518b88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da518b88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da518b88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da518b88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201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0B2-C540-4C43-847A-4E1F9F5F2B6B}"/>
              </a:ext>
            </a:extLst>
          </p:cNvPr>
          <p:cNvSpPr>
            <a:spLocks noGrp="1"/>
          </p:cNvSpPr>
          <p:nvPr>
            <p:ph type="ctrTitle"/>
          </p:nvPr>
        </p:nvSpPr>
        <p:spPr>
          <a:xfrm>
            <a:off x="1524000" y="1122363"/>
            <a:ext cx="9144000" cy="2387600"/>
          </a:xfrm>
        </p:spPr>
        <p:txBody>
          <a:bodyPr anchor="b"/>
          <a:lstStyle>
            <a:lvl1pPr algn="ctr">
              <a:defRPr sz="6000">
                <a:latin typeface="Futura Std Book" panose="020B0802020204020204" pitchFamily="34"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7FDD0B0-22A7-4C2B-B80E-80A2D41B5470}"/>
              </a:ext>
            </a:extLst>
          </p:cNvPr>
          <p:cNvSpPr>
            <a:spLocks noGrp="1"/>
          </p:cNvSpPr>
          <p:nvPr>
            <p:ph type="subTitle" idx="1"/>
          </p:nvPr>
        </p:nvSpPr>
        <p:spPr>
          <a:xfrm>
            <a:off x="1524000" y="3602038"/>
            <a:ext cx="9144000" cy="1655762"/>
          </a:xfrm>
        </p:spPr>
        <p:txBody>
          <a:bodyPr/>
          <a:lstStyle>
            <a:lvl1pPr marL="0" indent="0" algn="ctr">
              <a:buNone/>
              <a:defRPr sz="2400">
                <a:latin typeface="Futura Std Book" panose="020B08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677C8B65-2476-486A-8942-597DF58A67F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E637F04-F1DF-4FD3-BCEA-8362DA2CDC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4997F6-3DC5-41B1-BBBD-6B881A0CAEC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238848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7240-712C-4838-A506-C3434916C78F}"/>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771998-A6D2-4EFE-9D4A-FAA2C8426044}"/>
              </a:ext>
            </a:extLst>
          </p:cNvPr>
          <p:cNvSpPr>
            <a:spLocks noGrp="1"/>
          </p:cNvSpPr>
          <p:nvPr>
            <p:ph type="body" orient="vert" idx="1"/>
          </p:nvPr>
        </p:nvSpPr>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76AE57-9858-4CF6-A224-0A1FC3708D1D}"/>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476AC64B-FB58-47A8-82AE-7C57D442EC0C}"/>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ACAC21F-E140-4B31-B338-56844E77B4FF}"/>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6054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774D60-86CD-42D8-AB59-CEDE851D1984}"/>
              </a:ext>
            </a:extLst>
          </p:cNvPr>
          <p:cNvSpPr>
            <a:spLocks noGrp="1"/>
          </p:cNvSpPr>
          <p:nvPr>
            <p:ph type="title" orient="vert"/>
          </p:nvPr>
        </p:nvSpPr>
        <p:spPr>
          <a:xfrm>
            <a:off x="8724900" y="365125"/>
            <a:ext cx="2628900" cy="5811838"/>
          </a:xfrm>
        </p:spPr>
        <p:txBody>
          <a:bodyPr vert="eaVert"/>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401D21-9D77-4F46-804B-25750EA608DC}"/>
              </a:ext>
            </a:extLst>
          </p:cNvPr>
          <p:cNvSpPr>
            <a:spLocks noGrp="1"/>
          </p:cNvSpPr>
          <p:nvPr>
            <p:ph type="body" orient="vert" idx="1"/>
          </p:nvPr>
        </p:nvSpPr>
        <p:spPr>
          <a:xfrm>
            <a:off x="838200" y="365125"/>
            <a:ext cx="7734300" cy="5811838"/>
          </a:xfrm>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1220D-FA09-47CD-BD71-DD0D708A6ADE}"/>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2A2E9512-AA3F-4524-AA00-2C2EE4A65253}"/>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73DD4DB-A9EE-47B0-AE11-B91EEF083EF7}"/>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5880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D956-DFE4-4AB4-A28E-1C9F823FD335}"/>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15B97706-E26E-432C-A125-346AEB538F78}"/>
              </a:ext>
            </a:extLst>
          </p:cNvPr>
          <p:cNvSpPr>
            <a:spLocks noGrp="1"/>
          </p:cNvSpPr>
          <p:nvPr>
            <p:ph idx="1"/>
          </p:nvPr>
        </p:nvSpPr>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AB5AAB2-EDC3-41DB-A756-34EB07A0C680}"/>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E2160649-4F63-468F-A296-311EEB80C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CF2F-0220-4C91-9B38-DCB11FC68E80}"/>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5160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C6DC-319C-4C38-8BF3-A1711C2A4DDB}"/>
              </a:ext>
            </a:extLst>
          </p:cNvPr>
          <p:cNvSpPr>
            <a:spLocks noGrp="1"/>
          </p:cNvSpPr>
          <p:nvPr>
            <p:ph type="title"/>
          </p:nvPr>
        </p:nvSpPr>
        <p:spPr>
          <a:xfrm>
            <a:off x="831850" y="1709738"/>
            <a:ext cx="10515600" cy="2852737"/>
          </a:xfrm>
        </p:spPr>
        <p:txBody>
          <a:bodyPr anchor="b"/>
          <a:lstStyle>
            <a:lvl1pPr>
              <a:defRPr sz="6000">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56CEEF9-F69A-4751-BC3D-A5F51D695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utura Std Book" panose="020B08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47B277-B18E-43BD-9657-2FFAE7439AC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dirty="0"/>
          </a:p>
        </p:txBody>
      </p:sp>
      <p:sp>
        <p:nvSpPr>
          <p:cNvPr id="5" name="Footer Placeholder 4">
            <a:extLst>
              <a:ext uri="{FF2B5EF4-FFF2-40B4-BE49-F238E27FC236}">
                <a16:creationId xmlns:a16="http://schemas.microsoft.com/office/drawing/2014/main" id="{4F467887-3EB2-4D8D-9ABF-7AA72E9E0C8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dirty="0"/>
          </a:p>
        </p:txBody>
      </p:sp>
      <p:sp>
        <p:nvSpPr>
          <p:cNvPr id="6" name="Slide Number Placeholder 5">
            <a:extLst>
              <a:ext uri="{FF2B5EF4-FFF2-40B4-BE49-F238E27FC236}">
                <a16:creationId xmlns:a16="http://schemas.microsoft.com/office/drawing/2014/main" id="{90A42675-BCFB-411B-8584-BAFE3A64E8E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dirty="0"/>
          </a:p>
        </p:txBody>
      </p:sp>
    </p:spTree>
    <p:extLst>
      <p:ext uri="{BB962C8B-B14F-4D97-AF65-F5344CB8AC3E}">
        <p14:creationId xmlns:p14="http://schemas.microsoft.com/office/powerpoint/2010/main" val="232568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1ED2-238C-4F4E-BF35-ACDC5B4D9716}"/>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E5EAAF0-B985-4B43-9206-8539AE3015F4}"/>
              </a:ext>
            </a:extLst>
          </p:cNvPr>
          <p:cNvSpPr>
            <a:spLocks noGrp="1"/>
          </p:cNvSpPr>
          <p:nvPr>
            <p:ph sz="half" idx="1"/>
          </p:nvPr>
        </p:nvSpPr>
        <p:spPr>
          <a:xfrm>
            <a:off x="838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FEFBB78D-33CE-4A9E-ADC4-919B45B2ED29}"/>
              </a:ext>
            </a:extLst>
          </p:cNvPr>
          <p:cNvSpPr>
            <a:spLocks noGrp="1"/>
          </p:cNvSpPr>
          <p:nvPr>
            <p:ph sz="half" idx="2"/>
          </p:nvPr>
        </p:nvSpPr>
        <p:spPr>
          <a:xfrm>
            <a:off x="6172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1E67525-F81D-47B7-B0A8-8D502595903F}"/>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6" name="Footer Placeholder 5">
            <a:extLst>
              <a:ext uri="{FF2B5EF4-FFF2-40B4-BE49-F238E27FC236}">
                <a16:creationId xmlns:a16="http://schemas.microsoft.com/office/drawing/2014/main" id="{99559C59-343A-40CC-8CD5-E64E98A691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933EA-E1EC-4941-BACA-CB302A62C03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10947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552-9542-4C8E-8DBA-126770F2E096}"/>
              </a:ext>
            </a:extLst>
          </p:cNvPr>
          <p:cNvSpPr>
            <a:spLocks noGrp="1"/>
          </p:cNvSpPr>
          <p:nvPr>
            <p:ph type="title"/>
          </p:nvPr>
        </p:nvSpPr>
        <p:spPr>
          <a:xfrm>
            <a:off x="839788" y="365125"/>
            <a:ext cx="10515600" cy="1325563"/>
          </a:xfrm>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ECD02C1-0D6A-48FD-9027-A5B05D3CE4C5}"/>
              </a:ext>
            </a:extLst>
          </p:cNvPr>
          <p:cNvSpPr>
            <a:spLocks noGrp="1"/>
          </p:cNvSpPr>
          <p:nvPr>
            <p:ph type="body" idx="1"/>
          </p:nvPr>
        </p:nvSpPr>
        <p:spPr>
          <a:xfrm>
            <a:off x="839788" y="1681163"/>
            <a:ext cx="5157787"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EF59A-FA61-4F78-9F48-CF35F094FB9D}"/>
              </a:ext>
            </a:extLst>
          </p:cNvPr>
          <p:cNvSpPr>
            <a:spLocks noGrp="1"/>
          </p:cNvSpPr>
          <p:nvPr>
            <p:ph sz="half" idx="2"/>
          </p:nvPr>
        </p:nvSpPr>
        <p:spPr>
          <a:xfrm>
            <a:off x="839788" y="2505075"/>
            <a:ext cx="5157787"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DEF201-4AB9-4188-9243-C1ADEC93122D}"/>
              </a:ext>
            </a:extLst>
          </p:cNvPr>
          <p:cNvSpPr>
            <a:spLocks noGrp="1"/>
          </p:cNvSpPr>
          <p:nvPr>
            <p:ph type="body" sz="quarter" idx="3"/>
          </p:nvPr>
        </p:nvSpPr>
        <p:spPr>
          <a:xfrm>
            <a:off x="6172200" y="1681163"/>
            <a:ext cx="5183188"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9472B-62C2-494B-A857-B01B41FD9CFA}"/>
              </a:ext>
            </a:extLst>
          </p:cNvPr>
          <p:cNvSpPr>
            <a:spLocks noGrp="1"/>
          </p:cNvSpPr>
          <p:nvPr>
            <p:ph sz="quarter" idx="4"/>
          </p:nvPr>
        </p:nvSpPr>
        <p:spPr>
          <a:xfrm>
            <a:off x="6172200" y="2505075"/>
            <a:ext cx="5183188"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8DA3DB-B5A3-4D51-817F-F9E5189C7E4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8" name="Footer Placeholder 7">
            <a:extLst>
              <a:ext uri="{FF2B5EF4-FFF2-40B4-BE49-F238E27FC236}">
                <a16:creationId xmlns:a16="http://schemas.microsoft.com/office/drawing/2014/main" id="{AB84D055-D49F-4E99-9EDF-CAB3EE5A83B1}"/>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9" name="Slide Number Placeholder 8">
            <a:extLst>
              <a:ext uri="{FF2B5EF4-FFF2-40B4-BE49-F238E27FC236}">
                <a16:creationId xmlns:a16="http://schemas.microsoft.com/office/drawing/2014/main" id="{0F925A69-65CF-4B64-B2EC-B7AE5D800229}"/>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12157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A432-F2FC-46C1-AC0C-9E8852E785E0}"/>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091AF452-E844-4F81-98D4-88CF9BD48C1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4" name="Footer Placeholder 3">
            <a:extLst>
              <a:ext uri="{FF2B5EF4-FFF2-40B4-BE49-F238E27FC236}">
                <a16:creationId xmlns:a16="http://schemas.microsoft.com/office/drawing/2014/main" id="{CEBFA5B3-0F16-415D-AD22-8D6D064B96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36D01B-DEBB-4B6E-A2A7-134C99AE87D7}"/>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32467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D6B69-BD1B-4EC7-B000-FFFC58DB63CC}"/>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3" name="Footer Placeholder 2">
            <a:extLst>
              <a:ext uri="{FF2B5EF4-FFF2-40B4-BE49-F238E27FC236}">
                <a16:creationId xmlns:a16="http://schemas.microsoft.com/office/drawing/2014/main" id="{0CA0B58B-5BA7-4BC4-8081-79C983155CC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4" name="Slide Number Placeholder 3">
            <a:extLst>
              <a:ext uri="{FF2B5EF4-FFF2-40B4-BE49-F238E27FC236}">
                <a16:creationId xmlns:a16="http://schemas.microsoft.com/office/drawing/2014/main" id="{68E3B03B-985D-491E-BB3D-53657F3DBE1B}"/>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95812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BC72-FE6F-4EF3-97EE-5DE6B0AA590D}"/>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A65F1E-E11F-45DC-B6A0-71CFAA989BA6}"/>
              </a:ext>
            </a:extLst>
          </p:cNvPr>
          <p:cNvSpPr>
            <a:spLocks noGrp="1"/>
          </p:cNvSpPr>
          <p:nvPr>
            <p:ph idx="1"/>
          </p:nvPr>
        </p:nvSpPr>
        <p:spPr>
          <a:xfrm>
            <a:off x="5183188" y="987425"/>
            <a:ext cx="6172200" cy="4873625"/>
          </a:xfrm>
        </p:spPr>
        <p:txBody>
          <a:bodyPr/>
          <a:lstStyle>
            <a:lvl1pPr>
              <a:defRPr sz="3200">
                <a:latin typeface="Futura Std Book" panose="020B0802020204020204" pitchFamily="34" charset="0"/>
              </a:defRPr>
            </a:lvl1pPr>
            <a:lvl2pPr>
              <a:defRPr sz="2800">
                <a:latin typeface="Futura Std Book" panose="020B0802020204020204" pitchFamily="34" charset="0"/>
              </a:defRPr>
            </a:lvl2pPr>
            <a:lvl3pPr>
              <a:defRPr sz="2400">
                <a:latin typeface="Futura Std Book" panose="020B0802020204020204" pitchFamily="34" charset="0"/>
              </a:defRPr>
            </a:lvl3pPr>
            <a:lvl4pPr>
              <a:defRPr sz="2000">
                <a:latin typeface="Futura Std Book" panose="020B0802020204020204" pitchFamily="34" charset="0"/>
              </a:defRPr>
            </a:lvl4pPr>
            <a:lvl5pPr>
              <a:defRPr sz="2000">
                <a:latin typeface="Futura Std Book" panose="020B08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D5B013-F939-4D78-A411-0905EACBE302}"/>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0E13D-4B5A-4356-AFB7-F3CD5DD7A744}"/>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3F6AAA12-A624-4891-8198-E2039E4EB10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AE686E2D-12F8-4976-90C5-E0ECF51D0C4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3104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BD22-D1CA-42F5-B252-D6FB55AC4A38}"/>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D20F9-CAEC-4CB6-9601-E805E3679088}"/>
              </a:ext>
            </a:extLst>
          </p:cNvPr>
          <p:cNvSpPr>
            <a:spLocks noGrp="1"/>
          </p:cNvSpPr>
          <p:nvPr>
            <p:ph type="pic" idx="1"/>
          </p:nvPr>
        </p:nvSpPr>
        <p:spPr>
          <a:xfrm>
            <a:off x="5183188" y="987425"/>
            <a:ext cx="6172200" cy="4873625"/>
          </a:xfrm>
        </p:spPr>
        <p:txBody>
          <a:bodyPr/>
          <a:lstStyle>
            <a:lvl1pPr marL="0" indent="0">
              <a:buNone/>
              <a:defRPr sz="3200">
                <a:latin typeface="Futura Std Book" panose="020B08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F2738-2625-4E81-8319-09D941C2FCED}"/>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F0C4A-E7D2-4375-929F-C76D236DB4F2}"/>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7A1AF91A-BCDB-459A-A4DB-30F3BF1E964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931EF9AC-40A3-40C1-8E52-14239B28C1B2}"/>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8553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CF8884-EFB7-44F9-848D-8164DE5BB7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FCF8A-F0AE-4E84-8B57-5E97299A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1EEB8C-8FD1-44D3-A843-ED3935C47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C923972-044A-447F-A58D-80190BA2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3A6FC-41DE-483F-9AE0-6517997F4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3C185-07F4-4968-A01B-CB4B0BC64100}" type="slidenum">
              <a:rPr lang="en-GB" smtClean="0"/>
              <a:t>‹#›</a:t>
            </a:fld>
            <a:endParaRPr lang="en-GB"/>
          </a:p>
        </p:txBody>
      </p:sp>
    </p:spTree>
    <p:extLst>
      <p:ext uri="{BB962C8B-B14F-4D97-AF65-F5344CB8AC3E}">
        <p14:creationId xmlns:p14="http://schemas.microsoft.com/office/powerpoint/2010/main" val="36506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docs.org/en/A/HRC/43/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BFDD-CE0F-3A40-9D26-617DA6559A6E}"/>
              </a:ext>
            </a:extLst>
          </p:cNvPr>
          <p:cNvSpPr>
            <a:spLocks noGrp="1"/>
          </p:cNvSpPr>
          <p:nvPr>
            <p:ph type="ctrTitle"/>
          </p:nvPr>
        </p:nvSpPr>
        <p:spPr>
          <a:xfrm>
            <a:off x="766121" y="1781471"/>
            <a:ext cx="10819075" cy="3295057"/>
          </a:xfrm>
        </p:spPr>
        <p:txBody>
          <a:bodyPr>
            <a:normAutofit fontScale="90000"/>
          </a:bodyPr>
          <a:lstStyle/>
          <a:p>
            <a:pPr algn="l"/>
            <a:r>
              <a:rPr lang="en-US" sz="4000" b="1" dirty="0">
                <a:latin typeface="Futura Std Book" panose="020B0402020204020303" pitchFamily="34" charset="0"/>
              </a:rPr>
              <a:t>Policy Guidance on Sustainable Cities and Communities: Sustainable Development Goal 11 – Promoting the Rights of Persons with Disabilities through the Sustainable Development Goals</a:t>
            </a:r>
            <a:br>
              <a:rPr lang="en-US" sz="4000" b="1" dirty="0">
                <a:latin typeface="Futura Std Book" panose="020B0402020204020303" pitchFamily="34" charset="0"/>
              </a:rPr>
            </a:br>
            <a:br>
              <a:rPr lang="en-US" sz="4000" b="1" dirty="0">
                <a:latin typeface="Futura Std Book" panose="020B0402020204020303" pitchFamily="34" charset="0"/>
              </a:rPr>
            </a:br>
            <a:r>
              <a:rPr lang="en-US" sz="3200" b="1" dirty="0">
                <a:latin typeface="Futura Std Book" panose="020B0402020204020303" pitchFamily="34" charset="0"/>
              </a:rPr>
              <a:t>A Resource Package</a:t>
            </a:r>
            <a:endParaRPr lang="en-US" sz="4000" b="1" dirty="0">
              <a:latin typeface="Futura Std Book" panose="020B0402020204020303" pitchFamily="34" charset="0"/>
            </a:endParaRPr>
          </a:p>
        </p:txBody>
      </p:sp>
      <p:sp>
        <p:nvSpPr>
          <p:cNvPr id="7" name="Subtitle 2">
            <a:extLst>
              <a:ext uri="{FF2B5EF4-FFF2-40B4-BE49-F238E27FC236}">
                <a16:creationId xmlns:a16="http://schemas.microsoft.com/office/drawing/2014/main" id="{13E8EAB9-9F73-45CE-9A79-21EBAD26A17A}"/>
              </a:ext>
            </a:extLst>
          </p:cNvPr>
          <p:cNvSpPr>
            <a:spLocks noGrp="1"/>
          </p:cNvSpPr>
          <p:nvPr>
            <p:ph type="subTitle" idx="1"/>
          </p:nvPr>
        </p:nvSpPr>
        <p:spPr>
          <a:xfrm>
            <a:off x="766119" y="5000978"/>
            <a:ext cx="9144000" cy="1468731"/>
          </a:xfrm>
        </p:spPr>
        <p:txBody>
          <a:bodyPr>
            <a:normAutofit fontScale="70000" lnSpcReduction="20000"/>
          </a:bodyPr>
          <a:lstStyle/>
          <a:p>
            <a:pPr algn="l">
              <a:lnSpc>
                <a:spcPct val="120000"/>
              </a:lnSpc>
              <a:spcBef>
                <a:spcPts val="0"/>
              </a:spcBef>
            </a:pPr>
            <a:r>
              <a:rPr lang="en-US" dirty="0">
                <a:latin typeface="Futura Std Book" panose="020B0402020204020303" pitchFamily="34" charset="0"/>
              </a:rPr>
              <a:t>In-Person Training Module </a:t>
            </a:r>
          </a:p>
          <a:p>
            <a:pPr algn="l">
              <a:lnSpc>
                <a:spcPct val="120000"/>
              </a:lnSpc>
              <a:spcBef>
                <a:spcPts val="0"/>
              </a:spcBef>
            </a:pPr>
            <a:r>
              <a:rPr lang="en-US" dirty="0">
                <a:latin typeface="Futura Std Book" panose="020B0402020204020303" pitchFamily="34" charset="0"/>
              </a:rPr>
              <a:t>Presenter's name</a:t>
            </a:r>
          </a:p>
          <a:p>
            <a:pPr algn="l">
              <a:lnSpc>
                <a:spcPct val="120000"/>
              </a:lnSpc>
              <a:spcBef>
                <a:spcPts val="0"/>
              </a:spcBef>
            </a:pPr>
            <a:endParaRPr lang="en-US" i="1" dirty="0">
              <a:latin typeface="Futura Std Book" panose="020B0402020204020303" pitchFamily="34" charset="0"/>
            </a:endParaRPr>
          </a:p>
          <a:p>
            <a:pPr algn="l">
              <a:lnSpc>
                <a:spcPct val="120000"/>
              </a:lnSpc>
              <a:spcBef>
                <a:spcPts val="0"/>
              </a:spcBef>
            </a:pPr>
            <a:r>
              <a:rPr lang="en-US" i="1" dirty="0">
                <a:latin typeface="Futura Std Book" panose="020B0402020204020303" pitchFamily="34" charset="0"/>
              </a:rPr>
              <a:t>Event or meeting title</a:t>
            </a:r>
            <a:br>
              <a:rPr lang="en-US" i="1" dirty="0">
                <a:latin typeface="Futura Std Book" panose="020B0402020204020303" pitchFamily="34" charset="0"/>
              </a:rPr>
            </a:br>
            <a:r>
              <a:rPr lang="en-US" i="1" dirty="0">
                <a:latin typeface="Futura Std Book" panose="020B0402020204020303" pitchFamily="34" charset="0"/>
              </a:rPr>
              <a:t>Location, (Date)</a:t>
            </a:r>
          </a:p>
          <a:p>
            <a:pPr algn="l"/>
            <a:endParaRPr lang="en-US" dirty="0">
              <a:latin typeface="Futura Std Book" panose="020B0402020204020303" pitchFamily="34" charset="0"/>
            </a:endParaRPr>
          </a:p>
        </p:txBody>
      </p:sp>
      <p:sp>
        <p:nvSpPr>
          <p:cNvPr id="9" name="TextBox 8">
            <a:extLst>
              <a:ext uri="{FF2B5EF4-FFF2-40B4-BE49-F238E27FC236}">
                <a16:creationId xmlns:a16="http://schemas.microsoft.com/office/drawing/2014/main" id="{770A64CA-0EC3-4082-8FD7-B0AA578B8B18}"/>
              </a:ext>
            </a:extLst>
          </p:cNvPr>
          <p:cNvSpPr txBox="1"/>
          <p:nvPr/>
        </p:nvSpPr>
        <p:spPr>
          <a:xfrm>
            <a:off x="5352207" y="5078516"/>
            <a:ext cx="6232989" cy="1477328"/>
          </a:xfrm>
          <a:prstGeom prst="rect">
            <a:avLst/>
          </a:prstGeom>
          <a:noFill/>
        </p:spPr>
        <p:txBody>
          <a:bodyPr wrap="square" rtlCol="0">
            <a:spAutoFit/>
          </a:bodyPr>
          <a:lstStyle/>
          <a:p>
            <a:pPr algn="r"/>
            <a:r>
              <a:rPr lang="en-US" sz="1800" dirty="0">
                <a:latin typeface="Futura Std Book" panose="020B0802020204020204" pitchFamily="34" charset="0"/>
              </a:rPr>
              <a:t>© United Nations, 2022 – These presentation slides form part of the OHCHR </a:t>
            </a:r>
            <a:r>
              <a:rPr lang="en-US" sz="1800" i="1" dirty="0">
                <a:latin typeface="Futura Std Book" panose="020B0802020204020204" pitchFamily="34" charset="0"/>
              </a:rPr>
              <a:t>Promoting the Rights of Persons with Disabilities through the Sustainable Development Goals: A Resource Package</a:t>
            </a:r>
            <a:r>
              <a:rPr lang="en-US" sz="1800" i="0" dirty="0">
                <a:latin typeface="Futura Std Book" panose="020B0802020204020204" pitchFamily="34" charset="0"/>
              </a:rPr>
              <a:t>.</a:t>
            </a:r>
          </a:p>
        </p:txBody>
      </p:sp>
    </p:spTree>
    <p:extLst>
      <p:ext uri="{BB962C8B-B14F-4D97-AF65-F5344CB8AC3E}">
        <p14:creationId xmlns:p14="http://schemas.microsoft.com/office/powerpoint/2010/main" val="2903077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title"/>
          </p:nvPr>
        </p:nvSpPr>
        <p:spPr>
          <a:xfrm>
            <a:off x="973123" y="2458950"/>
            <a:ext cx="10570127" cy="1090500"/>
          </a:xfrm>
          <a:prstGeom prst="rect">
            <a:avLst/>
          </a:prstGeom>
          <a:noFill/>
          <a:ln>
            <a:noFill/>
          </a:ln>
        </p:spPr>
        <p:txBody>
          <a:bodyPr spcFirstLastPara="1" vert="horz" wrap="square" lIns="91425" tIns="45700" rIns="91425" bIns="45700" rtlCol="0" anchor="t" anchorCtr="0">
            <a:noAutofit/>
          </a:bodyPr>
          <a:lstStyle/>
          <a:p>
            <a:pPr algn="ctr">
              <a:lnSpc>
                <a:spcPct val="100000"/>
              </a:lnSpc>
              <a:spcBef>
                <a:spcPts val="0"/>
              </a:spcBef>
              <a:buClr>
                <a:schemeClr val="dk2"/>
              </a:buClr>
              <a:buSzPts val="2600"/>
            </a:pPr>
            <a:r>
              <a:rPr lang="en-US" dirty="0">
                <a:latin typeface="Futura Std Book" panose="020B0802020204020204" pitchFamily="34" charset="0"/>
              </a:rPr>
              <a:t>WELCOME TO THE DATA CONTEST!</a:t>
            </a:r>
            <a:endParaRPr dirty="0">
              <a:latin typeface="Futura Std Book" panose="020B0802020204020204" pitchFamily="34" charset="0"/>
            </a:endParaRPr>
          </a:p>
        </p:txBody>
      </p:sp>
      <p:sp>
        <p:nvSpPr>
          <p:cNvPr id="120" name="Google Shape;120;p20"/>
          <p:cNvSpPr txBox="1"/>
          <p:nvPr/>
        </p:nvSpPr>
        <p:spPr>
          <a:xfrm>
            <a:off x="2646726" y="3856838"/>
            <a:ext cx="7222920" cy="1821000"/>
          </a:xfrm>
          <a:prstGeom prst="rect">
            <a:avLst/>
          </a:prstGeom>
          <a:noFill/>
          <a:ln>
            <a:noFill/>
          </a:ln>
        </p:spPr>
        <p:txBody>
          <a:bodyPr spcFirstLastPara="1" wrap="square" lIns="91425" tIns="91425" rIns="91425" bIns="91425" anchor="t" anchorCtr="0">
            <a:noAutofit/>
          </a:bodyPr>
          <a:lstStyle/>
          <a:p>
            <a:r>
              <a:rPr lang="en-US" sz="2400" dirty="0">
                <a:latin typeface="Futura Std Book" panose="020B0802020204020204" pitchFamily="34" charset="0"/>
              </a:rPr>
              <a:t>The team with most points will win a prize!</a:t>
            </a:r>
            <a:endParaRPr sz="2400" dirty="0">
              <a:latin typeface="Futura Std Book" panose="020B0802020204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56679" y="1012868"/>
            <a:ext cx="10427181" cy="153439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By 2050 what is the percentage of people with disabilities who will be living in urban areas? (5 points)</a:t>
            </a:r>
          </a:p>
        </p:txBody>
      </p:sp>
      <p:sp>
        <p:nvSpPr>
          <p:cNvPr id="6" name="Google Shape;114;p19">
            <a:extLst>
              <a:ext uri="{FF2B5EF4-FFF2-40B4-BE49-F238E27FC236}">
                <a16:creationId xmlns:a16="http://schemas.microsoft.com/office/drawing/2014/main" id="{1F1D726C-DC6C-4A27-B407-E62664821F08}"/>
              </a:ext>
            </a:extLst>
          </p:cNvPr>
          <p:cNvSpPr txBox="1">
            <a:spLocks/>
          </p:cNvSpPr>
          <p:nvPr/>
        </p:nvSpPr>
        <p:spPr>
          <a:xfrm>
            <a:off x="808140" y="2547258"/>
            <a:ext cx="10575720" cy="4084200"/>
          </a:xfrm>
          <a:prstGeom prst="rect">
            <a:avLst/>
          </a:prstGeom>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utura Std Light" panose="020B0602020204020303" pitchFamily="34" charset="-79"/>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utura Std Light" panose="020B0602020204020303" pitchFamily="34" charset="-79"/>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utura Std Light" panose="020B0602020204020303" pitchFamily="34" charset="-79"/>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utura Std Light" panose="020B0602020204020303" pitchFamily="34" charset="-79"/>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utura Std Light" panose="020B0602020204020303" pitchFamily="34" charset="-79"/>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buFont typeface="Arial" panose="020B0604020202020204" pitchFamily="34" charset="0"/>
              <a:buNone/>
            </a:pPr>
            <a:r>
              <a:rPr lang="en-US" dirty="0">
                <a:latin typeface="Futura Std Book" panose="020B0802020204020204" pitchFamily="34" charset="0"/>
              </a:rPr>
              <a:t>By 2050, what is the percentage of people with disabilities who will be living in urban areas? (5 points)</a:t>
            </a:r>
          </a:p>
          <a:p>
            <a:pPr marL="114300" indent="0">
              <a:buFont typeface="Arial" panose="020B0604020202020204" pitchFamily="34" charset="0"/>
              <a:buNone/>
            </a:pPr>
            <a:r>
              <a:rPr lang="en-US" dirty="0">
                <a:latin typeface="Futura Std Book" panose="020B0802020204020204" pitchFamily="34" charset="0"/>
              </a:rPr>
              <a:t> </a:t>
            </a:r>
          </a:p>
          <a:p>
            <a:pPr marL="571500" lvl="1" indent="0">
              <a:buFont typeface="Arial" panose="020B0604020202020204" pitchFamily="34" charset="0"/>
              <a:buNone/>
            </a:pPr>
            <a:r>
              <a:rPr lang="en-US" dirty="0">
                <a:latin typeface="Futura Std Book" panose="020B0802020204020204" pitchFamily="34" charset="0"/>
              </a:rPr>
              <a:t>A. 25%</a:t>
            </a:r>
          </a:p>
          <a:p>
            <a:pPr marL="571500" lvl="1" indent="0">
              <a:buFont typeface="Arial" panose="020B0604020202020204" pitchFamily="34" charset="0"/>
              <a:buNone/>
            </a:pPr>
            <a:r>
              <a:rPr lang="en-US" dirty="0">
                <a:latin typeface="Futura Std Book" panose="020B0802020204020204" pitchFamily="34" charset="0"/>
              </a:rPr>
              <a:t>B. 15% </a:t>
            </a:r>
          </a:p>
          <a:p>
            <a:pPr marL="571500" lvl="1" indent="0">
              <a:buFont typeface="Arial" panose="020B0604020202020204" pitchFamily="34" charset="0"/>
              <a:buNone/>
            </a:pPr>
            <a:r>
              <a:rPr lang="en-US" sz="2800" dirty="0">
                <a:latin typeface="Futura Std Book" panose="020B0802020204020204" pitchFamily="34" charset="0"/>
              </a:rPr>
              <a:t>C. 2% </a:t>
            </a:r>
            <a:endParaRPr lang="en-US" sz="4800" dirty="0">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56679" y="1012868"/>
            <a:ext cx="10427181" cy="153439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By 2050 what is the percentage of people with disabilities who will be living in urban areas? (5 points)</a:t>
            </a:r>
          </a:p>
        </p:txBody>
      </p:sp>
      <p:sp>
        <p:nvSpPr>
          <p:cNvPr id="4" name="Rectangle 3"/>
          <p:cNvSpPr/>
          <p:nvPr/>
        </p:nvSpPr>
        <p:spPr>
          <a:xfrm>
            <a:off x="956679" y="2615292"/>
            <a:ext cx="10330960" cy="3795911"/>
          </a:xfrm>
          <a:prstGeom prst="rect">
            <a:avLst/>
          </a:prstGeom>
        </p:spPr>
        <p:txBody>
          <a:bodyPr wrap="square">
            <a:spAutoFit/>
          </a:bodyPr>
          <a:lstStyle/>
          <a:p>
            <a:pPr marL="0" indent="0">
              <a:buNone/>
            </a:pPr>
            <a:r>
              <a:rPr lang="en-US" b="1" i="1" dirty="0">
                <a:latin typeface="Futura Std Book" panose="020B0802020204020204" pitchFamily="34" charset="0"/>
              </a:rPr>
              <a:t>B. 15% </a:t>
            </a:r>
            <a:r>
              <a:rPr lang="en-US" b="1" dirty="0">
                <a:latin typeface="Futura Std Book" panose="020B0802020204020204" pitchFamily="34" charset="0"/>
              </a:rPr>
              <a:t> </a:t>
            </a:r>
          </a:p>
          <a:p>
            <a:pPr marL="0" indent="0">
              <a:buNone/>
            </a:pPr>
            <a:endParaRPr lang="en-US" dirty="0">
              <a:latin typeface="Futura Std Book" panose="020B0802020204020204" pitchFamily="34" charset="0"/>
            </a:endParaRPr>
          </a:p>
          <a:p>
            <a:pPr marL="0" indent="0">
              <a:buNone/>
            </a:pPr>
            <a:r>
              <a:rPr lang="en-US" dirty="0">
                <a:latin typeface="Futura Std Book" panose="020B0802020204020204" pitchFamily="34" charset="0"/>
              </a:rPr>
              <a:t>Of the </a:t>
            </a:r>
            <a:r>
              <a:rPr lang="en-US" b="1" dirty="0">
                <a:latin typeface="Futura Std Book" panose="020B0802020204020204" pitchFamily="34" charset="0"/>
              </a:rPr>
              <a:t>6.25 billion people predicted to be living in urban areas by 2050</a:t>
            </a:r>
            <a:r>
              <a:rPr lang="en-US" dirty="0">
                <a:latin typeface="Futura Std Book" panose="020B0802020204020204" pitchFamily="34" charset="0"/>
              </a:rPr>
              <a:t>, an estimated </a:t>
            </a:r>
            <a:r>
              <a:rPr lang="en-US" b="1" dirty="0">
                <a:latin typeface="Futura Std Book" panose="020B0802020204020204" pitchFamily="34" charset="0"/>
              </a:rPr>
              <a:t>15% or 937 million</a:t>
            </a:r>
            <a:r>
              <a:rPr lang="en-US" dirty="0">
                <a:latin typeface="Futura Std Book" panose="020B0802020204020204" pitchFamily="34" charset="0"/>
              </a:rPr>
              <a:t>, will be persons with disabilities. </a:t>
            </a:r>
          </a:p>
          <a:p>
            <a:pPr marL="0" lvl="0" indent="0" algn="l" rtl="0">
              <a:spcBef>
                <a:spcPts val="360"/>
              </a:spcBef>
              <a:spcAft>
                <a:spcPts val="0"/>
              </a:spcAft>
              <a:buNone/>
            </a:pPr>
            <a:r>
              <a:rPr lang="en-US" dirty="0">
                <a:latin typeface="Futura Std Book" panose="020B0802020204020204" pitchFamily="34" charset="0"/>
              </a:rPr>
              <a:t>Cities and human settlements </a:t>
            </a:r>
            <a:r>
              <a:rPr lang="en-US" b="1" dirty="0">
                <a:latin typeface="Futura Std Book" panose="020B0802020204020204" pitchFamily="34" charset="0"/>
              </a:rPr>
              <a:t>can impede or enable inclusion of persons with disabilities</a:t>
            </a:r>
            <a:r>
              <a:rPr lang="en-US" dirty="0">
                <a:latin typeface="Futura Std Book" panose="020B0802020204020204" pitchFamily="34" charset="0"/>
              </a:rPr>
              <a:t>, depending on how they are planned and built, including housing and public buildings and spaces, transportation, urban services, information and communications. </a:t>
            </a:r>
            <a:r>
              <a:rPr lang="en-US" b="1" dirty="0">
                <a:latin typeface="Futura Std Book" panose="020B0802020204020204" pitchFamily="34" charset="0"/>
              </a:rPr>
              <a:t>Lack of accessibility contributes greatly to the </a:t>
            </a:r>
            <a:r>
              <a:rPr lang="en-US" b="1" dirty="0" err="1">
                <a:latin typeface="Futura Std Book" panose="020B0802020204020204" pitchFamily="34" charset="0"/>
              </a:rPr>
              <a:t>marginalisation</a:t>
            </a:r>
            <a:r>
              <a:rPr lang="en-US" b="1" dirty="0">
                <a:latin typeface="Futura Std Book" panose="020B0802020204020204" pitchFamily="34" charset="0"/>
              </a:rPr>
              <a:t> of persons with disabilities</a:t>
            </a:r>
            <a:r>
              <a:rPr lang="en-US" dirty="0">
                <a:latin typeface="Futura Std Book" panose="020B0802020204020204" pitchFamily="34" charset="0"/>
              </a:rPr>
              <a:t>, and results in disproportionate rates of poverty and exclusion.  </a:t>
            </a:r>
          </a:p>
          <a:p>
            <a:pPr marL="0" lvl="0" indent="0" algn="l" rtl="0">
              <a:spcBef>
                <a:spcPts val="360"/>
              </a:spcBef>
              <a:spcAft>
                <a:spcPts val="0"/>
              </a:spcAft>
              <a:buNone/>
            </a:pPr>
            <a:r>
              <a:rPr lang="en-US" dirty="0">
                <a:latin typeface="Futura Std Book" panose="020B0802020204020204" pitchFamily="34" charset="0"/>
              </a:rPr>
              <a:t>Women and girls with disabilities often experience a lack of participation in urban planning processes and additional barriers in accessing the urban environment and services, such as safety concerns in the use of public spaces or transport.</a:t>
            </a:r>
          </a:p>
        </p:txBody>
      </p:sp>
    </p:spTree>
    <p:extLst>
      <p:ext uri="{BB962C8B-B14F-4D97-AF65-F5344CB8AC3E}">
        <p14:creationId xmlns:p14="http://schemas.microsoft.com/office/powerpoint/2010/main" val="588877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890631" y="1054139"/>
            <a:ext cx="10410738" cy="1957509"/>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3200" b="0" dirty="0"/>
              <a:t>Question 2: What is the percentage of persons with disabilities, of 8 developing countries, that state transportation services are not accessible?  (5 points)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19"/>
          <p:cNvSpPr txBox="1">
            <a:spLocks noGrp="1"/>
          </p:cNvSpPr>
          <p:nvPr>
            <p:ph type="body" idx="1"/>
          </p:nvPr>
        </p:nvSpPr>
        <p:spPr>
          <a:xfrm>
            <a:off x="890631" y="2350953"/>
            <a:ext cx="10427402" cy="4320432"/>
          </a:xfrm>
          <a:prstGeom prst="rect">
            <a:avLst/>
          </a:prstGeom>
        </p:spPr>
        <p:txBody>
          <a:bodyPr spcFirstLastPara="1" vert="horz" wrap="square" lIns="91425" tIns="45700" rIns="91425" bIns="45700" rtlCol="0" anchor="t" anchorCtr="0">
            <a:noAutofit/>
          </a:bodyPr>
          <a:lstStyle/>
          <a:p>
            <a:pPr marL="0" lvl="0" indent="0">
              <a:buNone/>
            </a:pPr>
            <a:r>
              <a:rPr lang="en-US" sz="1800" b="1" i="1" dirty="0">
                <a:latin typeface="Futura Std Book" panose="020B0802020204020204" pitchFamily="34" charset="0"/>
              </a:rPr>
              <a:t>A. 36% </a:t>
            </a:r>
            <a:endParaRPr lang="en-US" sz="1800" b="1" dirty="0">
              <a:latin typeface="Futura Std Book" panose="020B0802020204020204" pitchFamily="34" charset="0"/>
            </a:endParaRPr>
          </a:p>
          <a:p>
            <a:pPr marL="0" lvl="0" indent="0">
              <a:buNone/>
            </a:pPr>
            <a:r>
              <a:rPr lang="en-US" sz="1800" b="1" dirty="0">
                <a:latin typeface="Futura Std Book" panose="020B0802020204020204" pitchFamily="34" charset="0"/>
              </a:rPr>
              <a:t>Data from 8 developing countries show that 36% </a:t>
            </a:r>
            <a:r>
              <a:rPr lang="en-US" sz="1800" dirty="0">
                <a:latin typeface="Futura Std Book" panose="020B0802020204020204" pitchFamily="34" charset="0"/>
              </a:rPr>
              <a:t>of persons with disabilities consider transportation services not accessible or hindering. </a:t>
            </a:r>
          </a:p>
          <a:p>
            <a:pPr marL="0" lvl="0" indent="0">
              <a:buNone/>
            </a:pPr>
            <a:r>
              <a:rPr lang="en-US" sz="1800" dirty="0">
                <a:latin typeface="Futura Std Book" panose="020B0802020204020204" pitchFamily="34" charset="0"/>
              </a:rPr>
              <a:t>Major obstacles for persons with disabilities in using public transportation were steps to get in or out of vehicles, barriers in getting to stops or stations, lack of seating or difficulty seating or difficulty standing, pain or discomfort when sitting, fear or anxiety, inaccessible doors to get in and out of vehicles and inadequate access to toilets. </a:t>
            </a:r>
          </a:p>
          <a:p>
            <a:pPr marL="0" lvl="0" indent="0">
              <a:buNone/>
            </a:pPr>
            <a:r>
              <a:rPr lang="en-US" sz="1800" dirty="0">
                <a:latin typeface="Futura Std Book" panose="020B0802020204020204" pitchFamily="34" charset="0"/>
              </a:rPr>
              <a:t>Whenever accessibility is considered in transportation, the focus has often been on wheelchair-users only. However, </a:t>
            </a:r>
            <a:r>
              <a:rPr lang="en-US" sz="1800" b="1" dirty="0">
                <a:latin typeface="Futura Std Book" panose="020B0802020204020204" pitchFamily="34" charset="0"/>
              </a:rPr>
              <a:t>other persons with disabilities also require accessibility features,</a:t>
            </a:r>
            <a:r>
              <a:rPr lang="en-US" sz="1800" dirty="0">
                <a:latin typeface="Futura Std Book" panose="020B0802020204020204" pitchFamily="34" charset="0"/>
              </a:rPr>
              <a:t> e.g. audio or visual signaling. In addition, public policies tend to focus on mass transportation to which many persons with disabilities cannot access, even when accessibility requirements are met. Multi-modal transportation that might be available and individual assistive products and technologies are usually disregarded.</a:t>
            </a:r>
          </a:p>
        </p:txBody>
      </p:sp>
      <p:sp>
        <p:nvSpPr>
          <p:cNvPr id="6" name="Google Shape;131;p22">
            <a:extLst>
              <a:ext uri="{FF2B5EF4-FFF2-40B4-BE49-F238E27FC236}">
                <a16:creationId xmlns:a16="http://schemas.microsoft.com/office/drawing/2014/main" id="{FB558F67-4C75-4847-BC81-006F197C5DC9}"/>
              </a:ext>
            </a:extLst>
          </p:cNvPr>
          <p:cNvSpPr txBox="1">
            <a:spLocks noGrp="1"/>
          </p:cNvSpPr>
          <p:nvPr>
            <p:ph type="title"/>
          </p:nvPr>
        </p:nvSpPr>
        <p:spPr>
          <a:xfrm>
            <a:off x="890631" y="1054140"/>
            <a:ext cx="10410738" cy="1222530"/>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2800" b="0" dirty="0"/>
              <a:t>Question 2: What is the percentage of persons with disabilities, of 8 developing countries, that state transportation services are not accessible?  (5 points)</a:t>
            </a:r>
          </a:p>
        </p:txBody>
      </p:sp>
    </p:spTree>
    <p:extLst>
      <p:ext uri="{BB962C8B-B14F-4D97-AF65-F5344CB8AC3E}">
        <p14:creationId xmlns:p14="http://schemas.microsoft.com/office/powerpoint/2010/main" val="14329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923925" y="969950"/>
            <a:ext cx="10439400" cy="210881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3: Based on data from 8 developing countries, what is the percentage of persons with disabilities who report that recreational facilities are not accessible to them?  (5 points)</a:t>
            </a:r>
          </a:p>
        </p:txBody>
      </p:sp>
      <p:sp>
        <p:nvSpPr>
          <p:cNvPr id="4" name="Rectangle 3">
            <a:extLst>
              <a:ext uri="{FF2B5EF4-FFF2-40B4-BE49-F238E27FC236}">
                <a16:creationId xmlns:a16="http://schemas.microsoft.com/office/drawing/2014/main" id="{4ED73578-AC73-4AC3-A2E2-B08481BDDB71}"/>
              </a:ext>
            </a:extLst>
          </p:cNvPr>
          <p:cNvSpPr/>
          <p:nvPr/>
        </p:nvSpPr>
        <p:spPr>
          <a:xfrm>
            <a:off x="923925" y="3302610"/>
            <a:ext cx="4572000" cy="1552733"/>
          </a:xfrm>
          <a:prstGeom prst="rect">
            <a:avLst/>
          </a:prstGeom>
        </p:spPr>
        <p:txBody>
          <a:bodyPr>
            <a:spAutoFit/>
          </a:bodyPr>
          <a:lstStyle/>
          <a:p>
            <a:pPr marL="457200" lvl="1">
              <a:lnSpc>
                <a:spcPct val="115000"/>
              </a:lnSpc>
            </a:pPr>
            <a:r>
              <a:rPr lang="en-GB" sz="2800" dirty="0">
                <a:latin typeface="Futura Std Book" panose="020B0802020204020204" pitchFamily="34" charset="0"/>
                <a:ea typeface="Arial" panose="020B0604020202020204" pitchFamily="34" charset="0"/>
              </a:rPr>
              <a:t>A. 56%</a:t>
            </a:r>
          </a:p>
          <a:p>
            <a:pPr marL="457200" lvl="1">
              <a:lnSpc>
                <a:spcPct val="115000"/>
              </a:lnSpc>
            </a:pPr>
            <a:r>
              <a:rPr lang="en-GB" sz="2800" dirty="0">
                <a:latin typeface="Futura Std Book" panose="020B0802020204020204" pitchFamily="34" charset="0"/>
                <a:ea typeface="Arial" panose="020B0604020202020204" pitchFamily="34" charset="0"/>
              </a:rPr>
              <a:t>B. 17% </a:t>
            </a:r>
          </a:p>
          <a:p>
            <a:pPr marL="457200" lvl="1">
              <a:lnSpc>
                <a:spcPct val="115000"/>
              </a:lnSpc>
            </a:pPr>
            <a:r>
              <a:rPr lang="en-GB" sz="2800" dirty="0">
                <a:latin typeface="Futura Std Book" panose="020B0802020204020204" pitchFamily="34" charset="0"/>
                <a:ea typeface="Arial" panose="020B0604020202020204" pitchFamily="34" charset="0"/>
              </a:rPr>
              <a:t>C. 40% </a:t>
            </a:r>
            <a:r>
              <a:rPr lang="en-GB" sz="1100" dirty="0">
                <a:latin typeface="Futura Std Book" panose="020B0802020204020204" pitchFamily="34" charset="0"/>
                <a:ea typeface="Times New Roman" panose="02020603050405020304" pitchFamily="18" charset="0"/>
              </a:rPr>
              <a:t> </a:t>
            </a:r>
            <a:endParaRPr lang="en-GB" sz="1100" dirty="0">
              <a:effectLst/>
              <a:latin typeface="Futura Std Book" panose="020B0802020204020204" pitchFamily="34" charset="0"/>
              <a:ea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8" name="Google Shape;137;p23">
            <a:extLst>
              <a:ext uri="{FF2B5EF4-FFF2-40B4-BE49-F238E27FC236}">
                <a16:creationId xmlns:a16="http://schemas.microsoft.com/office/drawing/2014/main" id="{0BD812EC-7FAC-48AA-833A-EE650696638F}"/>
              </a:ext>
            </a:extLst>
          </p:cNvPr>
          <p:cNvSpPr txBox="1">
            <a:spLocks noGrp="1"/>
          </p:cNvSpPr>
          <p:nvPr>
            <p:ph type="title"/>
          </p:nvPr>
        </p:nvSpPr>
        <p:spPr>
          <a:xfrm>
            <a:off x="923925" y="969950"/>
            <a:ext cx="10439400" cy="2058476"/>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2400" dirty="0"/>
              <a:t>Question 3: Based on data from 8 developing countries, what is the percentage of persons with disabilities who report that recreational facilities are not accessible to them?  (5 points)</a:t>
            </a:r>
          </a:p>
        </p:txBody>
      </p:sp>
      <p:pic>
        <p:nvPicPr>
          <p:cNvPr id="11" name="Picture 10" descr="Figure II: An image of a chart depicting persons with disabilities who report that recreational facilities (e.g cinema, pubs) are not accessible to them (8 countries, 2011).  The average is 39%.The countries listed are: Mozambique: 58%, South Africa: 55%, Zambia: 40%, Nepal: 39%, Botswana: 37%, Malawi: 34%, Eswatini: 32%, Zimbabwe: 14%.">
            <a:extLst>
              <a:ext uri="{FF2B5EF4-FFF2-40B4-BE49-F238E27FC236}">
                <a16:creationId xmlns:a16="http://schemas.microsoft.com/office/drawing/2014/main" id="{A8F52956-8037-47BC-90AC-9BAAC299D740}"/>
              </a:ext>
            </a:extLst>
          </p:cNvPr>
          <p:cNvPicPr>
            <a:picLocks noChangeAspect="1"/>
          </p:cNvPicPr>
          <p:nvPr/>
        </p:nvPicPr>
        <p:blipFill>
          <a:blip r:embed="rId3"/>
          <a:stretch>
            <a:fillRect/>
          </a:stretch>
        </p:blipFill>
        <p:spPr>
          <a:xfrm>
            <a:off x="3004457" y="2152350"/>
            <a:ext cx="6183086" cy="4287735"/>
          </a:xfrm>
          <a:prstGeom prst="rect">
            <a:avLst/>
          </a:prstGeom>
        </p:spPr>
      </p:pic>
      <p:sp>
        <p:nvSpPr>
          <p:cNvPr id="12" name="Rectangle 11">
            <a:extLst>
              <a:ext uri="{FF2B5EF4-FFF2-40B4-BE49-F238E27FC236}">
                <a16:creationId xmlns:a16="http://schemas.microsoft.com/office/drawing/2014/main" id="{793C1DB1-B08E-4AC3-A44D-BE2F3E170DC6}"/>
              </a:ext>
            </a:extLst>
          </p:cNvPr>
          <p:cNvSpPr/>
          <p:nvPr/>
        </p:nvSpPr>
        <p:spPr>
          <a:xfrm>
            <a:off x="923925" y="3829575"/>
            <a:ext cx="1638300" cy="523220"/>
          </a:xfrm>
          <a:prstGeom prst="rect">
            <a:avLst/>
          </a:prstGeom>
        </p:spPr>
        <p:txBody>
          <a:bodyPr wrap="square">
            <a:spAutoFit/>
          </a:bodyPr>
          <a:lstStyle/>
          <a:p>
            <a:r>
              <a:rPr lang="en-GB" sz="2800" dirty="0">
                <a:latin typeface="Futura Std Book" panose="020B0802020204020204" pitchFamily="34" charset="0"/>
                <a:ea typeface="Arial" panose="020B0604020202020204" pitchFamily="34" charset="0"/>
              </a:rPr>
              <a:t>C. 40% </a:t>
            </a:r>
            <a:endParaRPr lang="en-GB" sz="2800" dirty="0">
              <a:latin typeface="Futura Std Book" panose="020B0802020204020204" pitchFamily="34" charset="0"/>
            </a:endParaRPr>
          </a:p>
        </p:txBody>
      </p:sp>
    </p:spTree>
    <p:extLst>
      <p:ext uri="{BB962C8B-B14F-4D97-AF65-F5344CB8AC3E}">
        <p14:creationId xmlns:p14="http://schemas.microsoft.com/office/powerpoint/2010/main" val="1021317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960436" y="1029437"/>
            <a:ext cx="10412413" cy="1433845"/>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4: What are the three criteria for improving accessibility of existing buildings? </a:t>
            </a:r>
            <a:br>
              <a:rPr lang="en-US" sz="3200" dirty="0"/>
            </a:br>
            <a:r>
              <a:rPr lang="en-US" sz="3200" dirty="0"/>
              <a:t>(5 points)</a:t>
            </a:r>
          </a:p>
        </p:txBody>
      </p:sp>
      <p:sp>
        <p:nvSpPr>
          <p:cNvPr id="4" name="Text Placeholder 1">
            <a:extLst>
              <a:ext uri="{FF2B5EF4-FFF2-40B4-BE49-F238E27FC236}">
                <a16:creationId xmlns:a16="http://schemas.microsoft.com/office/drawing/2014/main" id="{B3F83010-8183-4CB2-95EC-B7A4B56ABDC9}"/>
              </a:ext>
            </a:extLst>
          </p:cNvPr>
          <p:cNvSpPr txBox="1">
            <a:spLocks/>
          </p:cNvSpPr>
          <p:nvPr/>
        </p:nvSpPr>
        <p:spPr>
          <a:xfrm>
            <a:off x="960436" y="2568989"/>
            <a:ext cx="10412413" cy="29857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utura Std Light" panose="020B0602020204020303" pitchFamily="34" charset="-79"/>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utura Std Light" panose="020B0602020204020303" pitchFamily="34" charset="-79"/>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utura Std Light" panose="020B0602020204020303" pitchFamily="34" charset="-79"/>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utura Std Light" panose="020B0602020204020303" pitchFamily="34" charset="-79"/>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utura Std Light" panose="020B0602020204020303" pitchFamily="34" charset="-79"/>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71500" lvl="1" indent="0">
              <a:buFont typeface="Arial" panose="020B0604020202020204" pitchFamily="34" charset="0"/>
              <a:buNone/>
            </a:pPr>
            <a:r>
              <a:rPr lang="en-GB" dirty="0">
                <a:latin typeface="Futura Std Book" panose="020B0802020204020204" pitchFamily="34" charset="0"/>
              </a:rPr>
              <a:t>A. Usability, ramps, Braille signs</a:t>
            </a:r>
          </a:p>
          <a:p>
            <a:pPr marL="571500" lvl="1" indent="0">
              <a:buFont typeface="Arial" panose="020B0604020202020204" pitchFamily="34" charset="0"/>
              <a:buNone/>
            </a:pPr>
            <a:r>
              <a:rPr lang="en-GB" dirty="0">
                <a:latin typeface="Futura Std Book" panose="020B0802020204020204" pitchFamily="34" charset="0"/>
              </a:rPr>
              <a:t>B. Preservation, usability, public/private nature</a:t>
            </a:r>
          </a:p>
          <a:p>
            <a:pPr marL="571500" lvl="1" indent="0">
              <a:buFont typeface="Arial" panose="020B0604020202020204" pitchFamily="34" charset="0"/>
              <a:buNone/>
            </a:pPr>
            <a:r>
              <a:rPr lang="en-GB" dirty="0">
                <a:latin typeface="Futura Std Book" panose="020B0802020204020204" pitchFamily="34" charset="0"/>
              </a:rPr>
              <a:t>C. </a:t>
            </a:r>
            <a:r>
              <a:rPr lang="en-GB" dirty="0" err="1">
                <a:latin typeface="Futura Std Book" panose="020B0802020204020204" pitchFamily="34" charset="0"/>
              </a:rPr>
              <a:t>Visitability</a:t>
            </a:r>
            <a:r>
              <a:rPr lang="en-GB" dirty="0">
                <a:latin typeface="Futura Std Book" panose="020B0802020204020204" pitchFamily="34" charset="0"/>
              </a:rPr>
              <a:t>, adaptability and feasibility</a:t>
            </a:r>
          </a:p>
        </p:txBody>
      </p:sp>
    </p:spTree>
    <p:extLst>
      <p:ext uri="{BB962C8B-B14F-4D97-AF65-F5344CB8AC3E}">
        <p14:creationId xmlns:p14="http://schemas.microsoft.com/office/powerpoint/2010/main" val="1053729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7" name="Google Shape;143;p24">
            <a:extLst>
              <a:ext uri="{FF2B5EF4-FFF2-40B4-BE49-F238E27FC236}">
                <a16:creationId xmlns:a16="http://schemas.microsoft.com/office/drawing/2014/main" id="{998B4B79-0DD4-407B-AE72-4352A10BEB9D}"/>
              </a:ext>
            </a:extLst>
          </p:cNvPr>
          <p:cNvSpPr txBox="1">
            <a:spLocks noGrp="1"/>
          </p:cNvSpPr>
          <p:nvPr>
            <p:ph type="title"/>
          </p:nvPr>
        </p:nvSpPr>
        <p:spPr>
          <a:xfrm>
            <a:off x="960436" y="917466"/>
            <a:ext cx="10412413" cy="639326"/>
          </a:xfrm>
          <a:prstGeom prst="rect">
            <a:avLst/>
          </a:prstGeom>
        </p:spPr>
        <p:txBody>
          <a:bodyPr spcFirstLastPara="1" vert="horz" wrap="square" lIns="91425" tIns="45700" rIns="91425" bIns="45700" rtlCol="0" anchor="t" anchorCtr="0">
            <a:noAutofit/>
          </a:bodyPr>
          <a:lstStyle/>
          <a:p>
            <a:pPr>
              <a:spcBef>
                <a:spcPts val="0"/>
              </a:spcBef>
            </a:pPr>
            <a:r>
              <a:rPr lang="en-US" sz="2000" dirty="0"/>
              <a:t>Question 4: What are the three criteria for improving accessibility of existing buildings? (5 points)</a:t>
            </a:r>
          </a:p>
        </p:txBody>
      </p:sp>
      <p:sp>
        <p:nvSpPr>
          <p:cNvPr id="9" name="TextBox 8">
            <a:extLst>
              <a:ext uri="{FF2B5EF4-FFF2-40B4-BE49-F238E27FC236}">
                <a16:creationId xmlns:a16="http://schemas.microsoft.com/office/drawing/2014/main" id="{B3219122-0DF8-4104-BDAD-0BBBC5C6EDC3}"/>
              </a:ext>
            </a:extLst>
          </p:cNvPr>
          <p:cNvSpPr txBox="1"/>
          <p:nvPr/>
        </p:nvSpPr>
        <p:spPr>
          <a:xfrm>
            <a:off x="927194" y="1556791"/>
            <a:ext cx="10478895" cy="5262979"/>
          </a:xfrm>
          <a:prstGeom prst="rect">
            <a:avLst/>
          </a:prstGeom>
          <a:noFill/>
        </p:spPr>
        <p:txBody>
          <a:bodyPr wrap="square">
            <a:spAutoFit/>
          </a:bodyPr>
          <a:lstStyle/>
          <a:p>
            <a:pPr lvl="0" algn="l" rtl="0">
              <a:spcAft>
                <a:spcPts val="0"/>
              </a:spcAft>
              <a:buSzPts val="1400"/>
            </a:pPr>
            <a:r>
              <a:rPr lang="en-US" sz="1600" b="1" dirty="0">
                <a:latin typeface="Futura Std Book" panose="020B0802020204020204" pitchFamily="34" charset="0"/>
              </a:rPr>
              <a:t>‘</a:t>
            </a:r>
            <a:r>
              <a:rPr lang="en-US" sz="1600" b="1" dirty="0" err="1">
                <a:latin typeface="Futura Std Book" panose="020B0802020204020204" pitchFamily="34" charset="0"/>
              </a:rPr>
              <a:t>Visitability</a:t>
            </a:r>
            <a:r>
              <a:rPr lang="en-US" sz="1600" b="1" dirty="0">
                <a:latin typeface="Futura Std Book" panose="020B0802020204020204" pitchFamily="34" charset="0"/>
              </a:rPr>
              <a:t>’: </a:t>
            </a:r>
            <a:r>
              <a:rPr lang="en-US" sz="1600" dirty="0" err="1">
                <a:latin typeface="Futura Std Book" panose="020B0802020204020204" pitchFamily="34" charset="0"/>
              </a:rPr>
              <a:t>Visitability</a:t>
            </a:r>
            <a:r>
              <a:rPr lang="en-US" sz="1600" dirty="0">
                <a:latin typeface="Futura Std Book" panose="020B0802020204020204" pitchFamily="34" charset="0"/>
              </a:rPr>
              <a:t> refers to a building that meets three requirements. These are: at least one entrance with no steps into the main floor, wide enough doors and hallways that allow for wheelchair users to access common areas, and one wheelchair accessible bathroom on the main floor. </a:t>
            </a:r>
            <a:r>
              <a:rPr lang="en-US" sz="1600" dirty="0" err="1">
                <a:latin typeface="Futura Std Book" panose="020B0802020204020204" pitchFamily="34" charset="0"/>
              </a:rPr>
              <a:t>Visitability</a:t>
            </a:r>
            <a:r>
              <a:rPr lang="en-US" sz="1600" dirty="0">
                <a:latin typeface="Futura Std Book" panose="020B0802020204020204" pitchFamily="34" charset="0"/>
              </a:rPr>
              <a:t> enables all people to visit the house or building but does not require the entire building to be accessible.</a:t>
            </a:r>
          </a:p>
          <a:p>
            <a:pPr lvl="0" algn="l" rtl="0">
              <a:spcAft>
                <a:spcPts val="0"/>
              </a:spcAft>
              <a:buSzPts val="1400"/>
            </a:pPr>
            <a:endParaRPr lang="en-US" sz="1600" dirty="0">
              <a:latin typeface="Futura Std Book" panose="020B0802020204020204" pitchFamily="34" charset="0"/>
            </a:endParaRPr>
          </a:p>
          <a:p>
            <a:pPr lvl="0" algn="l" rtl="0">
              <a:spcAft>
                <a:spcPts val="0"/>
              </a:spcAft>
              <a:buSzPts val="1400"/>
            </a:pPr>
            <a:r>
              <a:rPr lang="en-US" sz="1600" b="1" dirty="0">
                <a:latin typeface="Futura Std Book" panose="020B0802020204020204" pitchFamily="34" charset="0"/>
              </a:rPr>
              <a:t>Adaptability’:</a:t>
            </a:r>
            <a:r>
              <a:rPr lang="en-US" sz="1600" dirty="0">
                <a:latin typeface="Futura Std Book" panose="020B0802020204020204" pitchFamily="34" charset="0"/>
              </a:rPr>
              <a:t> While not all private and public housing units are initially constructed to accommodate persons with disabilities, the design of the housing should allow for adaptations later on if needed. For example, a bathroom may originally include a bathtub. The adaptability of the bathroom design would allow for the bathtub to be removed at low cost and provide space to add in a ‘roll-in shower’.</a:t>
            </a:r>
          </a:p>
          <a:p>
            <a:pPr lvl="0" algn="l" rtl="0">
              <a:spcAft>
                <a:spcPts val="0"/>
              </a:spcAft>
              <a:buNone/>
            </a:pPr>
            <a:endParaRPr lang="en-US" sz="1600" dirty="0">
              <a:latin typeface="Futura Std Book" panose="020B0802020204020204" pitchFamily="34" charset="0"/>
            </a:endParaRPr>
          </a:p>
          <a:p>
            <a:pPr lvl="0" algn="l" rtl="0">
              <a:spcAft>
                <a:spcPts val="0"/>
              </a:spcAft>
              <a:buSzPts val="1400"/>
            </a:pPr>
            <a:r>
              <a:rPr lang="en-US" sz="1600" b="1" dirty="0">
                <a:latin typeface="Futura Std Book" panose="020B0802020204020204" pitchFamily="34" charset="0"/>
              </a:rPr>
              <a:t>‘Feasibility’</a:t>
            </a:r>
            <a:r>
              <a:rPr lang="en-US" sz="1600" dirty="0">
                <a:latin typeface="Futura Std Book" panose="020B0802020204020204" pitchFamily="34" charset="0"/>
              </a:rPr>
              <a:t> standards in buildings allow for exceptional accessibility measures to be implemented where technical restrictions preclude general accessibility standards. Feasibility standards should be applied on an exceptional basis and constructors should be held to strict scrutiny. For example, presenting documentation that proves that no safe technical solutions can be implemented because of characteristics of the building. In those cases, urban planning law enforcement agencies can authorize the use of alternative standards such as ‘assisted ramps’ (those that require support from a third person to use them safely), ‘removable ramps’ (ramps that can be removed to avoid blocking circulation), and ‘stair lifts’ (electronic device that allow for wheelchairs to climb stairs), among others.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title"/>
          </p:nvPr>
        </p:nvSpPr>
        <p:spPr>
          <a:xfrm>
            <a:off x="961107" y="953351"/>
            <a:ext cx="10421268" cy="1090500"/>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5: Challenge! (10 points)</a:t>
            </a:r>
            <a:endParaRPr sz="3200" dirty="0"/>
          </a:p>
        </p:txBody>
      </p:sp>
      <p:sp>
        <p:nvSpPr>
          <p:cNvPr id="150" name="Google Shape;150;p25"/>
          <p:cNvSpPr txBox="1">
            <a:spLocks noGrp="1"/>
          </p:cNvSpPr>
          <p:nvPr>
            <p:ph type="body" idx="1"/>
          </p:nvPr>
        </p:nvSpPr>
        <p:spPr>
          <a:xfrm>
            <a:off x="960577" y="2177315"/>
            <a:ext cx="10421798"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Two members of your team have to share policies or practices in their countries that are aimed at guaranteeing inclusive and sustainable cities and communities for persons with disabilities. </a:t>
            </a:r>
            <a:endParaRPr b="1"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973458" y="953351"/>
            <a:ext cx="10350568" cy="623779"/>
          </a:xfrm>
          <a:prstGeom prst="rect">
            <a:avLst/>
          </a:prstGeom>
        </p:spPr>
        <p:txBody>
          <a:bodyPr spcFirstLastPara="1" vert="horz" wrap="square" lIns="91425" tIns="45700" rIns="91425" bIns="45700" rtlCol="0" anchor="t" anchorCtr="0">
            <a:noAutofit/>
          </a:bodyPr>
          <a:lstStyle/>
          <a:p>
            <a:pPr>
              <a:spcBef>
                <a:spcPts val="0"/>
              </a:spcBef>
            </a:pPr>
            <a:r>
              <a:rPr lang="en-US" sz="3900" dirty="0">
                <a:latin typeface="Futura Std Book" panose="020B0802020204020204" pitchFamily="34" charset="0"/>
              </a:rPr>
              <a:t>Welcome!</a:t>
            </a:r>
            <a:endParaRPr sz="3900" dirty="0">
              <a:latin typeface="Futura Std Book" panose="020B0802020204020204" pitchFamily="34" charset="0"/>
            </a:endParaRPr>
          </a:p>
        </p:txBody>
      </p:sp>
      <p:sp>
        <p:nvSpPr>
          <p:cNvPr id="62" name="Google Shape;62;p10"/>
          <p:cNvSpPr txBox="1">
            <a:spLocks noGrp="1"/>
          </p:cNvSpPr>
          <p:nvPr>
            <p:ph type="body" idx="1"/>
          </p:nvPr>
        </p:nvSpPr>
        <p:spPr>
          <a:xfrm>
            <a:off x="972928" y="2110203"/>
            <a:ext cx="10352210" cy="4477800"/>
          </a:xfrm>
          <a:prstGeom prst="rect">
            <a:avLst/>
          </a:prstGeom>
        </p:spPr>
        <p:txBody>
          <a:bodyPr spcFirstLastPara="1" vert="horz" wrap="square" lIns="91425" tIns="45700" rIns="91425" bIns="45700" rtlCol="0" anchor="t" anchorCtr="0">
            <a:noAutofit/>
          </a:bodyPr>
          <a:lstStyle/>
          <a:p>
            <a:pPr marL="457200" indent="-419100">
              <a:spcBef>
                <a:spcPts val="360"/>
              </a:spcBef>
              <a:buSzPts val="3000"/>
              <a:buChar char="▪"/>
            </a:pPr>
            <a:r>
              <a:rPr lang="en-US" sz="3800" dirty="0">
                <a:latin typeface="Futura Std Book" panose="020B0802020204020204" pitchFamily="34" charset="0"/>
              </a:rPr>
              <a:t>You each have one minute to come to the front of the room, introduce yourself and share: </a:t>
            </a:r>
          </a:p>
          <a:p>
            <a:pPr marL="38100" indent="0">
              <a:spcBef>
                <a:spcPts val="360"/>
              </a:spcBef>
              <a:buSzPts val="3000"/>
              <a:buNone/>
            </a:pPr>
            <a:endParaRPr lang="en-US" sz="3800" b="1" dirty="0">
              <a:latin typeface="Futura Std Book" panose="020B0802020204020204" pitchFamily="34" charset="0"/>
            </a:endParaRPr>
          </a:p>
          <a:p>
            <a:pPr marL="38100" indent="0">
              <a:spcBef>
                <a:spcPts val="360"/>
              </a:spcBef>
              <a:buSzPts val="3000"/>
              <a:buNone/>
            </a:pPr>
            <a:r>
              <a:rPr lang="en-US" sz="3800" b="1" dirty="0">
                <a:latin typeface="Futura Std Book" panose="020B0802020204020204" pitchFamily="34" charset="0"/>
              </a:rPr>
              <a:t>What’s something you really like about the place where you live?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973458" y="979312"/>
            <a:ext cx="10402014"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pairs, discuss:</a:t>
            </a:r>
            <a:endParaRPr dirty="0">
              <a:latin typeface="Futura Std Book" panose="020B0802020204020204" pitchFamily="34" charset="0"/>
            </a:endParaRPr>
          </a:p>
        </p:txBody>
      </p:sp>
      <p:sp>
        <p:nvSpPr>
          <p:cNvPr id="146" name="Google Shape;146;p24"/>
          <p:cNvSpPr txBox="1">
            <a:spLocks noGrp="1"/>
          </p:cNvSpPr>
          <p:nvPr>
            <p:ph type="body" idx="1"/>
          </p:nvPr>
        </p:nvSpPr>
        <p:spPr>
          <a:xfrm>
            <a:off x="972921" y="3153550"/>
            <a:ext cx="10403664" cy="35274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3900">
                <a:latin typeface="Futura Std Book" panose="020B0802020204020204" pitchFamily="34" charset="0"/>
              </a:rPr>
              <a:t>Something you learned or that surprised you in this activity.</a:t>
            </a:r>
            <a:endParaRPr sz="3900">
              <a:latin typeface="Futura Std Book" panose="020B0802020204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956680" y="968353"/>
            <a:ext cx="10410402"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Activity: What is the ideal city?</a:t>
            </a:r>
            <a:endParaRPr dirty="0">
              <a:latin typeface="Futura Std Book" panose="020B0802020204020204" pitchFamily="34" charset="0"/>
            </a:endParaRPr>
          </a:p>
        </p:txBody>
      </p:sp>
      <p:sp>
        <p:nvSpPr>
          <p:cNvPr id="157" name="Google Shape;157;p26"/>
          <p:cNvSpPr txBox="1">
            <a:spLocks noGrp="1"/>
          </p:cNvSpPr>
          <p:nvPr>
            <p:ph type="body" idx="1"/>
          </p:nvPr>
        </p:nvSpPr>
        <p:spPr>
          <a:xfrm>
            <a:off x="956679" y="2685491"/>
            <a:ext cx="10410403" cy="25413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In your groups please use the materials to create the ideal city for </a:t>
            </a:r>
            <a:r>
              <a:rPr lang="en-US" u="sng" dirty="0">
                <a:latin typeface="Futura Std Book" panose="020B0802020204020204" pitchFamily="34" charset="0"/>
              </a:rPr>
              <a:t>accessibility</a:t>
            </a:r>
            <a:r>
              <a:rPr lang="en-US" dirty="0">
                <a:latin typeface="Futura Std Book" panose="020B0802020204020204" pitchFamily="34" charset="0"/>
              </a:rPr>
              <a:t>. </a:t>
            </a:r>
          </a:p>
          <a:p>
            <a:pPr marL="0" indent="0">
              <a:spcBef>
                <a:spcPts val="360"/>
              </a:spcBef>
              <a:buNone/>
            </a:pPr>
            <a:endParaRPr lang="en-US"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Consider infrastructure, transportation, housing, services and so 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956680" y="968353"/>
            <a:ext cx="10410402" cy="1090500"/>
          </a:xfrm>
          <a:prstGeom prst="rect">
            <a:avLst/>
          </a:prstGeom>
        </p:spPr>
        <p:txBody>
          <a:bodyPr spcFirstLastPara="1" vert="horz" wrap="square" lIns="91425" tIns="45700" rIns="91425" bIns="45700" rtlCol="0" anchor="t" anchorCtr="0">
            <a:noAutofit/>
          </a:bodyPr>
          <a:lstStyle/>
          <a:p>
            <a:pPr>
              <a:spcBef>
                <a:spcPts val="0"/>
              </a:spcBef>
            </a:pPr>
            <a:r>
              <a:rPr lang="en-US" sz="4000" dirty="0">
                <a:latin typeface="Futura Std Book" panose="020B0802020204020204" pitchFamily="34" charset="0"/>
              </a:rPr>
              <a:t>Gallery Round: What is the ideal city? </a:t>
            </a:r>
            <a:endParaRPr sz="4000" dirty="0">
              <a:latin typeface="Futura Std Book" panose="020B0802020204020204" pitchFamily="34" charset="0"/>
            </a:endParaRPr>
          </a:p>
        </p:txBody>
      </p:sp>
      <p:sp>
        <p:nvSpPr>
          <p:cNvPr id="157" name="Google Shape;157;p26"/>
          <p:cNvSpPr txBox="1">
            <a:spLocks noGrp="1"/>
          </p:cNvSpPr>
          <p:nvPr>
            <p:ph type="body" idx="1"/>
          </p:nvPr>
        </p:nvSpPr>
        <p:spPr>
          <a:xfrm>
            <a:off x="956679" y="2685491"/>
            <a:ext cx="10410403" cy="25413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15 minutes to review what other groups created: </a:t>
            </a:r>
          </a:p>
          <a:p>
            <a:pPr marL="0" indent="0">
              <a:spcBef>
                <a:spcPts val="360"/>
              </a:spcBef>
              <a:buNone/>
            </a:pPr>
            <a:endParaRPr lang="en-US"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What do you notice?</a:t>
            </a:r>
          </a:p>
        </p:txBody>
      </p:sp>
    </p:spTree>
    <p:extLst>
      <p:ext uri="{BB962C8B-B14F-4D97-AF65-F5344CB8AC3E}">
        <p14:creationId xmlns:p14="http://schemas.microsoft.com/office/powerpoint/2010/main" val="1889714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62;p27">
            <a:extLst>
              <a:ext uri="{FF2B5EF4-FFF2-40B4-BE49-F238E27FC236}">
                <a16:creationId xmlns:a16="http://schemas.microsoft.com/office/drawing/2014/main" id="{553E6199-2178-1F41-8E33-4D52D95064B1}"/>
              </a:ext>
            </a:extLst>
          </p:cNvPr>
          <p:cNvSpPr txBox="1">
            <a:spLocks noGrp="1"/>
          </p:cNvSpPr>
          <p:nvPr/>
        </p:nvSpPr>
        <p:spPr>
          <a:xfrm>
            <a:off x="947956" y="887424"/>
            <a:ext cx="10405844" cy="63346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9pPr>
          </a:lstStyle>
          <a:p>
            <a:r>
              <a:rPr lang="en-US" sz="3200" dirty="0">
                <a:solidFill>
                  <a:schemeClr val="tx1"/>
                </a:solidFill>
                <a:latin typeface="Futura Std Book" panose="020B0802020204020204" pitchFamily="34" charset="0"/>
              </a:rPr>
              <a:t>The progression of supports</a:t>
            </a:r>
            <a:endParaRPr sz="3200" dirty="0">
              <a:solidFill>
                <a:schemeClr val="tx1"/>
              </a:solidFill>
              <a:latin typeface="Futura Std Book" panose="020B0802020204020204" pitchFamily="34" charset="0"/>
            </a:endParaRPr>
          </a:p>
        </p:txBody>
      </p:sp>
      <p:pic>
        <p:nvPicPr>
          <p:cNvPr id="6" name="Picture 5" descr="An infographic depicting integrating individual mobility at different levels in the transport system. The graphic shows colored concentric circles surrounding a central circle. The circles have text in them, starting from the center: &quot;human support&quot;, &quot;assistive technologies: including information and communication technologies&quot;, &quot;Point-to-point transportation: accessible taxi, disability-specific transport, adapted vehicles&quot;, &quot;Accessible flexible line transport: combined with point-to-point transportation (paratransit, flexilines)&quot;, &quot;Accessible mass transportation: train, subway, buses, etc.&quot;, &quot;Accessible inter-urban and long-distance options&quot;.">
            <a:extLst>
              <a:ext uri="{FF2B5EF4-FFF2-40B4-BE49-F238E27FC236}">
                <a16:creationId xmlns:a16="http://schemas.microsoft.com/office/drawing/2014/main" id="{E3C081FF-F2B5-46E4-A035-41B1061DE67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555208" y="1520890"/>
            <a:ext cx="7081584" cy="5199077"/>
          </a:xfrm>
          <a:prstGeom prst="rect">
            <a:avLst/>
          </a:prstGeom>
        </p:spPr>
      </p:pic>
    </p:spTree>
    <p:extLst>
      <p:ext uri="{BB962C8B-B14F-4D97-AF65-F5344CB8AC3E}">
        <p14:creationId xmlns:p14="http://schemas.microsoft.com/office/powerpoint/2010/main" val="4173810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3" name="Google Shape;163;p27"/>
          <p:cNvSpPr txBox="1">
            <a:spLocks noGrp="1"/>
          </p:cNvSpPr>
          <p:nvPr>
            <p:ph type="body" idx="1"/>
          </p:nvPr>
        </p:nvSpPr>
        <p:spPr>
          <a:xfrm>
            <a:off x="947956" y="2008452"/>
            <a:ext cx="10405844" cy="420779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3200" dirty="0">
                <a:latin typeface="Futura Std Book" panose="020B0802020204020204" pitchFamily="34" charset="0"/>
              </a:rPr>
              <a:t>In your groups please create a map of your current city as it is today. Again, consider infrastructure, transportation, housing, services and so on. </a:t>
            </a:r>
          </a:p>
        </p:txBody>
      </p:sp>
      <p:sp>
        <p:nvSpPr>
          <p:cNvPr id="6" name="Google Shape;162;p27">
            <a:extLst>
              <a:ext uri="{FF2B5EF4-FFF2-40B4-BE49-F238E27FC236}">
                <a16:creationId xmlns:a16="http://schemas.microsoft.com/office/drawing/2014/main" id="{F6527B1C-748D-4623-9E7B-6231C528279E}"/>
              </a:ext>
            </a:extLst>
          </p:cNvPr>
          <p:cNvSpPr txBox="1">
            <a:spLocks noGrp="1"/>
          </p:cNvSpPr>
          <p:nvPr/>
        </p:nvSpPr>
        <p:spPr>
          <a:xfrm>
            <a:off x="947956" y="887424"/>
            <a:ext cx="10405844" cy="10905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600" b="1"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2"/>
                </a:solidFill>
                <a:latin typeface="Arial"/>
                <a:ea typeface="Arial"/>
                <a:cs typeface="Arial"/>
                <a:sym typeface="Arial"/>
              </a:defRPr>
            </a:lvl9pPr>
          </a:lstStyle>
          <a:p>
            <a:r>
              <a:rPr lang="en-US" sz="4000" dirty="0">
                <a:solidFill>
                  <a:schemeClr val="tx1"/>
                </a:solidFill>
                <a:latin typeface="Futura Std Book" panose="020B0802020204020204" pitchFamily="34" charset="0"/>
              </a:rPr>
              <a:t>Our cities as they are today</a:t>
            </a:r>
            <a:endParaRPr sz="4000" dirty="0">
              <a:solidFill>
                <a:schemeClr val="tx1"/>
              </a:solidFill>
              <a:latin typeface="Futura Std Book" panose="020B0802020204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0"/>
          <p:cNvSpPr txBox="1">
            <a:spLocks noGrp="1"/>
          </p:cNvSpPr>
          <p:nvPr>
            <p:ph type="title"/>
          </p:nvPr>
        </p:nvSpPr>
        <p:spPr>
          <a:xfrm>
            <a:off x="931513" y="1038035"/>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dirty="0"/>
              <a:t>Short Video</a:t>
            </a:r>
            <a:endParaRPr dirty="0"/>
          </a:p>
        </p:txBody>
      </p:sp>
      <p:sp>
        <p:nvSpPr>
          <p:cNvPr id="181" name="Google Shape;181;p30"/>
          <p:cNvSpPr txBox="1">
            <a:spLocks noGrp="1"/>
          </p:cNvSpPr>
          <p:nvPr>
            <p:ph type="body" idx="1"/>
          </p:nvPr>
        </p:nvSpPr>
        <p:spPr>
          <a:xfrm>
            <a:off x="931513" y="3229466"/>
            <a:ext cx="10428381" cy="15000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As you watch and listen, pay attention to the different students highlighted and the issues shared and proposed.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973123" y="1214198"/>
            <a:ext cx="10368792" cy="899828"/>
          </a:xfrm>
          <a:prstGeom prst="rect">
            <a:avLst/>
          </a:prstGeom>
        </p:spPr>
        <p:txBody>
          <a:bodyPr spcFirstLastPara="1" vert="horz" wrap="square" lIns="91425" tIns="45700" rIns="91425" bIns="45700" rtlCol="0" anchor="t" anchorCtr="0">
            <a:noAutofit/>
          </a:bodyPr>
          <a:lstStyle/>
          <a:p>
            <a:pPr>
              <a:spcBef>
                <a:spcPts val="0"/>
              </a:spcBef>
            </a:pPr>
            <a:r>
              <a:rPr lang="en-US" sz="3200" dirty="0">
                <a:latin typeface="Futura Std Book" panose="020B0802020204020204" pitchFamily="34" charset="0"/>
              </a:rPr>
              <a:t>Implementation Challenge: A Day In The Life</a:t>
            </a:r>
            <a:endParaRPr sz="3200" dirty="0">
              <a:latin typeface="Futura Std Book" panose="020B0802020204020204" pitchFamily="34" charset="0"/>
            </a:endParaRPr>
          </a:p>
        </p:txBody>
      </p:sp>
      <p:sp>
        <p:nvSpPr>
          <p:cNvPr id="187" name="Google Shape;187;p31"/>
          <p:cNvSpPr txBox="1">
            <a:spLocks noGrp="1"/>
          </p:cNvSpPr>
          <p:nvPr>
            <p:ph type="body" idx="1"/>
          </p:nvPr>
        </p:nvSpPr>
        <p:spPr>
          <a:xfrm>
            <a:off x="973123" y="2019980"/>
            <a:ext cx="10368792" cy="4548600"/>
          </a:xfrm>
          <a:prstGeom prst="rect">
            <a:avLst/>
          </a:prstGeom>
        </p:spPr>
        <p:txBody>
          <a:bodyPr spcFirstLastPara="1" vert="horz" wrap="square" lIns="91425" tIns="45700" rIns="91425" bIns="45700" rtlCol="0" anchor="t" anchorCtr="0">
            <a:noAutofit/>
          </a:bodyPr>
          <a:lstStyle/>
          <a:p>
            <a:pPr marL="0" lvl="0" indent="0" algn="l" rtl="0">
              <a:spcBef>
                <a:spcPts val="360"/>
              </a:spcBef>
              <a:spcAft>
                <a:spcPts val="0"/>
              </a:spcAft>
              <a:buNone/>
            </a:pPr>
            <a:r>
              <a:rPr lang="en-US" dirty="0">
                <a:latin typeface="Futura Std Book" panose="020B0802020204020204" pitchFamily="34" charset="0"/>
              </a:rPr>
              <a:t>Following the expanded character stories take your character through the map you created of your current city. Discuss:</a:t>
            </a:r>
          </a:p>
          <a:p>
            <a:pPr marL="0" lvl="0" indent="0" algn="l" rtl="0">
              <a:spcBef>
                <a:spcPts val="360"/>
              </a:spcBef>
              <a:spcAft>
                <a:spcPts val="0"/>
              </a:spcAft>
              <a:buNone/>
            </a:pPr>
            <a:endParaRPr lang="en-US" dirty="0">
              <a:latin typeface="Futura Std Book" panose="020B0802020204020204" pitchFamily="34" charset="0"/>
            </a:endParaRPr>
          </a:p>
          <a:p>
            <a:pPr marL="457200" lvl="0" indent="-412750" algn="l" rtl="0">
              <a:spcBef>
                <a:spcPts val="360"/>
              </a:spcBef>
              <a:spcAft>
                <a:spcPts val="0"/>
              </a:spcAft>
              <a:buSzPts val="2900"/>
              <a:buChar char="▪"/>
            </a:pPr>
            <a:r>
              <a:rPr lang="en-US" dirty="0">
                <a:latin typeface="Futura Std Book" panose="020B0802020204020204" pitchFamily="34" charset="0"/>
              </a:rPr>
              <a:t>What are the needs of your character? </a:t>
            </a:r>
          </a:p>
          <a:p>
            <a:pPr marL="457200" lvl="0" indent="-412750" algn="l" rtl="0">
              <a:spcBef>
                <a:spcPts val="0"/>
              </a:spcBef>
              <a:spcAft>
                <a:spcPts val="0"/>
              </a:spcAft>
              <a:buSzPts val="2900"/>
              <a:buChar char="▪"/>
            </a:pPr>
            <a:r>
              <a:rPr lang="en-US" dirty="0">
                <a:latin typeface="Futura Std Book" panose="020B0802020204020204" pitchFamily="34" charset="0"/>
              </a:rPr>
              <a:t>In what ways is your city accessible or inaccessible for them? </a:t>
            </a:r>
          </a:p>
          <a:p>
            <a:pPr marL="457200" lvl="0" indent="-412750" algn="l" rtl="0">
              <a:spcBef>
                <a:spcPts val="0"/>
              </a:spcBef>
              <a:spcAft>
                <a:spcPts val="0"/>
              </a:spcAft>
              <a:buSzPts val="2900"/>
              <a:buChar char="▪"/>
            </a:pPr>
            <a:r>
              <a:rPr lang="en-US" dirty="0">
                <a:latin typeface="Futura Std Book" panose="020B0802020204020204" pitchFamily="34" charset="0"/>
              </a:rPr>
              <a:t>Based on what you’ve learned so far, what would be needed in terms of urban planning and accessibility for them to improve their current situation?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Lunch Break! Come back at :00</a:t>
            </a:r>
          </a:p>
        </p:txBody>
      </p:sp>
    </p:spTree>
    <p:extLst>
      <p:ext uri="{BB962C8B-B14F-4D97-AF65-F5344CB8AC3E}">
        <p14:creationId xmlns:p14="http://schemas.microsoft.com/office/powerpoint/2010/main" val="1551316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973123" y="954139"/>
            <a:ext cx="10368792" cy="899828"/>
          </a:xfrm>
          <a:prstGeom prst="rect">
            <a:avLst/>
          </a:prstGeom>
        </p:spPr>
        <p:txBody>
          <a:bodyPr spcFirstLastPara="1" vert="horz" wrap="square" lIns="91425" tIns="45700" rIns="91425" bIns="45700" rtlCol="0" anchor="t" anchorCtr="0">
            <a:noAutofit/>
          </a:bodyPr>
          <a:lstStyle/>
          <a:p>
            <a:pPr>
              <a:spcBef>
                <a:spcPts val="0"/>
              </a:spcBef>
            </a:pPr>
            <a:r>
              <a:rPr lang="en-US" sz="3200" dirty="0">
                <a:latin typeface="Futura Std Book" panose="020B0802020204020204" pitchFamily="34" charset="0"/>
              </a:rPr>
              <a:t>Implementation Challenge: A Day In The Life</a:t>
            </a:r>
            <a:endParaRPr sz="3200" dirty="0">
              <a:latin typeface="Futura Std Book" panose="020B0802020204020204" pitchFamily="34" charset="0"/>
            </a:endParaRPr>
          </a:p>
        </p:txBody>
      </p:sp>
      <p:pic>
        <p:nvPicPr>
          <p:cNvPr id="6" name="Picture 5" descr="An infographic depicting the main areas of intervention to realise SDG11. The graphic shows three colored circles around a central statement which says &quot;Inclusive cities and communities&quot;. Each circle has an icon and the central statement has an icon of a city. One circle has an icon of a house, it says &quot;Accessible Housing&quot;, the next circle has an icon of a train, it says &quot;Inclusive transportation systems&quot;, the next circle has an arch that says &quot;Inclusive public spaces.&quot;">
            <a:extLst>
              <a:ext uri="{FF2B5EF4-FFF2-40B4-BE49-F238E27FC236}">
                <a16:creationId xmlns:a16="http://schemas.microsoft.com/office/drawing/2014/main" id="{5940BF8C-5930-4BD7-B2CB-016D75672ECE}"/>
              </a:ext>
            </a:extLst>
          </p:cNvPr>
          <p:cNvPicPr>
            <a:picLocks noChangeAspect="1"/>
          </p:cNvPicPr>
          <p:nvPr/>
        </p:nvPicPr>
        <p:blipFill>
          <a:blip r:embed="rId3"/>
          <a:stretch>
            <a:fillRect/>
          </a:stretch>
        </p:blipFill>
        <p:spPr>
          <a:xfrm>
            <a:off x="3332509" y="1521499"/>
            <a:ext cx="5650019" cy="5280695"/>
          </a:xfrm>
          <a:prstGeom prst="rect">
            <a:avLst/>
          </a:prstGeom>
        </p:spPr>
      </p:pic>
    </p:spTree>
    <p:extLst>
      <p:ext uri="{BB962C8B-B14F-4D97-AF65-F5344CB8AC3E}">
        <p14:creationId xmlns:p14="http://schemas.microsoft.com/office/powerpoint/2010/main" val="33062591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2"/>
          <p:cNvSpPr txBox="1">
            <a:spLocks noGrp="1"/>
          </p:cNvSpPr>
          <p:nvPr>
            <p:ph type="title"/>
          </p:nvPr>
        </p:nvSpPr>
        <p:spPr>
          <a:xfrm>
            <a:off x="931512" y="988800"/>
            <a:ext cx="10427182" cy="772888"/>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small groups:</a:t>
            </a:r>
            <a:endParaRPr dirty="0">
              <a:latin typeface="Futura Std Book" panose="020B0802020204020204" pitchFamily="34" charset="0"/>
            </a:endParaRPr>
          </a:p>
        </p:txBody>
      </p:sp>
      <p:sp>
        <p:nvSpPr>
          <p:cNvPr id="193" name="Google Shape;193;p32"/>
          <p:cNvSpPr txBox="1">
            <a:spLocks noGrp="1"/>
          </p:cNvSpPr>
          <p:nvPr>
            <p:ph type="body" idx="1"/>
          </p:nvPr>
        </p:nvSpPr>
        <p:spPr>
          <a:xfrm>
            <a:off x="931512" y="2079300"/>
            <a:ext cx="10427182" cy="3017013"/>
          </a:xfrm>
          <a:prstGeom prst="rect">
            <a:avLst/>
          </a:prstGeom>
        </p:spPr>
        <p:txBody>
          <a:bodyPr spcFirstLastPara="1" vert="horz" wrap="square" lIns="91425" tIns="45700" rIns="91425" bIns="45700" rtlCol="0" anchor="t" anchorCtr="0">
            <a:noAutofit/>
          </a:bodyPr>
          <a:lstStyle/>
          <a:p>
            <a:pPr marL="571500" indent="-457200">
              <a:spcBef>
                <a:spcPts val="360"/>
              </a:spcBef>
              <a:buSzPts val="1800"/>
            </a:pPr>
            <a:r>
              <a:rPr lang="en-US" dirty="0">
                <a:latin typeface="Futura Std Book" panose="020B0802020204020204" pitchFamily="34" charset="0"/>
              </a:rPr>
              <a:t>Divide your flipcharts in three sections: Housing, transportation, public spaces.</a:t>
            </a:r>
          </a:p>
          <a:p>
            <a:pPr marL="571500" indent="-457200">
              <a:spcBef>
                <a:spcPts val="360"/>
              </a:spcBef>
              <a:buSzPts val="1800"/>
            </a:pPr>
            <a:r>
              <a:rPr lang="en-US" dirty="0">
                <a:latin typeface="Futura Std Book" panose="020B0802020204020204" pitchFamily="34" charset="0"/>
              </a:rPr>
              <a:t>Discuss: Based on what you learned in the previous activity, what actions under each category can ensure that a city or community is inclusive of persons with disabilities?</a:t>
            </a:r>
          </a:p>
          <a:p>
            <a:pPr marL="571500" indent="-457200">
              <a:spcBef>
                <a:spcPts val="360"/>
              </a:spcBef>
              <a:buSzPts val="1800"/>
            </a:pPr>
            <a:r>
              <a:rPr lang="en-US" dirty="0">
                <a:latin typeface="Futura Std Book" panose="020B0802020204020204" pitchFamily="34" charset="0"/>
              </a:rPr>
              <a:t>Make a list under each category.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931512" y="998290"/>
            <a:ext cx="10426057" cy="723653"/>
          </a:xfrm>
          <a:prstGeom prst="rect">
            <a:avLst/>
          </a:prstGeom>
        </p:spPr>
        <p:txBody>
          <a:bodyPr spcFirstLastPara="1" vert="horz" wrap="square" lIns="91425" tIns="45700" rIns="91425" bIns="45700" rtlCol="0" anchor="t" anchorCtr="0">
            <a:noAutofit/>
          </a:bodyPr>
          <a:lstStyle/>
          <a:p>
            <a:pPr>
              <a:spcBef>
                <a:spcPts val="0"/>
              </a:spcBef>
            </a:pPr>
            <a:r>
              <a:rPr lang="en-US" dirty="0"/>
              <a:t>Objectives of the module</a:t>
            </a:r>
            <a:endParaRPr dirty="0"/>
          </a:p>
        </p:txBody>
      </p:sp>
      <p:sp>
        <p:nvSpPr>
          <p:cNvPr id="68" name="Google Shape;68;p11"/>
          <p:cNvSpPr txBox="1">
            <a:spLocks noGrp="1"/>
          </p:cNvSpPr>
          <p:nvPr>
            <p:ph type="body" idx="1"/>
          </p:nvPr>
        </p:nvSpPr>
        <p:spPr>
          <a:xfrm>
            <a:off x="930982" y="1862356"/>
            <a:ext cx="10427711" cy="3997354"/>
          </a:xfrm>
          <a:prstGeom prst="rect">
            <a:avLst/>
          </a:prstGeom>
        </p:spPr>
        <p:txBody>
          <a:bodyPr spcFirstLastPara="1" vert="horz" wrap="square" lIns="91425" tIns="45700" rIns="91425" bIns="45700" rtlCol="0" anchor="t" anchorCtr="0">
            <a:noAutofit/>
          </a:bodyPr>
          <a:lstStyle/>
          <a:p>
            <a:pPr marL="457200" indent="-323850">
              <a:spcBef>
                <a:spcPts val="360"/>
              </a:spcBef>
              <a:buSzPts val="1500"/>
              <a:buChar char="▪"/>
            </a:pPr>
            <a:r>
              <a:rPr lang="en-US" sz="2300" dirty="0">
                <a:latin typeface="Futura Std Book" panose="020B0802020204020204" pitchFamily="34" charset="0"/>
              </a:rPr>
              <a:t>Become familiar with the various components of the Office of the United Nations High Commissioner for Human Rights’ Resource Package on Promoting the Rights of Persons with Disabilities through the Sustainable Development Goals.</a:t>
            </a:r>
          </a:p>
          <a:p>
            <a:pPr marL="457200" indent="-323850">
              <a:spcBef>
                <a:spcPts val="0"/>
              </a:spcBef>
              <a:buSzPts val="1500"/>
              <a:buChar char="▪"/>
            </a:pPr>
            <a:r>
              <a:rPr lang="en-US" sz="2300" dirty="0">
                <a:latin typeface="Futura Std Book" panose="020B0802020204020204" pitchFamily="34" charset="0"/>
              </a:rPr>
              <a:t>Gain an understanding of the current situation in terms of people with disabilities in cities and communities.</a:t>
            </a:r>
          </a:p>
          <a:p>
            <a:pPr marL="457200" indent="-323850">
              <a:spcBef>
                <a:spcPts val="0"/>
              </a:spcBef>
              <a:buSzPts val="1500"/>
              <a:buChar char="▪"/>
            </a:pPr>
            <a:r>
              <a:rPr lang="en-US" sz="2300" dirty="0">
                <a:latin typeface="Futura Std Book" panose="020B0802020204020204" pitchFamily="34" charset="0"/>
              </a:rPr>
              <a:t>Identify concrete steps that policymakers can take to guarantee accessible cities and communities in the process of implementing Sustainable Development Goal 11 with a disability rights lens.</a:t>
            </a:r>
            <a:endParaRPr sz="2300" dirty="0">
              <a:latin typeface="Futura Std Book" panose="020B0802020204020204" pitchFamily="34" charset="0"/>
            </a:endParaRPr>
          </a:p>
          <a:p>
            <a:pPr marL="457200" indent="-323850">
              <a:spcBef>
                <a:spcPts val="0"/>
              </a:spcBef>
              <a:buSzPts val="1500"/>
              <a:buChar char="▪"/>
            </a:pPr>
            <a:r>
              <a:rPr lang="en-US" sz="2300" dirty="0">
                <a:latin typeface="Futura Std Book" panose="020B0802020204020204" pitchFamily="34" charset="0"/>
              </a:rPr>
              <a:t>Learn how to obtain additional information for implementation of inclusive cities in their context.</a:t>
            </a:r>
            <a:endParaRPr sz="2300" dirty="0">
              <a:latin typeface="Futura Std Book" panose="020B0802020204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2"/>
          <p:cNvSpPr txBox="1">
            <a:spLocks noGrp="1"/>
          </p:cNvSpPr>
          <p:nvPr>
            <p:ph type="title"/>
          </p:nvPr>
        </p:nvSpPr>
        <p:spPr>
          <a:xfrm>
            <a:off x="931512" y="988800"/>
            <a:ext cx="10427182" cy="772888"/>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small groups:</a:t>
            </a:r>
            <a:endParaRPr dirty="0">
              <a:latin typeface="Futura Std Book" panose="020B0802020204020204" pitchFamily="34" charset="0"/>
            </a:endParaRPr>
          </a:p>
        </p:txBody>
      </p:sp>
      <p:sp>
        <p:nvSpPr>
          <p:cNvPr id="193" name="Google Shape;193;p32"/>
          <p:cNvSpPr txBox="1">
            <a:spLocks noGrp="1"/>
          </p:cNvSpPr>
          <p:nvPr>
            <p:ph type="body" idx="1"/>
          </p:nvPr>
        </p:nvSpPr>
        <p:spPr>
          <a:xfrm>
            <a:off x="931512" y="2079300"/>
            <a:ext cx="10427182" cy="3789900"/>
          </a:xfrm>
          <a:prstGeom prst="rect">
            <a:avLst/>
          </a:prstGeom>
        </p:spPr>
        <p:txBody>
          <a:bodyPr spcFirstLastPara="1" vert="horz" wrap="square" lIns="91425" tIns="45700" rIns="91425" bIns="45700" rtlCol="0" anchor="t" anchorCtr="0">
            <a:noAutofit/>
          </a:bodyPr>
          <a:lstStyle/>
          <a:p>
            <a:pPr marL="571500" indent="-457200">
              <a:spcBef>
                <a:spcPts val="360"/>
              </a:spcBef>
              <a:buSzPts val="1800"/>
            </a:pPr>
            <a:r>
              <a:rPr lang="en-US" sz="3200" dirty="0">
                <a:latin typeface="Futura Std Book" panose="020B0802020204020204" pitchFamily="34" charset="0"/>
              </a:rPr>
              <a:t>Pick one action under each category and discuss:</a:t>
            </a:r>
          </a:p>
          <a:p>
            <a:pPr marL="1028700" lvl="1" indent="-457200">
              <a:spcBef>
                <a:spcPts val="360"/>
              </a:spcBef>
              <a:buSzPts val="1800"/>
            </a:pPr>
            <a:r>
              <a:rPr lang="en-US" sz="2800" dirty="0">
                <a:latin typeface="Futura Std Book" panose="020B0802020204020204" pitchFamily="34" charset="0"/>
              </a:rPr>
              <a:t>Who has the power to do it in your country or region?</a:t>
            </a:r>
          </a:p>
          <a:p>
            <a:pPr marL="1028700" lvl="1" indent="-457200">
              <a:spcBef>
                <a:spcPts val="360"/>
              </a:spcBef>
              <a:buSzPts val="1800"/>
            </a:pPr>
            <a:r>
              <a:rPr lang="en-US" sz="2800" dirty="0">
                <a:latin typeface="Futura Std Book" panose="020B0802020204020204" pitchFamily="34" charset="0"/>
              </a:rPr>
              <a:t>What are the first three things that would be needed for this action to be implemented?</a:t>
            </a:r>
          </a:p>
          <a:p>
            <a:pPr marL="1028700" lvl="1" indent="-457200">
              <a:spcBef>
                <a:spcPts val="360"/>
              </a:spcBef>
              <a:buSzPts val="1800"/>
            </a:pPr>
            <a:r>
              <a:rPr lang="en-US" sz="2800" dirty="0">
                <a:latin typeface="Futura Std Book" panose="020B0802020204020204" pitchFamily="34" charset="0"/>
              </a:rPr>
              <a:t>What role could you have in the process of making these actions real?</a:t>
            </a:r>
          </a:p>
        </p:txBody>
      </p:sp>
    </p:spTree>
    <p:extLst>
      <p:ext uri="{BB962C8B-B14F-4D97-AF65-F5344CB8AC3E}">
        <p14:creationId xmlns:p14="http://schemas.microsoft.com/office/powerpoint/2010/main" val="607934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973123" y="1214198"/>
            <a:ext cx="10368792" cy="899828"/>
          </a:xfrm>
          <a:prstGeom prst="rect">
            <a:avLst/>
          </a:prstGeom>
        </p:spPr>
        <p:txBody>
          <a:bodyPr spcFirstLastPara="1" vert="horz" wrap="square" lIns="91425" tIns="45700" rIns="91425" bIns="45700" rtlCol="0" anchor="t" anchorCtr="0">
            <a:noAutofit/>
          </a:bodyPr>
          <a:lstStyle/>
          <a:p>
            <a:pPr>
              <a:spcBef>
                <a:spcPts val="0"/>
              </a:spcBef>
            </a:pPr>
            <a:r>
              <a:rPr lang="en-US" sz="3200" dirty="0">
                <a:latin typeface="Futura Std Book" panose="020B0802020204020204" pitchFamily="34" charset="0"/>
              </a:rPr>
              <a:t>Implementation Challenge: A Day In The Life</a:t>
            </a:r>
            <a:endParaRPr sz="3200" dirty="0">
              <a:latin typeface="Futura Std Book" panose="020B0802020204020204" pitchFamily="34" charset="0"/>
            </a:endParaRPr>
          </a:p>
        </p:txBody>
      </p:sp>
      <p:sp>
        <p:nvSpPr>
          <p:cNvPr id="187" name="Google Shape;187;p31"/>
          <p:cNvSpPr txBox="1">
            <a:spLocks noGrp="1"/>
          </p:cNvSpPr>
          <p:nvPr>
            <p:ph type="body" idx="1"/>
          </p:nvPr>
        </p:nvSpPr>
        <p:spPr>
          <a:xfrm>
            <a:off x="973123" y="2019980"/>
            <a:ext cx="10368792" cy="4548600"/>
          </a:xfrm>
          <a:prstGeom prst="rect">
            <a:avLst/>
          </a:prstGeom>
        </p:spPr>
        <p:txBody>
          <a:bodyPr spcFirstLastPara="1" vert="horz" wrap="square" lIns="91425" tIns="45700" rIns="91425" bIns="45700" rtlCol="0" anchor="t" anchorCtr="0">
            <a:noAutofit/>
          </a:bodyPr>
          <a:lstStyle/>
          <a:p>
            <a:pPr marL="0" lvl="0" indent="0" algn="l" rtl="0">
              <a:spcBef>
                <a:spcPts val="360"/>
              </a:spcBef>
              <a:spcAft>
                <a:spcPts val="0"/>
              </a:spcAft>
              <a:buNone/>
            </a:pPr>
            <a:r>
              <a:rPr lang="en-US" dirty="0">
                <a:latin typeface="Futura Std Book" panose="020B0802020204020204" pitchFamily="34" charset="0"/>
              </a:rPr>
              <a:t>Individually move around the room and explore what actions other groups have written. </a:t>
            </a:r>
          </a:p>
          <a:p>
            <a:pPr marL="0" lvl="0" indent="0" algn="l" rtl="0">
              <a:spcBef>
                <a:spcPts val="360"/>
              </a:spcBef>
              <a:spcAft>
                <a:spcPts val="0"/>
              </a:spcAft>
              <a:buNone/>
            </a:pPr>
            <a:endParaRPr lang="en-US" dirty="0">
              <a:latin typeface="Futura Std Book" panose="020B0802020204020204" pitchFamily="34" charset="0"/>
            </a:endParaRPr>
          </a:p>
          <a:p>
            <a:pPr marL="0" lvl="0" indent="0" algn="l" rtl="0">
              <a:spcBef>
                <a:spcPts val="360"/>
              </a:spcBef>
              <a:spcAft>
                <a:spcPts val="0"/>
              </a:spcAft>
              <a:buNone/>
            </a:pPr>
            <a:r>
              <a:rPr lang="en-US" dirty="0">
                <a:latin typeface="Futura Std Book" panose="020B0802020204020204" pitchFamily="34" charset="0"/>
              </a:rPr>
              <a:t>Are there similarities or differences? </a:t>
            </a:r>
          </a:p>
        </p:txBody>
      </p:sp>
    </p:spTree>
    <p:extLst>
      <p:ext uri="{BB962C8B-B14F-4D97-AF65-F5344CB8AC3E}">
        <p14:creationId xmlns:p14="http://schemas.microsoft.com/office/powerpoint/2010/main" val="2647079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2"/>
          <p:cNvSpPr txBox="1">
            <a:spLocks noGrp="1"/>
          </p:cNvSpPr>
          <p:nvPr>
            <p:ph type="title"/>
          </p:nvPr>
        </p:nvSpPr>
        <p:spPr>
          <a:xfrm>
            <a:off x="965068" y="953351"/>
            <a:ext cx="10376847" cy="1090500"/>
          </a:xfrm>
          <a:prstGeom prst="rect">
            <a:avLst/>
          </a:prstGeom>
        </p:spPr>
        <p:txBody>
          <a:bodyPr spcFirstLastPara="1" vert="horz" wrap="square" lIns="91425" tIns="45700" rIns="91425" bIns="45700" rtlCol="0" anchor="t" anchorCtr="0">
            <a:noAutofit/>
          </a:bodyPr>
          <a:lstStyle/>
          <a:p>
            <a:pPr>
              <a:spcBef>
                <a:spcPts val="0"/>
              </a:spcBef>
            </a:pPr>
            <a:r>
              <a:rPr lang="en-US" dirty="0"/>
              <a:t>Next steps</a:t>
            </a:r>
            <a:endParaRPr dirty="0"/>
          </a:p>
        </p:txBody>
      </p:sp>
      <p:sp>
        <p:nvSpPr>
          <p:cNvPr id="257" name="Google Shape;257;p42"/>
          <p:cNvSpPr txBox="1">
            <a:spLocks noGrp="1"/>
          </p:cNvSpPr>
          <p:nvPr>
            <p:ph type="body" idx="1"/>
          </p:nvPr>
        </p:nvSpPr>
        <p:spPr>
          <a:xfrm>
            <a:off x="964538" y="2177315"/>
            <a:ext cx="10378493"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(Add any information for follow-up after the training here)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3"/>
          <p:cNvSpPr txBox="1">
            <a:spLocks noGrp="1"/>
          </p:cNvSpPr>
          <p:nvPr>
            <p:ph type="title"/>
          </p:nvPr>
        </p:nvSpPr>
        <p:spPr>
          <a:xfrm>
            <a:off x="965068" y="953351"/>
            <a:ext cx="10376847"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Closing circle</a:t>
            </a:r>
            <a:endParaRPr>
              <a:latin typeface="Futura Std Book" panose="020B0802020204020204" pitchFamily="34" charset="0"/>
            </a:endParaRPr>
          </a:p>
        </p:txBody>
      </p:sp>
      <p:sp>
        <p:nvSpPr>
          <p:cNvPr id="263" name="Google Shape;263;p43"/>
          <p:cNvSpPr txBox="1">
            <a:spLocks noGrp="1"/>
          </p:cNvSpPr>
          <p:nvPr>
            <p:ph type="body" idx="1"/>
          </p:nvPr>
        </p:nvSpPr>
        <p:spPr>
          <a:xfrm>
            <a:off x="965068" y="1959201"/>
            <a:ext cx="10378493"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Name one commitment you’re making to make your cities and communities more inclusive? </a:t>
            </a:r>
          </a:p>
          <a:p>
            <a:pPr marL="0" indent="0">
              <a:spcBef>
                <a:spcPts val="360"/>
              </a:spcBef>
              <a:buNone/>
            </a:pPr>
            <a:r>
              <a:rPr lang="en-US" dirty="0">
                <a:latin typeface="Futura Std Book" panose="020B0802020204020204" pitchFamily="34" charset="0"/>
              </a:rPr>
              <a:t>Who in your specific context can hold you accountable for it?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9856" y="1934640"/>
            <a:ext cx="2347952" cy="369332"/>
          </a:xfrm>
          <a:prstGeom prst="rect">
            <a:avLst/>
          </a:prstGeom>
          <a:noFill/>
        </p:spPr>
        <p:txBody>
          <a:bodyPr wrap="square" rtlCol="0">
            <a:spAutoFit/>
          </a:bodyPr>
          <a:lstStyle/>
          <a:p>
            <a:endParaRPr lang="en-US" dirty="0"/>
          </a:p>
        </p:txBody>
      </p:sp>
      <p:sp>
        <p:nvSpPr>
          <p:cNvPr id="7" name="Title 1">
            <a:extLst>
              <a:ext uri="{FF2B5EF4-FFF2-40B4-BE49-F238E27FC236}">
                <a16:creationId xmlns:a16="http://schemas.microsoft.com/office/drawing/2014/main" id="{1AC036CF-4F6F-354E-B0DB-EFAC5DD051DF}"/>
              </a:ext>
            </a:extLst>
          </p:cNvPr>
          <p:cNvSpPr>
            <a:spLocks noGrp="1"/>
          </p:cNvSpPr>
          <p:nvPr/>
        </p:nvSpPr>
        <p:spPr>
          <a:xfrm>
            <a:off x="835152" y="1350628"/>
            <a:ext cx="10515600" cy="47985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Futura Std Book" panose="020B0802020204020204" pitchFamily="34" charset="0"/>
                <a:ea typeface="+mj-ea"/>
                <a:cs typeface="+mj-cs"/>
              </a:defRPr>
            </a:lvl1pPr>
          </a:lstStyle>
          <a:p>
            <a:pPr algn="ctr">
              <a:lnSpc>
                <a:spcPct val="100000"/>
              </a:lnSpc>
              <a:spcBef>
                <a:spcPts val="600"/>
              </a:spcBef>
              <a:spcAft>
                <a:spcPts val="600"/>
              </a:spcAft>
            </a:pPr>
            <a:r>
              <a:rPr lang="en-US" sz="5400" dirty="0"/>
              <a:t>Thank you!</a:t>
            </a:r>
            <a:br>
              <a:rPr lang="en-US" sz="6000" dirty="0"/>
            </a:br>
            <a:br>
              <a:rPr lang="en-US" sz="6000" dirty="0"/>
            </a:br>
            <a:r>
              <a:rPr lang="en-US" sz="6000" dirty="0"/>
              <a:t>For further information, </a:t>
            </a:r>
            <a:br>
              <a:rPr lang="en-US" sz="6000" dirty="0"/>
            </a:br>
            <a:r>
              <a:rPr lang="en-US" sz="6000" dirty="0"/>
              <a:t>please contact:</a:t>
            </a:r>
            <a:br>
              <a:rPr lang="en-US" sz="6000" dirty="0"/>
            </a:br>
            <a:endParaRPr lang="en-US" sz="6000" dirty="0"/>
          </a:p>
        </p:txBody>
      </p:sp>
    </p:spTree>
    <p:extLst>
      <p:ext uri="{BB962C8B-B14F-4D97-AF65-F5344CB8AC3E}">
        <p14:creationId xmlns:p14="http://schemas.microsoft.com/office/powerpoint/2010/main" val="1309894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906345" y="953351"/>
            <a:ext cx="10426058" cy="1090500"/>
          </a:xfrm>
          <a:prstGeom prst="rect">
            <a:avLst/>
          </a:prstGeom>
        </p:spPr>
        <p:txBody>
          <a:bodyPr spcFirstLastPara="1" vert="horz" wrap="square" lIns="91425" tIns="45700" rIns="91425" bIns="45700" rtlCol="0" anchor="t" anchorCtr="0">
            <a:noAutofit/>
          </a:bodyPr>
          <a:lstStyle/>
          <a:p>
            <a:pPr>
              <a:spcBef>
                <a:spcPts val="0"/>
              </a:spcBef>
            </a:pPr>
            <a:r>
              <a:rPr lang="en-US"/>
              <a:t>What’s in the Resource Package?</a:t>
            </a:r>
            <a:endParaRPr/>
          </a:p>
        </p:txBody>
      </p:sp>
      <p:sp>
        <p:nvSpPr>
          <p:cNvPr id="74" name="Google Shape;74;p12"/>
          <p:cNvSpPr txBox="1">
            <a:spLocks noGrp="1"/>
          </p:cNvSpPr>
          <p:nvPr>
            <p:ph type="body" idx="1"/>
          </p:nvPr>
        </p:nvSpPr>
        <p:spPr>
          <a:xfrm>
            <a:off x="905815" y="2177315"/>
            <a:ext cx="10427712" cy="447780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Policy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Human Rights Indicators for the </a:t>
            </a:r>
            <a:r>
              <a:rPr lang="es-CO" dirty="0" err="1">
                <a:latin typeface="Futura Std Book" panose="020B0802020204020204" pitchFamily="34" charset="0"/>
              </a:rPr>
              <a:t>Convention</a:t>
            </a:r>
            <a:r>
              <a:rPr lang="es-CO" dirty="0">
                <a:latin typeface="Futura Std Book" panose="020B0802020204020204" pitchFamily="34" charset="0"/>
              </a:rPr>
              <a:t> </a:t>
            </a:r>
            <a:r>
              <a:rPr lang="es-CO" dirty="0" err="1">
                <a:latin typeface="Futura Std Book" panose="020B0802020204020204" pitchFamily="34" charset="0"/>
              </a:rPr>
              <a:t>on</a:t>
            </a:r>
            <a:r>
              <a:rPr lang="es-CO" dirty="0">
                <a:latin typeface="Futura Std Book" panose="020B0802020204020204" pitchFamily="34" charset="0"/>
              </a:rPr>
              <a:t> </a:t>
            </a:r>
            <a:r>
              <a:rPr lang="es-CO" dirty="0" err="1">
                <a:latin typeface="Futura Std Book" panose="020B0802020204020204" pitchFamily="34" charset="0"/>
              </a:rPr>
              <a:t>the</a:t>
            </a:r>
            <a:r>
              <a:rPr lang="es-CO" dirty="0">
                <a:latin typeface="Futura Std Book" panose="020B0802020204020204" pitchFamily="34" charset="0"/>
              </a:rPr>
              <a:t> </a:t>
            </a:r>
            <a:r>
              <a:rPr lang="es-CO" dirty="0" err="1">
                <a:latin typeface="Futura Std Book" panose="020B0802020204020204" pitchFamily="34" charset="0"/>
              </a:rPr>
              <a:t>Rights</a:t>
            </a:r>
            <a:r>
              <a:rPr lang="es-CO" dirty="0">
                <a:latin typeface="Futura Std Book" panose="020B0802020204020204" pitchFamily="34" charset="0"/>
              </a:rPr>
              <a:t> of </a:t>
            </a:r>
            <a:r>
              <a:rPr lang="es-CO" dirty="0" err="1">
                <a:latin typeface="Futura Std Book" panose="020B0802020204020204" pitchFamily="34" charset="0"/>
              </a:rPr>
              <a:t>Persons</a:t>
            </a:r>
            <a:r>
              <a:rPr lang="es-CO" dirty="0">
                <a:latin typeface="Futura Std Book" panose="020B0802020204020204" pitchFamily="34" charset="0"/>
              </a:rPr>
              <a:t> </a:t>
            </a:r>
            <a:r>
              <a:rPr lang="es-CO" dirty="0" err="1">
                <a:latin typeface="Futura Std Book" panose="020B0802020204020204" pitchFamily="34" charset="0"/>
              </a:rPr>
              <a:t>with</a:t>
            </a:r>
            <a:r>
              <a:rPr lang="es-CO" dirty="0">
                <a:latin typeface="Futura Std Book" panose="020B0802020204020204" pitchFamily="34" charset="0"/>
              </a:rPr>
              <a:t> </a:t>
            </a:r>
            <a:r>
              <a:rPr lang="es-CO" dirty="0" err="1">
                <a:latin typeface="Futura Std Book" panose="020B0802020204020204" pitchFamily="34" charset="0"/>
              </a:rPr>
              <a:t>Disabilities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Sources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Training Materials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Videos</a:t>
            </a:r>
            <a:endParaRPr dirty="0">
              <a:latin typeface="Futura Std Book" panose="020B0802020204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965068" y="970923"/>
            <a:ext cx="10426057" cy="673319"/>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Agenda</a:t>
            </a:r>
            <a:endParaRPr dirty="0">
              <a:latin typeface="Futura Std Book" panose="020B0802020204020204" pitchFamily="34" charset="0"/>
            </a:endParaRPr>
          </a:p>
        </p:txBody>
      </p:sp>
      <p:sp>
        <p:nvSpPr>
          <p:cNvPr id="80" name="Google Shape;80;p13"/>
          <p:cNvSpPr txBox="1">
            <a:spLocks noGrp="1"/>
          </p:cNvSpPr>
          <p:nvPr>
            <p:ph type="body" idx="1"/>
          </p:nvPr>
        </p:nvSpPr>
        <p:spPr>
          <a:xfrm>
            <a:off x="965068" y="1716714"/>
            <a:ext cx="10427711" cy="5002868"/>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Start time: 00:00</a:t>
            </a: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Disability &amp; Ableism (if applicable)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contest!</a:t>
            </a:r>
          </a:p>
          <a:p>
            <a:pPr marL="457200" indent="-342900">
              <a:spcBef>
                <a:spcPts val="0"/>
              </a:spcBef>
              <a:buSzPts val="1800"/>
              <a:buChar char="▪"/>
            </a:pPr>
            <a:r>
              <a:rPr lang="es-CO" dirty="0" err="1">
                <a:latin typeface="Futura Std Book" panose="020B0802020204020204" pitchFamily="34" charset="0"/>
              </a:rPr>
              <a:t>Drawing</a:t>
            </a:r>
            <a:r>
              <a:rPr lang="es-CO" dirty="0">
                <a:latin typeface="Futura Std Book" panose="020B0802020204020204" pitchFamily="34" charset="0"/>
              </a:rPr>
              <a:t> </a:t>
            </a:r>
            <a:r>
              <a:rPr lang="es-CO" dirty="0" err="1">
                <a:latin typeface="Futura Std Book" panose="020B0802020204020204" pitchFamily="34" charset="0"/>
              </a:rPr>
              <a:t>Our</a:t>
            </a:r>
            <a:r>
              <a:rPr lang="es-CO" dirty="0">
                <a:latin typeface="Futura Std Book" panose="020B0802020204020204" pitchFamily="34" charset="0"/>
              </a:rPr>
              <a:t> </a:t>
            </a:r>
            <a:r>
              <a:rPr lang="es-CO" dirty="0" err="1">
                <a:latin typeface="Futura Std Book" panose="020B0802020204020204" pitchFamily="34" charset="0"/>
              </a:rPr>
              <a:t>Cities</a:t>
            </a:r>
            <a:endParaRPr dirty="0">
              <a:latin typeface="Futura Std Book" panose="020B0802020204020204" pitchFamily="34" charset="0"/>
            </a:endParaRPr>
          </a:p>
          <a:p>
            <a:pPr marL="45720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Meal time: 00:00</a:t>
            </a:r>
            <a:endParaRPr dirty="0">
              <a:latin typeface="Futura Std Book" panose="020B0802020204020204" pitchFamily="34" charset="0"/>
            </a:endParaRPr>
          </a:p>
          <a:p>
            <a:pPr marL="457200" indent="-342900">
              <a:spcBef>
                <a:spcPts val="360"/>
              </a:spcBef>
              <a:buSzPts val="1800"/>
              <a:buChar char="▪"/>
            </a:pPr>
            <a:r>
              <a:rPr lang="es-CO" dirty="0">
                <a:latin typeface="Futura Std Book" panose="020B0802020204020204" pitchFamily="34" charset="0"/>
              </a:rPr>
              <a:t>Video </a:t>
            </a:r>
            <a:r>
              <a:rPr lang="es-CO" dirty="0" err="1">
                <a:latin typeface="Futura Std Book" panose="020B0802020204020204" pitchFamily="34" charset="0"/>
              </a:rPr>
              <a:t>viewing</a:t>
            </a:r>
            <a:endParaRPr dirty="0">
              <a:latin typeface="Futura Std Book" panose="020B0802020204020204" pitchFamily="34" charset="0"/>
            </a:endParaRPr>
          </a:p>
          <a:p>
            <a:pPr marL="457200" indent="-342900">
              <a:spcBef>
                <a:spcPts val="0"/>
              </a:spcBef>
              <a:buSzPts val="1800"/>
              <a:buChar char="▪"/>
            </a:pPr>
            <a:r>
              <a:rPr lang="es-CO" dirty="0" err="1">
                <a:latin typeface="Futura Std Book" panose="020B0802020204020204" pitchFamily="34" charset="0"/>
              </a:rPr>
              <a:t>Implementation</a:t>
            </a:r>
            <a:r>
              <a:rPr lang="es-CO" dirty="0">
                <a:latin typeface="Futura Std Book" panose="020B0802020204020204" pitchFamily="34" charset="0"/>
              </a:rPr>
              <a:t> </a:t>
            </a:r>
            <a:r>
              <a:rPr lang="es-CO" dirty="0" err="1">
                <a:latin typeface="Futura Std Book" panose="020B0802020204020204" pitchFamily="34" charset="0"/>
              </a:rPr>
              <a:t>Challenge</a:t>
            </a:r>
            <a:endParaRPr lang="es-CO" dirty="0">
              <a:latin typeface="Futura Std Book" panose="020B0802020204020204" pitchFamily="34" charset="0"/>
            </a:endParaRPr>
          </a:p>
          <a:p>
            <a:pPr marL="457200" indent="-342900">
              <a:spcBef>
                <a:spcPts val="0"/>
              </a:spcBef>
              <a:buSzPts val="1800"/>
              <a:buChar char="▪"/>
            </a:pPr>
            <a:r>
              <a:rPr lang="es-CO" dirty="0">
                <a:latin typeface="Futura Std Book" panose="020B0802020204020204" pitchFamily="34" charset="0"/>
              </a:rPr>
              <a:t>Next </a:t>
            </a:r>
            <a:r>
              <a:rPr lang="es-CO" dirty="0" err="1">
                <a:latin typeface="Futura Std Book" panose="020B0802020204020204" pitchFamily="34" charset="0"/>
              </a:rPr>
              <a:t>steps</a:t>
            </a:r>
            <a:endParaRPr lang="es-CO" dirty="0">
              <a:latin typeface="Futura Std Book" panose="020B0802020204020204" pitchFamily="34" charset="0"/>
            </a:endParaRPr>
          </a:p>
          <a:p>
            <a:pPr marL="457200" indent="-342900">
              <a:spcBef>
                <a:spcPts val="0"/>
              </a:spcBef>
              <a:buSzPts val="1800"/>
              <a:buChar char="▪"/>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Closing time:</a:t>
            </a:r>
            <a:endParaRPr dirty="0">
              <a:latin typeface="Futura Std Book" panose="020B08020202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869658" y="2610192"/>
            <a:ext cx="10452683" cy="2062475"/>
          </a:xfrm>
          <a:prstGeom prst="rect">
            <a:avLst/>
          </a:prstGeom>
        </p:spPr>
        <p:txBody>
          <a:bodyPr spcFirstLastPara="1" vert="horz" wrap="square" lIns="91425" tIns="45700" rIns="91425" bIns="45700" rtlCol="0" anchor="t" anchorCtr="0">
            <a:noAutofit/>
          </a:bodyPr>
          <a:lstStyle/>
          <a:p>
            <a:pPr algn="ctr">
              <a:spcBef>
                <a:spcPts val="0"/>
              </a:spcBef>
            </a:pPr>
            <a:r>
              <a:rPr lang="en-US" dirty="0"/>
              <a:t>What did you think about disability when you were 8-12 years old?</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948290" y="953351"/>
            <a:ext cx="10392507"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trios:</a:t>
            </a:r>
            <a:endParaRPr dirty="0">
              <a:latin typeface="Futura Std Book" panose="020B0802020204020204" pitchFamily="34" charset="0"/>
            </a:endParaRPr>
          </a:p>
        </p:txBody>
      </p:sp>
      <p:sp>
        <p:nvSpPr>
          <p:cNvPr id="91" name="Google Shape;91;p15"/>
          <p:cNvSpPr txBox="1">
            <a:spLocks noGrp="1"/>
          </p:cNvSpPr>
          <p:nvPr>
            <p:ph type="body" idx="1"/>
          </p:nvPr>
        </p:nvSpPr>
        <p:spPr>
          <a:xfrm>
            <a:off x="947760" y="2177315"/>
            <a:ext cx="10394155" cy="2411463"/>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Share what you remember</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What do you notice in common between the stories?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Come up with a list of words that you associated with disability during that time of your life.</a:t>
            </a:r>
            <a:endParaRPr dirty="0">
              <a:latin typeface="Futura Std Book" panose="020B0802020204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931511" y="953351"/>
            <a:ext cx="10451221"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Ableism</a:t>
            </a:r>
            <a:endParaRPr>
              <a:latin typeface="Futura Std Book" panose="020B0802020204020204" pitchFamily="34" charset="0"/>
            </a:endParaRPr>
          </a:p>
        </p:txBody>
      </p:sp>
      <p:sp>
        <p:nvSpPr>
          <p:cNvPr id="98" name="Google Shape;98;p16"/>
          <p:cNvSpPr txBox="1">
            <a:spLocks noGrp="1"/>
          </p:cNvSpPr>
          <p:nvPr>
            <p:ph type="body" idx="1"/>
          </p:nvPr>
        </p:nvSpPr>
        <p:spPr>
          <a:xfrm>
            <a:off x="930981" y="2177315"/>
            <a:ext cx="10452879"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 value system that considers certain typical characteristics of body and mind as essential for living a life of value. Based on strict standards of appearance, functioning and </a:t>
            </a:r>
            <a:r>
              <a:rPr lang="en-US" dirty="0" err="1">
                <a:latin typeface="Futura Std Book" panose="020B0802020204020204" pitchFamily="34" charset="0"/>
              </a:rPr>
              <a:t>behaviour</a:t>
            </a:r>
            <a:r>
              <a:rPr lang="en-US" dirty="0">
                <a:latin typeface="Futura Std Book" panose="020B0802020204020204" pitchFamily="34" charset="0"/>
              </a:rPr>
              <a:t>, </a:t>
            </a:r>
            <a:r>
              <a:rPr lang="en-US" dirty="0" err="1">
                <a:latin typeface="Futura Std Book" panose="020B0802020204020204" pitchFamily="34" charset="0"/>
              </a:rPr>
              <a:t>ableist</a:t>
            </a:r>
            <a:r>
              <a:rPr lang="en-US" dirty="0">
                <a:latin typeface="Futura Std Book" panose="020B0802020204020204" pitchFamily="34" charset="0"/>
              </a:rPr>
              <a:t> ways of thinking consider the disability experience as a misfortune that leads to suffering and disadvantage and invariably devalues human life”.</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lgn="r">
              <a:buClr>
                <a:srgbClr val="006FB7"/>
              </a:buClr>
              <a:buNone/>
            </a:pPr>
            <a:r>
              <a:rPr lang="en-US" sz="2000" dirty="0">
                <a:solidFill>
                  <a:srgbClr val="333333"/>
                </a:solidFill>
                <a:latin typeface="Futura Std Book" panose="020B0802020204020204" pitchFamily="34" charset="0"/>
              </a:rPr>
              <a:t>Special Rapporteur on the rights of persons with disabilities, Report on the impact of ableism in medical and scientific practice, </a:t>
            </a:r>
            <a:r>
              <a:rPr lang="en-US" sz="2000" u="sng" dirty="0">
                <a:solidFill>
                  <a:srgbClr val="333333"/>
                </a:solidFill>
                <a:latin typeface="Futura Std Book" panose="020B0802020204020204" pitchFamily="34" charset="0"/>
                <a:hlinkClick r:id="rId3"/>
              </a:rPr>
              <a:t>A/HRC/43/41</a:t>
            </a:r>
            <a:r>
              <a:rPr lang="en-US" sz="2000" u="sng" dirty="0">
                <a:solidFill>
                  <a:srgbClr val="333333"/>
                </a:solidFill>
                <a:latin typeface="Futura Std Book" panose="020B0802020204020204" pitchFamily="34" charset="0"/>
              </a:rPr>
              <a:t>, </a:t>
            </a:r>
            <a:r>
              <a:rPr lang="en-US" sz="2000" dirty="0">
                <a:solidFill>
                  <a:srgbClr val="333333"/>
                </a:solidFill>
                <a:latin typeface="Futura Std Book" panose="020B0802020204020204" pitchFamily="34" charset="0"/>
              </a:rPr>
              <a:t>2019</a:t>
            </a:r>
          </a:p>
        </p:txBody>
      </p:sp>
    </p:spTree>
    <p:extLst>
      <p:ext uri="{BB962C8B-B14F-4D97-AF65-F5344CB8AC3E}">
        <p14:creationId xmlns:p14="http://schemas.microsoft.com/office/powerpoint/2010/main" val="293597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marL="0" lvl="0" indent="0" algn="ctr" rtl="0">
              <a:spcBef>
                <a:spcPts val="0"/>
              </a:spcBef>
              <a:spcAft>
                <a:spcPts val="0"/>
              </a:spcAft>
              <a:buClr>
                <a:schemeClr val="lt1"/>
              </a:buClr>
              <a:buSzPts val="2800"/>
              <a:buFont typeface="Arial"/>
              <a:buNone/>
            </a:pPr>
            <a:r>
              <a:rPr lang="en-US" dirty="0"/>
              <a:t>BREAK! Come back at :00</a:t>
            </a:r>
          </a:p>
        </p:txBody>
      </p:sp>
    </p:spTree>
    <p:extLst>
      <p:ext uri="{BB962C8B-B14F-4D97-AF65-F5344CB8AC3E}">
        <p14:creationId xmlns:p14="http://schemas.microsoft.com/office/powerpoint/2010/main" val="2844629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42C6A69-F7AD-4170-87BA-0595BA09053C}" vid="{E613236A-6E84-4364-B4C5-8C27DA450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UNBRANDED</Template>
  <TotalTime>3</TotalTime>
  <Words>1760</Words>
  <Application>Microsoft Office PowerPoint</Application>
  <PresentationFormat>Widescreen</PresentationFormat>
  <Paragraphs>126</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Futura Std Book</vt:lpstr>
      <vt:lpstr>Office Theme</vt:lpstr>
      <vt:lpstr>Policy Guidance on Sustainable Cities and Communities: Sustainable Development Goal 11 – Promoting the Rights of Persons with Disabilities through the Sustainable Development Goals  A Resource Package</vt:lpstr>
      <vt:lpstr>Welcome!</vt:lpstr>
      <vt:lpstr>Objectives of the module</vt:lpstr>
      <vt:lpstr>What’s in the Resource Package?</vt:lpstr>
      <vt:lpstr>Agenda</vt:lpstr>
      <vt:lpstr>What did you think about disability when you were 8-12 years old?</vt:lpstr>
      <vt:lpstr>In trios:</vt:lpstr>
      <vt:lpstr>Ableism</vt:lpstr>
      <vt:lpstr>BREAK! Come back at :00</vt:lpstr>
      <vt:lpstr>WELCOME TO THE DATA CONTEST!</vt:lpstr>
      <vt:lpstr>Question 1:  By 2050 what is the percentage of people with disabilities who will be living in urban areas? (5 points)</vt:lpstr>
      <vt:lpstr>Question 1:  By 2050 what is the percentage of people with disabilities who will be living in urban areas? (5 points)</vt:lpstr>
      <vt:lpstr>Question 2: What is the percentage of persons with disabilities, of 8 developing countries, that state transportation services are not accessible?  (5 points)</vt:lpstr>
      <vt:lpstr>Question 2: What is the percentage of persons with disabilities, of 8 developing countries, that state transportation services are not accessible?  (5 points)</vt:lpstr>
      <vt:lpstr>Question 3: Based on data from 8 developing countries, what is the percentage of persons with disabilities who report that recreational facilities are not accessible to them?  (5 points)</vt:lpstr>
      <vt:lpstr>Question 3: Based on data from 8 developing countries, what is the percentage of persons with disabilities who report that recreational facilities are not accessible to them?  (5 points)</vt:lpstr>
      <vt:lpstr>Question 4: What are the three criteria for improving accessibility of existing buildings?  (5 points)</vt:lpstr>
      <vt:lpstr>Question 4: What are the three criteria for improving accessibility of existing buildings? (5 points)</vt:lpstr>
      <vt:lpstr>Question 5: Challenge! (10 points)</vt:lpstr>
      <vt:lpstr>In pairs, discuss:</vt:lpstr>
      <vt:lpstr>Activity: What is the ideal city?</vt:lpstr>
      <vt:lpstr>Gallery Round: What is the ideal city? </vt:lpstr>
      <vt:lpstr>PowerPoint Presentation</vt:lpstr>
      <vt:lpstr>PowerPoint Presentation</vt:lpstr>
      <vt:lpstr>Short Video</vt:lpstr>
      <vt:lpstr>Implementation Challenge: A Day In The Life</vt:lpstr>
      <vt:lpstr>Lunch Break! Come back at :00</vt:lpstr>
      <vt:lpstr>Implementation Challenge: A Day In The Life</vt:lpstr>
      <vt:lpstr>In small groups:</vt:lpstr>
      <vt:lpstr>In small groups:</vt:lpstr>
      <vt:lpstr>Implementation Challenge: A Day In The Life</vt:lpstr>
      <vt:lpstr>Next steps</vt:lpstr>
      <vt:lpstr>Closing circle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 Promoting the Rights of Persons with Disabilities through the Sustainable Development Goals  A Resource Package</dc:title>
  <dc:creator>Juan Sebastian Jaime Pardo</dc:creator>
  <cp:lastModifiedBy>Juan Sebastian Jaime Pardo</cp:lastModifiedBy>
  <cp:revision>2</cp:revision>
  <dcterms:created xsi:type="dcterms:W3CDTF">2022-10-04T16:52:31Z</dcterms:created>
  <dcterms:modified xsi:type="dcterms:W3CDTF">2022-10-11T17:43:14Z</dcterms:modified>
</cp:coreProperties>
</file>