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1440A-27DF-4AA4-BA89-1D3961D6FB86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E23B9-6ABB-4FAE-9299-8E32682B3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9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45B8A-8DB1-DE4D-88FD-212EC0A87B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8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75b5ad77a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a75b5ad77a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75b5ad77a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a75b5ad77a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4503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75b5ad77a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a75b5ad77a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75b5ad77a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a75b5ad77a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8036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a75b5ad77a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a75b5ad77a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a75b5ad77a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a75b5ad77a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7922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a75b5ad77a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a75b5ad77a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7235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a75b5ad77a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a75b5ad77a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a75b5ad77a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a75b5ad77a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ab58f1ba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ab58f1ba9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75b5ad77a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75b5ad77a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a75b5ad77a_0_4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a75b5ad77a_0_4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a635127771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a635127771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a635127771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a635127771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a635127771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a635127771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a635127771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ga635127771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a635127771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ga635127771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54344733e6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g54344733e6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9d9f9c3ec5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9d9f9c3ec5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b054894b85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gb054894b85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0413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da518b88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da518b88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1058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75b5ad77a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75b5ad77a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75b5ad77a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75b5ad77a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da518b88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da518b88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9274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75b5ad77a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a75b5ad77a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da518b884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da518b884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0187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75b5ad77a_0_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a75b5ad77a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F0B2-C540-4C43-847A-4E1F9F5F2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FDD0B0-22A7-4C2B-B80E-80A2D41B5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Futura Std Book" panose="020B0802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C8B65-2476-486A-8942-597DF58A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B948-A972-4CDE-A1DE-4E930CCED00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7F04-F1DF-4FD3-BCEA-8362DA2CD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997F6-3DC5-41B1-BBBD-6B881A0C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C185-07F4-4968-A01B-CB4B0BC64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8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67240-712C-4838-A506-C3434916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71998-A6D2-4EFE-9D4A-FAA2C8426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6AE57-9858-4CF6-A224-0A1FC370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AC64B-FB58-47A8-82AE-7C57D442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AC21F-E140-4B31-B338-56844E77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40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774D60-86CD-42D8-AB59-CEDE851D1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01D21-9D77-4F46-804B-25750EA60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1220D-FA09-47CD-BD71-DD0D708A6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E9512-AA3F-4524-AA00-2C2EE4A6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DD4DB-A9EE-47B0-AE11-B91EEF08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0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FD956-DFE4-4AB4-A28E-1C9F823FD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97706-E26E-432C-A125-346AEB538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5AAB2-EDC3-41DB-A756-34EB07A0C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B948-A972-4CDE-A1DE-4E930CCED00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60649-4F63-468F-A296-311EEB80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FCF2F-0220-4C91-9B38-DCB11FC68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C185-07F4-4968-A01B-CB4B0BC64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0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AC6DC-319C-4C38-8BF3-A1711C2A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CEEF9-F69A-4751-BC3D-A5F51D695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Futura Std Book" panose="020B08020202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7B277-B18E-43BD-9657-2FFAE7439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67887-3EB2-4D8D-9ABF-7AA72E9E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42675-BCFB-411B-8584-BAFE3A64E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68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1ED2-238C-4F4E-BF35-ACDC5B4D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EAAF0-B985-4B43-9206-8539AE301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BB78D-33CE-4A9E-ADC4-919B45B2E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67525-F81D-47B7-B0A8-8D502595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B948-A972-4CDE-A1DE-4E930CCED00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59C59-343A-40CC-8CD5-E64E98A6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933EA-E1EC-4941-BACA-CB302A62C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C185-07F4-4968-A01B-CB4B0BC64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8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88552-9542-4C8E-8DBA-126770F2E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D02C1-0D6A-48FD-9027-A5B05D3CE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 Std Book" panose="020B0802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EF59A-FA61-4F78-9F48-CF35F094F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DEF201-4AB9-4188-9243-C1ADEC931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 Std Book" panose="020B0802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D9472B-62C2-494B-A857-B01B41FD9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  <a:lvl2pPr>
              <a:defRPr>
                <a:latin typeface="Futura Std Book" panose="020B0802020204020204" pitchFamily="34" charset="0"/>
              </a:defRPr>
            </a:lvl2pPr>
            <a:lvl3pPr>
              <a:defRPr>
                <a:latin typeface="Futura Std Book" panose="020B0802020204020204" pitchFamily="34" charset="0"/>
              </a:defRPr>
            </a:lvl3pPr>
            <a:lvl4pPr>
              <a:defRPr>
                <a:latin typeface="Futura Std Book" panose="020B0802020204020204" pitchFamily="34" charset="0"/>
              </a:defRPr>
            </a:lvl4pPr>
            <a:lvl5pPr>
              <a:defRPr>
                <a:latin typeface="Futura Std Book" panose="020B08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DA3DB-B5A3-4D51-817F-F9E5189C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84D055-D49F-4E99-9EDF-CAB3EE5A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925A69-65CF-4B64-B2EC-B7AE5D80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57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7A432-F2FC-46C1-AC0C-9E8852E78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1AF452-E844-4F81-98D4-88CF9BD48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B948-A972-4CDE-A1DE-4E930CCED00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FA5B3-0F16-415D-AD22-8D6D064B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6D01B-DEBB-4B6E-A2A7-134C99AE8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C185-07F4-4968-A01B-CB4B0BC64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9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D6B69-BD1B-4EC7-B000-FFFC58DB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A0B58B-5BA7-4BC4-8081-79C98315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3B03B-985D-491E-BB3D-53657F3D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2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5BC72-FE6F-4EF3-97EE-5DE6B0AA5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65F1E-E11F-45DC-B6A0-71CFAA989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Futura Std Book" panose="020B0802020204020204" pitchFamily="34" charset="0"/>
              </a:defRPr>
            </a:lvl1pPr>
            <a:lvl2pPr>
              <a:defRPr sz="2800">
                <a:latin typeface="Futura Std Book" panose="020B0802020204020204" pitchFamily="34" charset="0"/>
              </a:defRPr>
            </a:lvl2pPr>
            <a:lvl3pPr>
              <a:defRPr sz="2400">
                <a:latin typeface="Futura Std Book" panose="020B0802020204020204" pitchFamily="34" charset="0"/>
              </a:defRPr>
            </a:lvl3pPr>
            <a:lvl4pPr>
              <a:defRPr sz="2000">
                <a:latin typeface="Futura Std Book" panose="020B0802020204020204" pitchFamily="34" charset="0"/>
              </a:defRPr>
            </a:lvl4pPr>
            <a:lvl5pPr>
              <a:defRPr sz="2000">
                <a:latin typeface="Futura Std Book" panose="020B0802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5B013-F939-4D78-A411-0905EACBE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Futura Std Book" panose="020B08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0E13D-4B5A-4356-AFB7-F3CD5DD7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AAA12-A624-4891-8198-E2039E4E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86E2D-12F8-4976-90C5-E0ECF51D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4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BD22-D1CA-42F5-B252-D6FB55AC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Futura Std Book" panose="020B08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BD20F9-CAEC-4CB6-9601-E805E3679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Futura Std Book" panose="020B0802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F2738-2625-4E81-8319-09D941C2F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Futura Std Book" panose="020B08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F0C4A-E7D2-4375-929F-C76D236DB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E326B948-A972-4CDE-A1DE-4E930CCED007}" type="datetimeFigureOut">
              <a:rPr lang="en-GB" smtClean="0"/>
              <a:pPr/>
              <a:t>11/10/2022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AF91A-BCDB-459A-A4DB-30F3BF1E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EF9AC-40A3-40C1-8E52-14239B28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Std Book" panose="020B0802020204020204" pitchFamily="34" charset="0"/>
              </a:defRPr>
            </a:lvl1pPr>
          </a:lstStyle>
          <a:p>
            <a:fld id="{C9C3C185-07F4-4968-A01B-CB4B0BC641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4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F8884-EFB7-44F9-848D-8164DE5BB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FCF8A-F0AE-4E84-8B57-5E97299A0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EEB8C-8FD1-44D3-A843-ED3935C47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6B948-A972-4CDE-A1DE-4E930CCED007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23972-044A-447F-A58D-80190BA25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3A6FC-41DE-483F-9AE0-6517997F4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3C185-07F4-4968-A01B-CB4B0BC64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67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ho.int/disabilities/world_report/2011/report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.org/development/desa/disabilities/publication-disability-sdgs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data/gho/data/themes/mental-healt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en/A/HRC/43/4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7A5BFDD-CE0F-3A40-9D26-617DA6559A6E}"/>
              </a:ext>
            </a:extLst>
          </p:cNvPr>
          <p:cNvSpPr>
            <a:spLocks noGrp="1"/>
          </p:cNvSpPr>
          <p:nvPr/>
        </p:nvSpPr>
        <p:spPr>
          <a:xfrm>
            <a:off x="686150" y="1714762"/>
            <a:ext cx="11188814" cy="3154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Futura Std Book" panose="020B0802020204020204" pitchFamily="34" charset="0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4900" b="1" dirty="0">
                <a:latin typeface="Futura Std Book" panose="020B0402020204020303" pitchFamily="34" charset="0"/>
              </a:rPr>
              <a:t>Policy Guidance on Good Health and Well-being: Sustainable Development Goal 3 – Promoting the Rights of Persons with Disabilities through the Sustainable Development Goals</a:t>
            </a:r>
            <a:br>
              <a:rPr lang="en-US" sz="6600" b="1" dirty="0">
                <a:latin typeface="Futura Std Book" panose="020B0402020204020303" pitchFamily="34" charset="0"/>
              </a:rPr>
            </a:br>
            <a:br>
              <a:rPr lang="en-US" sz="6600" b="1" dirty="0">
                <a:latin typeface="Futura Std Book" panose="020B0402020204020303" pitchFamily="34" charset="0"/>
              </a:rPr>
            </a:br>
            <a:r>
              <a:rPr lang="en-US" sz="3600" b="1" dirty="0">
                <a:latin typeface="Futura Std Book" panose="020B0402020204020303" pitchFamily="34" charset="0"/>
              </a:rPr>
              <a:t>A Resource Package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D7DA5F4-0753-AB46-90BC-A72CFAB59F0E}"/>
              </a:ext>
            </a:extLst>
          </p:cNvPr>
          <p:cNvSpPr>
            <a:spLocks noGrp="1"/>
          </p:cNvSpPr>
          <p:nvPr/>
        </p:nvSpPr>
        <p:spPr>
          <a:xfrm>
            <a:off x="686150" y="4873677"/>
            <a:ext cx="9144000" cy="14687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Futura Std Book" panose="020B0802020204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Futura Std Book" panose="020B0402020204020303" pitchFamily="34" charset="0"/>
              </a:rPr>
              <a:t>In-Person Training Module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Futura Std Book" panose="020B0402020204020303" pitchFamily="34" charset="0"/>
              </a:rPr>
              <a:t>Presenter's name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i="1" dirty="0">
              <a:latin typeface="Futura Std Book" panose="020B0402020204020303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i="1" dirty="0">
                <a:latin typeface="Futura Std Book" panose="020B0402020204020303" pitchFamily="34" charset="0"/>
              </a:rPr>
              <a:t>Event or meeting title</a:t>
            </a:r>
            <a:br>
              <a:rPr lang="en-US" i="1" dirty="0">
                <a:latin typeface="Futura Std Book" panose="020B0402020204020303" pitchFamily="34" charset="0"/>
              </a:rPr>
            </a:br>
            <a:r>
              <a:rPr lang="en-US" i="1" dirty="0">
                <a:latin typeface="Futura Std Book" panose="020B0402020204020303" pitchFamily="34" charset="0"/>
              </a:rPr>
              <a:t>Location, (Date)</a:t>
            </a:r>
          </a:p>
          <a:p>
            <a:pPr algn="l"/>
            <a:endParaRPr lang="en-US" dirty="0">
              <a:latin typeface="Futura Std Book" panose="020B04020202040203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9A4E6-27D0-419B-84D6-AAA51D8117CB}"/>
              </a:ext>
            </a:extLst>
          </p:cNvPr>
          <p:cNvSpPr txBox="1"/>
          <p:nvPr/>
        </p:nvSpPr>
        <p:spPr>
          <a:xfrm>
            <a:off x="5804899" y="5112072"/>
            <a:ext cx="62329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latin typeface="Futura Std Book" panose="020B0802020204020204" pitchFamily="34" charset="0"/>
              </a:rPr>
              <a:t>© United Nations, 2022 – These presentation slides form part of the OHCHR </a:t>
            </a:r>
            <a:r>
              <a:rPr lang="en-US" sz="1800" i="1" dirty="0">
                <a:latin typeface="Futura Std Book" panose="020B0802020204020204" pitchFamily="34" charset="0"/>
              </a:rPr>
              <a:t>Promoting the Rights of Persons with Disabilities through the Sustainable Development Goals: A Resource Package</a:t>
            </a:r>
            <a:r>
              <a:rPr lang="en-US" sz="1800" i="0" dirty="0">
                <a:latin typeface="Futura Std Book" panose="020B08020202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3077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1478241" y="2352061"/>
            <a:ext cx="9235516" cy="13978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dirty="0">
                <a:latin typeface="Futura Std Book" panose="020B0802020204020204" pitchFamily="34" charset="0"/>
              </a:rPr>
              <a:t>WELCOME TO THE DATA CONTEST!</a:t>
            </a:r>
            <a:endParaRPr dirty="0">
              <a:latin typeface="Futura Std Book" panose="020B0802020204020204" pitchFamily="34" charset="0"/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2271319" y="4505939"/>
            <a:ext cx="7649361" cy="63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Futura Std Book" panose="020B0802020204020204" pitchFamily="34" charset="0"/>
              </a:rPr>
              <a:t>The team with most points will win a prize!</a:t>
            </a:r>
            <a:endParaRPr sz="2400"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889233" y="912199"/>
            <a:ext cx="10586906" cy="297190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Question 1 - Name two ways in which persons with disabilities experience health and health care inequalities.  (5 points)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990234" y="970923"/>
            <a:ext cx="10511071" cy="1090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Question 1 - Name two ways in which persons with disabilities experience health and health care inequalities.  (5 points)</a:t>
            </a:r>
            <a:endParaRPr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8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endParaRPr sz="2800" dirty="0"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1037273" y="2528809"/>
            <a:ext cx="10512738" cy="38589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0" indent="0">
              <a:spcBef>
                <a:spcPts val="360"/>
              </a:spcBef>
              <a:buNone/>
            </a:pPr>
            <a:r>
              <a:rPr lang="en-US" sz="2300" dirty="0">
                <a:latin typeface="Futura Std Book" panose="020B0802020204020204" pitchFamily="34" charset="0"/>
              </a:rPr>
              <a:t>Studies show that some persons with disabilities </a:t>
            </a:r>
            <a:r>
              <a:rPr lang="en-US" sz="2300" b="1" dirty="0">
                <a:latin typeface="Futura Std Book" panose="020B0802020204020204" pitchFamily="34" charset="0"/>
              </a:rPr>
              <a:t>live between 15 to 25 years less than the rest of the population.</a:t>
            </a:r>
            <a:r>
              <a:rPr lang="en-US" sz="2300" dirty="0">
                <a:latin typeface="Futura Std Book" panose="020B0802020204020204" pitchFamily="34" charset="0"/>
              </a:rPr>
              <a:t> Inequalities in access to health care, including primary care, health literacy and economic resources explain the lower health outcomes of persons with disabilities. </a:t>
            </a:r>
            <a:endParaRPr sz="2300" dirty="0">
              <a:latin typeface="Futura Std Book" panose="020B0802020204020204" pitchFamily="34" charset="0"/>
            </a:endParaRPr>
          </a:p>
          <a:p>
            <a:pPr marL="0" indent="0">
              <a:spcBef>
                <a:spcPts val="360"/>
              </a:spcBef>
              <a:buNone/>
            </a:pPr>
            <a:endParaRPr lang="en-US" sz="2300" b="1" dirty="0">
              <a:latin typeface="Futura Std Book" panose="020B0802020204020204" pitchFamily="34" charset="0"/>
            </a:endParaRPr>
          </a:p>
          <a:p>
            <a:pPr marL="0" indent="0">
              <a:spcBef>
                <a:spcPts val="360"/>
              </a:spcBef>
              <a:buNone/>
            </a:pPr>
            <a:r>
              <a:rPr lang="en-US" sz="2300" b="1" dirty="0">
                <a:latin typeface="Futura Std Book" panose="020B0802020204020204" pitchFamily="34" charset="0"/>
              </a:rPr>
              <a:t>Persons with disabilities are more likely to live in poverty and around half of them cannot afford health care, </a:t>
            </a:r>
            <a:r>
              <a:rPr lang="en-US" sz="2300" dirty="0">
                <a:latin typeface="Futura Std Book" panose="020B0802020204020204" pitchFamily="34" charset="0"/>
              </a:rPr>
              <a:t>including essential medicines. </a:t>
            </a:r>
            <a:endParaRPr sz="2300" dirty="0">
              <a:latin typeface="Futura Std Book" panose="020B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99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919329" y="1009264"/>
            <a:ext cx="10464532" cy="1243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Question 2: What percentage of persons with disabilities cannot afford health care, compared to other persons? (5 points)</a:t>
            </a:r>
            <a:endParaRPr sz="2800" dirty="0"/>
          </a:p>
        </p:txBody>
      </p:sp>
      <p:sp>
        <p:nvSpPr>
          <p:cNvPr id="3" name="Rectangle 2"/>
          <p:cNvSpPr/>
          <p:nvPr/>
        </p:nvSpPr>
        <p:spPr>
          <a:xfrm>
            <a:off x="919329" y="2987563"/>
            <a:ext cx="676140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 23 per cent 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 52 per cent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 80 per cent</a:t>
            </a:r>
            <a:endParaRPr lang="en-GB" sz="2800"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919329" y="941146"/>
            <a:ext cx="10464532" cy="1243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802020204020204" pitchFamily="34" charset="0"/>
              </a:rPr>
              <a:t>Question 2: What percentage of persons with disabilities cannot afford health care, compared to other persons? (5 points)</a:t>
            </a:r>
            <a:endParaRPr sz="2800" dirty="0">
              <a:latin typeface="Futura Std Book" panose="020B0802020204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800" dirty="0">
              <a:latin typeface="Futura Std Book" panose="020B0802020204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endParaRPr sz="2800" dirty="0">
              <a:latin typeface="Futura Std Book" panose="020B0802020204020204" pitchFamily="34" charset="0"/>
            </a:endParaRPr>
          </a:p>
        </p:txBody>
      </p:sp>
      <p:pic>
        <p:nvPicPr>
          <p:cNvPr id="2" name="Picture 1" descr="A chart that shows that persons with disabilities are more likely (52% to 33%) to say they cannot afford healthcare, and more likely (28% to 18%) to suffer catastrophic health expenditure." title="Persons with disabilities are more likely to 1) say they cannot afford health care and 2) face catastrophic health expenditure compared to persons without disabilities, across all countries">
            <a:extLst>
              <a:ext uri="{FF2B5EF4-FFF2-40B4-BE49-F238E27FC236}">
                <a16:creationId xmlns:a16="http://schemas.microsoft.com/office/drawing/2014/main" id="{F2735E9A-3316-BE4C-94BD-EAA274CDE7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82" t="-7723" r="182" b="19024"/>
          <a:stretch/>
        </p:blipFill>
        <p:spPr>
          <a:xfrm>
            <a:off x="1764118" y="2005572"/>
            <a:ext cx="8663763" cy="39112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66344" y="6062157"/>
            <a:ext cx="9370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Futura Std Book" panose="020B0802020204020204" pitchFamily="34" charset="0"/>
              </a:rPr>
              <a:t>Source: WHO &amp; World Bank, </a:t>
            </a:r>
            <a:r>
              <a:rPr lang="en-US" i="1" u="sng" dirty="0">
                <a:latin typeface="Futura Std Book" panose="020B0802020204020204" pitchFamily="34" charset="0"/>
                <a:hlinkClick r:id="rId4"/>
              </a:rPr>
              <a:t>World Report on Disability</a:t>
            </a:r>
            <a:r>
              <a:rPr lang="en-US" dirty="0">
                <a:latin typeface="Futura Std Book" panose="020B0802020204020204" pitchFamily="34" charset="0"/>
              </a:rPr>
              <a:t>, 2011, pp. 63, 69. </a:t>
            </a:r>
            <a:endParaRPr lang="en-GB" dirty="0">
              <a:latin typeface="Futura Std Book" panose="020B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3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>
            <a:spLocks noGrp="1"/>
          </p:cNvSpPr>
          <p:nvPr>
            <p:ph type="title"/>
          </p:nvPr>
        </p:nvSpPr>
        <p:spPr>
          <a:xfrm>
            <a:off x="977055" y="958852"/>
            <a:ext cx="10549418" cy="1239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2800" dirty="0"/>
              <a:t>Question 3 - What proportion of persons with disabilities indicated that they needed but could not get health care? (5 points)</a:t>
            </a:r>
            <a:endParaRPr sz="2800" dirty="0"/>
          </a:p>
        </p:txBody>
      </p:sp>
      <p:sp>
        <p:nvSpPr>
          <p:cNvPr id="3" name="Rectangle 2"/>
          <p:cNvSpPr/>
          <p:nvPr/>
        </p:nvSpPr>
        <p:spPr>
          <a:xfrm>
            <a:off x="1346073" y="2828590"/>
            <a:ext cx="7029861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13 per cent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 4 per cent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 22 per cent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UcPeriod"/>
            </a:pPr>
            <a:r>
              <a:rPr lang="en-GB" sz="2800" dirty="0">
                <a:latin typeface="Futura Std Book" panose="020B0802020204020204" pitchFamily="34" charset="0"/>
                <a:ea typeface="Arial" panose="020B0604020202020204" pitchFamily="34" charset="0"/>
              </a:rPr>
              <a:t> 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>
            <a:spLocks noGrp="1"/>
          </p:cNvSpPr>
          <p:nvPr>
            <p:ph type="title"/>
          </p:nvPr>
        </p:nvSpPr>
        <p:spPr>
          <a:xfrm>
            <a:off x="960276" y="928296"/>
            <a:ext cx="10409111" cy="13954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2800" dirty="0">
                <a:latin typeface="Futura Std Book" panose="020B0802020204020204" pitchFamily="34" charset="0"/>
              </a:rPr>
              <a:t>Question 3 - What proportion of persons with disabilities indicated that they needed but could not get health care? (5 points)</a:t>
            </a:r>
            <a:endParaRPr sz="2800" dirty="0">
              <a:latin typeface="Futura Std Book" panose="020B0802020204020204" pitchFamily="34" charset="0"/>
            </a:endParaRPr>
          </a:p>
        </p:txBody>
      </p:sp>
      <p:pic>
        <p:nvPicPr>
          <p:cNvPr id="2" name="Picture 1" descr="A chart that shows that persons with disabilities have three times more unmet healthcare needs (13%). " title="Data from 37 countries show that peresons with disabilities report three times more unmet healthcare requirements than others ">
            <a:extLst>
              <a:ext uri="{FF2B5EF4-FFF2-40B4-BE49-F238E27FC236}">
                <a16:creationId xmlns:a16="http://schemas.microsoft.com/office/drawing/2014/main" id="{5ABB2FC4-C98D-EE4C-AB22-903836E2AE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824"/>
          <a:stretch/>
        </p:blipFill>
        <p:spPr>
          <a:xfrm>
            <a:off x="2052406" y="2521540"/>
            <a:ext cx="8087188" cy="31269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36299" y="5853912"/>
            <a:ext cx="98570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Futura Std Book" panose="020B0802020204020204" pitchFamily="34" charset="0"/>
              </a:rPr>
              <a:t>Source: United Nations Department of Economic and Social Affairs, </a:t>
            </a:r>
            <a:r>
              <a:rPr lang="en-US" i="1" u="sng" dirty="0">
                <a:latin typeface="Futura Std Book" panose="020B0802020204020204" pitchFamily="34" charset="0"/>
                <a:hlinkClick r:id="rId4"/>
              </a:rPr>
              <a:t>Disability and Development Report</a:t>
            </a:r>
            <a:r>
              <a:rPr lang="en-US" dirty="0">
                <a:latin typeface="Futura Std Book" panose="020B0802020204020204" pitchFamily="34" charset="0"/>
              </a:rPr>
              <a:t>, 2019. Figure II.13, p. 53.</a:t>
            </a:r>
            <a:endParaRPr lang="en-GB" dirty="0">
              <a:latin typeface="Futura Std Book" panose="020B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972848" y="1057431"/>
            <a:ext cx="10419402" cy="159349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Question 4 - True/False - Existing mental health laws and policies continue to restrict rights by </a:t>
            </a:r>
            <a:r>
              <a:rPr lang="en-US" sz="2800" dirty="0" err="1"/>
              <a:t>authorising</a:t>
            </a:r>
            <a:r>
              <a:rPr lang="en-US" sz="2800" dirty="0"/>
              <a:t> involuntary treatment and detention based on actual or perceived impairment. (5 points)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8489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981237" y="939985"/>
            <a:ext cx="10385846" cy="13509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latin typeface="Futura Std Book" panose="020B0802020204020204" pitchFamily="34" charset="0"/>
              </a:rPr>
              <a:t>Question 4 - True/False - Existing mental health laws and policies continue to restrict rights by </a:t>
            </a:r>
            <a:r>
              <a:rPr lang="en-US" sz="2800" dirty="0" err="1">
                <a:latin typeface="Futura Std Book" panose="020B0802020204020204" pitchFamily="34" charset="0"/>
              </a:rPr>
              <a:t>authorising</a:t>
            </a:r>
            <a:r>
              <a:rPr lang="en-US" sz="2800" dirty="0">
                <a:latin typeface="Futura Std Book" panose="020B0802020204020204" pitchFamily="34" charset="0"/>
              </a:rPr>
              <a:t> involuntary treatment and detention based on actual or perceived impairment. (5 points)</a:t>
            </a:r>
            <a:endParaRPr sz="2800" dirty="0">
              <a:latin typeface="Futura Std Book" panose="020B0802020204020204" pitchFamily="34" charset="0"/>
            </a:endParaRPr>
          </a:p>
        </p:txBody>
      </p:sp>
      <p:sp>
        <p:nvSpPr>
          <p:cNvPr id="156" name="Google Shape;156;p28"/>
          <p:cNvSpPr txBox="1"/>
          <p:nvPr/>
        </p:nvSpPr>
        <p:spPr>
          <a:xfrm>
            <a:off x="981237" y="3133561"/>
            <a:ext cx="10449959" cy="3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>
                <a:latin typeface="Futura Std Book" panose="020B0802020204020204" pitchFamily="34" charset="0"/>
              </a:rPr>
              <a:t>Only 2 per cent of health budgets are directed to mental health and existing investment continues to neglect community-based and participatory service models (in many low-and middle-income countries)</a:t>
            </a:r>
            <a:endParaRPr sz="2000" dirty="0">
              <a:latin typeface="Futura Std Book" panose="020B0802020204020204" pitchFamily="34" charset="0"/>
            </a:endParaRPr>
          </a:p>
          <a:p>
            <a:endParaRPr sz="2000" dirty="0">
              <a:latin typeface="Futura Std Book" panose="020B0802020204020204" pitchFamily="34" charset="0"/>
            </a:endParaRPr>
          </a:p>
          <a:p>
            <a:r>
              <a:rPr lang="en-US" sz="2000" dirty="0">
                <a:latin typeface="Futura Std Book" panose="020B0802020204020204" pitchFamily="34" charset="0"/>
              </a:rPr>
              <a:t>Globally, persons with psychosocial continue to experience human rights abuses in mental health services.</a:t>
            </a:r>
            <a:endParaRPr sz="2000" dirty="0">
              <a:latin typeface="Futura Std Book" panose="020B0802020204020204" pitchFamily="34" charset="0"/>
            </a:endParaRPr>
          </a:p>
          <a:p>
            <a:endParaRPr sz="2000" dirty="0">
              <a:latin typeface="Futura Std Book" panose="020B0802020204020204" pitchFamily="34" charset="0"/>
            </a:endParaRPr>
          </a:p>
          <a:p>
            <a:pPr lvl="0"/>
            <a:r>
              <a:rPr lang="en-US" dirty="0">
                <a:latin typeface="Futura Std Book" panose="020B0802020204020204" pitchFamily="34" charset="0"/>
              </a:rPr>
              <a:t>WHO, </a:t>
            </a:r>
            <a:r>
              <a:rPr lang="en-US" i="1" u="sng" dirty="0">
                <a:latin typeface="Futura Std Book" panose="020B0802020204020204" pitchFamily="34" charset="0"/>
                <a:hlinkClick r:id="rId3"/>
              </a:rPr>
              <a:t>Mental Health, The Global Heath Observatory</a:t>
            </a:r>
            <a:endParaRPr sz="2000"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>
            <a:spLocks noGrp="1"/>
          </p:cNvSpPr>
          <p:nvPr>
            <p:ph type="title"/>
          </p:nvPr>
        </p:nvSpPr>
        <p:spPr>
          <a:xfrm>
            <a:off x="990234" y="1157750"/>
            <a:ext cx="10477515" cy="536826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latin typeface="Futura Std Book" panose="020B0802020204020204" pitchFamily="34" charset="0"/>
              </a:rPr>
              <a:t>Question 5: Challenge! (10 points)</a:t>
            </a:r>
            <a:endParaRPr sz="2800" dirty="0">
              <a:latin typeface="Futura Std Book" panose="020B0802020204020204" pitchFamily="34" charset="0"/>
            </a:endParaRPr>
          </a:p>
        </p:txBody>
      </p:sp>
      <p:sp>
        <p:nvSpPr>
          <p:cNvPr id="167" name="Google Shape;167;p30"/>
          <p:cNvSpPr txBox="1">
            <a:spLocks noGrp="1"/>
          </p:cNvSpPr>
          <p:nvPr>
            <p:ph type="body" idx="1"/>
          </p:nvPr>
        </p:nvSpPr>
        <p:spPr>
          <a:xfrm>
            <a:off x="1037272" y="3131363"/>
            <a:ext cx="10479177" cy="18282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0" indent="0">
              <a:spcBef>
                <a:spcPts val="360"/>
              </a:spcBef>
              <a:buNone/>
            </a:pPr>
            <a:r>
              <a:rPr lang="en-US" dirty="0">
                <a:latin typeface="Futura Std Book" panose="020B0802020204020204" pitchFamily="34" charset="0"/>
              </a:rPr>
              <a:t>Two members of your </a:t>
            </a:r>
            <a:r>
              <a:rPr lang="en-US">
                <a:latin typeface="Futura Std Book" panose="020B0802020204020204" pitchFamily="34" charset="0"/>
              </a:rPr>
              <a:t>team share </a:t>
            </a:r>
            <a:r>
              <a:rPr lang="en-US" dirty="0">
                <a:latin typeface="Futura Std Book" panose="020B0802020204020204" pitchFamily="34" charset="0"/>
              </a:rPr>
              <a:t>policies or practices in their countries that are aimed at ensuring healthy lives and promoting well-being for all persons with disabilities at all ages.	</a:t>
            </a:r>
            <a:endParaRPr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965067" y="953351"/>
            <a:ext cx="10417671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3900">
                <a:latin typeface="Futura Std Book" panose="020B0802020204020204" pitchFamily="34" charset="0"/>
              </a:rPr>
              <a:t>Welcome!</a:t>
            </a:r>
            <a:endParaRPr sz="3900">
              <a:latin typeface="Futura Std Book" panose="020B0802020204020204" pitchFamily="34" charset="0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964537" y="2177315"/>
            <a:ext cx="10419323" cy="44778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419100">
              <a:spcBef>
                <a:spcPts val="360"/>
              </a:spcBef>
              <a:buSzPts val="3000"/>
              <a:buChar char="▪"/>
            </a:pPr>
            <a:r>
              <a:rPr lang="en-US" sz="3800" dirty="0">
                <a:latin typeface="Futura Std Book" panose="020B0802020204020204" pitchFamily="34" charset="0"/>
              </a:rPr>
              <a:t>You each have one minute to come to the front of the room, introduce yourself and share: </a:t>
            </a:r>
          </a:p>
          <a:p>
            <a:pPr marL="457200" indent="-419100">
              <a:spcBef>
                <a:spcPts val="360"/>
              </a:spcBef>
              <a:buSzPts val="3000"/>
              <a:buChar char="▪"/>
            </a:pPr>
            <a:endParaRPr lang="en-US" sz="3800" b="1" dirty="0">
              <a:latin typeface="Futura Std Book" panose="020B0802020204020204" pitchFamily="34" charset="0"/>
            </a:endParaRPr>
          </a:p>
          <a:p>
            <a:pPr marL="457200" indent="-419100">
              <a:spcBef>
                <a:spcPts val="360"/>
              </a:spcBef>
              <a:buSzPts val="3000"/>
              <a:buChar char="▪"/>
            </a:pPr>
            <a:r>
              <a:rPr lang="en-US" sz="3800" b="1" dirty="0">
                <a:latin typeface="Futura Std Book" panose="020B0802020204020204" pitchFamily="34" charset="0"/>
              </a:rPr>
              <a:t>What is something that you care deeply about?</a:t>
            </a:r>
            <a:endParaRPr sz="3800" b="1"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>
            <a:spLocks noGrp="1"/>
          </p:cNvSpPr>
          <p:nvPr>
            <p:ph type="title"/>
          </p:nvPr>
        </p:nvSpPr>
        <p:spPr>
          <a:xfrm>
            <a:off x="2453164" y="912275"/>
            <a:ext cx="7566000" cy="692432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000" dirty="0"/>
              <a:t>Road to Health Scenarios</a:t>
            </a:r>
            <a:endParaRPr sz="4000" dirty="0"/>
          </a:p>
        </p:txBody>
      </p:sp>
      <p:grpSp>
        <p:nvGrpSpPr>
          <p:cNvPr id="2" name="Group 1" descr="A target graphic of concentric circles of different colors. At the center of the graphic is a smiley face. There are numbers from the outside to inside of the circle counting down from 5, 4, 3, 2, 1, smiley face." title="Road to health scenarios">
            <a:extLst>
              <a:ext uri="{FF2B5EF4-FFF2-40B4-BE49-F238E27FC236}">
                <a16:creationId xmlns:a16="http://schemas.microsoft.com/office/drawing/2014/main" id="{39F695C5-07AC-2F4A-8357-A3E5B1F5A708}"/>
              </a:ext>
            </a:extLst>
          </p:cNvPr>
          <p:cNvGrpSpPr/>
          <p:nvPr/>
        </p:nvGrpSpPr>
        <p:grpSpPr>
          <a:xfrm>
            <a:off x="3668880" y="1918951"/>
            <a:ext cx="4854239" cy="4668371"/>
            <a:chOff x="1672830" y="868363"/>
            <a:chExt cx="5715000" cy="5715000"/>
          </a:xfrm>
        </p:grpSpPr>
        <p:sp>
          <p:nvSpPr>
            <p:cNvPr id="172" name="Google Shape;172;p31"/>
            <p:cNvSpPr/>
            <p:nvPr/>
          </p:nvSpPr>
          <p:spPr>
            <a:xfrm>
              <a:off x="1672830" y="868363"/>
              <a:ext cx="5715000" cy="5715000"/>
            </a:xfrm>
            <a:prstGeom prst="ellipse">
              <a:avLst/>
            </a:prstGeom>
            <a:solidFill>
              <a:srgbClr val="C8BF8F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3" name="Google Shape;173;p31"/>
            <p:cNvSpPr/>
            <p:nvPr/>
          </p:nvSpPr>
          <p:spPr>
            <a:xfrm>
              <a:off x="2181091" y="1418931"/>
              <a:ext cx="4700016" cy="4700016"/>
            </a:xfrm>
            <a:prstGeom prst="ellipse">
              <a:avLst/>
            </a:prstGeom>
            <a:solidFill>
              <a:srgbClr val="42AE6D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4" name="Google Shape;174;p31"/>
            <p:cNvSpPr/>
            <p:nvPr/>
          </p:nvSpPr>
          <p:spPr>
            <a:xfrm>
              <a:off x="2696779" y="1958863"/>
              <a:ext cx="3659459" cy="3659459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5" name="Google Shape;175;p31"/>
            <p:cNvSpPr/>
            <p:nvPr/>
          </p:nvSpPr>
          <p:spPr>
            <a:xfrm>
              <a:off x="3269094" y="2525889"/>
              <a:ext cx="2487168" cy="2486100"/>
            </a:xfrm>
            <a:prstGeom prst="ellipse">
              <a:avLst/>
            </a:prstGeom>
            <a:solidFill>
              <a:schemeClr val="accent5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7" name="Google Shape;177;p31"/>
            <p:cNvSpPr/>
            <p:nvPr/>
          </p:nvSpPr>
          <p:spPr>
            <a:xfrm>
              <a:off x="3867390" y="3104589"/>
              <a:ext cx="1325880" cy="1328700"/>
            </a:xfrm>
            <a:prstGeom prst="ellipse">
              <a:avLst/>
            </a:prstGeom>
            <a:solidFill>
              <a:srgbClr val="F9DB3E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8" name="Google Shape;178;p31"/>
            <p:cNvSpPr/>
            <p:nvPr/>
          </p:nvSpPr>
          <p:spPr>
            <a:xfrm>
              <a:off x="4268371" y="3486960"/>
              <a:ext cx="546600" cy="548640"/>
            </a:xfrm>
            <a:prstGeom prst="smileyFace">
              <a:avLst>
                <a:gd name="adj" fmla="val 4653"/>
              </a:avLst>
            </a:prstGeom>
            <a:solidFill>
              <a:srgbClr val="F9DB3E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9" name="Google Shape;179;p31"/>
            <p:cNvSpPr txBox="1"/>
            <p:nvPr/>
          </p:nvSpPr>
          <p:spPr>
            <a:xfrm>
              <a:off x="6730258" y="4632316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5</a:t>
              </a:r>
              <a:endParaRPr sz="2000" b="1" dirty="0"/>
            </a:p>
          </p:txBody>
        </p:sp>
        <p:sp>
          <p:nvSpPr>
            <p:cNvPr id="180" name="Google Shape;180;p31"/>
            <p:cNvSpPr txBox="1"/>
            <p:nvPr/>
          </p:nvSpPr>
          <p:spPr>
            <a:xfrm>
              <a:off x="6259169" y="4412507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4</a:t>
              </a:r>
              <a:endParaRPr sz="2000" b="1" dirty="0"/>
            </a:p>
          </p:txBody>
        </p:sp>
        <p:sp>
          <p:nvSpPr>
            <p:cNvPr id="181" name="Google Shape;181;p31"/>
            <p:cNvSpPr txBox="1"/>
            <p:nvPr/>
          </p:nvSpPr>
          <p:spPr>
            <a:xfrm>
              <a:off x="5760597" y="4160754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3</a:t>
              </a:r>
              <a:endParaRPr sz="2000" b="1" dirty="0"/>
            </a:p>
          </p:txBody>
        </p:sp>
        <p:sp>
          <p:nvSpPr>
            <p:cNvPr id="182" name="Google Shape;182;p31"/>
            <p:cNvSpPr txBox="1"/>
            <p:nvPr/>
          </p:nvSpPr>
          <p:spPr>
            <a:xfrm>
              <a:off x="5232554" y="3900055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2</a:t>
              </a:r>
              <a:endParaRPr sz="2000" b="1" dirty="0"/>
            </a:p>
          </p:txBody>
        </p:sp>
        <p:sp>
          <p:nvSpPr>
            <p:cNvPr id="183" name="Google Shape;183;p31"/>
            <p:cNvSpPr txBox="1"/>
            <p:nvPr/>
          </p:nvSpPr>
          <p:spPr>
            <a:xfrm>
              <a:off x="4801727" y="3712555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1</a:t>
              </a:r>
              <a:endParaRPr sz="2000" b="1" dirty="0"/>
            </a:p>
          </p:txBody>
        </p:sp>
        <p:sp>
          <p:nvSpPr>
            <p:cNvPr id="184" name="Google Shape;184;p31"/>
            <p:cNvSpPr txBox="1"/>
            <p:nvPr/>
          </p:nvSpPr>
          <p:spPr>
            <a:xfrm>
              <a:off x="2122206" y="2059714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5</a:t>
              </a:r>
              <a:endParaRPr sz="2000" b="1" dirty="0"/>
            </a:p>
          </p:txBody>
        </p:sp>
        <p:sp>
          <p:nvSpPr>
            <p:cNvPr id="185" name="Google Shape;185;p31"/>
            <p:cNvSpPr txBox="1"/>
            <p:nvPr/>
          </p:nvSpPr>
          <p:spPr>
            <a:xfrm>
              <a:off x="2610275" y="2434714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4</a:t>
              </a:r>
              <a:endParaRPr sz="2000" b="1" dirty="0"/>
            </a:p>
          </p:txBody>
        </p:sp>
        <p:sp>
          <p:nvSpPr>
            <p:cNvPr id="186" name="Google Shape;186;p31"/>
            <p:cNvSpPr txBox="1"/>
            <p:nvPr/>
          </p:nvSpPr>
          <p:spPr>
            <a:xfrm>
              <a:off x="3042052" y="2720233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3</a:t>
              </a:r>
              <a:endParaRPr sz="2000" b="1" dirty="0"/>
            </a:p>
          </p:txBody>
        </p:sp>
        <p:sp>
          <p:nvSpPr>
            <p:cNvPr id="187" name="Google Shape;187;p31"/>
            <p:cNvSpPr txBox="1"/>
            <p:nvPr/>
          </p:nvSpPr>
          <p:spPr>
            <a:xfrm>
              <a:off x="3534445" y="2997533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2</a:t>
              </a:r>
              <a:endParaRPr sz="2000" b="1" dirty="0"/>
            </a:p>
          </p:txBody>
        </p:sp>
        <p:sp>
          <p:nvSpPr>
            <p:cNvPr id="188" name="Google Shape;188;p31"/>
            <p:cNvSpPr txBox="1"/>
            <p:nvPr/>
          </p:nvSpPr>
          <p:spPr>
            <a:xfrm>
              <a:off x="3982542" y="3285600"/>
              <a:ext cx="267900" cy="37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sz="2000" b="1" dirty="0"/>
                <a:t>1</a:t>
              </a:r>
              <a:endParaRPr sz="2000" b="1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036CF-4F6F-354E-B0DB-EFAC5DD0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897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BREAK! Come back at :00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514600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>
            <a:spLocks noGrp="1"/>
          </p:cNvSpPr>
          <p:nvPr>
            <p:ph type="title"/>
          </p:nvPr>
        </p:nvSpPr>
        <p:spPr>
          <a:xfrm>
            <a:off x="973457" y="920589"/>
            <a:ext cx="10393625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>
                <a:latin typeface="Futura Std Book" panose="020B0802020204020204" pitchFamily="34" charset="0"/>
              </a:rPr>
              <a:t>Short Video</a:t>
            </a:r>
            <a:endParaRPr>
              <a:latin typeface="Futura Std Book" panose="020B0802020204020204" pitchFamily="34" charset="0"/>
            </a:endParaRPr>
          </a:p>
        </p:txBody>
      </p:sp>
      <p:sp>
        <p:nvSpPr>
          <p:cNvPr id="200" name="Google Shape;200;p33"/>
          <p:cNvSpPr txBox="1">
            <a:spLocks noGrp="1"/>
          </p:cNvSpPr>
          <p:nvPr>
            <p:ph type="body" idx="1"/>
          </p:nvPr>
        </p:nvSpPr>
        <p:spPr>
          <a:xfrm>
            <a:off x="1020495" y="3269053"/>
            <a:ext cx="10395273" cy="15000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0" indent="0">
              <a:spcBef>
                <a:spcPts val="360"/>
              </a:spcBef>
              <a:buNone/>
            </a:pPr>
            <a:r>
              <a:rPr lang="en-US">
                <a:latin typeface="Futura Std Book" panose="020B0802020204020204" pitchFamily="34" charset="0"/>
              </a:rPr>
              <a:t>As you watch and listen, pay attention to the different stories highlighted and the issues shared and proposed. </a:t>
            </a:r>
            <a:endParaRPr>
              <a:latin typeface="Futura Std Book" panose="020B0802020204020204" pitchFamily="34" charset="0"/>
            </a:endParaRPr>
          </a:p>
          <a:p>
            <a:pPr marL="0" indent="0">
              <a:spcBef>
                <a:spcPts val="360"/>
              </a:spcBef>
              <a:buNone/>
            </a:pPr>
            <a:endParaRPr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4"/>
          <p:cNvSpPr txBox="1">
            <a:spLocks noGrp="1"/>
          </p:cNvSpPr>
          <p:nvPr>
            <p:ph type="title"/>
          </p:nvPr>
        </p:nvSpPr>
        <p:spPr>
          <a:xfrm>
            <a:off x="1260764" y="1080524"/>
            <a:ext cx="9670472" cy="568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3600" dirty="0"/>
              <a:t>Station 1: Health Information Systems</a:t>
            </a:r>
            <a:endParaRPr sz="3600" dirty="0"/>
          </a:p>
        </p:txBody>
      </p:sp>
      <p:grpSp>
        <p:nvGrpSpPr>
          <p:cNvPr id="2" name="Group 1" descr="A quadrant chart. In each corner there is a name, starting from the top left clockwise: Akari, Samuel, Amara, Ian">
            <a:extLst>
              <a:ext uri="{FF2B5EF4-FFF2-40B4-BE49-F238E27FC236}">
                <a16:creationId xmlns:a16="http://schemas.microsoft.com/office/drawing/2014/main" id="{509143AB-D4E5-5F46-8FD8-7AE033A4C38D}"/>
              </a:ext>
            </a:extLst>
          </p:cNvPr>
          <p:cNvGrpSpPr>
            <a:grpSpLocks noChangeAspect="1"/>
          </p:cNvGrpSpPr>
          <p:nvPr/>
        </p:nvGrpSpPr>
        <p:grpSpPr>
          <a:xfrm>
            <a:off x="2313000" y="1801423"/>
            <a:ext cx="7566000" cy="4501969"/>
            <a:chOff x="100025" y="781050"/>
            <a:chExt cx="8972375" cy="5338800"/>
          </a:xfrm>
        </p:grpSpPr>
        <p:sp>
          <p:nvSpPr>
            <p:cNvPr id="206" name="Google Shape;206;p34"/>
            <p:cNvSpPr txBox="1"/>
            <p:nvPr/>
          </p:nvSpPr>
          <p:spPr>
            <a:xfrm>
              <a:off x="271475" y="885825"/>
              <a:ext cx="4386300" cy="26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07" name="Google Shape;207;p34"/>
            <p:cNvSpPr/>
            <p:nvPr/>
          </p:nvSpPr>
          <p:spPr>
            <a:xfrm>
              <a:off x="214325" y="1028700"/>
              <a:ext cx="8743800" cy="4986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cxnSp>
          <p:nvCxnSpPr>
            <p:cNvPr id="208" name="Google Shape;208;p34"/>
            <p:cNvCxnSpPr>
              <a:stCxn id="207" idx="0"/>
            </p:cNvCxnSpPr>
            <p:nvPr/>
          </p:nvCxnSpPr>
          <p:spPr>
            <a:xfrm>
              <a:off x="4586225" y="1028700"/>
              <a:ext cx="0" cy="49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Google Shape;209;p34"/>
            <p:cNvCxnSpPr>
              <a:stCxn id="207" idx="1"/>
              <a:endCxn id="207" idx="3"/>
            </p:cNvCxnSpPr>
            <p:nvPr/>
          </p:nvCxnSpPr>
          <p:spPr>
            <a:xfrm>
              <a:off x="214325" y="3521850"/>
              <a:ext cx="8743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0" name="Google Shape;210;p34"/>
            <p:cNvSpPr txBox="1"/>
            <p:nvPr/>
          </p:nvSpPr>
          <p:spPr>
            <a:xfrm>
              <a:off x="2143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11" name="Google Shape;211;p34"/>
            <p:cNvSpPr txBox="1"/>
            <p:nvPr/>
          </p:nvSpPr>
          <p:spPr>
            <a:xfrm>
              <a:off x="45862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12" name="Google Shape;212;p34"/>
            <p:cNvSpPr txBox="1"/>
            <p:nvPr/>
          </p:nvSpPr>
          <p:spPr>
            <a:xfrm>
              <a:off x="2143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13" name="Google Shape;213;p34"/>
            <p:cNvSpPr txBox="1"/>
            <p:nvPr/>
          </p:nvSpPr>
          <p:spPr>
            <a:xfrm>
              <a:off x="45862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14" name="Google Shape;214;p34"/>
            <p:cNvSpPr txBox="1"/>
            <p:nvPr/>
          </p:nvSpPr>
          <p:spPr>
            <a:xfrm>
              <a:off x="100025" y="885825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 dirty="0">
                  <a:solidFill>
                    <a:srgbClr val="4A86E8"/>
                  </a:solidFill>
                </a:rPr>
                <a:t>AKARI</a:t>
              </a:r>
              <a:endParaRPr b="1" dirty="0">
                <a:solidFill>
                  <a:srgbClr val="4A86E8"/>
                </a:solidFill>
              </a:endParaRPr>
            </a:p>
          </p:txBody>
        </p:sp>
        <p:sp>
          <p:nvSpPr>
            <p:cNvPr id="215" name="Google Shape;215;p34"/>
            <p:cNvSpPr txBox="1"/>
            <p:nvPr/>
          </p:nvSpPr>
          <p:spPr>
            <a:xfrm>
              <a:off x="7861600" y="7810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SAMUEL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16" name="Google Shape;216;p34"/>
            <p:cNvSpPr txBox="1"/>
            <p:nvPr/>
          </p:nvSpPr>
          <p:spPr>
            <a:xfrm>
              <a:off x="159775" y="56371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AMARA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17" name="Google Shape;217;p34"/>
            <p:cNvSpPr txBox="1"/>
            <p:nvPr/>
          </p:nvSpPr>
          <p:spPr>
            <a:xfrm>
              <a:off x="8143875" y="5694150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US" b="1">
                  <a:solidFill>
                    <a:srgbClr val="4A86E8"/>
                  </a:solidFill>
                </a:rPr>
                <a:t>IAN</a:t>
              </a:r>
              <a:endParaRPr b="1">
                <a:solidFill>
                  <a:srgbClr val="4A86E8"/>
                </a:solidFill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 txBox="1">
            <a:spLocks noGrp="1"/>
          </p:cNvSpPr>
          <p:nvPr>
            <p:ph type="title"/>
          </p:nvPr>
        </p:nvSpPr>
        <p:spPr>
          <a:xfrm>
            <a:off x="1562166" y="1099244"/>
            <a:ext cx="9067668" cy="568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3600" dirty="0"/>
              <a:t>Station 2: Medicines and Technology</a:t>
            </a:r>
            <a:endParaRPr sz="3600" dirty="0"/>
          </a:p>
        </p:txBody>
      </p:sp>
      <p:grpSp>
        <p:nvGrpSpPr>
          <p:cNvPr id="16" name="Group 15" descr="A quadrant chart. In each corner there is a name, starting from the top left clockwise: Akari, Samuel, Amara, Ian">
            <a:extLst>
              <a:ext uri="{FF2B5EF4-FFF2-40B4-BE49-F238E27FC236}">
                <a16:creationId xmlns:a16="http://schemas.microsoft.com/office/drawing/2014/main" id="{822ADAE4-7BB7-4D75-B824-6C6FD895FCD7}"/>
              </a:ext>
            </a:extLst>
          </p:cNvPr>
          <p:cNvGrpSpPr>
            <a:grpSpLocks noChangeAspect="1"/>
          </p:cNvGrpSpPr>
          <p:nvPr/>
        </p:nvGrpSpPr>
        <p:grpSpPr>
          <a:xfrm>
            <a:off x="2312990" y="1869671"/>
            <a:ext cx="7566000" cy="4501969"/>
            <a:chOff x="100025" y="781050"/>
            <a:chExt cx="8972375" cy="5338800"/>
          </a:xfrm>
        </p:grpSpPr>
        <p:sp>
          <p:nvSpPr>
            <p:cNvPr id="17" name="Google Shape;206;p34">
              <a:extLst>
                <a:ext uri="{FF2B5EF4-FFF2-40B4-BE49-F238E27FC236}">
                  <a16:creationId xmlns:a16="http://schemas.microsoft.com/office/drawing/2014/main" id="{013369F4-0070-48B2-BADC-9095CD43E2A6}"/>
                </a:ext>
              </a:extLst>
            </p:cNvPr>
            <p:cNvSpPr txBox="1"/>
            <p:nvPr/>
          </p:nvSpPr>
          <p:spPr>
            <a:xfrm>
              <a:off x="271475" y="885825"/>
              <a:ext cx="4386300" cy="26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207;p34">
              <a:extLst>
                <a:ext uri="{FF2B5EF4-FFF2-40B4-BE49-F238E27FC236}">
                  <a16:creationId xmlns:a16="http://schemas.microsoft.com/office/drawing/2014/main" id="{7317FB9A-0703-4EF7-9C2C-5AF17CE6D82D}"/>
                </a:ext>
              </a:extLst>
            </p:cNvPr>
            <p:cNvSpPr/>
            <p:nvPr/>
          </p:nvSpPr>
          <p:spPr>
            <a:xfrm>
              <a:off x="214325" y="1028700"/>
              <a:ext cx="8743800" cy="4986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cxnSp>
          <p:nvCxnSpPr>
            <p:cNvPr id="19" name="Google Shape;208;p34">
              <a:extLst>
                <a:ext uri="{FF2B5EF4-FFF2-40B4-BE49-F238E27FC236}">
                  <a16:creationId xmlns:a16="http://schemas.microsoft.com/office/drawing/2014/main" id="{67782503-853D-46A4-A5FB-712617442907}"/>
                </a:ext>
              </a:extLst>
            </p:cNvPr>
            <p:cNvCxnSpPr>
              <a:stCxn id="18" idx="0"/>
            </p:cNvCxnSpPr>
            <p:nvPr/>
          </p:nvCxnSpPr>
          <p:spPr>
            <a:xfrm>
              <a:off x="4586225" y="1028700"/>
              <a:ext cx="0" cy="49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9;p34">
              <a:extLst>
                <a:ext uri="{FF2B5EF4-FFF2-40B4-BE49-F238E27FC236}">
                  <a16:creationId xmlns:a16="http://schemas.microsoft.com/office/drawing/2014/main" id="{61B3AD3C-0424-411F-8A26-BA7BB58505C7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>
            <a:xfrm>
              <a:off x="214325" y="3521850"/>
              <a:ext cx="8743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" name="Google Shape;210;p34">
              <a:extLst>
                <a:ext uri="{FF2B5EF4-FFF2-40B4-BE49-F238E27FC236}">
                  <a16:creationId xmlns:a16="http://schemas.microsoft.com/office/drawing/2014/main" id="{8AD08742-6D88-4876-83CA-F6623BF506B7}"/>
                </a:ext>
              </a:extLst>
            </p:cNvPr>
            <p:cNvSpPr txBox="1"/>
            <p:nvPr/>
          </p:nvSpPr>
          <p:spPr>
            <a:xfrm>
              <a:off x="2143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211;p34">
              <a:extLst>
                <a:ext uri="{FF2B5EF4-FFF2-40B4-BE49-F238E27FC236}">
                  <a16:creationId xmlns:a16="http://schemas.microsoft.com/office/drawing/2014/main" id="{42B27990-213D-4C2C-829E-CD9CFC02B895}"/>
                </a:ext>
              </a:extLst>
            </p:cNvPr>
            <p:cNvSpPr txBox="1"/>
            <p:nvPr/>
          </p:nvSpPr>
          <p:spPr>
            <a:xfrm>
              <a:off x="45862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212;p34">
              <a:extLst>
                <a:ext uri="{FF2B5EF4-FFF2-40B4-BE49-F238E27FC236}">
                  <a16:creationId xmlns:a16="http://schemas.microsoft.com/office/drawing/2014/main" id="{BCCEDBAB-15D4-4913-B5E6-2A63494E56F6}"/>
                </a:ext>
              </a:extLst>
            </p:cNvPr>
            <p:cNvSpPr txBox="1"/>
            <p:nvPr/>
          </p:nvSpPr>
          <p:spPr>
            <a:xfrm>
              <a:off x="2143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213;p34">
              <a:extLst>
                <a:ext uri="{FF2B5EF4-FFF2-40B4-BE49-F238E27FC236}">
                  <a16:creationId xmlns:a16="http://schemas.microsoft.com/office/drawing/2014/main" id="{1B96B34F-B0CE-45F8-AD3C-DBE9F538A80F}"/>
                </a:ext>
              </a:extLst>
            </p:cNvPr>
            <p:cNvSpPr txBox="1"/>
            <p:nvPr/>
          </p:nvSpPr>
          <p:spPr>
            <a:xfrm>
              <a:off x="45862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214;p34">
              <a:extLst>
                <a:ext uri="{FF2B5EF4-FFF2-40B4-BE49-F238E27FC236}">
                  <a16:creationId xmlns:a16="http://schemas.microsoft.com/office/drawing/2014/main" id="{1EAB391A-2A1F-4567-A891-694E02D90448}"/>
                </a:ext>
              </a:extLst>
            </p:cNvPr>
            <p:cNvSpPr txBox="1"/>
            <p:nvPr/>
          </p:nvSpPr>
          <p:spPr>
            <a:xfrm>
              <a:off x="100025" y="885825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 dirty="0">
                  <a:solidFill>
                    <a:srgbClr val="4A86E8"/>
                  </a:solidFill>
                </a:rPr>
                <a:t>AKARI</a:t>
              </a:r>
              <a:endParaRPr b="1" dirty="0">
                <a:solidFill>
                  <a:srgbClr val="4A86E8"/>
                </a:solidFill>
              </a:endParaRPr>
            </a:p>
          </p:txBody>
        </p:sp>
        <p:sp>
          <p:nvSpPr>
            <p:cNvPr id="26" name="Google Shape;215;p34">
              <a:extLst>
                <a:ext uri="{FF2B5EF4-FFF2-40B4-BE49-F238E27FC236}">
                  <a16:creationId xmlns:a16="http://schemas.microsoft.com/office/drawing/2014/main" id="{B611E176-A2C3-4A27-B4DA-7B44683F3A2A}"/>
                </a:ext>
              </a:extLst>
            </p:cNvPr>
            <p:cNvSpPr txBox="1"/>
            <p:nvPr/>
          </p:nvSpPr>
          <p:spPr>
            <a:xfrm>
              <a:off x="7861600" y="7810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SAMUEL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7" name="Google Shape;216;p34">
              <a:extLst>
                <a:ext uri="{FF2B5EF4-FFF2-40B4-BE49-F238E27FC236}">
                  <a16:creationId xmlns:a16="http://schemas.microsoft.com/office/drawing/2014/main" id="{FF5958AB-68D5-40FF-94BA-43296CADC316}"/>
                </a:ext>
              </a:extLst>
            </p:cNvPr>
            <p:cNvSpPr txBox="1"/>
            <p:nvPr/>
          </p:nvSpPr>
          <p:spPr>
            <a:xfrm>
              <a:off x="159775" y="56371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AMARA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8" name="Google Shape;217;p34">
              <a:extLst>
                <a:ext uri="{FF2B5EF4-FFF2-40B4-BE49-F238E27FC236}">
                  <a16:creationId xmlns:a16="http://schemas.microsoft.com/office/drawing/2014/main" id="{8A91C0D8-EB9E-485B-B1A0-94B7C50B20D4}"/>
                </a:ext>
              </a:extLst>
            </p:cNvPr>
            <p:cNvSpPr txBox="1"/>
            <p:nvPr/>
          </p:nvSpPr>
          <p:spPr>
            <a:xfrm>
              <a:off x="8143875" y="5694150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US" b="1">
                  <a:solidFill>
                    <a:srgbClr val="4A86E8"/>
                  </a:solidFill>
                </a:rPr>
                <a:t>IAN</a:t>
              </a:r>
              <a:endParaRPr b="1">
                <a:solidFill>
                  <a:srgbClr val="4A86E8"/>
                </a:solidFill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6"/>
          <p:cNvSpPr txBox="1">
            <a:spLocks noGrp="1"/>
          </p:cNvSpPr>
          <p:nvPr>
            <p:ph type="title"/>
          </p:nvPr>
        </p:nvSpPr>
        <p:spPr>
          <a:xfrm>
            <a:off x="2313000" y="1092485"/>
            <a:ext cx="7566000" cy="568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3600" dirty="0"/>
              <a:t>Station 3: Health Workforce</a:t>
            </a:r>
            <a:endParaRPr sz="3600" dirty="0"/>
          </a:p>
        </p:txBody>
      </p:sp>
      <p:grpSp>
        <p:nvGrpSpPr>
          <p:cNvPr id="16" name="Group 15" descr="A quadrant chart. In each corner there is a name, starting from the top left clockwise: Akari, Samuel, Amara, Ian">
            <a:extLst>
              <a:ext uri="{FF2B5EF4-FFF2-40B4-BE49-F238E27FC236}">
                <a16:creationId xmlns:a16="http://schemas.microsoft.com/office/drawing/2014/main" id="{9C5C6537-E7FA-42C3-9184-A686D91AD813}"/>
              </a:ext>
            </a:extLst>
          </p:cNvPr>
          <p:cNvGrpSpPr>
            <a:grpSpLocks noChangeAspect="1"/>
          </p:cNvGrpSpPr>
          <p:nvPr/>
        </p:nvGrpSpPr>
        <p:grpSpPr>
          <a:xfrm>
            <a:off x="2300847" y="1917123"/>
            <a:ext cx="7566000" cy="4501969"/>
            <a:chOff x="100025" y="781050"/>
            <a:chExt cx="8972375" cy="5338800"/>
          </a:xfrm>
        </p:grpSpPr>
        <p:sp>
          <p:nvSpPr>
            <p:cNvPr id="17" name="Google Shape;206;p34">
              <a:extLst>
                <a:ext uri="{FF2B5EF4-FFF2-40B4-BE49-F238E27FC236}">
                  <a16:creationId xmlns:a16="http://schemas.microsoft.com/office/drawing/2014/main" id="{0B784FE6-17C5-4725-8CF0-44396FF07CF7}"/>
                </a:ext>
              </a:extLst>
            </p:cNvPr>
            <p:cNvSpPr txBox="1"/>
            <p:nvPr/>
          </p:nvSpPr>
          <p:spPr>
            <a:xfrm>
              <a:off x="271475" y="885825"/>
              <a:ext cx="4386300" cy="26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207;p34">
              <a:extLst>
                <a:ext uri="{FF2B5EF4-FFF2-40B4-BE49-F238E27FC236}">
                  <a16:creationId xmlns:a16="http://schemas.microsoft.com/office/drawing/2014/main" id="{92783A8B-776C-4124-92BD-BEA85C686F70}"/>
                </a:ext>
              </a:extLst>
            </p:cNvPr>
            <p:cNvSpPr/>
            <p:nvPr/>
          </p:nvSpPr>
          <p:spPr>
            <a:xfrm>
              <a:off x="214325" y="1028700"/>
              <a:ext cx="8743800" cy="4986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cxnSp>
          <p:nvCxnSpPr>
            <p:cNvPr id="19" name="Google Shape;208;p34">
              <a:extLst>
                <a:ext uri="{FF2B5EF4-FFF2-40B4-BE49-F238E27FC236}">
                  <a16:creationId xmlns:a16="http://schemas.microsoft.com/office/drawing/2014/main" id="{9E2C8A27-60DE-47C0-89EE-83CA9464BBB4}"/>
                </a:ext>
              </a:extLst>
            </p:cNvPr>
            <p:cNvCxnSpPr>
              <a:stCxn id="18" idx="0"/>
            </p:cNvCxnSpPr>
            <p:nvPr/>
          </p:nvCxnSpPr>
          <p:spPr>
            <a:xfrm>
              <a:off x="4586225" y="1028700"/>
              <a:ext cx="0" cy="49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9;p34">
              <a:extLst>
                <a:ext uri="{FF2B5EF4-FFF2-40B4-BE49-F238E27FC236}">
                  <a16:creationId xmlns:a16="http://schemas.microsoft.com/office/drawing/2014/main" id="{53E331C4-266F-49BB-A7FC-E58249322D86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>
            <a:xfrm>
              <a:off x="214325" y="3521850"/>
              <a:ext cx="8743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" name="Google Shape;210;p34">
              <a:extLst>
                <a:ext uri="{FF2B5EF4-FFF2-40B4-BE49-F238E27FC236}">
                  <a16:creationId xmlns:a16="http://schemas.microsoft.com/office/drawing/2014/main" id="{2083C91B-6468-4015-9FE6-A3D6E58E02D6}"/>
                </a:ext>
              </a:extLst>
            </p:cNvPr>
            <p:cNvSpPr txBox="1"/>
            <p:nvPr/>
          </p:nvSpPr>
          <p:spPr>
            <a:xfrm>
              <a:off x="2143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211;p34">
              <a:extLst>
                <a:ext uri="{FF2B5EF4-FFF2-40B4-BE49-F238E27FC236}">
                  <a16:creationId xmlns:a16="http://schemas.microsoft.com/office/drawing/2014/main" id="{DB0A5FD8-D82D-40FF-8F58-20A24998B65A}"/>
                </a:ext>
              </a:extLst>
            </p:cNvPr>
            <p:cNvSpPr txBox="1"/>
            <p:nvPr/>
          </p:nvSpPr>
          <p:spPr>
            <a:xfrm>
              <a:off x="45862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212;p34">
              <a:extLst>
                <a:ext uri="{FF2B5EF4-FFF2-40B4-BE49-F238E27FC236}">
                  <a16:creationId xmlns:a16="http://schemas.microsoft.com/office/drawing/2014/main" id="{02E1ACD5-0360-4F2F-B6B4-8FCF493CC167}"/>
                </a:ext>
              </a:extLst>
            </p:cNvPr>
            <p:cNvSpPr txBox="1"/>
            <p:nvPr/>
          </p:nvSpPr>
          <p:spPr>
            <a:xfrm>
              <a:off x="2143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213;p34">
              <a:extLst>
                <a:ext uri="{FF2B5EF4-FFF2-40B4-BE49-F238E27FC236}">
                  <a16:creationId xmlns:a16="http://schemas.microsoft.com/office/drawing/2014/main" id="{AC74AB50-E2C5-4F82-876E-C6019C326DC4}"/>
                </a:ext>
              </a:extLst>
            </p:cNvPr>
            <p:cNvSpPr txBox="1"/>
            <p:nvPr/>
          </p:nvSpPr>
          <p:spPr>
            <a:xfrm>
              <a:off x="45862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214;p34">
              <a:extLst>
                <a:ext uri="{FF2B5EF4-FFF2-40B4-BE49-F238E27FC236}">
                  <a16:creationId xmlns:a16="http://schemas.microsoft.com/office/drawing/2014/main" id="{A862AE81-3C42-4048-82F8-492AD49C7714}"/>
                </a:ext>
              </a:extLst>
            </p:cNvPr>
            <p:cNvSpPr txBox="1"/>
            <p:nvPr/>
          </p:nvSpPr>
          <p:spPr>
            <a:xfrm>
              <a:off x="100025" y="885825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 dirty="0">
                  <a:solidFill>
                    <a:srgbClr val="4A86E8"/>
                  </a:solidFill>
                </a:rPr>
                <a:t>AKARI</a:t>
              </a:r>
              <a:endParaRPr b="1" dirty="0">
                <a:solidFill>
                  <a:srgbClr val="4A86E8"/>
                </a:solidFill>
              </a:endParaRPr>
            </a:p>
          </p:txBody>
        </p:sp>
        <p:sp>
          <p:nvSpPr>
            <p:cNvPr id="26" name="Google Shape;215;p34">
              <a:extLst>
                <a:ext uri="{FF2B5EF4-FFF2-40B4-BE49-F238E27FC236}">
                  <a16:creationId xmlns:a16="http://schemas.microsoft.com/office/drawing/2014/main" id="{ECB4D774-5B42-4816-AADE-05F0530D1A27}"/>
                </a:ext>
              </a:extLst>
            </p:cNvPr>
            <p:cNvSpPr txBox="1"/>
            <p:nvPr/>
          </p:nvSpPr>
          <p:spPr>
            <a:xfrm>
              <a:off x="7861600" y="7810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SAMUEL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7" name="Google Shape;216;p34">
              <a:extLst>
                <a:ext uri="{FF2B5EF4-FFF2-40B4-BE49-F238E27FC236}">
                  <a16:creationId xmlns:a16="http://schemas.microsoft.com/office/drawing/2014/main" id="{D84CFC72-DC16-47D1-A156-5817F77CBC7D}"/>
                </a:ext>
              </a:extLst>
            </p:cNvPr>
            <p:cNvSpPr txBox="1"/>
            <p:nvPr/>
          </p:nvSpPr>
          <p:spPr>
            <a:xfrm>
              <a:off x="159775" y="56371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AMARA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8" name="Google Shape;217;p34">
              <a:extLst>
                <a:ext uri="{FF2B5EF4-FFF2-40B4-BE49-F238E27FC236}">
                  <a16:creationId xmlns:a16="http://schemas.microsoft.com/office/drawing/2014/main" id="{77E8C3A6-AF54-47A4-98AD-07D7557E9EBD}"/>
                </a:ext>
              </a:extLst>
            </p:cNvPr>
            <p:cNvSpPr txBox="1"/>
            <p:nvPr/>
          </p:nvSpPr>
          <p:spPr>
            <a:xfrm>
              <a:off x="8143875" y="5694150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US" b="1">
                  <a:solidFill>
                    <a:srgbClr val="4A86E8"/>
                  </a:solidFill>
                </a:rPr>
                <a:t>IAN</a:t>
              </a:r>
              <a:endParaRPr b="1">
                <a:solidFill>
                  <a:srgbClr val="4A86E8"/>
                </a:solidFill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7"/>
          <p:cNvSpPr txBox="1">
            <a:spLocks noGrp="1"/>
          </p:cNvSpPr>
          <p:nvPr>
            <p:ph type="title"/>
          </p:nvPr>
        </p:nvSpPr>
        <p:spPr>
          <a:xfrm>
            <a:off x="2313000" y="1092892"/>
            <a:ext cx="7566000" cy="568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3600" dirty="0"/>
              <a:t>Station 4: Service Delivery</a:t>
            </a:r>
            <a:endParaRPr sz="3600" dirty="0"/>
          </a:p>
        </p:txBody>
      </p:sp>
      <p:grpSp>
        <p:nvGrpSpPr>
          <p:cNvPr id="16" name="Group 15" descr="A quadrant chart. In each corner there is a name, starting from the top left clockwise: Akari, Samuel, Amara, Ian">
            <a:extLst>
              <a:ext uri="{FF2B5EF4-FFF2-40B4-BE49-F238E27FC236}">
                <a16:creationId xmlns:a16="http://schemas.microsoft.com/office/drawing/2014/main" id="{CE11FA49-B100-407F-AC6F-778743FFACA3}"/>
              </a:ext>
            </a:extLst>
          </p:cNvPr>
          <p:cNvGrpSpPr>
            <a:grpSpLocks noChangeAspect="1"/>
          </p:cNvGrpSpPr>
          <p:nvPr/>
        </p:nvGrpSpPr>
        <p:grpSpPr>
          <a:xfrm>
            <a:off x="2313021" y="1797050"/>
            <a:ext cx="7566000" cy="4501969"/>
            <a:chOff x="100025" y="781050"/>
            <a:chExt cx="8972375" cy="5338800"/>
          </a:xfrm>
        </p:grpSpPr>
        <p:sp>
          <p:nvSpPr>
            <p:cNvPr id="17" name="Google Shape;206;p34">
              <a:extLst>
                <a:ext uri="{FF2B5EF4-FFF2-40B4-BE49-F238E27FC236}">
                  <a16:creationId xmlns:a16="http://schemas.microsoft.com/office/drawing/2014/main" id="{F9112859-105F-4D7B-A6E8-E0671A127BB4}"/>
                </a:ext>
              </a:extLst>
            </p:cNvPr>
            <p:cNvSpPr txBox="1"/>
            <p:nvPr/>
          </p:nvSpPr>
          <p:spPr>
            <a:xfrm>
              <a:off x="271475" y="885825"/>
              <a:ext cx="4386300" cy="26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207;p34">
              <a:extLst>
                <a:ext uri="{FF2B5EF4-FFF2-40B4-BE49-F238E27FC236}">
                  <a16:creationId xmlns:a16="http://schemas.microsoft.com/office/drawing/2014/main" id="{38328707-295E-4CED-AD43-81469E65D3A6}"/>
                </a:ext>
              </a:extLst>
            </p:cNvPr>
            <p:cNvSpPr/>
            <p:nvPr/>
          </p:nvSpPr>
          <p:spPr>
            <a:xfrm>
              <a:off x="214325" y="1028700"/>
              <a:ext cx="8743800" cy="4986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cxnSp>
          <p:nvCxnSpPr>
            <p:cNvPr id="19" name="Google Shape;208;p34">
              <a:extLst>
                <a:ext uri="{FF2B5EF4-FFF2-40B4-BE49-F238E27FC236}">
                  <a16:creationId xmlns:a16="http://schemas.microsoft.com/office/drawing/2014/main" id="{109A6A5C-DC1F-464B-9776-6E5F2414BD34}"/>
                </a:ext>
              </a:extLst>
            </p:cNvPr>
            <p:cNvCxnSpPr>
              <a:stCxn id="18" idx="0"/>
            </p:cNvCxnSpPr>
            <p:nvPr/>
          </p:nvCxnSpPr>
          <p:spPr>
            <a:xfrm>
              <a:off x="4586225" y="1028700"/>
              <a:ext cx="0" cy="49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9;p34">
              <a:extLst>
                <a:ext uri="{FF2B5EF4-FFF2-40B4-BE49-F238E27FC236}">
                  <a16:creationId xmlns:a16="http://schemas.microsoft.com/office/drawing/2014/main" id="{577908DF-5A6D-4FDB-A421-D421B2F6A138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>
            <a:xfrm>
              <a:off x="214325" y="3521850"/>
              <a:ext cx="8743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" name="Google Shape;210;p34">
              <a:extLst>
                <a:ext uri="{FF2B5EF4-FFF2-40B4-BE49-F238E27FC236}">
                  <a16:creationId xmlns:a16="http://schemas.microsoft.com/office/drawing/2014/main" id="{D88A3BDD-B084-4A70-9628-B5887B7E4252}"/>
                </a:ext>
              </a:extLst>
            </p:cNvPr>
            <p:cNvSpPr txBox="1"/>
            <p:nvPr/>
          </p:nvSpPr>
          <p:spPr>
            <a:xfrm>
              <a:off x="2143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211;p34">
              <a:extLst>
                <a:ext uri="{FF2B5EF4-FFF2-40B4-BE49-F238E27FC236}">
                  <a16:creationId xmlns:a16="http://schemas.microsoft.com/office/drawing/2014/main" id="{FC38AE92-9B83-4AEC-BD19-D985ACC81E81}"/>
                </a:ext>
              </a:extLst>
            </p:cNvPr>
            <p:cNvSpPr txBox="1"/>
            <p:nvPr/>
          </p:nvSpPr>
          <p:spPr>
            <a:xfrm>
              <a:off x="45862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212;p34">
              <a:extLst>
                <a:ext uri="{FF2B5EF4-FFF2-40B4-BE49-F238E27FC236}">
                  <a16:creationId xmlns:a16="http://schemas.microsoft.com/office/drawing/2014/main" id="{8ECF348A-300F-4C05-A3CC-4A868897EB68}"/>
                </a:ext>
              </a:extLst>
            </p:cNvPr>
            <p:cNvSpPr txBox="1"/>
            <p:nvPr/>
          </p:nvSpPr>
          <p:spPr>
            <a:xfrm>
              <a:off x="2143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213;p34">
              <a:extLst>
                <a:ext uri="{FF2B5EF4-FFF2-40B4-BE49-F238E27FC236}">
                  <a16:creationId xmlns:a16="http://schemas.microsoft.com/office/drawing/2014/main" id="{2B583FD9-2034-4CF1-90EF-BD8C6A83ADB4}"/>
                </a:ext>
              </a:extLst>
            </p:cNvPr>
            <p:cNvSpPr txBox="1"/>
            <p:nvPr/>
          </p:nvSpPr>
          <p:spPr>
            <a:xfrm>
              <a:off x="45862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214;p34">
              <a:extLst>
                <a:ext uri="{FF2B5EF4-FFF2-40B4-BE49-F238E27FC236}">
                  <a16:creationId xmlns:a16="http://schemas.microsoft.com/office/drawing/2014/main" id="{426DBEFC-0629-4C2E-8A00-9A5199FB0721}"/>
                </a:ext>
              </a:extLst>
            </p:cNvPr>
            <p:cNvSpPr txBox="1"/>
            <p:nvPr/>
          </p:nvSpPr>
          <p:spPr>
            <a:xfrm>
              <a:off x="100025" y="885825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 dirty="0">
                  <a:solidFill>
                    <a:srgbClr val="4A86E8"/>
                  </a:solidFill>
                </a:rPr>
                <a:t>AKARI</a:t>
              </a:r>
              <a:endParaRPr b="1" dirty="0">
                <a:solidFill>
                  <a:srgbClr val="4A86E8"/>
                </a:solidFill>
              </a:endParaRPr>
            </a:p>
          </p:txBody>
        </p:sp>
        <p:sp>
          <p:nvSpPr>
            <p:cNvPr id="26" name="Google Shape;215;p34">
              <a:extLst>
                <a:ext uri="{FF2B5EF4-FFF2-40B4-BE49-F238E27FC236}">
                  <a16:creationId xmlns:a16="http://schemas.microsoft.com/office/drawing/2014/main" id="{68F9EC0E-142C-421B-88C6-CEDC8255FE1C}"/>
                </a:ext>
              </a:extLst>
            </p:cNvPr>
            <p:cNvSpPr txBox="1"/>
            <p:nvPr/>
          </p:nvSpPr>
          <p:spPr>
            <a:xfrm>
              <a:off x="7861600" y="7810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SAMUEL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7" name="Google Shape;216;p34">
              <a:extLst>
                <a:ext uri="{FF2B5EF4-FFF2-40B4-BE49-F238E27FC236}">
                  <a16:creationId xmlns:a16="http://schemas.microsoft.com/office/drawing/2014/main" id="{3049D4E8-03C6-4F43-9FA8-777B1848A54C}"/>
                </a:ext>
              </a:extLst>
            </p:cNvPr>
            <p:cNvSpPr txBox="1"/>
            <p:nvPr/>
          </p:nvSpPr>
          <p:spPr>
            <a:xfrm>
              <a:off x="159775" y="56371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AMARA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8" name="Google Shape;217;p34">
              <a:extLst>
                <a:ext uri="{FF2B5EF4-FFF2-40B4-BE49-F238E27FC236}">
                  <a16:creationId xmlns:a16="http://schemas.microsoft.com/office/drawing/2014/main" id="{4857F343-8A2E-49F3-8156-3E8F5992295D}"/>
                </a:ext>
              </a:extLst>
            </p:cNvPr>
            <p:cNvSpPr txBox="1"/>
            <p:nvPr/>
          </p:nvSpPr>
          <p:spPr>
            <a:xfrm>
              <a:off x="8143875" y="5694150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US" b="1">
                  <a:solidFill>
                    <a:srgbClr val="4A86E8"/>
                  </a:solidFill>
                </a:rPr>
                <a:t>IAN</a:t>
              </a:r>
              <a:endParaRPr b="1">
                <a:solidFill>
                  <a:srgbClr val="4A86E8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8"/>
          <p:cNvSpPr txBox="1">
            <a:spLocks noGrp="1"/>
          </p:cNvSpPr>
          <p:nvPr>
            <p:ph type="title"/>
          </p:nvPr>
        </p:nvSpPr>
        <p:spPr>
          <a:xfrm>
            <a:off x="2228780" y="1134755"/>
            <a:ext cx="7566000" cy="568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3600" dirty="0"/>
              <a:t>Station 5: Financing</a:t>
            </a:r>
            <a:endParaRPr sz="3600" dirty="0"/>
          </a:p>
        </p:txBody>
      </p:sp>
      <p:grpSp>
        <p:nvGrpSpPr>
          <p:cNvPr id="16" name="Group 15" descr="A quadrant chart. In each corner there is a name, starting from the top left clockwise: Akari, Samuel, Amara, Ian">
            <a:extLst>
              <a:ext uri="{FF2B5EF4-FFF2-40B4-BE49-F238E27FC236}">
                <a16:creationId xmlns:a16="http://schemas.microsoft.com/office/drawing/2014/main" id="{A4D94C68-1FE0-48AD-813E-212A49F9C38F}"/>
              </a:ext>
            </a:extLst>
          </p:cNvPr>
          <p:cNvGrpSpPr>
            <a:grpSpLocks noChangeAspect="1"/>
          </p:cNvGrpSpPr>
          <p:nvPr/>
        </p:nvGrpSpPr>
        <p:grpSpPr>
          <a:xfrm>
            <a:off x="2228780" y="1847131"/>
            <a:ext cx="7566000" cy="4501969"/>
            <a:chOff x="100025" y="781050"/>
            <a:chExt cx="8972375" cy="5338800"/>
          </a:xfrm>
        </p:grpSpPr>
        <p:sp>
          <p:nvSpPr>
            <p:cNvPr id="17" name="Google Shape;206;p34">
              <a:extLst>
                <a:ext uri="{FF2B5EF4-FFF2-40B4-BE49-F238E27FC236}">
                  <a16:creationId xmlns:a16="http://schemas.microsoft.com/office/drawing/2014/main" id="{7397D269-3C26-4BB4-AA73-5F5887A7E913}"/>
                </a:ext>
              </a:extLst>
            </p:cNvPr>
            <p:cNvSpPr txBox="1"/>
            <p:nvPr/>
          </p:nvSpPr>
          <p:spPr>
            <a:xfrm>
              <a:off x="271475" y="885825"/>
              <a:ext cx="4386300" cy="26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207;p34">
              <a:extLst>
                <a:ext uri="{FF2B5EF4-FFF2-40B4-BE49-F238E27FC236}">
                  <a16:creationId xmlns:a16="http://schemas.microsoft.com/office/drawing/2014/main" id="{50029B9C-79FC-47F9-91AE-CDEA30C0A904}"/>
                </a:ext>
              </a:extLst>
            </p:cNvPr>
            <p:cNvSpPr/>
            <p:nvPr/>
          </p:nvSpPr>
          <p:spPr>
            <a:xfrm>
              <a:off x="214325" y="1028700"/>
              <a:ext cx="8743800" cy="4986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cxnSp>
          <p:nvCxnSpPr>
            <p:cNvPr id="19" name="Google Shape;208;p34">
              <a:extLst>
                <a:ext uri="{FF2B5EF4-FFF2-40B4-BE49-F238E27FC236}">
                  <a16:creationId xmlns:a16="http://schemas.microsoft.com/office/drawing/2014/main" id="{938A2B93-1506-4E37-BDFE-6A2A8C2122E4}"/>
                </a:ext>
              </a:extLst>
            </p:cNvPr>
            <p:cNvCxnSpPr>
              <a:stCxn id="18" idx="0"/>
            </p:cNvCxnSpPr>
            <p:nvPr/>
          </p:nvCxnSpPr>
          <p:spPr>
            <a:xfrm>
              <a:off x="4586225" y="1028700"/>
              <a:ext cx="0" cy="49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9;p34">
              <a:extLst>
                <a:ext uri="{FF2B5EF4-FFF2-40B4-BE49-F238E27FC236}">
                  <a16:creationId xmlns:a16="http://schemas.microsoft.com/office/drawing/2014/main" id="{0FCF410C-B50C-4790-ACF2-DD4FC286EB6F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>
            <a:xfrm>
              <a:off x="214325" y="3521850"/>
              <a:ext cx="8743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" name="Google Shape;210;p34">
              <a:extLst>
                <a:ext uri="{FF2B5EF4-FFF2-40B4-BE49-F238E27FC236}">
                  <a16:creationId xmlns:a16="http://schemas.microsoft.com/office/drawing/2014/main" id="{129CF863-21D3-4A0C-BB7C-93FFF665485F}"/>
                </a:ext>
              </a:extLst>
            </p:cNvPr>
            <p:cNvSpPr txBox="1"/>
            <p:nvPr/>
          </p:nvSpPr>
          <p:spPr>
            <a:xfrm>
              <a:off x="2143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211;p34">
              <a:extLst>
                <a:ext uri="{FF2B5EF4-FFF2-40B4-BE49-F238E27FC236}">
                  <a16:creationId xmlns:a16="http://schemas.microsoft.com/office/drawing/2014/main" id="{689B57B6-BC49-4F82-8A72-94EF09D4B406}"/>
                </a:ext>
              </a:extLst>
            </p:cNvPr>
            <p:cNvSpPr txBox="1"/>
            <p:nvPr/>
          </p:nvSpPr>
          <p:spPr>
            <a:xfrm>
              <a:off x="45862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212;p34">
              <a:extLst>
                <a:ext uri="{FF2B5EF4-FFF2-40B4-BE49-F238E27FC236}">
                  <a16:creationId xmlns:a16="http://schemas.microsoft.com/office/drawing/2014/main" id="{B77FA40B-5B3D-4F8A-A163-FB5B11701239}"/>
                </a:ext>
              </a:extLst>
            </p:cNvPr>
            <p:cNvSpPr txBox="1"/>
            <p:nvPr/>
          </p:nvSpPr>
          <p:spPr>
            <a:xfrm>
              <a:off x="2143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213;p34">
              <a:extLst>
                <a:ext uri="{FF2B5EF4-FFF2-40B4-BE49-F238E27FC236}">
                  <a16:creationId xmlns:a16="http://schemas.microsoft.com/office/drawing/2014/main" id="{EB5219EC-F679-4906-9FAF-4942A8CA96C5}"/>
                </a:ext>
              </a:extLst>
            </p:cNvPr>
            <p:cNvSpPr txBox="1"/>
            <p:nvPr/>
          </p:nvSpPr>
          <p:spPr>
            <a:xfrm>
              <a:off x="45862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214;p34">
              <a:extLst>
                <a:ext uri="{FF2B5EF4-FFF2-40B4-BE49-F238E27FC236}">
                  <a16:creationId xmlns:a16="http://schemas.microsoft.com/office/drawing/2014/main" id="{F22B30DF-5501-4279-A560-3449338ED1A8}"/>
                </a:ext>
              </a:extLst>
            </p:cNvPr>
            <p:cNvSpPr txBox="1"/>
            <p:nvPr/>
          </p:nvSpPr>
          <p:spPr>
            <a:xfrm>
              <a:off x="100025" y="885825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 dirty="0">
                  <a:solidFill>
                    <a:srgbClr val="4A86E8"/>
                  </a:solidFill>
                </a:rPr>
                <a:t>AKARI</a:t>
              </a:r>
              <a:endParaRPr b="1" dirty="0">
                <a:solidFill>
                  <a:srgbClr val="4A86E8"/>
                </a:solidFill>
              </a:endParaRPr>
            </a:p>
          </p:txBody>
        </p:sp>
        <p:sp>
          <p:nvSpPr>
            <p:cNvPr id="26" name="Google Shape;215;p34">
              <a:extLst>
                <a:ext uri="{FF2B5EF4-FFF2-40B4-BE49-F238E27FC236}">
                  <a16:creationId xmlns:a16="http://schemas.microsoft.com/office/drawing/2014/main" id="{E2CE97DC-63F8-4B51-97B7-7AD5095D47E5}"/>
                </a:ext>
              </a:extLst>
            </p:cNvPr>
            <p:cNvSpPr txBox="1"/>
            <p:nvPr/>
          </p:nvSpPr>
          <p:spPr>
            <a:xfrm>
              <a:off x="7861600" y="7810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SAMUEL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7" name="Google Shape;216;p34">
              <a:extLst>
                <a:ext uri="{FF2B5EF4-FFF2-40B4-BE49-F238E27FC236}">
                  <a16:creationId xmlns:a16="http://schemas.microsoft.com/office/drawing/2014/main" id="{8D29BC2A-14F8-4695-A876-6A3EA65EF097}"/>
                </a:ext>
              </a:extLst>
            </p:cNvPr>
            <p:cNvSpPr txBox="1"/>
            <p:nvPr/>
          </p:nvSpPr>
          <p:spPr>
            <a:xfrm>
              <a:off x="159775" y="56371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AMARA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8" name="Google Shape;217;p34">
              <a:extLst>
                <a:ext uri="{FF2B5EF4-FFF2-40B4-BE49-F238E27FC236}">
                  <a16:creationId xmlns:a16="http://schemas.microsoft.com/office/drawing/2014/main" id="{53FD4F8C-20F8-4A21-9B86-7046439E65D2}"/>
                </a:ext>
              </a:extLst>
            </p:cNvPr>
            <p:cNvSpPr txBox="1"/>
            <p:nvPr/>
          </p:nvSpPr>
          <p:spPr>
            <a:xfrm>
              <a:off x="8143875" y="5694150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US" b="1">
                  <a:solidFill>
                    <a:srgbClr val="4A86E8"/>
                  </a:solidFill>
                </a:rPr>
                <a:t>IAN</a:t>
              </a:r>
              <a:endParaRPr b="1">
                <a:solidFill>
                  <a:srgbClr val="4A86E8"/>
                </a:solidFill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9"/>
          <p:cNvSpPr txBox="1">
            <a:spLocks noGrp="1"/>
          </p:cNvSpPr>
          <p:nvPr>
            <p:ph type="title"/>
          </p:nvPr>
        </p:nvSpPr>
        <p:spPr>
          <a:xfrm>
            <a:off x="1428420" y="998557"/>
            <a:ext cx="9335159" cy="80141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sz="3600" dirty="0"/>
              <a:t>Station 6: Leadership, Governance and Legal Framework</a:t>
            </a:r>
            <a:endParaRPr sz="3600" dirty="0"/>
          </a:p>
        </p:txBody>
      </p:sp>
      <p:grpSp>
        <p:nvGrpSpPr>
          <p:cNvPr id="16" name="Group 15" descr="A quadrant chart. In each corner there is a name, starting from the top left clockwise: Akari, Samuel, Amara, Ian">
            <a:extLst>
              <a:ext uri="{FF2B5EF4-FFF2-40B4-BE49-F238E27FC236}">
                <a16:creationId xmlns:a16="http://schemas.microsoft.com/office/drawing/2014/main" id="{4FDCA41A-FEA8-4ECB-B3F0-9BC5CEEBBD1C}"/>
              </a:ext>
            </a:extLst>
          </p:cNvPr>
          <p:cNvGrpSpPr>
            <a:grpSpLocks noChangeAspect="1"/>
          </p:cNvGrpSpPr>
          <p:nvPr/>
        </p:nvGrpSpPr>
        <p:grpSpPr>
          <a:xfrm>
            <a:off x="2312990" y="2110305"/>
            <a:ext cx="7566000" cy="4501969"/>
            <a:chOff x="100025" y="781050"/>
            <a:chExt cx="8972375" cy="5338800"/>
          </a:xfrm>
        </p:grpSpPr>
        <p:sp>
          <p:nvSpPr>
            <p:cNvPr id="17" name="Google Shape;206;p34">
              <a:extLst>
                <a:ext uri="{FF2B5EF4-FFF2-40B4-BE49-F238E27FC236}">
                  <a16:creationId xmlns:a16="http://schemas.microsoft.com/office/drawing/2014/main" id="{04A29370-C3C1-461C-A36F-A7FC56F49636}"/>
                </a:ext>
              </a:extLst>
            </p:cNvPr>
            <p:cNvSpPr txBox="1"/>
            <p:nvPr/>
          </p:nvSpPr>
          <p:spPr>
            <a:xfrm>
              <a:off x="271475" y="885825"/>
              <a:ext cx="4386300" cy="26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207;p34">
              <a:extLst>
                <a:ext uri="{FF2B5EF4-FFF2-40B4-BE49-F238E27FC236}">
                  <a16:creationId xmlns:a16="http://schemas.microsoft.com/office/drawing/2014/main" id="{29C1854C-765E-42E7-ABA3-FDBB13BE7884}"/>
                </a:ext>
              </a:extLst>
            </p:cNvPr>
            <p:cNvSpPr/>
            <p:nvPr/>
          </p:nvSpPr>
          <p:spPr>
            <a:xfrm>
              <a:off x="214325" y="1028700"/>
              <a:ext cx="8743800" cy="4986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cxnSp>
          <p:nvCxnSpPr>
            <p:cNvPr id="19" name="Google Shape;208;p34">
              <a:extLst>
                <a:ext uri="{FF2B5EF4-FFF2-40B4-BE49-F238E27FC236}">
                  <a16:creationId xmlns:a16="http://schemas.microsoft.com/office/drawing/2014/main" id="{11C6D691-E604-436E-AAC1-2A1B62D96CC7}"/>
                </a:ext>
              </a:extLst>
            </p:cNvPr>
            <p:cNvCxnSpPr>
              <a:stCxn id="18" idx="0"/>
            </p:cNvCxnSpPr>
            <p:nvPr/>
          </p:nvCxnSpPr>
          <p:spPr>
            <a:xfrm>
              <a:off x="4586225" y="1028700"/>
              <a:ext cx="0" cy="49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9;p34">
              <a:extLst>
                <a:ext uri="{FF2B5EF4-FFF2-40B4-BE49-F238E27FC236}">
                  <a16:creationId xmlns:a16="http://schemas.microsoft.com/office/drawing/2014/main" id="{696C99DE-F242-4B7C-9B84-5726D59741BD}"/>
                </a:ext>
              </a:extLst>
            </p:cNvPr>
            <p:cNvCxnSpPr>
              <a:stCxn id="18" idx="1"/>
              <a:endCxn id="18" idx="3"/>
            </p:cNvCxnSpPr>
            <p:nvPr/>
          </p:nvCxnSpPr>
          <p:spPr>
            <a:xfrm>
              <a:off x="214325" y="3521850"/>
              <a:ext cx="8743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" name="Google Shape;210;p34">
              <a:extLst>
                <a:ext uri="{FF2B5EF4-FFF2-40B4-BE49-F238E27FC236}">
                  <a16:creationId xmlns:a16="http://schemas.microsoft.com/office/drawing/2014/main" id="{65C86B83-F207-465D-BD32-0FBFC12DA216}"/>
                </a:ext>
              </a:extLst>
            </p:cNvPr>
            <p:cNvSpPr txBox="1"/>
            <p:nvPr/>
          </p:nvSpPr>
          <p:spPr>
            <a:xfrm>
              <a:off x="2143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211;p34">
              <a:extLst>
                <a:ext uri="{FF2B5EF4-FFF2-40B4-BE49-F238E27FC236}">
                  <a16:creationId xmlns:a16="http://schemas.microsoft.com/office/drawing/2014/main" id="{26D32979-F4EC-4FFD-A5B3-277208EDD009}"/>
                </a:ext>
              </a:extLst>
            </p:cNvPr>
            <p:cNvSpPr txBox="1"/>
            <p:nvPr/>
          </p:nvSpPr>
          <p:spPr>
            <a:xfrm>
              <a:off x="4586225" y="352185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212;p34">
              <a:extLst>
                <a:ext uri="{FF2B5EF4-FFF2-40B4-BE49-F238E27FC236}">
                  <a16:creationId xmlns:a16="http://schemas.microsoft.com/office/drawing/2014/main" id="{CD24BC90-E0EC-420E-8549-3AAFA1B03874}"/>
                </a:ext>
              </a:extLst>
            </p:cNvPr>
            <p:cNvSpPr txBox="1"/>
            <p:nvPr/>
          </p:nvSpPr>
          <p:spPr>
            <a:xfrm>
              <a:off x="2143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213;p34">
              <a:extLst>
                <a:ext uri="{FF2B5EF4-FFF2-40B4-BE49-F238E27FC236}">
                  <a16:creationId xmlns:a16="http://schemas.microsoft.com/office/drawing/2014/main" id="{8B106D81-347B-4474-B251-6BB15BD3E077}"/>
                </a:ext>
              </a:extLst>
            </p:cNvPr>
            <p:cNvSpPr txBox="1"/>
            <p:nvPr/>
          </p:nvSpPr>
          <p:spPr>
            <a:xfrm>
              <a:off x="4586225" y="1043000"/>
              <a:ext cx="4386300" cy="24789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214;p34">
              <a:extLst>
                <a:ext uri="{FF2B5EF4-FFF2-40B4-BE49-F238E27FC236}">
                  <a16:creationId xmlns:a16="http://schemas.microsoft.com/office/drawing/2014/main" id="{058CF1ED-63E9-47ED-810B-73CBEECE7F2F}"/>
                </a:ext>
              </a:extLst>
            </p:cNvPr>
            <p:cNvSpPr txBox="1"/>
            <p:nvPr/>
          </p:nvSpPr>
          <p:spPr>
            <a:xfrm>
              <a:off x="100025" y="885825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 dirty="0">
                  <a:solidFill>
                    <a:srgbClr val="4A86E8"/>
                  </a:solidFill>
                </a:rPr>
                <a:t>AKARI</a:t>
              </a:r>
              <a:endParaRPr b="1" dirty="0">
                <a:solidFill>
                  <a:srgbClr val="4A86E8"/>
                </a:solidFill>
              </a:endParaRPr>
            </a:p>
          </p:txBody>
        </p:sp>
        <p:sp>
          <p:nvSpPr>
            <p:cNvPr id="26" name="Google Shape;215;p34">
              <a:extLst>
                <a:ext uri="{FF2B5EF4-FFF2-40B4-BE49-F238E27FC236}">
                  <a16:creationId xmlns:a16="http://schemas.microsoft.com/office/drawing/2014/main" id="{D5D6806B-50E3-4E21-AD69-F11C2F34DA29}"/>
                </a:ext>
              </a:extLst>
            </p:cNvPr>
            <p:cNvSpPr txBox="1"/>
            <p:nvPr/>
          </p:nvSpPr>
          <p:spPr>
            <a:xfrm>
              <a:off x="7861600" y="7810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SAMUEL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7" name="Google Shape;216;p34">
              <a:extLst>
                <a:ext uri="{FF2B5EF4-FFF2-40B4-BE49-F238E27FC236}">
                  <a16:creationId xmlns:a16="http://schemas.microsoft.com/office/drawing/2014/main" id="{AFEDC5DF-273B-4114-9049-E54AC6E64196}"/>
                </a:ext>
              </a:extLst>
            </p:cNvPr>
            <p:cNvSpPr txBox="1"/>
            <p:nvPr/>
          </p:nvSpPr>
          <p:spPr>
            <a:xfrm>
              <a:off x="159775" y="5637150"/>
              <a:ext cx="12108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r>
                <a:rPr lang="en-US" b="1">
                  <a:solidFill>
                    <a:srgbClr val="4A86E8"/>
                  </a:solidFill>
                </a:rPr>
                <a:t>AMARA</a:t>
              </a:r>
              <a:endParaRPr b="1">
                <a:solidFill>
                  <a:srgbClr val="4A86E8"/>
                </a:solidFill>
              </a:endParaRPr>
            </a:p>
          </p:txBody>
        </p:sp>
        <p:sp>
          <p:nvSpPr>
            <p:cNvPr id="28" name="Google Shape;217;p34">
              <a:extLst>
                <a:ext uri="{FF2B5EF4-FFF2-40B4-BE49-F238E27FC236}">
                  <a16:creationId xmlns:a16="http://schemas.microsoft.com/office/drawing/2014/main" id="{9319D173-39B2-4CFF-871D-EDD335F49CC7}"/>
                </a:ext>
              </a:extLst>
            </p:cNvPr>
            <p:cNvSpPr txBox="1"/>
            <p:nvPr/>
          </p:nvSpPr>
          <p:spPr>
            <a:xfrm>
              <a:off x="8143875" y="5694150"/>
              <a:ext cx="928500" cy="425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US" b="1">
                  <a:solidFill>
                    <a:srgbClr val="4A86E8"/>
                  </a:solidFill>
                </a:rPr>
                <a:t>IAN</a:t>
              </a:r>
              <a:endParaRPr b="1">
                <a:solidFill>
                  <a:srgbClr val="4A86E8"/>
                </a:solidFill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036CF-4F6F-354E-B0DB-EFAC5DD0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897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BREAK! Come back at :00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8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965068" y="953351"/>
            <a:ext cx="10393626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Futura Std Book" panose="020B0802020204020204" pitchFamily="34" charset="0"/>
              </a:rPr>
              <a:t>Objectives of </a:t>
            </a:r>
            <a:r>
              <a:rPr lang="en-US">
                <a:latin typeface="Futura Std Book" panose="020B0802020204020204" pitchFamily="34" charset="0"/>
              </a:rPr>
              <a:t>the module</a:t>
            </a:r>
            <a:endParaRPr dirty="0">
              <a:latin typeface="Futura Std Book" panose="020B0802020204020204" pitchFamily="34" charset="0"/>
            </a:endParaRPr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964538" y="2177315"/>
            <a:ext cx="10395274" cy="44778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2200" dirty="0" err="1">
                <a:latin typeface="Futura Std Book" panose="020B0802020204020204" pitchFamily="34" charset="0"/>
              </a:rPr>
              <a:t>Become</a:t>
            </a:r>
            <a:r>
              <a:rPr lang="fr-FR" sz="2200" dirty="0">
                <a:latin typeface="Futura Std Book" panose="020B0802020204020204" pitchFamily="34" charset="0"/>
              </a:rPr>
              <a:t> </a:t>
            </a:r>
            <a:r>
              <a:rPr lang="fr-FR" sz="2200" dirty="0" err="1">
                <a:latin typeface="Futura Std Book" panose="020B0802020204020204" pitchFamily="34" charset="0"/>
              </a:rPr>
              <a:t>familiar</a:t>
            </a:r>
            <a:r>
              <a:rPr lang="fr-FR" sz="2200" dirty="0">
                <a:latin typeface="Futura Std Book" panose="020B0802020204020204" pitchFamily="34" charset="0"/>
              </a:rPr>
              <a:t> </a:t>
            </a:r>
            <a:r>
              <a:rPr lang="fr-FR" sz="2200" dirty="0" err="1">
                <a:latin typeface="Futura Std Book" panose="020B0802020204020204" pitchFamily="34" charset="0"/>
              </a:rPr>
              <a:t>with</a:t>
            </a:r>
            <a:r>
              <a:rPr lang="en-PT" sz="2200" dirty="0">
                <a:latin typeface="Futura Std Book" panose="020B0802020204020204" pitchFamily="34" charset="0"/>
              </a:rPr>
              <a:t> the resource package and its components.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PT" sz="2200" dirty="0">
                <a:latin typeface="Futura Std Book" panose="020B0802020204020204" pitchFamily="34" charset="0"/>
              </a:rPr>
              <a:t>Gain an understanding of the current situation in terms of access to health for people with disabilities.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PT" sz="2200" dirty="0">
                <a:latin typeface="Futura Std Book" panose="020B0802020204020204" pitchFamily="34" charset="0"/>
              </a:rPr>
              <a:t>Identify concrete steps that policymakers can take to guarantee inclusive health care services in the process of implementing S</a:t>
            </a:r>
            <a:r>
              <a:rPr lang="es-CO" sz="2200" dirty="0" err="1">
                <a:latin typeface="Futura Std Book" panose="020B0802020204020204" pitchFamily="34" charset="0"/>
              </a:rPr>
              <a:t>ustainable</a:t>
            </a:r>
            <a:r>
              <a:rPr lang="es-CO" sz="2200" dirty="0">
                <a:latin typeface="Futura Std Book" panose="020B0802020204020204" pitchFamily="34" charset="0"/>
              </a:rPr>
              <a:t> </a:t>
            </a:r>
            <a:r>
              <a:rPr lang="en-PT" sz="2200" dirty="0">
                <a:latin typeface="Futura Std Book" panose="020B0802020204020204" pitchFamily="34" charset="0"/>
              </a:rPr>
              <a:t>D</a:t>
            </a:r>
            <a:r>
              <a:rPr lang="es-CO" sz="2200" dirty="0" err="1">
                <a:latin typeface="Futura Std Book" panose="020B0802020204020204" pitchFamily="34" charset="0"/>
              </a:rPr>
              <a:t>evelopment</a:t>
            </a:r>
            <a:r>
              <a:rPr lang="es-CO" sz="2200" dirty="0">
                <a:latin typeface="Futura Std Book" panose="020B0802020204020204" pitchFamily="34" charset="0"/>
              </a:rPr>
              <a:t> </a:t>
            </a:r>
            <a:r>
              <a:rPr lang="en-PT" sz="2200" dirty="0">
                <a:latin typeface="Futura Std Book" panose="020B0802020204020204" pitchFamily="34" charset="0"/>
              </a:rPr>
              <a:t>G</a:t>
            </a:r>
            <a:r>
              <a:rPr lang="es-CO" sz="2200" dirty="0" err="1">
                <a:latin typeface="Futura Std Book" panose="020B0802020204020204" pitchFamily="34" charset="0"/>
              </a:rPr>
              <a:t>oals</a:t>
            </a:r>
            <a:r>
              <a:rPr lang="en-PT" sz="2200" dirty="0">
                <a:latin typeface="Futura Std Book" panose="020B0802020204020204" pitchFamily="34" charset="0"/>
              </a:rPr>
              <a:t> 3 with a disability-rights lens.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PT" sz="2200" dirty="0">
                <a:latin typeface="Futura Std Book" panose="020B0802020204020204" pitchFamily="34" charset="0"/>
              </a:rPr>
              <a:t>Learn how to obtain additional information to support implementation of access to health in your own context.</a:t>
            </a:r>
            <a:endParaRPr sz="2200" dirty="0">
              <a:latin typeface="Futura Std Book" panose="020B08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17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1"/>
          <p:cNvSpPr txBox="1">
            <a:spLocks noGrp="1"/>
          </p:cNvSpPr>
          <p:nvPr>
            <p:ph type="title"/>
          </p:nvPr>
        </p:nvSpPr>
        <p:spPr>
          <a:xfrm>
            <a:off x="898379" y="953350"/>
            <a:ext cx="10443875" cy="1090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>
                <a:latin typeface="Futura Std Book" panose="020B0802020204020204" pitchFamily="34" charset="0"/>
              </a:rPr>
              <a:t>Next Steps</a:t>
            </a:r>
            <a:endParaRPr>
              <a:latin typeface="Futura Std Book" panose="020B0802020204020204" pitchFamily="34" charset="0"/>
            </a:endParaRPr>
          </a:p>
        </p:txBody>
      </p:sp>
      <p:sp>
        <p:nvSpPr>
          <p:cNvPr id="314" name="Google Shape;314;p41"/>
          <p:cNvSpPr txBox="1">
            <a:spLocks noGrp="1"/>
          </p:cNvSpPr>
          <p:nvPr>
            <p:ph type="body" idx="1"/>
          </p:nvPr>
        </p:nvSpPr>
        <p:spPr>
          <a:xfrm>
            <a:off x="898379" y="2177313"/>
            <a:ext cx="10443875" cy="4627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  <a:buNone/>
            </a:pPr>
            <a:endParaRPr sz="2600">
              <a:solidFill>
                <a:schemeClr val="dk1"/>
              </a:solidFill>
              <a:latin typeface="Futura Std Book" panose="020B0802020204020204" pitchFamily="34" charset="0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100000"/>
              </a:lnSpc>
              <a:spcBef>
                <a:spcPts val="520"/>
              </a:spcBef>
              <a:buClr>
                <a:schemeClr val="dk2"/>
              </a:buClr>
              <a:buSzPts val="2600"/>
              <a:buNone/>
            </a:pPr>
            <a:r>
              <a:rPr lang="en-US">
                <a:latin typeface="Futura Std Book" panose="020B0802020204020204" pitchFamily="34" charset="0"/>
              </a:rPr>
              <a:t>(Add here any follow-up information)</a:t>
            </a:r>
            <a:endParaRPr>
              <a:latin typeface="Futura Std Book" panose="020B0802020204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520"/>
              </a:spcBef>
              <a:buClr>
                <a:schemeClr val="dk2"/>
              </a:buClr>
              <a:buSzPts val="2600"/>
              <a:buNone/>
            </a:pPr>
            <a:endParaRPr>
              <a:latin typeface="Futura Std Book" panose="020B0802020204020204" pitchFamily="34" charset="0"/>
            </a:endParaRPr>
          </a:p>
          <a:p>
            <a:pPr marL="342900" indent="-177800">
              <a:spcBef>
                <a:spcPts val="520"/>
              </a:spcBef>
              <a:buClr>
                <a:schemeClr val="dk2"/>
              </a:buClr>
              <a:buSzPts val="2600"/>
              <a:buNone/>
            </a:pPr>
            <a:endParaRPr sz="2600" i="1">
              <a:solidFill>
                <a:schemeClr val="dk2"/>
              </a:solidFill>
              <a:latin typeface="Futura Std Book" panose="020B0802020204020204" pitchFamily="34" charset="0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2"/>
          <p:cNvSpPr txBox="1">
            <a:spLocks noGrp="1"/>
          </p:cNvSpPr>
          <p:nvPr>
            <p:ph type="title"/>
          </p:nvPr>
        </p:nvSpPr>
        <p:spPr>
          <a:xfrm>
            <a:off x="963035" y="1041255"/>
            <a:ext cx="9841224" cy="1090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/>
              <a:t>Closing</a:t>
            </a:r>
            <a:endParaRPr/>
          </a:p>
        </p:txBody>
      </p:sp>
      <p:sp>
        <p:nvSpPr>
          <p:cNvPr id="319" name="Google Shape;319;p42"/>
          <p:cNvSpPr txBox="1">
            <a:spLocks noGrp="1"/>
          </p:cNvSpPr>
          <p:nvPr>
            <p:ph type="body" idx="1"/>
          </p:nvPr>
        </p:nvSpPr>
        <p:spPr>
          <a:xfrm>
            <a:off x="971122" y="2133618"/>
            <a:ext cx="10398841" cy="42393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0" indent="0">
              <a:spcBef>
                <a:spcPts val="360"/>
              </a:spcBef>
              <a:buNone/>
            </a:pPr>
            <a:r>
              <a:rPr lang="en-US" sz="3300" dirty="0">
                <a:latin typeface="Futura Std Book" panose="020B0802020204020204" pitchFamily="34" charset="0"/>
              </a:rPr>
              <a:t>Name </a:t>
            </a:r>
            <a:r>
              <a:rPr lang="en-US" sz="3300" b="1" dirty="0">
                <a:latin typeface="Futura Std Book" panose="020B0802020204020204" pitchFamily="34" charset="0"/>
              </a:rPr>
              <a:t>one commitment</a:t>
            </a:r>
            <a:r>
              <a:rPr lang="en-US" sz="3300" dirty="0">
                <a:latin typeface="Futura Std Book" panose="020B0802020204020204" pitchFamily="34" charset="0"/>
              </a:rPr>
              <a:t> you’re making to advance health policies in your country in benefit of persons with disabilities after today’s session and who in your specific context can hold you accountable for it?</a:t>
            </a:r>
            <a:endParaRPr sz="3300"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4"/>
          <p:cNvSpPr txBox="1">
            <a:spLocks noGrp="1"/>
          </p:cNvSpPr>
          <p:nvPr>
            <p:ph type="title"/>
          </p:nvPr>
        </p:nvSpPr>
        <p:spPr>
          <a:xfrm>
            <a:off x="963035" y="953350"/>
            <a:ext cx="10351510" cy="1090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2600"/>
            </a:pPr>
            <a:r>
              <a:rPr lang="en-US" dirty="0"/>
              <a:t>Resources</a:t>
            </a:r>
            <a:endParaRPr dirty="0"/>
          </a:p>
        </p:txBody>
      </p:sp>
      <p:sp>
        <p:nvSpPr>
          <p:cNvPr id="378" name="Google Shape;378;p34"/>
          <p:cNvSpPr txBox="1">
            <a:spLocks noGrp="1"/>
          </p:cNvSpPr>
          <p:nvPr>
            <p:ph type="body" idx="1"/>
          </p:nvPr>
        </p:nvSpPr>
        <p:spPr>
          <a:xfrm>
            <a:off x="963035" y="2177313"/>
            <a:ext cx="10351510" cy="302276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3937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600"/>
              <a:buFont typeface="Arial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Resource package link</a:t>
            </a:r>
            <a:endParaRPr dirty="0">
              <a:latin typeface="Futura Std Book" panose="020B0802020204020204" pitchFamily="34" charset="0"/>
            </a:endParaRPr>
          </a:p>
          <a:p>
            <a:pPr marL="914400" lvl="1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Policy </a:t>
            </a:r>
            <a:r>
              <a:rPr lang="es-CO" dirty="0">
                <a:latin typeface="Futura Std Book" panose="020B0802020204020204" pitchFamily="34" charset="0"/>
              </a:rPr>
              <a:t>Guidance</a:t>
            </a:r>
            <a:endParaRPr dirty="0">
              <a:latin typeface="Futura Std Book" panose="020B0802020204020204" pitchFamily="34" charset="0"/>
            </a:endParaRPr>
          </a:p>
          <a:p>
            <a:pPr marL="914400" lvl="1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Human Rights Indicators</a:t>
            </a:r>
            <a:endParaRPr dirty="0">
              <a:latin typeface="Futura Std Book" panose="020B0802020204020204" pitchFamily="34" charset="0"/>
            </a:endParaRPr>
          </a:p>
          <a:p>
            <a:pPr marL="914400" lvl="1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Data Sources Guidance</a:t>
            </a:r>
            <a:endParaRPr dirty="0">
              <a:latin typeface="Futura Std Book" panose="020B0802020204020204" pitchFamily="34" charset="0"/>
            </a:endParaRPr>
          </a:p>
          <a:p>
            <a:pPr marL="914400" lvl="1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Training Modules</a:t>
            </a:r>
          </a:p>
          <a:p>
            <a:pPr marL="914400" lvl="1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Videos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(Add other relevant resources)</a:t>
            </a:r>
            <a:endParaRPr dirty="0">
              <a:latin typeface="Futura Std Book" panose="020B0802020204020204" pitchFamily="34" charset="0"/>
            </a:endParaRPr>
          </a:p>
          <a:p>
            <a:pPr marL="0" indent="0">
              <a:spcBef>
                <a:spcPts val="520"/>
              </a:spcBef>
              <a:buClr>
                <a:schemeClr val="dk2"/>
              </a:buClr>
              <a:buSzPts val="2600"/>
              <a:buNone/>
            </a:pPr>
            <a:endParaRPr sz="2600" dirty="0">
              <a:solidFill>
                <a:schemeClr val="dk2"/>
              </a:solidFill>
              <a:latin typeface="Futura Std Book" panose="020B080202020402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5681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rot="16200000">
            <a:off x="11549448" y="6237377"/>
            <a:ext cx="6351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FFFF"/>
                </a:solidFill>
                <a:latin typeface="Futura Std Light"/>
                <a:cs typeface="Futura Std Light"/>
              </a:rPr>
              <a:t>OHCHR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9856" y="1934640"/>
            <a:ext cx="2347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5134A87-5E6B-4F8A-9AA7-D17B299B569A}"/>
              </a:ext>
            </a:extLst>
          </p:cNvPr>
          <p:cNvSpPr>
            <a:spLocks noGrp="1"/>
          </p:cNvSpPr>
          <p:nvPr/>
        </p:nvSpPr>
        <p:spPr>
          <a:xfrm>
            <a:off x="835152" y="1350628"/>
            <a:ext cx="10515600" cy="4798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utura Std Book" panose="020B08020202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5400" dirty="0"/>
              <a:t>Thank you!</a:t>
            </a:r>
            <a:br>
              <a:rPr lang="en-US" sz="6000" dirty="0"/>
            </a:br>
            <a:br>
              <a:rPr lang="en-US" sz="6000" dirty="0"/>
            </a:br>
            <a:r>
              <a:rPr lang="en-US" sz="6000" dirty="0"/>
              <a:t>For further information, </a:t>
            </a:r>
            <a:br>
              <a:rPr lang="en-US" sz="6000" dirty="0"/>
            </a:br>
            <a:r>
              <a:rPr lang="en-US" sz="6000" dirty="0"/>
              <a:t>please contact:</a:t>
            </a:r>
            <a:br>
              <a:rPr lang="en-US" sz="60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1346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956678" y="953351"/>
            <a:ext cx="10459609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latin typeface="Futura Std Book" panose="020B0802020204020204" pitchFamily="34" charset="0"/>
              </a:rPr>
              <a:t>What’s in the toolkit?</a:t>
            </a:r>
            <a:endParaRPr>
              <a:latin typeface="Futura Std Book" panose="020B0802020204020204" pitchFamily="34" charset="0"/>
            </a:endParaRPr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956149" y="2177315"/>
            <a:ext cx="10461268" cy="44778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Policy </a:t>
            </a:r>
            <a:r>
              <a:rPr lang="es-CO" dirty="0">
                <a:latin typeface="Futura Std Book" panose="020B0802020204020204" pitchFamily="34" charset="0"/>
              </a:rPr>
              <a:t>Guidance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Human Rights Indicators for the Convention on the Rights of Persons with Disabilities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Data Sources Guidance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Training Materials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Videos</a:t>
            </a:r>
            <a:endParaRPr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939889" y="902230"/>
            <a:ext cx="10451228" cy="6276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latin typeface="Futura Std Book" panose="020B0802020204020204" pitchFamily="34" charset="0"/>
              </a:rPr>
              <a:t>Agenda</a:t>
            </a:r>
            <a:endParaRPr>
              <a:latin typeface="Futura Std Book" panose="020B0802020204020204" pitchFamily="34" charset="0"/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939364" y="1793750"/>
            <a:ext cx="10452886" cy="4330213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Futura Std Book" panose="020B0802020204020204" pitchFamily="34" charset="0"/>
              </a:rPr>
              <a:t>Start time: 00:00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sz="2400" dirty="0">
                <a:latin typeface="Futura Std Book" panose="020B0802020204020204" pitchFamily="34" charset="0"/>
              </a:rPr>
              <a:t>Disability &amp; Ableism (if applicable)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sz="2400" dirty="0">
                <a:latin typeface="Futura Std Book" panose="020B0802020204020204" pitchFamily="34" charset="0"/>
              </a:rPr>
              <a:t>Data contest!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sz="2400" dirty="0">
                <a:latin typeface="Futura Std Book" panose="020B0802020204020204" pitchFamily="34" charset="0"/>
              </a:rPr>
              <a:t>The Road to Health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endParaRPr sz="2400" dirty="0">
              <a:latin typeface="Futura Std Book" panose="020B08020202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Futura Std Book" panose="020B0802020204020204" pitchFamily="34" charset="0"/>
              </a:rPr>
              <a:t>Meal time: 00:00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sz="2400" dirty="0">
                <a:latin typeface="Futura Std Book" panose="020B0802020204020204" pitchFamily="34" charset="0"/>
              </a:rPr>
              <a:t>Video Viewing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sz="2400" dirty="0">
                <a:latin typeface="Futura Std Book" panose="020B0802020204020204" pitchFamily="34" charset="0"/>
              </a:rPr>
              <a:t>Implementation Challenge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-342900">
              <a:lnSpc>
                <a:spcPct val="100000"/>
              </a:lnSpc>
              <a:spcBef>
                <a:spcPts val="0"/>
              </a:spcBef>
              <a:buSzPts val="1800"/>
              <a:buChar char="▪"/>
            </a:pPr>
            <a:r>
              <a:rPr lang="en-US" sz="2400" dirty="0">
                <a:latin typeface="Futura Std Book" panose="020B0802020204020204" pitchFamily="34" charset="0"/>
              </a:rPr>
              <a:t>Next Steps</a:t>
            </a:r>
            <a:endParaRPr sz="2400" dirty="0">
              <a:latin typeface="Futura Std Book" panose="020B0802020204020204" pitchFamily="34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endParaRPr sz="2400" dirty="0">
              <a:latin typeface="Futura Std Book" panose="020B08020202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Futura Std Book" panose="020B0802020204020204" pitchFamily="34" charset="0"/>
              </a:rPr>
              <a:t>Closing time: 00:00</a:t>
            </a:r>
            <a:endParaRPr sz="2400"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1082180" y="2366912"/>
            <a:ext cx="10368792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dirty="0"/>
              <a:t>What did you think about disability when you were 8-12 years old?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4683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928828" y="1037749"/>
            <a:ext cx="10392507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>
                <a:latin typeface="Futura Std Book" panose="020B0802020204020204" pitchFamily="34" charset="0"/>
              </a:rPr>
              <a:t>In trios:</a:t>
            </a:r>
            <a:endParaRPr>
              <a:latin typeface="Futura Std Book" panose="020B0802020204020204" pitchFamily="34" charset="0"/>
            </a:endParaRPr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880648" y="2270388"/>
            <a:ext cx="10394155" cy="44778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342900">
              <a:spcBef>
                <a:spcPts val="36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Share what you remembered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What do you notice in common between the stories?</a:t>
            </a:r>
            <a:endParaRPr dirty="0">
              <a:latin typeface="Futura Std Book" panose="020B0802020204020204" pitchFamily="34" charset="0"/>
            </a:endParaRPr>
          </a:p>
          <a:p>
            <a:pPr marL="457200" indent="-342900">
              <a:spcBef>
                <a:spcPts val="0"/>
              </a:spcBef>
              <a:buSzPts val="1800"/>
              <a:buChar char="▪"/>
            </a:pPr>
            <a:r>
              <a:rPr lang="en-US" dirty="0">
                <a:latin typeface="Futura Std Book" panose="020B0802020204020204" pitchFamily="34" charset="0"/>
              </a:rPr>
              <a:t>Come up with a list of words that you associated with disability during that time of your life.</a:t>
            </a:r>
            <a:endParaRPr dirty="0">
              <a:latin typeface="Futura Std Book" panose="020B0802020204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973458" y="953351"/>
            <a:ext cx="10409282" cy="10905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>
                <a:latin typeface="Futura Std Book" panose="020B0802020204020204" pitchFamily="34" charset="0"/>
              </a:rPr>
              <a:t>Ableism</a:t>
            </a:r>
            <a:endParaRPr>
              <a:latin typeface="Futura Std Book" panose="020B0802020204020204" pitchFamily="34" charset="0"/>
            </a:endParaRPr>
          </a:p>
        </p:txBody>
      </p:sp>
      <p:sp>
        <p:nvSpPr>
          <p:cNvPr id="98" name="Google Shape;98;p16"/>
          <p:cNvSpPr txBox="1">
            <a:spLocks noGrp="1"/>
          </p:cNvSpPr>
          <p:nvPr>
            <p:ph type="body" idx="1"/>
          </p:nvPr>
        </p:nvSpPr>
        <p:spPr>
          <a:xfrm>
            <a:off x="972927" y="2177315"/>
            <a:ext cx="10410933" cy="44778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0" indent="0">
              <a:spcBef>
                <a:spcPts val="360"/>
              </a:spcBef>
              <a:buNone/>
            </a:pPr>
            <a:r>
              <a:rPr lang="en-US" dirty="0">
                <a:latin typeface="Futura Std Book" panose="020B0802020204020204" pitchFamily="34" charset="0"/>
              </a:rPr>
              <a:t>“a value system that considers certain typical characteristics of body and mind as essential for living a life of value. Based on strict standards of appearance, functioning and </a:t>
            </a:r>
            <a:r>
              <a:rPr lang="en-US" dirty="0" err="1">
                <a:latin typeface="Futura Std Book" panose="020B0802020204020204" pitchFamily="34" charset="0"/>
              </a:rPr>
              <a:t>behaviour</a:t>
            </a:r>
            <a:r>
              <a:rPr lang="en-US" dirty="0">
                <a:latin typeface="Futura Std Book" panose="020B0802020204020204" pitchFamily="34" charset="0"/>
              </a:rPr>
              <a:t>, </a:t>
            </a:r>
            <a:r>
              <a:rPr lang="en-US" dirty="0" err="1">
                <a:latin typeface="Futura Std Book" panose="020B0802020204020204" pitchFamily="34" charset="0"/>
              </a:rPr>
              <a:t>ableist</a:t>
            </a:r>
            <a:r>
              <a:rPr lang="en-US" dirty="0">
                <a:latin typeface="Futura Std Book" panose="020B0802020204020204" pitchFamily="34" charset="0"/>
              </a:rPr>
              <a:t> ways of thinking consider the disability experience as a misfortune that leads to suffering and disadvantage and invariably devalues human life”.</a:t>
            </a:r>
            <a:endParaRPr dirty="0">
              <a:latin typeface="Futura Std Book" panose="020B0802020204020204" pitchFamily="34" charset="0"/>
            </a:endParaRPr>
          </a:p>
          <a:p>
            <a:pPr marL="0" indent="0">
              <a:spcBef>
                <a:spcPts val="360"/>
              </a:spcBef>
              <a:buNone/>
            </a:pPr>
            <a:endParaRPr dirty="0">
              <a:latin typeface="Futura Std Book" panose="020B0802020204020204" pitchFamily="34" charset="0"/>
            </a:endParaRPr>
          </a:p>
          <a:p>
            <a:pPr marL="0" indent="0" algn="r">
              <a:buClr>
                <a:srgbClr val="006FB7"/>
              </a:buClr>
              <a:buNone/>
            </a:pPr>
            <a:r>
              <a:rPr lang="en-US" sz="2000" dirty="0">
                <a:solidFill>
                  <a:srgbClr val="333333"/>
                </a:solidFill>
                <a:latin typeface="Futura Std Book" panose="020B0802020204020204" pitchFamily="34" charset="0"/>
              </a:rPr>
              <a:t>Special Rapporteur on the rights of persons with disabilities, Report on the impact of ableism in medical and scientific practice, </a:t>
            </a:r>
            <a:r>
              <a:rPr lang="en-US" sz="2000" u="sng" dirty="0">
                <a:solidFill>
                  <a:srgbClr val="333333"/>
                </a:solidFill>
                <a:latin typeface="Futura Std Book" panose="020B0802020204020204" pitchFamily="34" charset="0"/>
                <a:hlinkClick r:id="rId3"/>
              </a:rPr>
              <a:t>A/HRC/43/41</a:t>
            </a:r>
            <a:r>
              <a:rPr lang="en-US" sz="2000" u="sng" dirty="0">
                <a:solidFill>
                  <a:srgbClr val="333333"/>
                </a:solidFill>
                <a:latin typeface="Futura Std Book" panose="020B0802020204020204" pitchFamily="34" charset="0"/>
              </a:rPr>
              <a:t>, </a:t>
            </a:r>
            <a:r>
              <a:rPr lang="en-US" sz="2000" dirty="0">
                <a:solidFill>
                  <a:srgbClr val="333333"/>
                </a:solidFill>
                <a:latin typeface="Futura Std Book" panose="020B0802020204020204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6779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036CF-4F6F-354E-B0DB-EFAC5DD0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897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BREAK! Come back at :00</a:t>
            </a:r>
          </a:p>
        </p:txBody>
      </p:sp>
    </p:spTree>
    <p:extLst>
      <p:ext uri="{BB962C8B-B14F-4D97-AF65-F5344CB8AC3E}">
        <p14:creationId xmlns:p14="http://schemas.microsoft.com/office/powerpoint/2010/main" val="2012630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42C6A69-F7AD-4170-87BA-0595BA09053C}" vid="{E613236A-6E84-4364-B4C5-8C27DA4503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UNBRANDED</Template>
  <TotalTime>16</TotalTime>
  <Words>1041</Words>
  <Application>Microsoft Office PowerPoint</Application>
  <PresentationFormat>Widescreen</PresentationFormat>
  <Paragraphs>133</Paragraphs>
  <Slides>33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Futura Std Book</vt:lpstr>
      <vt:lpstr>Futura Std Light</vt:lpstr>
      <vt:lpstr>Office Theme</vt:lpstr>
      <vt:lpstr>PowerPoint Presentation</vt:lpstr>
      <vt:lpstr>Welcome!</vt:lpstr>
      <vt:lpstr>Objectives of the module</vt:lpstr>
      <vt:lpstr>What’s in the toolkit?</vt:lpstr>
      <vt:lpstr>Agenda</vt:lpstr>
      <vt:lpstr>What did you think about disability when you were 8-12 years old?</vt:lpstr>
      <vt:lpstr>In trios:</vt:lpstr>
      <vt:lpstr>Ableism</vt:lpstr>
      <vt:lpstr>BREAK! Come back at :00</vt:lpstr>
      <vt:lpstr>WELCOME TO THE DATA CONTEST!</vt:lpstr>
      <vt:lpstr>Question 1 - Name two ways in which persons with disabilities experience health and health care inequalities.  (5 points)</vt:lpstr>
      <vt:lpstr>Question 1 - Name two ways in which persons with disabilities experience health and health care inequalities.  (5 points)  </vt:lpstr>
      <vt:lpstr>Question 2: What percentage of persons with disabilities cannot afford health care, compared to other persons? (5 points)</vt:lpstr>
      <vt:lpstr>Question 2: What percentage of persons with disabilities cannot afford health care, compared to other persons? (5 points)  </vt:lpstr>
      <vt:lpstr>Question 3 - What proportion of persons with disabilities indicated that they needed but could not get health care? (5 points)</vt:lpstr>
      <vt:lpstr>Question 3 - What proportion of persons with disabilities indicated that they needed but could not get health care? (5 points)</vt:lpstr>
      <vt:lpstr>Question 4 - True/False - Existing mental health laws and policies continue to restrict rights by authorising involuntary treatment and detention based on actual or perceived impairment. (5 points)</vt:lpstr>
      <vt:lpstr>Question 4 - True/False - Existing mental health laws and policies continue to restrict rights by authorising involuntary treatment and detention based on actual or perceived impairment. (5 points)</vt:lpstr>
      <vt:lpstr>Question 5: Challenge! (10 points)</vt:lpstr>
      <vt:lpstr>Road to Health Scenarios</vt:lpstr>
      <vt:lpstr>BREAK! Come back at :00</vt:lpstr>
      <vt:lpstr>Short Video</vt:lpstr>
      <vt:lpstr>Station 1: Health Information Systems</vt:lpstr>
      <vt:lpstr>Station 2: Medicines and Technology</vt:lpstr>
      <vt:lpstr>Station 3: Health Workforce</vt:lpstr>
      <vt:lpstr>Station 4: Service Delivery</vt:lpstr>
      <vt:lpstr>Station 5: Financing</vt:lpstr>
      <vt:lpstr>Station 6: Leadership, Governance and Legal Framework</vt:lpstr>
      <vt:lpstr>BREAK! Come back at :00</vt:lpstr>
      <vt:lpstr>Next Steps</vt:lpstr>
      <vt:lpstr>Closing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– Promoting the Rights of Persons with Disabilities through the Sustainable Development Goals  A Resource Package</dc:title>
  <dc:creator>Juan Sebastian Jaime Pardo</dc:creator>
  <cp:lastModifiedBy>Juan Sebastian Jaime Pardo</cp:lastModifiedBy>
  <cp:revision>3</cp:revision>
  <dcterms:created xsi:type="dcterms:W3CDTF">2022-10-04T16:52:31Z</dcterms:created>
  <dcterms:modified xsi:type="dcterms:W3CDTF">2022-10-11T12:54:21Z</dcterms:modified>
</cp:coreProperties>
</file>