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98" r:id="rId5"/>
    <p:sldId id="299" r:id="rId6"/>
    <p:sldId id="300" r:id="rId7"/>
    <p:sldId id="262" r:id="rId8"/>
    <p:sldId id="301" r:id="rId9"/>
    <p:sldId id="264"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4" r:id="rId23"/>
    <p:sldId id="315" r:id="rId24"/>
    <p:sldId id="316" r:id="rId25"/>
    <p:sldId id="317" r:id="rId26"/>
    <p:sldId id="318" r:id="rId27"/>
    <p:sldId id="319" r:id="rId28"/>
    <p:sldId id="320" r:id="rId29"/>
    <p:sldId id="321" r:id="rId30"/>
    <p:sldId id="322" r:id="rId31"/>
    <p:sldId id="323" r:id="rId32"/>
    <p:sldId id="324" r:id="rId33"/>
    <p:sldId id="325"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71440A-27DF-4AA4-BA89-1D3961D6FB86}" type="datetimeFigureOut">
              <a:rPr lang="en-GB" smtClean="0"/>
              <a:t>11/10/2022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AE23B9-6ABB-4FAE-9299-8E32682B312E}" type="slidenum">
              <a:rPr lang="en-GB" smtClean="0"/>
              <a:t>‹#›</a:t>
            </a:fld>
            <a:endParaRPr lang="en-GB"/>
          </a:p>
        </p:txBody>
      </p:sp>
    </p:spTree>
    <p:extLst>
      <p:ext uri="{BB962C8B-B14F-4D97-AF65-F5344CB8AC3E}">
        <p14:creationId xmlns:p14="http://schemas.microsoft.com/office/powerpoint/2010/main" val="3208597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8945B8A-8DB1-DE4D-88FD-212EC0A87B53}" type="slidenum">
              <a:rPr lang="en-US" smtClean="0"/>
              <a:t>1</a:t>
            </a:fld>
            <a:endParaRPr lang="en-US"/>
          </a:p>
        </p:txBody>
      </p:sp>
    </p:spTree>
    <p:extLst>
      <p:ext uri="{BB962C8B-B14F-4D97-AF65-F5344CB8AC3E}">
        <p14:creationId xmlns:p14="http://schemas.microsoft.com/office/powerpoint/2010/main" val="2732958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9da518b884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9da518b884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9da518b88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g9da518b884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9da518b88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g9da518b884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59083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9cc4d0cb7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g9cc4d0cb7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9cc4d0cb7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g9cc4d0cb7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836900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9cc4d0cb7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g9cc4d0cb7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9cc4d0cb7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g9cc4d0cb7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57403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9da518b884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9da518b884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857554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9da518b884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9da518b884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9da518b88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9da518b88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9da518b884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9da518b884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9da518b884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9da518b884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9da518b884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9da518b884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9d6b3e492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9d6b3e492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9abae77d7f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9abae77d7f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9abae77d7f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9abae77d7f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3" name="Google Shape;21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9abae77d7f_3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9abae77d7f_3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9abae77d7f_3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9abae77d7f_3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9da518b88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9da518b88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9abae77d7f_3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9abae77d7f_3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9da518b884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9da518b88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9da518b884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9da518b88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9da518b884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9da518b88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9da518b884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9da518b884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9da518b884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9da518b88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92010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9da518b884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9da518b884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8F0B2-C540-4C43-847A-4E1F9F5F2B6B}"/>
              </a:ext>
            </a:extLst>
          </p:cNvPr>
          <p:cNvSpPr>
            <a:spLocks noGrp="1"/>
          </p:cNvSpPr>
          <p:nvPr>
            <p:ph type="ctrTitle"/>
          </p:nvPr>
        </p:nvSpPr>
        <p:spPr>
          <a:xfrm>
            <a:off x="1524000" y="1122363"/>
            <a:ext cx="9144000" cy="2387600"/>
          </a:xfrm>
        </p:spPr>
        <p:txBody>
          <a:bodyPr anchor="b"/>
          <a:lstStyle>
            <a:lvl1pPr algn="ctr">
              <a:defRPr sz="6000">
                <a:latin typeface="Futura Std Book" panose="020B0802020204020204" pitchFamily="34" charset="0"/>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17FDD0B0-22A7-4C2B-B80E-80A2D41B5470}"/>
              </a:ext>
            </a:extLst>
          </p:cNvPr>
          <p:cNvSpPr>
            <a:spLocks noGrp="1"/>
          </p:cNvSpPr>
          <p:nvPr>
            <p:ph type="subTitle" idx="1"/>
          </p:nvPr>
        </p:nvSpPr>
        <p:spPr>
          <a:xfrm>
            <a:off x="1524000" y="3602038"/>
            <a:ext cx="9144000" cy="1655762"/>
          </a:xfrm>
        </p:spPr>
        <p:txBody>
          <a:bodyPr/>
          <a:lstStyle>
            <a:lvl1pPr marL="0" indent="0" algn="ctr">
              <a:buNone/>
              <a:defRPr sz="2400">
                <a:latin typeface="Futura Std Book" panose="020B08020202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677C8B65-2476-486A-8942-597DF58A67F3}"/>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9E637F04-F1DF-4FD3-BCEA-8362DA2CDC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4997F6-3DC5-41B1-BBBD-6B881A0CAECB}"/>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2388480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67240-712C-4838-A506-C3434916C78F}"/>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771998-A6D2-4EFE-9D4A-FAA2C8426044}"/>
              </a:ext>
            </a:extLst>
          </p:cNvPr>
          <p:cNvSpPr>
            <a:spLocks noGrp="1"/>
          </p:cNvSpPr>
          <p:nvPr>
            <p:ph type="body" orient="vert" idx="1"/>
          </p:nvPr>
        </p:nvSpPr>
        <p:spPr/>
        <p:txBody>
          <a:bodyPr vert="eaVert"/>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76AE57-9858-4CF6-A224-0A1FC3708D1D}"/>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5" name="Footer Placeholder 4">
            <a:extLst>
              <a:ext uri="{FF2B5EF4-FFF2-40B4-BE49-F238E27FC236}">
                <a16:creationId xmlns:a16="http://schemas.microsoft.com/office/drawing/2014/main" id="{476AC64B-FB58-47A8-82AE-7C57D442EC0C}"/>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6" name="Slide Number Placeholder 5">
            <a:extLst>
              <a:ext uri="{FF2B5EF4-FFF2-40B4-BE49-F238E27FC236}">
                <a16:creationId xmlns:a16="http://schemas.microsoft.com/office/drawing/2014/main" id="{DACAC21F-E140-4B31-B338-56844E77B4FF}"/>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605403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774D60-86CD-42D8-AB59-CEDE851D1984}"/>
              </a:ext>
            </a:extLst>
          </p:cNvPr>
          <p:cNvSpPr>
            <a:spLocks noGrp="1"/>
          </p:cNvSpPr>
          <p:nvPr>
            <p:ph type="title" orient="vert"/>
          </p:nvPr>
        </p:nvSpPr>
        <p:spPr>
          <a:xfrm>
            <a:off x="8724900" y="365125"/>
            <a:ext cx="2628900" cy="5811838"/>
          </a:xfrm>
        </p:spPr>
        <p:txBody>
          <a:bodyPr vert="eaVert"/>
          <a:lstStyle>
            <a:lvl1pPr>
              <a:defRPr>
                <a:latin typeface="Futura Std Book" panose="020B0802020204020204" pitchFamily="34" charset="0"/>
              </a:defRPr>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401D21-9D77-4F46-804B-25750EA608DC}"/>
              </a:ext>
            </a:extLst>
          </p:cNvPr>
          <p:cNvSpPr>
            <a:spLocks noGrp="1"/>
          </p:cNvSpPr>
          <p:nvPr>
            <p:ph type="body" orient="vert" idx="1"/>
          </p:nvPr>
        </p:nvSpPr>
        <p:spPr>
          <a:xfrm>
            <a:off x="838200" y="365125"/>
            <a:ext cx="7734300" cy="5811838"/>
          </a:xfrm>
        </p:spPr>
        <p:txBody>
          <a:bodyPr vert="eaVert"/>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E1220D-FA09-47CD-BD71-DD0D708A6ADE}"/>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5" name="Footer Placeholder 4">
            <a:extLst>
              <a:ext uri="{FF2B5EF4-FFF2-40B4-BE49-F238E27FC236}">
                <a16:creationId xmlns:a16="http://schemas.microsoft.com/office/drawing/2014/main" id="{2A2E9512-AA3F-4524-AA00-2C2EE4A65253}"/>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6" name="Slide Number Placeholder 5">
            <a:extLst>
              <a:ext uri="{FF2B5EF4-FFF2-40B4-BE49-F238E27FC236}">
                <a16:creationId xmlns:a16="http://schemas.microsoft.com/office/drawing/2014/main" id="{D73DD4DB-A9EE-47B0-AE11-B91EEF083EF7}"/>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58800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FD956-DFE4-4AB4-A28E-1C9F823FD335}"/>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15B97706-E26E-432C-A125-346AEB538F78}"/>
              </a:ext>
            </a:extLst>
          </p:cNvPr>
          <p:cNvSpPr>
            <a:spLocks noGrp="1"/>
          </p:cNvSpPr>
          <p:nvPr>
            <p:ph idx="1"/>
          </p:nvPr>
        </p:nvSpPr>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3AB5AAB2-EDC3-41DB-A756-34EB07A0C680}"/>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E2160649-4F63-468F-A296-311EEB80C5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6FCF2F-0220-4C91-9B38-DCB11FC68E80}"/>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51601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AC6DC-319C-4C38-8BF3-A1711C2A4DDB}"/>
              </a:ext>
            </a:extLst>
          </p:cNvPr>
          <p:cNvSpPr>
            <a:spLocks noGrp="1"/>
          </p:cNvSpPr>
          <p:nvPr>
            <p:ph type="title"/>
          </p:nvPr>
        </p:nvSpPr>
        <p:spPr>
          <a:xfrm>
            <a:off x="831850" y="1709738"/>
            <a:ext cx="10515600" cy="2852737"/>
          </a:xfrm>
        </p:spPr>
        <p:txBody>
          <a:bodyPr anchor="b"/>
          <a:lstStyle>
            <a:lvl1pPr>
              <a:defRPr sz="6000">
                <a:latin typeface="Futura Std Book" panose="020B0802020204020204" pitchFamily="34" charset="0"/>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356CEEF9-F69A-4751-BC3D-A5F51D695D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Futura Std Book" panose="020B0802020204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47B277-B18E-43BD-9657-2FFAE7439AC5}"/>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dirty="0"/>
          </a:p>
        </p:txBody>
      </p:sp>
      <p:sp>
        <p:nvSpPr>
          <p:cNvPr id="5" name="Footer Placeholder 4">
            <a:extLst>
              <a:ext uri="{FF2B5EF4-FFF2-40B4-BE49-F238E27FC236}">
                <a16:creationId xmlns:a16="http://schemas.microsoft.com/office/drawing/2014/main" id="{4F467887-3EB2-4D8D-9ABF-7AA72E9E0C86}"/>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dirty="0"/>
          </a:p>
        </p:txBody>
      </p:sp>
      <p:sp>
        <p:nvSpPr>
          <p:cNvPr id="6" name="Slide Number Placeholder 5">
            <a:extLst>
              <a:ext uri="{FF2B5EF4-FFF2-40B4-BE49-F238E27FC236}">
                <a16:creationId xmlns:a16="http://schemas.microsoft.com/office/drawing/2014/main" id="{90A42675-BCFB-411B-8584-BAFE3A64E8E0}"/>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dirty="0"/>
          </a:p>
        </p:txBody>
      </p:sp>
    </p:spTree>
    <p:extLst>
      <p:ext uri="{BB962C8B-B14F-4D97-AF65-F5344CB8AC3E}">
        <p14:creationId xmlns:p14="http://schemas.microsoft.com/office/powerpoint/2010/main" val="232568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C1ED2-238C-4F4E-BF35-ACDC5B4D9716}"/>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0E5EAAF0-B985-4B43-9206-8539AE3015F4}"/>
              </a:ext>
            </a:extLst>
          </p:cNvPr>
          <p:cNvSpPr>
            <a:spLocks noGrp="1"/>
          </p:cNvSpPr>
          <p:nvPr>
            <p:ph sz="half" idx="1"/>
          </p:nvPr>
        </p:nvSpPr>
        <p:spPr>
          <a:xfrm>
            <a:off x="838200" y="1825625"/>
            <a:ext cx="5181600" cy="435133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FEFBB78D-33CE-4A9E-ADC4-919B45B2ED29}"/>
              </a:ext>
            </a:extLst>
          </p:cNvPr>
          <p:cNvSpPr>
            <a:spLocks noGrp="1"/>
          </p:cNvSpPr>
          <p:nvPr>
            <p:ph sz="half" idx="2"/>
          </p:nvPr>
        </p:nvSpPr>
        <p:spPr>
          <a:xfrm>
            <a:off x="6172200" y="1825625"/>
            <a:ext cx="5181600" cy="435133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B1E67525-F81D-47B7-B0A8-8D502595903F}"/>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6" name="Footer Placeholder 5">
            <a:extLst>
              <a:ext uri="{FF2B5EF4-FFF2-40B4-BE49-F238E27FC236}">
                <a16:creationId xmlns:a16="http://schemas.microsoft.com/office/drawing/2014/main" id="{99559C59-343A-40CC-8CD5-E64E98A691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8933EA-E1EC-4941-BACA-CB302A62C03B}"/>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109478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88552-9542-4C8E-8DBA-126770F2E096}"/>
              </a:ext>
            </a:extLst>
          </p:cNvPr>
          <p:cNvSpPr>
            <a:spLocks noGrp="1"/>
          </p:cNvSpPr>
          <p:nvPr>
            <p:ph type="title"/>
          </p:nvPr>
        </p:nvSpPr>
        <p:spPr>
          <a:xfrm>
            <a:off x="839788" y="365125"/>
            <a:ext cx="10515600" cy="1325563"/>
          </a:xfrm>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5ECD02C1-0D6A-48FD-9027-A5B05D3CE4C5}"/>
              </a:ext>
            </a:extLst>
          </p:cNvPr>
          <p:cNvSpPr>
            <a:spLocks noGrp="1"/>
          </p:cNvSpPr>
          <p:nvPr>
            <p:ph type="body" idx="1"/>
          </p:nvPr>
        </p:nvSpPr>
        <p:spPr>
          <a:xfrm>
            <a:off x="839788" y="1681163"/>
            <a:ext cx="5157787" cy="823912"/>
          </a:xfrm>
        </p:spPr>
        <p:txBody>
          <a:bodyPr anchor="b"/>
          <a:lstStyle>
            <a:lvl1pPr marL="0" indent="0">
              <a:buNone/>
              <a:defRPr sz="2400" b="1">
                <a:latin typeface="Futura Std Book" panose="020B08020202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9EF59A-FA61-4F78-9F48-CF35F094FB9D}"/>
              </a:ext>
            </a:extLst>
          </p:cNvPr>
          <p:cNvSpPr>
            <a:spLocks noGrp="1"/>
          </p:cNvSpPr>
          <p:nvPr>
            <p:ph sz="half" idx="2"/>
          </p:nvPr>
        </p:nvSpPr>
        <p:spPr>
          <a:xfrm>
            <a:off x="839788" y="2505075"/>
            <a:ext cx="5157787" cy="368458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ADEF201-4AB9-4188-9243-C1ADEC93122D}"/>
              </a:ext>
            </a:extLst>
          </p:cNvPr>
          <p:cNvSpPr>
            <a:spLocks noGrp="1"/>
          </p:cNvSpPr>
          <p:nvPr>
            <p:ph type="body" sz="quarter" idx="3"/>
          </p:nvPr>
        </p:nvSpPr>
        <p:spPr>
          <a:xfrm>
            <a:off x="6172200" y="1681163"/>
            <a:ext cx="5183188" cy="823912"/>
          </a:xfrm>
        </p:spPr>
        <p:txBody>
          <a:bodyPr anchor="b"/>
          <a:lstStyle>
            <a:lvl1pPr marL="0" indent="0">
              <a:buNone/>
              <a:defRPr sz="2400" b="1">
                <a:latin typeface="Futura Std Book" panose="020B08020202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D9472B-62C2-494B-A857-B01B41FD9CFA}"/>
              </a:ext>
            </a:extLst>
          </p:cNvPr>
          <p:cNvSpPr>
            <a:spLocks noGrp="1"/>
          </p:cNvSpPr>
          <p:nvPr>
            <p:ph sz="quarter" idx="4"/>
          </p:nvPr>
        </p:nvSpPr>
        <p:spPr>
          <a:xfrm>
            <a:off x="6172200" y="2505075"/>
            <a:ext cx="5183188" cy="3684588"/>
          </a:xfrm>
        </p:spPr>
        <p:txBody>
          <a:bodyPr/>
          <a:lstStyle>
            <a:lvl1pPr>
              <a:defRPr>
                <a:latin typeface="Futura Std Book" panose="020B0802020204020204" pitchFamily="34" charset="0"/>
              </a:defRPr>
            </a:lvl1pPr>
            <a:lvl2pPr>
              <a:defRPr>
                <a:latin typeface="Futura Std Book" panose="020B0802020204020204" pitchFamily="34" charset="0"/>
              </a:defRPr>
            </a:lvl2pPr>
            <a:lvl3pPr>
              <a:defRPr>
                <a:latin typeface="Futura Std Book" panose="020B0802020204020204" pitchFamily="34" charset="0"/>
              </a:defRPr>
            </a:lvl3pPr>
            <a:lvl4pPr>
              <a:defRPr>
                <a:latin typeface="Futura Std Book" panose="020B0802020204020204" pitchFamily="34" charset="0"/>
              </a:defRPr>
            </a:lvl4pPr>
            <a:lvl5pPr>
              <a:defRPr>
                <a:latin typeface="Futura Std Book" panose="020B08020202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8DA3DB-B5A3-4D51-817F-F9E5189C7E45}"/>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8" name="Footer Placeholder 7">
            <a:extLst>
              <a:ext uri="{FF2B5EF4-FFF2-40B4-BE49-F238E27FC236}">
                <a16:creationId xmlns:a16="http://schemas.microsoft.com/office/drawing/2014/main" id="{AB84D055-D49F-4E99-9EDF-CAB3EE5A83B1}"/>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9" name="Slide Number Placeholder 8">
            <a:extLst>
              <a:ext uri="{FF2B5EF4-FFF2-40B4-BE49-F238E27FC236}">
                <a16:creationId xmlns:a16="http://schemas.microsoft.com/office/drawing/2014/main" id="{0F925A69-65CF-4B64-B2EC-B7AE5D800229}"/>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1121575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7A432-F2FC-46C1-AC0C-9E8852E785E0}"/>
              </a:ext>
            </a:extLst>
          </p:cNvPr>
          <p:cNvSpPr>
            <a:spLocks noGrp="1"/>
          </p:cNvSpPr>
          <p:nvPr>
            <p:ph type="title"/>
          </p:nvPr>
        </p:nvSpPr>
        <p:spPr/>
        <p:txBody>
          <a:bodyPr/>
          <a:lstStyle>
            <a:lvl1pPr>
              <a:defRPr>
                <a:latin typeface="Futura Std Book" panose="020B0802020204020204" pitchFamily="34" charset="0"/>
              </a:defRPr>
            </a:lvl1pPr>
          </a:lstStyle>
          <a:p>
            <a:r>
              <a:rPr lang="en-US"/>
              <a:t>Click to edit Master title style</a:t>
            </a:r>
            <a:endParaRPr lang="en-GB" dirty="0"/>
          </a:p>
        </p:txBody>
      </p:sp>
      <p:sp>
        <p:nvSpPr>
          <p:cNvPr id="3" name="Date Placeholder 2">
            <a:extLst>
              <a:ext uri="{FF2B5EF4-FFF2-40B4-BE49-F238E27FC236}">
                <a16:creationId xmlns:a16="http://schemas.microsoft.com/office/drawing/2014/main" id="{091AF452-E844-4F81-98D4-88CF9BD48C13}"/>
              </a:ext>
            </a:extLst>
          </p:cNvPr>
          <p:cNvSpPr>
            <a:spLocks noGrp="1"/>
          </p:cNvSpPr>
          <p:nvPr>
            <p:ph type="dt" sz="half" idx="10"/>
          </p:nvPr>
        </p:nvSpPr>
        <p:spPr/>
        <p:txBody>
          <a:bodyPr/>
          <a:lstStyle/>
          <a:p>
            <a:fld id="{E326B948-A972-4CDE-A1DE-4E930CCED007}" type="datetimeFigureOut">
              <a:rPr lang="en-GB" smtClean="0"/>
              <a:t>11/10/2022</a:t>
            </a:fld>
            <a:endParaRPr lang="en-GB"/>
          </a:p>
        </p:txBody>
      </p:sp>
      <p:sp>
        <p:nvSpPr>
          <p:cNvPr id="4" name="Footer Placeholder 3">
            <a:extLst>
              <a:ext uri="{FF2B5EF4-FFF2-40B4-BE49-F238E27FC236}">
                <a16:creationId xmlns:a16="http://schemas.microsoft.com/office/drawing/2014/main" id="{CEBFA5B3-0F16-415D-AD22-8D6D064B96F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536D01B-DEBB-4B6E-A2A7-134C99AE87D7}"/>
              </a:ext>
            </a:extLst>
          </p:cNvPr>
          <p:cNvSpPr>
            <a:spLocks noGrp="1"/>
          </p:cNvSpPr>
          <p:nvPr>
            <p:ph type="sldNum" sz="quarter" idx="12"/>
          </p:nvPr>
        </p:nvSpPr>
        <p:spPr/>
        <p:txBody>
          <a:bodyPr/>
          <a:lstStyle/>
          <a:p>
            <a:fld id="{C9C3C185-07F4-4968-A01B-CB4B0BC64100}" type="slidenum">
              <a:rPr lang="en-GB" smtClean="0"/>
              <a:t>‹#›</a:t>
            </a:fld>
            <a:endParaRPr lang="en-GB"/>
          </a:p>
        </p:txBody>
      </p:sp>
    </p:spTree>
    <p:extLst>
      <p:ext uri="{BB962C8B-B14F-4D97-AF65-F5344CB8AC3E}">
        <p14:creationId xmlns:p14="http://schemas.microsoft.com/office/powerpoint/2010/main" val="3246793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8D6B69-BD1B-4EC7-B000-FFFC58DB63CC}"/>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3" name="Footer Placeholder 2">
            <a:extLst>
              <a:ext uri="{FF2B5EF4-FFF2-40B4-BE49-F238E27FC236}">
                <a16:creationId xmlns:a16="http://schemas.microsoft.com/office/drawing/2014/main" id="{0CA0B58B-5BA7-4BC4-8081-79C983155CCB}"/>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4" name="Slide Number Placeholder 3">
            <a:extLst>
              <a:ext uri="{FF2B5EF4-FFF2-40B4-BE49-F238E27FC236}">
                <a16:creationId xmlns:a16="http://schemas.microsoft.com/office/drawing/2014/main" id="{68E3B03B-985D-491E-BB3D-53657F3DBE1B}"/>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2958126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5BC72-FE6F-4EF3-97EE-5DE6B0AA590D}"/>
              </a:ext>
            </a:extLst>
          </p:cNvPr>
          <p:cNvSpPr>
            <a:spLocks noGrp="1"/>
          </p:cNvSpPr>
          <p:nvPr>
            <p:ph type="title"/>
          </p:nvPr>
        </p:nvSpPr>
        <p:spPr>
          <a:xfrm>
            <a:off x="839788" y="457200"/>
            <a:ext cx="3932237" cy="1600200"/>
          </a:xfrm>
        </p:spPr>
        <p:txBody>
          <a:bodyPr anchor="b"/>
          <a:lstStyle>
            <a:lvl1pPr>
              <a:defRPr sz="3200">
                <a:latin typeface="Futura Std Book" panose="020B0802020204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BA65F1E-E11F-45DC-B6A0-71CFAA989BA6}"/>
              </a:ext>
            </a:extLst>
          </p:cNvPr>
          <p:cNvSpPr>
            <a:spLocks noGrp="1"/>
          </p:cNvSpPr>
          <p:nvPr>
            <p:ph idx="1"/>
          </p:nvPr>
        </p:nvSpPr>
        <p:spPr>
          <a:xfrm>
            <a:off x="5183188" y="987425"/>
            <a:ext cx="6172200" cy="4873625"/>
          </a:xfrm>
        </p:spPr>
        <p:txBody>
          <a:bodyPr/>
          <a:lstStyle>
            <a:lvl1pPr>
              <a:defRPr sz="3200">
                <a:latin typeface="Futura Std Book" panose="020B0802020204020204" pitchFamily="34" charset="0"/>
              </a:defRPr>
            </a:lvl1pPr>
            <a:lvl2pPr>
              <a:defRPr sz="2800">
                <a:latin typeface="Futura Std Book" panose="020B0802020204020204" pitchFamily="34" charset="0"/>
              </a:defRPr>
            </a:lvl2pPr>
            <a:lvl3pPr>
              <a:defRPr sz="2400">
                <a:latin typeface="Futura Std Book" panose="020B0802020204020204" pitchFamily="34" charset="0"/>
              </a:defRPr>
            </a:lvl3pPr>
            <a:lvl4pPr>
              <a:defRPr sz="2000">
                <a:latin typeface="Futura Std Book" panose="020B0802020204020204" pitchFamily="34" charset="0"/>
              </a:defRPr>
            </a:lvl4pPr>
            <a:lvl5pPr>
              <a:defRPr sz="2000">
                <a:latin typeface="Futura Std Book" panose="020B0802020204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D5B013-F939-4D78-A411-0905EACBE302}"/>
              </a:ext>
            </a:extLst>
          </p:cNvPr>
          <p:cNvSpPr>
            <a:spLocks noGrp="1"/>
          </p:cNvSpPr>
          <p:nvPr>
            <p:ph type="body" sz="half" idx="2"/>
          </p:nvPr>
        </p:nvSpPr>
        <p:spPr>
          <a:xfrm>
            <a:off x="839788" y="2057400"/>
            <a:ext cx="3932237" cy="3811588"/>
          </a:xfrm>
        </p:spPr>
        <p:txBody>
          <a:bodyPr/>
          <a:lstStyle>
            <a:lvl1pPr marL="0" indent="0">
              <a:buNone/>
              <a:defRPr sz="1600">
                <a:latin typeface="Futura Std Book" panose="020B08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10E13D-4B5A-4356-AFB7-F3CD5DD7A744}"/>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6" name="Footer Placeholder 5">
            <a:extLst>
              <a:ext uri="{FF2B5EF4-FFF2-40B4-BE49-F238E27FC236}">
                <a16:creationId xmlns:a16="http://schemas.microsoft.com/office/drawing/2014/main" id="{3F6AAA12-A624-4891-8198-E2039E4EB10B}"/>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7" name="Slide Number Placeholder 6">
            <a:extLst>
              <a:ext uri="{FF2B5EF4-FFF2-40B4-BE49-F238E27FC236}">
                <a16:creationId xmlns:a16="http://schemas.microsoft.com/office/drawing/2014/main" id="{AE686E2D-12F8-4976-90C5-E0ECF51D0C40}"/>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3104041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9BD22-D1CA-42F5-B252-D6FB55AC4A38}"/>
              </a:ext>
            </a:extLst>
          </p:cNvPr>
          <p:cNvSpPr>
            <a:spLocks noGrp="1"/>
          </p:cNvSpPr>
          <p:nvPr>
            <p:ph type="title"/>
          </p:nvPr>
        </p:nvSpPr>
        <p:spPr>
          <a:xfrm>
            <a:off x="839788" y="457200"/>
            <a:ext cx="3932237" cy="1600200"/>
          </a:xfrm>
        </p:spPr>
        <p:txBody>
          <a:bodyPr anchor="b"/>
          <a:lstStyle>
            <a:lvl1pPr>
              <a:defRPr sz="3200">
                <a:latin typeface="Futura Std Book" panose="020B0802020204020204" pitchFamily="34" charset="0"/>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BD20F9-CAEC-4CB6-9601-E805E3679088}"/>
              </a:ext>
            </a:extLst>
          </p:cNvPr>
          <p:cNvSpPr>
            <a:spLocks noGrp="1"/>
          </p:cNvSpPr>
          <p:nvPr>
            <p:ph type="pic" idx="1"/>
          </p:nvPr>
        </p:nvSpPr>
        <p:spPr>
          <a:xfrm>
            <a:off x="5183188" y="987425"/>
            <a:ext cx="6172200" cy="4873625"/>
          </a:xfrm>
        </p:spPr>
        <p:txBody>
          <a:bodyPr/>
          <a:lstStyle>
            <a:lvl1pPr marL="0" indent="0">
              <a:buNone/>
              <a:defRPr sz="3200">
                <a:latin typeface="Futura Std Book" panose="020B08020202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8B1F2738-2625-4E81-8319-09D941C2FCED}"/>
              </a:ext>
            </a:extLst>
          </p:cNvPr>
          <p:cNvSpPr>
            <a:spLocks noGrp="1"/>
          </p:cNvSpPr>
          <p:nvPr>
            <p:ph type="body" sz="half" idx="2"/>
          </p:nvPr>
        </p:nvSpPr>
        <p:spPr>
          <a:xfrm>
            <a:off x="839788" y="2057400"/>
            <a:ext cx="3932237" cy="3811588"/>
          </a:xfrm>
        </p:spPr>
        <p:txBody>
          <a:bodyPr/>
          <a:lstStyle>
            <a:lvl1pPr marL="0" indent="0">
              <a:buNone/>
              <a:defRPr sz="1600">
                <a:latin typeface="Futura Std Book" panose="020B0802020204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1F0C4A-E7D2-4375-929F-C76D236DB4F2}"/>
              </a:ext>
            </a:extLst>
          </p:cNvPr>
          <p:cNvSpPr>
            <a:spLocks noGrp="1"/>
          </p:cNvSpPr>
          <p:nvPr>
            <p:ph type="dt" sz="half" idx="10"/>
          </p:nvPr>
        </p:nvSpPr>
        <p:spPr/>
        <p:txBody>
          <a:bodyPr/>
          <a:lstStyle>
            <a:lvl1pPr>
              <a:defRPr>
                <a:latin typeface="Futura Std Book" panose="020B0802020204020204" pitchFamily="34" charset="0"/>
              </a:defRPr>
            </a:lvl1pPr>
          </a:lstStyle>
          <a:p>
            <a:fld id="{E326B948-A972-4CDE-A1DE-4E930CCED007}" type="datetimeFigureOut">
              <a:rPr lang="en-GB" smtClean="0"/>
              <a:pPr/>
              <a:t>11/10/2022</a:t>
            </a:fld>
            <a:endParaRPr lang="en-GB"/>
          </a:p>
        </p:txBody>
      </p:sp>
      <p:sp>
        <p:nvSpPr>
          <p:cNvPr id="6" name="Footer Placeholder 5">
            <a:extLst>
              <a:ext uri="{FF2B5EF4-FFF2-40B4-BE49-F238E27FC236}">
                <a16:creationId xmlns:a16="http://schemas.microsoft.com/office/drawing/2014/main" id="{7A1AF91A-BCDB-459A-A4DB-30F3BF1E9646}"/>
              </a:ext>
            </a:extLst>
          </p:cNvPr>
          <p:cNvSpPr>
            <a:spLocks noGrp="1"/>
          </p:cNvSpPr>
          <p:nvPr>
            <p:ph type="ftr" sz="quarter" idx="11"/>
          </p:nvPr>
        </p:nvSpPr>
        <p:spPr/>
        <p:txBody>
          <a:bodyPr/>
          <a:lstStyle>
            <a:lvl1pPr>
              <a:defRPr>
                <a:latin typeface="Futura Std Book" panose="020B0802020204020204" pitchFamily="34" charset="0"/>
              </a:defRPr>
            </a:lvl1pPr>
          </a:lstStyle>
          <a:p>
            <a:endParaRPr lang="en-GB"/>
          </a:p>
        </p:txBody>
      </p:sp>
      <p:sp>
        <p:nvSpPr>
          <p:cNvPr id="7" name="Slide Number Placeholder 6">
            <a:extLst>
              <a:ext uri="{FF2B5EF4-FFF2-40B4-BE49-F238E27FC236}">
                <a16:creationId xmlns:a16="http://schemas.microsoft.com/office/drawing/2014/main" id="{931EF9AC-40A3-40C1-8E52-14239B28C1B2}"/>
              </a:ext>
            </a:extLst>
          </p:cNvPr>
          <p:cNvSpPr>
            <a:spLocks noGrp="1"/>
          </p:cNvSpPr>
          <p:nvPr>
            <p:ph type="sldNum" sz="quarter" idx="12"/>
          </p:nvPr>
        </p:nvSpPr>
        <p:spPr/>
        <p:txBody>
          <a:bodyPr/>
          <a:lstStyle>
            <a:lvl1pPr>
              <a:defRPr>
                <a:latin typeface="Futura Std Book" panose="020B0802020204020204" pitchFamily="34" charset="0"/>
              </a:defRPr>
            </a:lvl1pPr>
          </a:lstStyle>
          <a:p>
            <a:fld id="{C9C3C185-07F4-4968-A01B-CB4B0BC64100}" type="slidenum">
              <a:rPr lang="en-GB" smtClean="0"/>
              <a:pPr/>
              <a:t>‹#›</a:t>
            </a:fld>
            <a:endParaRPr lang="en-GB"/>
          </a:p>
        </p:txBody>
      </p:sp>
    </p:spTree>
    <p:extLst>
      <p:ext uri="{BB962C8B-B14F-4D97-AF65-F5344CB8AC3E}">
        <p14:creationId xmlns:p14="http://schemas.microsoft.com/office/powerpoint/2010/main" val="185534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CF8884-EFB7-44F9-848D-8164DE5BB7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7FCF8A-F0AE-4E84-8B57-5E97299A05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1EEB8C-8FD1-44D3-A843-ED3935C47E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6B948-A972-4CDE-A1DE-4E930CCED007}" type="datetimeFigureOut">
              <a:rPr lang="en-GB" smtClean="0"/>
              <a:t>11/10/2022</a:t>
            </a:fld>
            <a:endParaRPr lang="en-GB"/>
          </a:p>
        </p:txBody>
      </p:sp>
      <p:sp>
        <p:nvSpPr>
          <p:cNvPr id="5" name="Footer Placeholder 4">
            <a:extLst>
              <a:ext uri="{FF2B5EF4-FFF2-40B4-BE49-F238E27FC236}">
                <a16:creationId xmlns:a16="http://schemas.microsoft.com/office/drawing/2014/main" id="{9C923972-044A-447F-A58D-80190BA25E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D93A6FC-41DE-483F-9AE0-6517997F43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C3C185-07F4-4968-A01B-CB4B0BC64100}" type="slidenum">
              <a:rPr lang="en-GB" smtClean="0"/>
              <a:t>‹#›</a:t>
            </a:fld>
            <a:endParaRPr lang="en-GB"/>
          </a:p>
        </p:txBody>
      </p:sp>
    </p:spTree>
    <p:extLst>
      <p:ext uri="{BB962C8B-B14F-4D97-AF65-F5344CB8AC3E}">
        <p14:creationId xmlns:p14="http://schemas.microsoft.com/office/powerpoint/2010/main" val="3650673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unicef.org/publications/index_69379.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unesdoc.unesco.org/ark:/48223/pf0000373718"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social.un.org/publications/UN-Flagship-Report-Disability-Final.pd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undocs.org/CRPD/C/GC/4"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ndocs.org/en/A/HRC/43/4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5BFDD-CE0F-3A40-9D26-617DA6559A6E}"/>
              </a:ext>
            </a:extLst>
          </p:cNvPr>
          <p:cNvSpPr>
            <a:spLocks noGrp="1"/>
          </p:cNvSpPr>
          <p:nvPr>
            <p:ph type="ctrTitle"/>
          </p:nvPr>
        </p:nvSpPr>
        <p:spPr>
          <a:xfrm>
            <a:off x="749343" y="1320076"/>
            <a:ext cx="10693316" cy="3295057"/>
          </a:xfrm>
        </p:spPr>
        <p:txBody>
          <a:bodyPr>
            <a:normAutofit fontScale="90000"/>
          </a:bodyPr>
          <a:lstStyle/>
          <a:p>
            <a:pPr algn="l"/>
            <a:r>
              <a:rPr lang="en-US" sz="4000" b="1" dirty="0">
                <a:latin typeface="Futura Std Book" panose="020B0402020204020303" pitchFamily="34" charset="0"/>
              </a:rPr>
              <a:t>Policy Guidance on Quality Education: Sustainable Development Goal 4 – Promoting the Rights of Persons with Disabilities through the Sustainable Development Goals</a:t>
            </a:r>
            <a:br>
              <a:rPr lang="en-US" sz="4000" b="1" dirty="0">
                <a:latin typeface="Futura Std Book" panose="020B0402020204020303" pitchFamily="34" charset="0"/>
              </a:rPr>
            </a:br>
            <a:br>
              <a:rPr lang="en-US" sz="4000" b="1" dirty="0">
                <a:latin typeface="Futura Std Book" panose="020B0402020204020303" pitchFamily="34" charset="0"/>
              </a:rPr>
            </a:br>
            <a:r>
              <a:rPr lang="en-US" sz="3200" b="1" dirty="0">
                <a:latin typeface="Futura Std Book" panose="020B0402020204020303" pitchFamily="34" charset="0"/>
              </a:rPr>
              <a:t>A Resource Package</a:t>
            </a:r>
            <a:endParaRPr lang="en-US" sz="4000" b="1" dirty="0">
              <a:latin typeface="Futura Std Book" panose="020B0402020204020303" pitchFamily="34" charset="0"/>
            </a:endParaRPr>
          </a:p>
        </p:txBody>
      </p:sp>
      <p:sp>
        <p:nvSpPr>
          <p:cNvPr id="7" name="Subtitle 2">
            <a:extLst>
              <a:ext uri="{FF2B5EF4-FFF2-40B4-BE49-F238E27FC236}">
                <a16:creationId xmlns:a16="http://schemas.microsoft.com/office/drawing/2014/main" id="{13E8EAB9-9F73-45CE-9A79-21EBAD26A17A}"/>
              </a:ext>
            </a:extLst>
          </p:cNvPr>
          <p:cNvSpPr>
            <a:spLocks noGrp="1"/>
          </p:cNvSpPr>
          <p:nvPr>
            <p:ph type="subTitle" idx="1"/>
          </p:nvPr>
        </p:nvSpPr>
        <p:spPr>
          <a:xfrm>
            <a:off x="749341" y="4539583"/>
            <a:ext cx="9144000" cy="1468731"/>
          </a:xfrm>
        </p:spPr>
        <p:txBody>
          <a:bodyPr>
            <a:normAutofit fontScale="70000" lnSpcReduction="20000"/>
          </a:bodyPr>
          <a:lstStyle/>
          <a:p>
            <a:pPr algn="l">
              <a:lnSpc>
                <a:spcPct val="120000"/>
              </a:lnSpc>
              <a:spcBef>
                <a:spcPts val="0"/>
              </a:spcBef>
            </a:pPr>
            <a:r>
              <a:rPr lang="en-US" dirty="0">
                <a:latin typeface="Futura Std Book" panose="020B0402020204020303" pitchFamily="34" charset="0"/>
              </a:rPr>
              <a:t>In-Person Training Module </a:t>
            </a:r>
          </a:p>
          <a:p>
            <a:pPr algn="l">
              <a:lnSpc>
                <a:spcPct val="120000"/>
              </a:lnSpc>
              <a:spcBef>
                <a:spcPts val="0"/>
              </a:spcBef>
            </a:pPr>
            <a:r>
              <a:rPr lang="en-US" dirty="0">
                <a:latin typeface="Futura Std Book" panose="020B0402020204020303" pitchFamily="34" charset="0"/>
              </a:rPr>
              <a:t>Presenter's name</a:t>
            </a:r>
          </a:p>
          <a:p>
            <a:pPr algn="l">
              <a:lnSpc>
                <a:spcPct val="120000"/>
              </a:lnSpc>
              <a:spcBef>
                <a:spcPts val="0"/>
              </a:spcBef>
            </a:pPr>
            <a:endParaRPr lang="en-US" i="1" dirty="0">
              <a:latin typeface="Futura Std Book" panose="020B0402020204020303" pitchFamily="34" charset="0"/>
            </a:endParaRPr>
          </a:p>
          <a:p>
            <a:pPr algn="l">
              <a:lnSpc>
                <a:spcPct val="120000"/>
              </a:lnSpc>
              <a:spcBef>
                <a:spcPts val="0"/>
              </a:spcBef>
            </a:pPr>
            <a:r>
              <a:rPr lang="en-US" i="1" dirty="0">
                <a:latin typeface="Futura Std Book" panose="020B0402020204020303" pitchFamily="34" charset="0"/>
              </a:rPr>
              <a:t>Event or meeting title</a:t>
            </a:r>
            <a:br>
              <a:rPr lang="en-US" i="1" dirty="0">
                <a:latin typeface="Futura Std Book" panose="020B0402020204020303" pitchFamily="34" charset="0"/>
              </a:rPr>
            </a:br>
            <a:r>
              <a:rPr lang="en-US" i="1" dirty="0">
                <a:latin typeface="Futura Std Book" panose="020B0402020204020303" pitchFamily="34" charset="0"/>
              </a:rPr>
              <a:t>Location, (Date)</a:t>
            </a:r>
          </a:p>
          <a:p>
            <a:pPr algn="l"/>
            <a:endParaRPr lang="en-US" dirty="0">
              <a:latin typeface="Futura Std Book" panose="020B0402020204020303" pitchFamily="34" charset="0"/>
            </a:endParaRPr>
          </a:p>
        </p:txBody>
      </p:sp>
      <p:sp>
        <p:nvSpPr>
          <p:cNvPr id="9" name="TextBox 8">
            <a:extLst>
              <a:ext uri="{FF2B5EF4-FFF2-40B4-BE49-F238E27FC236}">
                <a16:creationId xmlns:a16="http://schemas.microsoft.com/office/drawing/2014/main" id="{770A64CA-0EC3-4082-8FD7-B0AA578B8B18}"/>
              </a:ext>
            </a:extLst>
          </p:cNvPr>
          <p:cNvSpPr txBox="1"/>
          <p:nvPr/>
        </p:nvSpPr>
        <p:spPr>
          <a:xfrm>
            <a:off x="5321341" y="4616321"/>
            <a:ext cx="6232989" cy="1477328"/>
          </a:xfrm>
          <a:prstGeom prst="rect">
            <a:avLst/>
          </a:prstGeom>
          <a:noFill/>
        </p:spPr>
        <p:txBody>
          <a:bodyPr wrap="square" rtlCol="0">
            <a:spAutoFit/>
          </a:bodyPr>
          <a:lstStyle/>
          <a:p>
            <a:pPr algn="r"/>
            <a:r>
              <a:rPr lang="en-US" sz="1800" dirty="0">
                <a:latin typeface="Futura Std Book" panose="020B0802020204020204" pitchFamily="34" charset="0"/>
              </a:rPr>
              <a:t>© United Nations, 2022 – These presentation slides form part of the OHCHR </a:t>
            </a:r>
            <a:r>
              <a:rPr lang="en-US" sz="1800" i="1" dirty="0">
                <a:latin typeface="Futura Std Book" panose="020B0802020204020204" pitchFamily="34" charset="0"/>
              </a:rPr>
              <a:t>Promoting the Rights of Persons with Disabilities through the Sustainable Development Goals: A Resource Package</a:t>
            </a:r>
            <a:r>
              <a:rPr lang="en-US" sz="1800" i="0" dirty="0">
                <a:latin typeface="Futura Std Book" panose="020B0802020204020204" pitchFamily="34" charset="0"/>
              </a:rPr>
              <a:t>.</a:t>
            </a:r>
          </a:p>
        </p:txBody>
      </p:sp>
    </p:spTree>
    <p:extLst>
      <p:ext uri="{BB962C8B-B14F-4D97-AF65-F5344CB8AC3E}">
        <p14:creationId xmlns:p14="http://schemas.microsoft.com/office/powerpoint/2010/main" val="2903077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8"/>
          <p:cNvSpPr txBox="1">
            <a:spLocks noGrp="1"/>
          </p:cNvSpPr>
          <p:nvPr>
            <p:ph type="title"/>
          </p:nvPr>
        </p:nvSpPr>
        <p:spPr>
          <a:xfrm>
            <a:off x="939901" y="953351"/>
            <a:ext cx="10434445"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In trios, discuss:</a:t>
            </a:r>
            <a:endParaRPr>
              <a:latin typeface="Futura Std Book" panose="020B0802020204020204" pitchFamily="34" charset="0"/>
            </a:endParaRPr>
          </a:p>
        </p:txBody>
      </p:sp>
      <p:sp>
        <p:nvSpPr>
          <p:cNvPr id="109" name="Google Shape;109;p18"/>
          <p:cNvSpPr txBox="1">
            <a:spLocks noGrp="1"/>
          </p:cNvSpPr>
          <p:nvPr>
            <p:ph type="body" idx="1"/>
          </p:nvPr>
        </p:nvSpPr>
        <p:spPr>
          <a:xfrm>
            <a:off x="939372" y="2177315"/>
            <a:ext cx="10436100" cy="4477800"/>
          </a:xfrm>
          <a:prstGeom prst="rect">
            <a:avLst/>
          </a:prstGeom>
        </p:spPr>
        <p:txBody>
          <a:bodyPr spcFirstLastPara="1" vert="horz" wrap="square" lIns="91425" tIns="45700" rIns="91425" bIns="45700" rtlCol="0" anchor="t" anchorCtr="0">
            <a:noAutofit/>
          </a:bodyPr>
          <a:lstStyle/>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lgn="ctr">
              <a:spcBef>
                <a:spcPts val="360"/>
              </a:spcBef>
              <a:buNone/>
            </a:pPr>
            <a:r>
              <a:rPr lang="en-US" dirty="0">
                <a:latin typeface="Futura Std Book" panose="020B0802020204020204" pitchFamily="34" charset="0"/>
              </a:rPr>
              <a:t>How did your experience with schooling shape you? </a:t>
            </a:r>
          </a:p>
          <a:p>
            <a:pPr marL="0" indent="0" algn="ctr">
              <a:spcBef>
                <a:spcPts val="360"/>
              </a:spcBef>
              <a:buNone/>
            </a:pPr>
            <a:endParaRPr lang="en-US" dirty="0">
              <a:latin typeface="Futura Std Book" panose="020B0802020204020204" pitchFamily="34" charset="0"/>
            </a:endParaRPr>
          </a:p>
          <a:p>
            <a:pPr marL="0" indent="0" algn="ctr">
              <a:spcBef>
                <a:spcPts val="360"/>
              </a:spcBef>
              <a:buNone/>
            </a:pPr>
            <a:r>
              <a:rPr lang="en-US" dirty="0">
                <a:latin typeface="Futura Std Book" panose="020B0802020204020204" pitchFamily="34" charset="0"/>
              </a:rPr>
              <a:t>And how might your experience with schooling be linked to what you do today?</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marL="0" lvl="0" indent="0" algn="ctr" rtl="0">
              <a:spcBef>
                <a:spcPts val="0"/>
              </a:spcBef>
              <a:spcAft>
                <a:spcPts val="0"/>
              </a:spcAft>
              <a:buClr>
                <a:schemeClr val="lt1"/>
              </a:buClr>
              <a:buSzPts val="2800"/>
              <a:buFont typeface="Arial"/>
              <a:buNone/>
            </a:pPr>
            <a:r>
              <a:rPr lang="en-US" dirty="0"/>
              <a:t>BREAK! Come back at :00</a:t>
            </a:r>
          </a:p>
        </p:txBody>
      </p:sp>
    </p:spTree>
    <p:extLst>
      <p:ext uri="{BB962C8B-B14F-4D97-AF65-F5344CB8AC3E}">
        <p14:creationId xmlns:p14="http://schemas.microsoft.com/office/powerpoint/2010/main" val="1760548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0"/>
          <p:cNvSpPr txBox="1">
            <a:spLocks noGrp="1"/>
          </p:cNvSpPr>
          <p:nvPr>
            <p:ph type="title"/>
          </p:nvPr>
        </p:nvSpPr>
        <p:spPr>
          <a:xfrm>
            <a:off x="973123" y="2458950"/>
            <a:ext cx="10570127" cy="1090500"/>
          </a:xfrm>
          <a:prstGeom prst="rect">
            <a:avLst/>
          </a:prstGeom>
          <a:noFill/>
          <a:ln>
            <a:noFill/>
          </a:ln>
        </p:spPr>
        <p:txBody>
          <a:bodyPr spcFirstLastPara="1" vert="horz" wrap="square" lIns="91425" tIns="45700" rIns="91425" bIns="45700" rtlCol="0" anchor="t" anchorCtr="0">
            <a:noAutofit/>
          </a:bodyPr>
          <a:lstStyle/>
          <a:p>
            <a:pPr algn="ctr">
              <a:lnSpc>
                <a:spcPct val="100000"/>
              </a:lnSpc>
              <a:spcBef>
                <a:spcPts val="0"/>
              </a:spcBef>
              <a:buClr>
                <a:schemeClr val="dk2"/>
              </a:buClr>
              <a:buSzPts val="2600"/>
            </a:pPr>
            <a:r>
              <a:rPr lang="en-US" dirty="0">
                <a:latin typeface="Futura Std Book" panose="020B0802020204020204" pitchFamily="34" charset="0"/>
              </a:rPr>
              <a:t>WELCOME TO THE DATA CONTEST!</a:t>
            </a:r>
            <a:endParaRPr dirty="0">
              <a:latin typeface="Futura Std Book" panose="020B0802020204020204" pitchFamily="34" charset="0"/>
            </a:endParaRPr>
          </a:p>
        </p:txBody>
      </p:sp>
      <p:sp>
        <p:nvSpPr>
          <p:cNvPr id="120" name="Google Shape;120;p20"/>
          <p:cNvSpPr txBox="1"/>
          <p:nvPr/>
        </p:nvSpPr>
        <p:spPr>
          <a:xfrm>
            <a:off x="2646726" y="3856838"/>
            <a:ext cx="7222920" cy="1821000"/>
          </a:xfrm>
          <a:prstGeom prst="rect">
            <a:avLst/>
          </a:prstGeom>
          <a:noFill/>
          <a:ln>
            <a:noFill/>
          </a:ln>
        </p:spPr>
        <p:txBody>
          <a:bodyPr spcFirstLastPara="1" wrap="square" lIns="91425" tIns="91425" rIns="91425" bIns="91425" anchor="t" anchorCtr="0">
            <a:noAutofit/>
          </a:bodyPr>
          <a:lstStyle/>
          <a:p>
            <a:r>
              <a:rPr lang="en-US" sz="2400" dirty="0">
                <a:latin typeface="Futura Std Book" panose="020B0802020204020204" pitchFamily="34" charset="0"/>
              </a:rPr>
              <a:t>The team with most points will win a prize!</a:t>
            </a:r>
            <a:endParaRPr sz="2400" dirty="0">
              <a:latin typeface="Futura Std Book" panose="020B0802020204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956679" y="1012868"/>
            <a:ext cx="10427181" cy="109050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3200" dirty="0">
                <a:latin typeface="Futura Std Book" panose="020B0802020204020204" pitchFamily="34" charset="0"/>
              </a:rPr>
              <a:t>Question 1: What proportion of children in the world are children with disabilities? (5 points)</a:t>
            </a:r>
            <a:endParaRPr sz="3200" dirty="0">
              <a:latin typeface="Futura Std Book" panose="020B0802020204020204" pitchFamily="34" charset="0"/>
            </a:endParaRPr>
          </a:p>
        </p:txBody>
      </p:sp>
      <p:sp>
        <p:nvSpPr>
          <p:cNvPr id="4" name="Rectangle 3"/>
          <p:cNvSpPr/>
          <p:nvPr/>
        </p:nvSpPr>
        <p:spPr>
          <a:xfrm>
            <a:off x="1052900" y="3178469"/>
            <a:ext cx="10330960" cy="1815882"/>
          </a:xfrm>
          <a:prstGeom prst="rect">
            <a:avLst/>
          </a:prstGeom>
        </p:spPr>
        <p:txBody>
          <a:bodyPr wrap="square">
            <a:spAutoFit/>
          </a:bodyPr>
          <a:lstStyle/>
          <a:p>
            <a:pPr marL="514350" indent="-514350">
              <a:buAutoNum type="alphaUcPeriod"/>
            </a:pPr>
            <a:r>
              <a:rPr lang="en-US" sz="2800" dirty="0">
                <a:latin typeface="Futura Std Book" panose="020B0802020204020204" pitchFamily="34" charset="0"/>
              </a:rPr>
              <a:t>10 per cent</a:t>
            </a:r>
          </a:p>
          <a:p>
            <a:pPr marL="514350" indent="-514350">
              <a:buAutoNum type="alphaUcPeriod"/>
            </a:pPr>
            <a:r>
              <a:rPr lang="en-US" sz="2800" dirty="0">
                <a:latin typeface="Futura Std Book" panose="020B0802020204020204" pitchFamily="34" charset="0"/>
              </a:rPr>
              <a:t>25 per cent </a:t>
            </a:r>
          </a:p>
          <a:p>
            <a:r>
              <a:rPr lang="en-US" sz="2800" dirty="0">
                <a:latin typeface="Futura Std Book" panose="020B0802020204020204" pitchFamily="34" charset="0"/>
              </a:rPr>
              <a:t>C.  5  per cent</a:t>
            </a:r>
          </a:p>
          <a:p>
            <a:endParaRPr lang="en-GB" sz="2800" dirty="0">
              <a:latin typeface="Futura Std Book" panose="020B0802020204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pic>
        <p:nvPicPr>
          <p:cNvPr id="2" name="Picture 1" descr="A chart in a circle showing the proportion of children with a disability is 5%." title="Proportion of children with and without disability">
            <a:extLst>
              <a:ext uri="{FF2B5EF4-FFF2-40B4-BE49-F238E27FC236}">
                <a16:creationId xmlns:a16="http://schemas.microsoft.com/office/drawing/2014/main" id="{EF5D1221-456F-8E48-BAB0-075E685A86A1}"/>
              </a:ext>
            </a:extLst>
          </p:cNvPr>
          <p:cNvPicPr>
            <a:picLocks noChangeAspect="1"/>
          </p:cNvPicPr>
          <p:nvPr/>
        </p:nvPicPr>
        <p:blipFill rotWithShape="1">
          <a:blip r:embed="rId3"/>
          <a:srcRect b="19782"/>
          <a:stretch/>
        </p:blipFill>
        <p:spPr>
          <a:xfrm>
            <a:off x="4499731" y="1996112"/>
            <a:ext cx="3192538" cy="3830541"/>
          </a:xfrm>
          <a:prstGeom prst="rect">
            <a:avLst/>
          </a:prstGeom>
        </p:spPr>
      </p:pic>
      <p:sp>
        <p:nvSpPr>
          <p:cNvPr id="3" name="Rectangle 2"/>
          <p:cNvSpPr/>
          <p:nvPr/>
        </p:nvSpPr>
        <p:spPr>
          <a:xfrm>
            <a:off x="1191237" y="5931856"/>
            <a:ext cx="10184235" cy="584775"/>
          </a:xfrm>
          <a:prstGeom prst="rect">
            <a:avLst/>
          </a:prstGeom>
        </p:spPr>
        <p:txBody>
          <a:bodyPr wrap="square">
            <a:spAutoFit/>
          </a:bodyPr>
          <a:lstStyle/>
          <a:p>
            <a:pPr algn="ctr"/>
            <a:r>
              <a:rPr lang="en-US" sz="1600" dirty="0">
                <a:latin typeface="Futura Std Book" panose="020B0802020204020204" pitchFamily="34" charset="0"/>
              </a:rPr>
              <a:t>Source: United Nations Children’s Fund, </a:t>
            </a:r>
            <a:r>
              <a:rPr lang="en-US" sz="1600" i="1" dirty="0">
                <a:latin typeface="Futura Std Book" panose="020B0802020204020204" pitchFamily="34" charset="0"/>
                <a:hlinkClick r:id="rId4"/>
              </a:rPr>
              <a:t>The state of the world’s children: Children with disabilities</a:t>
            </a:r>
            <a:r>
              <a:rPr lang="en-US" sz="1600" i="1" dirty="0">
                <a:latin typeface="Futura Std Book" panose="020B0802020204020204" pitchFamily="34" charset="0"/>
              </a:rPr>
              <a:t> </a:t>
            </a:r>
            <a:r>
              <a:rPr lang="en-US" sz="1600" dirty="0">
                <a:latin typeface="Futura Std Book" panose="020B0802020204020204" pitchFamily="34" charset="0"/>
              </a:rPr>
              <a:t>(2013), p. 3 </a:t>
            </a:r>
            <a:endParaRPr lang="en-GB" sz="1600" dirty="0">
              <a:latin typeface="Futura Std Book" panose="020B0802020204020204" pitchFamily="34" charset="0"/>
            </a:endParaRPr>
          </a:p>
        </p:txBody>
      </p:sp>
      <p:sp>
        <p:nvSpPr>
          <p:cNvPr id="7" name="Google Shape;125;p21">
            <a:extLst>
              <a:ext uri="{FF2B5EF4-FFF2-40B4-BE49-F238E27FC236}">
                <a16:creationId xmlns:a16="http://schemas.microsoft.com/office/drawing/2014/main" id="{C1C592AB-50B5-43F6-8B41-32416645BC3D}"/>
              </a:ext>
            </a:extLst>
          </p:cNvPr>
          <p:cNvSpPr txBox="1">
            <a:spLocks noGrp="1"/>
          </p:cNvSpPr>
          <p:nvPr>
            <p:ph type="title"/>
          </p:nvPr>
        </p:nvSpPr>
        <p:spPr>
          <a:xfrm>
            <a:off x="956679" y="1012868"/>
            <a:ext cx="10427181" cy="109050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3200" dirty="0">
                <a:latin typeface="Futura Std Book" panose="020B0802020204020204" pitchFamily="34" charset="0"/>
              </a:rPr>
              <a:t>Question 1: What proportion of children in the world are children with disabilities? (5 points)</a:t>
            </a:r>
            <a:endParaRPr sz="3200" dirty="0">
              <a:latin typeface="Futura Std Book" panose="020B0802020204020204" pitchFamily="34" charset="0"/>
            </a:endParaRPr>
          </a:p>
        </p:txBody>
      </p:sp>
    </p:spTree>
    <p:extLst>
      <p:ext uri="{BB962C8B-B14F-4D97-AF65-F5344CB8AC3E}">
        <p14:creationId xmlns:p14="http://schemas.microsoft.com/office/powerpoint/2010/main" val="298980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2"/>
          <p:cNvSpPr txBox="1">
            <a:spLocks noGrp="1"/>
          </p:cNvSpPr>
          <p:nvPr>
            <p:ph type="title"/>
          </p:nvPr>
        </p:nvSpPr>
        <p:spPr>
          <a:xfrm>
            <a:off x="890631" y="1054139"/>
            <a:ext cx="10410738" cy="989635"/>
          </a:xfrm>
          <a:prstGeom prst="rect">
            <a:avLst/>
          </a:prstGeom>
          <a:noFill/>
          <a:ln>
            <a:noFill/>
          </a:ln>
        </p:spPr>
        <p:txBody>
          <a:bodyPr spcFirstLastPara="1" vert="horz" wrap="square" lIns="91425" tIns="45700" rIns="91425" bIns="45700" rtlCol="0" anchor="t" anchorCtr="0">
            <a:noAutofit/>
          </a:bodyPr>
          <a:lstStyle/>
          <a:p>
            <a:pPr>
              <a:buClr>
                <a:schemeClr val="dk2"/>
              </a:buClr>
              <a:buSzPts val="2600"/>
            </a:pPr>
            <a:r>
              <a:rPr lang="en-US" sz="3200" b="0" dirty="0"/>
              <a:t>Question 2:</a:t>
            </a:r>
            <a:r>
              <a:rPr lang="en-GB" sz="3200" b="0" dirty="0"/>
              <a:t> What proportion of children out of school are children with disabilities? (5 points)</a:t>
            </a:r>
            <a:endParaRPr sz="3200" b="0" dirty="0"/>
          </a:p>
        </p:txBody>
      </p:sp>
      <p:sp>
        <p:nvSpPr>
          <p:cNvPr id="5" name="Rectangle 4"/>
          <p:cNvSpPr/>
          <p:nvPr/>
        </p:nvSpPr>
        <p:spPr>
          <a:xfrm>
            <a:off x="890631" y="2851298"/>
            <a:ext cx="5408023" cy="1384995"/>
          </a:xfrm>
          <a:prstGeom prst="rect">
            <a:avLst/>
          </a:prstGeom>
        </p:spPr>
        <p:txBody>
          <a:bodyPr wrap="square">
            <a:spAutoFit/>
          </a:bodyPr>
          <a:lstStyle/>
          <a:p>
            <a:pPr marL="514350" indent="-514350">
              <a:buAutoNum type="alphaUcPeriod"/>
            </a:pPr>
            <a:r>
              <a:rPr lang="en-US" sz="2800" dirty="0">
                <a:latin typeface="Futura Std Book" panose="020B0802020204020204" pitchFamily="34" charset="0"/>
              </a:rPr>
              <a:t>10 per cent</a:t>
            </a:r>
          </a:p>
          <a:p>
            <a:pPr marL="514350" indent="-514350">
              <a:buAutoNum type="alphaUcPeriod"/>
            </a:pPr>
            <a:r>
              <a:rPr lang="en-US" sz="2800" dirty="0">
                <a:latin typeface="Futura Std Book" panose="020B0802020204020204" pitchFamily="34" charset="0"/>
              </a:rPr>
              <a:t>15 per cent </a:t>
            </a:r>
          </a:p>
          <a:p>
            <a:r>
              <a:rPr lang="en-US" sz="2800" dirty="0">
                <a:latin typeface="Futura Std Book" panose="020B0802020204020204" pitchFamily="34" charset="0"/>
              </a:rPr>
              <a:t>C.   5 per cent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pic>
        <p:nvPicPr>
          <p:cNvPr id="2" name="Picture 1" descr="A chart in a circle showing the proportion of children with a disability who are out-of-school: 15%." title="What proportion of children out of school are children with disabilities?">
            <a:extLst>
              <a:ext uri="{FF2B5EF4-FFF2-40B4-BE49-F238E27FC236}">
                <a16:creationId xmlns:a16="http://schemas.microsoft.com/office/drawing/2014/main" id="{30AAC91A-2B98-0847-9E29-75182609764C}"/>
              </a:ext>
            </a:extLst>
          </p:cNvPr>
          <p:cNvPicPr>
            <a:picLocks noChangeAspect="1"/>
          </p:cNvPicPr>
          <p:nvPr/>
        </p:nvPicPr>
        <p:blipFill rotWithShape="1">
          <a:blip r:embed="rId3"/>
          <a:srcRect b="22537"/>
          <a:stretch/>
        </p:blipFill>
        <p:spPr>
          <a:xfrm>
            <a:off x="4290580" y="1982247"/>
            <a:ext cx="3610839" cy="3384467"/>
          </a:xfrm>
          <a:prstGeom prst="rect">
            <a:avLst/>
          </a:prstGeom>
        </p:spPr>
      </p:pic>
      <p:sp>
        <p:nvSpPr>
          <p:cNvPr id="3" name="Rectangle 2"/>
          <p:cNvSpPr/>
          <p:nvPr/>
        </p:nvSpPr>
        <p:spPr>
          <a:xfrm>
            <a:off x="939567" y="5458221"/>
            <a:ext cx="10410737" cy="830997"/>
          </a:xfrm>
          <a:prstGeom prst="rect">
            <a:avLst/>
          </a:prstGeom>
        </p:spPr>
        <p:txBody>
          <a:bodyPr wrap="square">
            <a:spAutoFit/>
          </a:bodyPr>
          <a:lstStyle/>
          <a:p>
            <a:r>
              <a:rPr lang="en-US" sz="1600" dirty="0">
                <a:latin typeface="Futura Std Book" panose="020B0802020204020204" pitchFamily="34" charset="0"/>
              </a:rPr>
              <a:t>Source: Global Education Monitoring Report Team, </a:t>
            </a:r>
            <a:r>
              <a:rPr lang="en-US" sz="1600" i="1" dirty="0">
                <a:latin typeface="Futura Std Book" panose="020B0802020204020204" pitchFamily="34" charset="0"/>
                <a:hlinkClick r:id="rId4"/>
              </a:rPr>
              <a:t>Global education monitoring report, 2020: Inclusion and education: all means all</a:t>
            </a:r>
            <a:r>
              <a:rPr lang="en-US" sz="1600" i="1" dirty="0">
                <a:latin typeface="Futura Std Book" panose="020B0802020204020204" pitchFamily="34" charset="0"/>
              </a:rPr>
              <a:t> </a:t>
            </a:r>
            <a:r>
              <a:rPr lang="en-US" sz="1600" dirty="0">
                <a:latin typeface="Futura Std Book" panose="020B0802020204020204" pitchFamily="34" charset="0"/>
              </a:rPr>
              <a:t>(Paris: United Nations Educational, Scientific and Cultural Organization, 2020), p. 72, fig. 3.4)</a:t>
            </a:r>
            <a:endParaRPr lang="en-GB" sz="1600" dirty="0">
              <a:latin typeface="Futura Std Book" panose="020B0802020204020204" pitchFamily="34" charset="0"/>
            </a:endParaRPr>
          </a:p>
        </p:txBody>
      </p:sp>
      <p:sp>
        <p:nvSpPr>
          <p:cNvPr id="7" name="Google Shape;131;p22">
            <a:extLst>
              <a:ext uri="{FF2B5EF4-FFF2-40B4-BE49-F238E27FC236}">
                <a16:creationId xmlns:a16="http://schemas.microsoft.com/office/drawing/2014/main" id="{85B07DC0-87B4-40FE-9019-7D29FF8CF427}"/>
              </a:ext>
            </a:extLst>
          </p:cNvPr>
          <p:cNvSpPr txBox="1">
            <a:spLocks noGrp="1"/>
          </p:cNvSpPr>
          <p:nvPr>
            <p:ph type="title"/>
          </p:nvPr>
        </p:nvSpPr>
        <p:spPr>
          <a:xfrm>
            <a:off x="890631" y="1054139"/>
            <a:ext cx="10410738" cy="989635"/>
          </a:xfrm>
          <a:prstGeom prst="rect">
            <a:avLst/>
          </a:prstGeom>
          <a:noFill/>
          <a:ln>
            <a:noFill/>
          </a:ln>
        </p:spPr>
        <p:txBody>
          <a:bodyPr spcFirstLastPara="1" vert="horz" wrap="square" lIns="91425" tIns="45700" rIns="91425" bIns="45700" rtlCol="0" anchor="t" anchorCtr="0">
            <a:noAutofit/>
          </a:bodyPr>
          <a:lstStyle/>
          <a:p>
            <a:pPr>
              <a:buClr>
                <a:schemeClr val="dk2"/>
              </a:buClr>
              <a:buSzPts val="2600"/>
            </a:pPr>
            <a:r>
              <a:rPr lang="en-US" sz="3200" b="0" dirty="0"/>
              <a:t>Question 2:</a:t>
            </a:r>
            <a:r>
              <a:rPr lang="en-GB" sz="3200" b="0" dirty="0"/>
              <a:t> What proportion of children out of school are children with disabilities? (5 points)</a:t>
            </a:r>
            <a:endParaRPr sz="3200" b="0" dirty="0"/>
          </a:p>
        </p:txBody>
      </p:sp>
    </p:spTree>
    <p:extLst>
      <p:ext uri="{BB962C8B-B14F-4D97-AF65-F5344CB8AC3E}">
        <p14:creationId xmlns:p14="http://schemas.microsoft.com/office/powerpoint/2010/main" val="4117213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3"/>
          <p:cNvSpPr txBox="1">
            <a:spLocks noGrp="1"/>
          </p:cNvSpPr>
          <p:nvPr>
            <p:ph type="title"/>
          </p:nvPr>
        </p:nvSpPr>
        <p:spPr>
          <a:xfrm>
            <a:off x="923925" y="969950"/>
            <a:ext cx="10439400" cy="162085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3200" dirty="0"/>
              <a:t>Question 3: What are the literacy rates of persons with disabilities in comparison to those of persons without disabilities? (5 points)</a:t>
            </a:r>
            <a:endParaRPr sz="3200" dirty="0"/>
          </a:p>
        </p:txBody>
      </p:sp>
      <p:sp>
        <p:nvSpPr>
          <p:cNvPr id="5" name="Rectangle 4"/>
          <p:cNvSpPr/>
          <p:nvPr/>
        </p:nvSpPr>
        <p:spPr>
          <a:xfrm>
            <a:off x="942975" y="2684962"/>
            <a:ext cx="10334625" cy="3524298"/>
          </a:xfrm>
          <a:prstGeom prst="rect">
            <a:avLst/>
          </a:prstGeom>
        </p:spPr>
        <p:txBody>
          <a:bodyPr wrap="square">
            <a:spAutoFit/>
          </a:bodyPr>
          <a:lstStyle/>
          <a:p>
            <a:pPr marL="971550" lvl="1" indent="-514350">
              <a:lnSpc>
                <a:spcPct val="115000"/>
              </a:lnSpc>
              <a:buFont typeface="+mj-lt"/>
              <a:buAutoNum type="alphaUcPeriod"/>
            </a:pPr>
            <a:r>
              <a:rPr lang="en-GB" sz="2800" dirty="0">
                <a:latin typeface="Futura Std Book" panose="020B0802020204020204" pitchFamily="34" charset="0"/>
                <a:ea typeface="Arial" panose="020B0604020202020204" pitchFamily="34" charset="0"/>
              </a:rPr>
              <a:t>3 in 10 persons with disabilities are literate vs. 7 in 10 persons without disabilities</a:t>
            </a:r>
          </a:p>
          <a:p>
            <a:pPr marL="971550" lvl="1" indent="-514350">
              <a:lnSpc>
                <a:spcPct val="115000"/>
              </a:lnSpc>
              <a:buFont typeface="+mj-lt"/>
              <a:buAutoNum type="alphaUcPeriod"/>
            </a:pPr>
            <a:r>
              <a:rPr lang="en-GB" sz="2800" dirty="0">
                <a:latin typeface="Futura Std Book" panose="020B0802020204020204" pitchFamily="34" charset="0"/>
                <a:ea typeface="Arial" panose="020B0604020202020204" pitchFamily="34" charset="0"/>
              </a:rPr>
              <a:t>5 in 10 persons with disabilities are literate vs. 8 in 10 persons without disabilities </a:t>
            </a:r>
          </a:p>
          <a:p>
            <a:pPr marL="971550" lvl="1" indent="-514350">
              <a:lnSpc>
                <a:spcPct val="115000"/>
              </a:lnSpc>
              <a:buFont typeface="+mj-lt"/>
              <a:buAutoNum type="alphaUcPeriod"/>
            </a:pPr>
            <a:r>
              <a:rPr lang="en-GB" sz="2800" dirty="0">
                <a:latin typeface="Futura Std Book" panose="020B0802020204020204" pitchFamily="34" charset="0"/>
                <a:ea typeface="Arial" panose="020B0604020202020204" pitchFamily="34" charset="0"/>
              </a:rPr>
              <a:t>6 in 10 persons with disabilities are literate vs. 9 in 10 persons without disabilities</a:t>
            </a:r>
          </a:p>
          <a:p>
            <a:pPr marL="971550" lvl="1" indent="-514350">
              <a:lnSpc>
                <a:spcPct val="115000"/>
              </a:lnSpc>
              <a:buFont typeface="+mj-lt"/>
              <a:buAutoNum type="alphaUcPeriod"/>
            </a:pPr>
            <a:r>
              <a:rPr lang="en-GB" sz="2800" dirty="0">
                <a:latin typeface="Futura Std Book" panose="020B0802020204020204" pitchFamily="34" charset="0"/>
                <a:ea typeface="Arial" panose="020B0604020202020204" pitchFamily="34" charset="0"/>
              </a:rPr>
              <a:t>None of the above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pic>
        <p:nvPicPr>
          <p:cNvPr id="2" name="Picture 1" descr="A chart showing that 54% of perons with disabilities are literate, compared with 77% of other perons who are literate." title="Literacy rates of persons with disabilities compared to broader population">
            <a:extLst>
              <a:ext uri="{FF2B5EF4-FFF2-40B4-BE49-F238E27FC236}">
                <a16:creationId xmlns:a16="http://schemas.microsoft.com/office/drawing/2014/main" id="{6AAC1CCB-AE53-C841-8E71-8860F1AE618D}"/>
              </a:ext>
            </a:extLst>
          </p:cNvPr>
          <p:cNvPicPr>
            <a:picLocks noChangeAspect="1"/>
          </p:cNvPicPr>
          <p:nvPr/>
        </p:nvPicPr>
        <p:blipFill rotWithShape="1">
          <a:blip r:embed="rId3"/>
          <a:srcRect b="15331"/>
          <a:stretch/>
        </p:blipFill>
        <p:spPr>
          <a:xfrm>
            <a:off x="2314762" y="2324099"/>
            <a:ext cx="7562475" cy="3775983"/>
          </a:xfrm>
          <a:prstGeom prst="rect">
            <a:avLst/>
          </a:prstGeom>
          <a:solidFill>
            <a:schemeClr val="accent2"/>
          </a:solidFill>
        </p:spPr>
      </p:pic>
      <p:sp>
        <p:nvSpPr>
          <p:cNvPr id="3" name="Rectangle 2"/>
          <p:cNvSpPr/>
          <p:nvPr/>
        </p:nvSpPr>
        <p:spPr>
          <a:xfrm>
            <a:off x="942975" y="6109608"/>
            <a:ext cx="9468562" cy="369332"/>
          </a:xfrm>
          <a:prstGeom prst="rect">
            <a:avLst/>
          </a:prstGeom>
        </p:spPr>
        <p:txBody>
          <a:bodyPr wrap="square">
            <a:spAutoFit/>
          </a:bodyPr>
          <a:lstStyle/>
          <a:p>
            <a:r>
              <a:rPr lang="en-US" dirty="0">
                <a:latin typeface="Futura Std Book" panose="020B0802020204020204" pitchFamily="34" charset="0"/>
              </a:rPr>
              <a:t>Source: UNDESA, </a:t>
            </a:r>
            <a:r>
              <a:rPr lang="en-US" i="1" dirty="0">
                <a:latin typeface="Futura Std Book" panose="020B0802020204020204" pitchFamily="34" charset="0"/>
                <a:hlinkClick r:id="rId4"/>
              </a:rPr>
              <a:t>Disability and Development Report</a:t>
            </a:r>
            <a:r>
              <a:rPr lang="en-US" dirty="0">
                <a:latin typeface="Futura Std Book" panose="020B0802020204020204" pitchFamily="34" charset="0"/>
              </a:rPr>
              <a:t>, 2019, p. 83, fig. II.33 </a:t>
            </a:r>
            <a:endParaRPr lang="en-GB" dirty="0">
              <a:latin typeface="Futura Std Book" panose="020B0802020204020204" pitchFamily="34" charset="0"/>
            </a:endParaRPr>
          </a:p>
        </p:txBody>
      </p:sp>
      <p:sp>
        <p:nvSpPr>
          <p:cNvPr id="8" name="Google Shape;137;p23">
            <a:extLst>
              <a:ext uri="{FF2B5EF4-FFF2-40B4-BE49-F238E27FC236}">
                <a16:creationId xmlns:a16="http://schemas.microsoft.com/office/drawing/2014/main" id="{0BD812EC-7FAC-48AA-833A-EE650696638F}"/>
              </a:ext>
            </a:extLst>
          </p:cNvPr>
          <p:cNvSpPr txBox="1">
            <a:spLocks noGrp="1"/>
          </p:cNvSpPr>
          <p:nvPr>
            <p:ph type="title"/>
          </p:nvPr>
        </p:nvSpPr>
        <p:spPr>
          <a:xfrm>
            <a:off x="923925" y="969950"/>
            <a:ext cx="10439400" cy="1620850"/>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sz="3200" dirty="0"/>
              <a:t>Question 3: What are the literacy rates of persons with disabilities in comparison to those of persons without disabilities? (5 points)</a:t>
            </a:r>
            <a:endParaRPr sz="3200" dirty="0"/>
          </a:p>
        </p:txBody>
      </p:sp>
    </p:spTree>
    <p:extLst>
      <p:ext uri="{BB962C8B-B14F-4D97-AF65-F5344CB8AC3E}">
        <p14:creationId xmlns:p14="http://schemas.microsoft.com/office/powerpoint/2010/main" val="1021317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4"/>
          <p:cNvSpPr txBox="1">
            <a:spLocks noGrp="1"/>
          </p:cNvSpPr>
          <p:nvPr>
            <p:ph type="title"/>
          </p:nvPr>
        </p:nvSpPr>
        <p:spPr>
          <a:xfrm>
            <a:off x="960436" y="1029437"/>
            <a:ext cx="10412413" cy="1856638"/>
          </a:xfrm>
          <a:prstGeom prst="rect">
            <a:avLst/>
          </a:prstGeom>
        </p:spPr>
        <p:txBody>
          <a:bodyPr spcFirstLastPara="1" vert="horz" wrap="square" lIns="91425" tIns="45700" rIns="91425" bIns="45700" rtlCol="0" anchor="t" anchorCtr="0">
            <a:noAutofit/>
          </a:bodyPr>
          <a:lstStyle/>
          <a:p>
            <a:pPr>
              <a:spcBef>
                <a:spcPts val="0"/>
              </a:spcBef>
            </a:pPr>
            <a:r>
              <a:rPr lang="en-US" sz="3200" dirty="0"/>
              <a:t>Question 4: How many years of schooling do women with disabilities in developing countries complete in comparison to men and other women? (7 points)</a:t>
            </a:r>
            <a:endParaRPr sz="3200" dirty="0"/>
          </a:p>
        </p:txBody>
      </p:sp>
      <p:sp>
        <p:nvSpPr>
          <p:cNvPr id="3" name="Rectangle 2"/>
          <p:cNvSpPr/>
          <p:nvPr/>
        </p:nvSpPr>
        <p:spPr>
          <a:xfrm>
            <a:off x="960438" y="3058985"/>
            <a:ext cx="10412412" cy="3065455"/>
          </a:xfrm>
          <a:prstGeom prst="rect">
            <a:avLst/>
          </a:prstGeom>
        </p:spPr>
        <p:txBody>
          <a:bodyPr wrap="square">
            <a:spAutoFit/>
          </a:bodyPr>
          <a:lstStyle/>
          <a:p>
            <a:pPr marL="742950" lvl="1" indent="-285750">
              <a:lnSpc>
                <a:spcPct val="115000"/>
              </a:lnSpc>
              <a:buFont typeface="+mj-lt"/>
              <a:buAutoNum type="alphaUcPeriod"/>
            </a:pPr>
            <a:r>
              <a:rPr lang="en-GB" sz="2800" dirty="0">
                <a:latin typeface="Futura Std Book" panose="020B0802020204020204" pitchFamily="34" charset="0"/>
                <a:ea typeface="Arial" panose="020B0604020202020204" pitchFamily="34" charset="0"/>
              </a:rPr>
              <a:t> 4.98 years compared to 5.96 years for men and 6.26 for other women.</a:t>
            </a:r>
          </a:p>
          <a:p>
            <a:pPr marL="742950" lvl="1" indent="-285750">
              <a:lnSpc>
                <a:spcPct val="115000"/>
              </a:lnSpc>
              <a:buFont typeface="+mj-lt"/>
              <a:buAutoNum type="alphaUcPeriod"/>
            </a:pPr>
            <a:r>
              <a:rPr lang="en-GB" sz="2800" dirty="0">
                <a:latin typeface="Futura Std Book" panose="020B0802020204020204" pitchFamily="34" charset="0"/>
                <a:ea typeface="Arial" panose="020B0604020202020204" pitchFamily="34" charset="0"/>
              </a:rPr>
              <a:t> 2.76 years compared to 7.15 years for men and 6.54 for other women.</a:t>
            </a:r>
          </a:p>
          <a:p>
            <a:pPr marL="742950" lvl="1" indent="-285750">
              <a:lnSpc>
                <a:spcPct val="115000"/>
              </a:lnSpc>
              <a:buFont typeface="+mj-lt"/>
              <a:buAutoNum type="alphaUcPeriod"/>
            </a:pPr>
            <a:r>
              <a:rPr lang="en-GB" sz="2800" dirty="0">
                <a:latin typeface="Futura Std Book" panose="020B0802020204020204" pitchFamily="34" charset="0"/>
                <a:ea typeface="Arial" panose="020B0604020202020204" pitchFamily="34" charset="0"/>
              </a:rPr>
              <a:t> 7.32 years compared to 8.21 years for men and 8.43 for other women.</a:t>
            </a:r>
            <a:endParaRPr lang="en-GB" sz="3600" dirty="0">
              <a:latin typeface="Futura Std Book" panose="020B0802020204020204" pitchFamily="34" charset="0"/>
            </a:endParaRPr>
          </a:p>
        </p:txBody>
      </p:sp>
    </p:spTree>
    <p:extLst>
      <p:ext uri="{BB962C8B-B14F-4D97-AF65-F5344CB8AC3E}">
        <p14:creationId xmlns:p14="http://schemas.microsoft.com/office/powerpoint/2010/main" val="1053729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0"/>
          <p:cNvSpPr txBox="1">
            <a:spLocks noGrp="1"/>
          </p:cNvSpPr>
          <p:nvPr>
            <p:ph type="title"/>
          </p:nvPr>
        </p:nvSpPr>
        <p:spPr>
          <a:xfrm>
            <a:off x="973458" y="953351"/>
            <a:ext cx="10350568" cy="623779"/>
          </a:xfrm>
          <a:prstGeom prst="rect">
            <a:avLst/>
          </a:prstGeom>
        </p:spPr>
        <p:txBody>
          <a:bodyPr spcFirstLastPara="1" vert="horz" wrap="square" lIns="91425" tIns="45700" rIns="91425" bIns="45700" rtlCol="0" anchor="t" anchorCtr="0">
            <a:noAutofit/>
          </a:bodyPr>
          <a:lstStyle/>
          <a:p>
            <a:pPr>
              <a:spcBef>
                <a:spcPts val="0"/>
              </a:spcBef>
            </a:pPr>
            <a:r>
              <a:rPr lang="en-US" sz="3900" dirty="0">
                <a:latin typeface="Futura Std Book" panose="020B0802020204020204" pitchFamily="34" charset="0"/>
              </a:rPr>
              <a:t>Welcome!</a:t>
            </a:r>
            <a:endParaRPr sz="3900" dirty="0">
              <a:latin typeface="Futura Std Book" panose="020B0802020204020204" pitchFamily="34" charset="0"/>
            </a:endParaRPr>
          </a:p>
        </p:txBody>
      </p:sp>
      <p:sp>
        <p:nvSpPr>
          <p:cNvPr id="62" name="Google Shape;62;p10"/>
          <p:cNvSpPr txBox="1">
            <a:spLocks noGrp="1"/>
          </p:cNvSpPr>
          <p:nvPr>
            <p:ph type="body" idx="1"/>
          </p:nvPr>
        </p:nvSpPr>
        <p:spPr>
          <a:xfrm>
            <a:off x="972928" y="2177315"/>
            <a:ext cx="10352210" cy="4477800"/>
          </a:xfrm>
          <a:prstGeom prst="rect">
            <a:avLst/>
          </a:prstGeom>
        </p:spPr>
        <p:txBody>
          <a:bodyPr spcFirstLastPara="1" vert="horz" wrap="square" lIns="91425" tIns="45700" rIns="91425" bIns="45700" rtlCol="0" anchor="t" anchorCtr="0">
            <a:noAutofit/>
          </a:bodyPr>
          <a:lstStyle/>
          <a:p>
            <a:pPr marL="457200" indent="-419100">
              <a:spcBef>
                <a:spcPts val="360"/>
              </a:spcBef>
              <a:buSzPts val="3000"/>
              <a:buChar char="▪"/>
            </a:pPr>
            <a:r>
              <a:rPr lang="en-US" sz="3800" dirty="0">
                <a:latin typeface="Futura Std Book" panose="020B0802020204020204" pitchFamily="34" charset="0"/>
              </a:rPr>
              <a:t>You each have one minute to come to the front of the room, introduce yourself and share: </a:t>
            </a:r>
            <a:r>
              <a:rPr lang="en-US" sz="3800" b="1" dirty="0">
                <a:latin typeface="Futura Std Book" panose="020B0802020204020204" pitchFamily="34" charset="0"/>
              </a:rPr>
              <a:t>what motivates you to do the work you do?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4"/>
          <p:cNvSpPr txBox="1">
            <a:spLocks noGrp="1"/>
          </p:cNvSpPr>
          <p:nvPr>
            <p:ph type="title"/>
          </p:nvPr>
        </p:nvSpPr>
        <p:spPr>
          <a:xfrm>
            <a:off x="960437" y="1029437"/>
            <a:ext cx="10402888" cy="1856638"/>
          </a:xfrm>
          <a:prstGeom prst="rect">
            <a:avLst/>
          </a:prstGeom>
        </p:spPr>
        <p:txBody>
          <a:bodyPr spcFirstLastPara="1" vert="horz" wrap="square" lIns="91425" tIns="45700" rIns="91425" bIns="45700" rtlCol="0" anchor="t" anchorCtr="0">
            <a:noAutofit/>
          </a:bodyPr>
          <a:lstStyle/>
          <a:p>
            <a:pPr>
              <a:spcBef>
                <a:spcPts val="0"/>
              </a:spcBef>
            </a:pPr>
            <a:r>
              <a:rPr lang="en-US" sz="3200" dirty="0">
                <a:latin typeface="Futura Std Book" panose="020B0802020204020204" pitchFamily="34" charset="0"/>
              </a:rPr>
              <a:t>Question 4: How many years of schooling do women with disabilities in developing countries complete in comparison to men and other women? (7 points)</a:t>
            </a:r>
            <a:endParaRPr sz="3200" dirty="0">
              <a:latin typeface="Futura Std Book" panose="020B0802020204020204" pitchFamily="34" charset="0"/>
            </a:endParaRPr>
          </a:p>
        </p:txBody>
      </p:sp>
      <p:sp>
        <p:nvSpPr>
          <p:cNvPr id="144" name="Google Shape;144;p24"/>
          <p:cNvSpPr txBox="1">
            <a:spLocks noGrp="1"/>
          </p:cNvSpPr>
          <p:nvPr>
            <p:ph type="body" idx="1"/>
          </p:nvPr>
        </p:nvSpPr>
        <p:spPr>
          <a:xfrm>
            <a:off x="959907" y="3686175"/>
            <a:ext cx="10404538" cy="3092651"/>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b="1" dirty="0">
                <a:latin typeface="Futura Std Book" panose="020B0802020204020204" pitchFamily="34" charset="0"/>
              </a:rPr>
              <a:t>Correct Answer: </a:t>
            </a:r>
            <a:r>
              <a:rPr lang="en-US" dirty="0">
                <a:latin typeface="Futura Std Book" panose="020B0802020204020204" pitchFamily="34" charset="0"/>
              </a:rPr>
              <a:t>4.98 years compared to 5.96 years for men and 6.26 for other women.</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4"/>
                                        </p:tgtEl>
                                        <p:attrNameLst>
                                          <p:attrName>style.visibility</p:attrName>
                                        </p:attrNameLst>
                                      </p:cBhvr>
                                      <p:to>
                                        <p:strVal val="visible"/>
                                      </p:to>
                                    </p:set>
                                    <p:animEffect transition="in" filter="fade">
                                      <p:cBhvr>
                                        <p:cTn id="7" dur="1000"/>
                                        <p:tgtEl>
                                          <p:spTgt spid="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5"/>
          <p:cNvSpPr txBox="1">
            <a:spLocks noGrp="1"/>
          </p:cNvSpPr>
          <p:nvPr>
            <p:ph type="title"/>
          </p:nvPr>
        </p:nvSpPr>
        <p:spPr>
          <a:xfrm>
            <a:off x="961107" y="953351"/>
            <a:ext cx="10421268" cy="1090500"/>
          </a:xfrm>
          <a:prstGeom prst="rect">
            <a:avLst/>
          </a:prstGeom>
        </p:spPr>
        <p:txBody>
          <a:bodyPr spcFirstLastPara="1" vert="horz" wrap="square" lIns="91425" tIns="45700" rIns="91425" bIns="45700" rtlCol="0" anchor="t" anchorCtr="0">
            <a:noAutofit/>
          </a:bodyPr>
          <a:lstStyle/>
          <a:p>
            <a:pPr>
              <a:spcBef>
                <a:spcPts val="0"/>
              </a:spcBef>
            </a:pPr>
            <a:r>
              <a:rPr lang="en-US" sz="3200" dirty="0"/>
              <a:t>Question 5: Challenge! (10 points)</a:t>
            </a:r>
            <a:endParaRPr sz="3200" dirty="0"/>
          </a:p>
        </p:txBody>
      </p:sp>
      <p:sp>
        <p:nvSpPr>
          <p:cNvPr id="150" name="Google Shape;150;p25"/>
          <p:cNvSpPr txBox="1">
            <a:spLocks noGrp="1"/>
          </p:cNvSpPr>
          <p:nvPr>
            <p:ph type="body" idx="1"/>
          </p:nvPr>
        </p:nvSpPr>
        <p:spPr>
          <a:xfrm>
            <a:off x="960577" y="2177315"/>
            <a:ext cx="10421798" cy="4477800"/>
          </a:xfrm>
          <a:prstGeom prst="rect">
            <a:avLst/>
          </a:prstGeom>
        </p:spPr>
        <p:txBody>
          <a:bodyPr spcFirstLastPara="1" vert="horz" wrap="square" lIns="91425" tIns="45700" rIns="91425" bIns="45700" rtlCol="0" anchor="t" anchorCtr="0">
            <a:noAutofit/>
          </a:bodyPr>
          <a:lstStyle/>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Two members of your team have to share policies or practices in their countries that are aimed at including students with disabilities in regular schools.</a:t>
            </a:r>
            <a:endParaRPr dirty="0">
              <a:latin typeface="Futura Std Book" panose="020B0802020204020204" pitchFamily="34" charset="0"/>
            </a:endParaRPr>
          </a:p>
          <a:p>
            <a:pPr marL="0" indent="0">
              <a:spcBef>
                <a:spcPts val="360"/>
              </a:spcBef>
              <a:buNone/>
            </a:pPr>
            <a:endParaRPr b="1"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Effect transition="in" filter="fade">
                                      <p:cBhvr>
                                        <p:cTn id="7" dur="1000"/>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6"/>
          <p:cNvSpPr txBox="1">
            <a:spLocks noGrp="1"/>
          </p:cNvSpPr>
          <p:nvPr>
            <p:ph type="title"/>
          </p:nvPr>
        </p:nvSpPr>
        <p:spPr>
          <a:xfrm>
            <a:off x="960436" y="912812"/>
            <a:ext cx="10412413"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In pairs, discuss:</a:t>
            </a:r>
            <a:endParaRPr>
              <a:latin typeface="Futura Std Book" panose="020B0802020204020204" pitchFamily="34" charset="0"/>
            </a:endParaRPr>
          </a:p>
        </p:txBody>
      </p:sp>
      <p:sp>
        <p:nvSpPr>
          <p:cNvPr id="156" name="Google Shape;156;p26"/>
          <p:cNvSpPr txBox="1">
            <a:spLocks noGrp="1"/>
          </p:cNvSpPr>
          <p:nvPr>
            <p:ph type="body" idx="1"/>
          </p:nvPr>
        </p:nvSpPr>
        <p:spPr>
          <a:xfrm>
            <a:off x="959900" y="3087050"/>
            <a:ext cx="10414064" cy="35274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sz="3900" dirty="0">
                <a:latin typeface="Futura Std Book" panose="020B0802020204020204" pitchFamily="34" charset="0"/>
              </a:rPr>
              <a:t>Something you learned or that surprised you in this activity.</a:t>
            </a:r>
            <a:endParaRPr sz="3900" dirty="0">
              <a:latin typeface="Futura Std Book" panose="020B0802020204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7"/>
          <p:cNvSpPr txBox="1">
            <a:spLocks noGrp="1"/>
          </p:cNvSpPr>
          <p:nvPr>
            <p:ph type="title"/>
          </p:nvPr>
        </p:nvSpPr>
        <p:spPr>
          <a:xfrm>
            <a:off x="989011" y="953351"/>
            <a:ext cx="10392245"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Short Video</a:t>
            </a:r>
            <a:endParaRPr>
              <a:latin typeface="Futura Std Book" panose="020B0802020204020204" pitchFamily="34" charset="0"/>
            </a:endParaRPr>
          </a:p>
        </p:txBody>
      </p:sp>
      <p:sp>
        <p:nvSpPr>
          <p:cNvPr id="162" name="Google Shape;162;p27"/>
          <p:cNvSpPr txBox="1">
            <a:spLocks noGrp="1"/>
          </p:cNvSpPr>
          <p:nvPr>
            <p:ph type="body" idx="1"/>
          </p:nvPr>
        </p:nvSpPr>
        <p:spPr>
          <a:xfrm>
            <a:off x="988481" y="2177315"/>
            <a:ext cx="10393893"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a:latin typeface="Futura Std Book" panose="020B0802020204020204" pitchFamily="34" charset="0"/>
              </a:rPr>
              <a:t>As you watch and listen, pay attention to the different students highlighted and the issues shared and proposed. </a:t>
            </a:r>
            <a:endParaRPr>
              <a:latin typeface="Futura Std Book" panose="020B0802020204020204" pitchFamily="34" charset="0"/>
            </a:endParaRPr>
          </a:p>
          <a:p>
            <a:pPr marL="0" indent="0">
              <a:spcBef>
                <a:spcPts val="360"/>
              </a:spcBef>
              <a:buNone/>
            </a:pPr>
            <a:endParaRPr>
              <a:latin typeface="Futura Std Book" panose="020B0802020204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8"/>
          <p:cNvSpPr txBox="1">
            <a:spLocks noGrp="1"/>
          </p:cNvSpPr>
          <p:nvPr>
            <p:ph type="title"/>
          </p:nvPr>
        </p:nvSpPr>
        <p:spPr>
          <a:xfrm>
            <a:off x="969961" y="931862"/>
            <a:ext cx="9836529" cy="1090500"/>
          </a:xfrm>
          <a:prstGeom prst="rect">
            <a:avLst/>
          </a:prstGeom>
        </p:spPr>
        <p:txBody>
          <a:bodyPr spcFirstLastPara="1" vert="horz" wrap="square" lIns="91425" tIns="45700" rIns="91425" bIns="45700" rtlCol="0" anchor="t" anchorCtr="0">
            <a:noAutofit/>
          </a:bodyPr>
          <a:lstStyle/>
          <a:p>
            <a:pPr>
              <a:spcBef>
                <a:spcPts val="0"/>
              </a:spcBef>
            </a:pPr>
            <a:r>
              <a:rPr lang="en-US"/>
              <a:t>Inclusive Education:</a:t>
            </a:r>
            <a:endParaRPr/>
          </a:p>
        </p:txBody>
      </p:sp>
      <p:sp>
        <p:nvSpPr>
          <p:cNvPr id="168" name="Google Shape;168;p28"/>
          <p:cNvSpPr txBox="1">
            <a:spLocks noGrp="1"/>
          </p:cNvSpPr>
          <p:nvPr>
            <p:ph type="body" idx="1"/>
          </p:nvPr>
        </p:nvSpPr>
        <p:spPr>
          <a:xfrm>
            <a:off x="969424" y="1581150"/>
            <a:ext cx="10460575" cy="4914900"/>
          </a:xfrm>
          <a:prstGeom prst="rect">
            <a:avLst/>
          </a:prstGeom>
        </p:spPr>
        <p:txBody>
          <a:bodyPr spcFirstLastPara="1" vert="horz" wrap="square" lIns="91425" tIns="45700" rIns="91425" bIns="45700" rtlCol="0" anchor="t" anchorCtr="0">
            <a:noAutofit/>
          </a:bodyPr>
          <a:lstStyle/>
          <a:p>
            <a:pPr marL="0" indent="0" algn="just">
              <a:spcBef>
                <a:spcPts val="360"/>
              </a:spcBef>
              <a:buNone/>
            </a:pPr>
            <a:r>
              <a:rPr lang="en-US" sz="2400" dirty="0">
                <a:latin typeface="Futura Std Book" panose="020B0802020204020204" pitchFamily="34" charset="0"/>
              </a:rPr>
              <a:t>“The result of a process of continuing and proactive commitment to </a:t>
            </a:r>
            <a:r>
              <a:rPr lang="en-US" sz="2400" b="1" dirty="0">
                <a:latin typeface="Futura Std Book" panose="020B0802020204020204" pitchFamily="34" charset="0"/>
              </a:rPr>
              <a:t>eliminating barriers impeding the right to education</a:t>
            </a:r>
            <a:r>
              <a:rPr lang="en-US" sz="2400" dirty="0">
                <a:latin typeface="Futura Std Book" panose="020B0802020204020204" pitchFamily="34" charset="0"/>
              </a:rPr>
              <a:t>, together with changes to culture, policy and practice of regular schools to </a:t>
            </a:r>
            <a:r>
              <a:rPr lang="en-US" sz="2400" b="1" dirty="0">
                <a:latin typeface="Futura Std Book" panose="020B0802020204020204" pitchFamily="34" charset="0"/>
              </a:rPr>
              <a:t>accommodate and effectively include all students </a:t>
            </a:r>
            <a:r>
              <a:rPr lang="en-US" sz="2400" dirty="0">
                <a:latin typeface="Futura Std Book" panose="020B0802020204020204" pitchFamily="34" charset="0"/>
              </a:rPr>
              <a:t>(…) Inclusion involves a process of </a:t>
            </a:r>
            <a:r>
              <a:rPr lang="en-US" sz="2400" b="1" dirty="0">
                <a:latin typeface="Futura Std Book" panose="020B0802020204020204" pitchFamily="34" charset="0"/>
              </a:rPr>
              <a:t>systemic reform </a:t>
            </a:r>
            <a:r>
              <a:rPr lang="en-US" sz="2400" dirty="0">
                <a:latin typeface="Futura Std Book" panose="020B0802020204020204" pitchFamily="34" charset="0"/>
              </a:rPr>
              <a:t>embodying changes and modifications in content, teaching methods, approaches, structures and strategies in education to overcome barriers with a vision serving to provide all students of the relevant age range with an </a:t>
            </a:r>
            <a:r>
              <a:rPr lang="en-US" sz="2400" b="1" dirty="0">
                <a:latin typeface="Futura Std Book" panose="020B0802020204020204" pitchFamily="34" charset="0"/>
              </a:rPr>
              <a:t>equitable and participatory learning experience</a:t>
            </a:r>
            <a:r>
              <a:rPr lang="en-US" sz="2400" dirty="0">
                <a:latin typeface="Futura Std Book" panose="020B0802020204020204" pitchFamily="34" charset="0"/>
              </a:rPr>
              <a:t> and the environment that best corresponds to their requirements and preferences.”</a:t>
            </a:r>
            <a:endParaRPr sz="2400" dirty="0">
              <a:latin typeface="Futura Std Book" panose="020B0802020204020204" pitchFamily="34" charset="0"/>
            </a:endParaRPr>
          </a:p>
          <a:p>
            <a:pPr marL="0" indent="0" algn="just">
              <a:buNone/>
            </a:pPr>
            <a:endParaRPr lang="en-US" sz="1600" dirty="0">
              <a:latin typeface="Futura Std Book" panose="020B0802020204020204" pitchFamily="34" charset="0"/>
            </a:endParaRPr>
          </a:p>
          <a:p>
            <a:pPr marL="0" indent="0" algn="just">
              <a:buNone/>
            </a:pPr>
            <a:r>
              <a:rPr lang="en-US" sz="1600" dirty="0">
                <a:latin typeface="Futura Std Book" panose="020B0802020204020204" pitchFamily="34" charset="0"/>
              </a:rPr>
              <a:t>Source: United Nations, Committee on the Rights of Persons with Disabilities. General comment No.4 (2016) Article 24: Right to Inclusive Education. 2 September 2016. </a:t>
            </a:r>
            <a:r>
              <a:rPr lang="en-US" sz="1600" dirty="0">
                <a:latin typeface="Futura Std Book" panose="020B0802020204020204" pitchFamily="34" charset="0"/>
                <a:hlinkClick r:id="rId3"/>
              </a:rPr>
              <a:t>CRPD/C/GC/4</a:t>
            </a:r>
            <a:r>
              <a:rPr lang="en-US" sz="1600" dirty="0">
                <a:latin typeface="Futura Std Book" panose="020B0802020204020204" pitchFamily="34" charset="0"/>
              </a:rPr>
              <a:t>. para. 11</a:t>
            </a:r>
            <a:endParaRPr sz="1400" dirty="0">
              <a:latin typeface="Futura Std Book" panose="020B0802020204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pic>
        <p:nvPicPr>
          <p:cNvPr id="2" name="Picture 1" descr="A graphic showing the four actions: Access, Learning, Meaningful Participation and Completion, are all part of strengthen education for students with disabilities. There are two points for each action. Access: Laws do not prevent access to general education (non-rejection clause). Administrative procedures do not exclude students with disabilities from general education. Learning: students with disabilities benefit from individualized education plans. Learning outcomes are based on individual objectives. Meaningful Participation: Students with disabilities have the necessary support to participate and learn. Reasonable accommodation is offered and provided on demand. Completion: upon completion, students with disabilities obtain the same certification as other students. Students with disabilities are entitled and supported to pursue higher levels of education." title="Actions to strengthen access, completion and learning outcomes for students with disabilities">
            <a:extLst>
              <a:ext uri="{FF2B5EF4-FFF2-40B4-BE49-F238E27FC236}">
                <a16:creationId xmlns:a16="http://schemas.microsoft.com/office/drawing/2014/main" id="{5E2D5DAC-4A30-CA42-B6D6-51C369C660E3}"/>
              </a:ext>
            </a:extLst>
          </p:cNvPr>
          <p:cNvPicPr>
            <a:picLocks noChangeAspect="1"/>
          </p:cNvPicPr>
          <p:nvPr/>
        </p:nvPicPr>
        <p:blipFill>
          <a:blip r:embed="rId3"/>
          <a:stretch>
            <a:fillRect/>
          </a:stretch>
        </p:blipFill>
        <p:spPr>
          <a:xfrm>
            <a:off x="2228794" y="914457"/>
            <a:ext cx="7734411" cy="5829243"/>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0"/>
          <p:cNvSpPr txBox="1">
            <a:spLocks noGrp="1"/>
          </p:cNvSpPr>
          <p:nvPr>
            <p:ph type="title"/>
          </p:nvPr>
        </p:nvSpPr>
        <p:spPr>
          <a:xfrm>
            <a:off x="960437" y="950912"/>
            <a:ext cx="9809658"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Barriers to inclusive education</a:t>
            </a:r>
            <a:endParaRPr>
              <a:latin typeface="Futura Std Book" panose="020B0802020204020204" pitchFamily="34" charset="0"/>
            </a:endParaRPr>
          </a:p>
        </p:txBody>
      </p:sp>
      <p:sp>
        <p:nvSpPr>
          <p:cNvPr id="204" name="Google Shape;204;p30"/>
          <p:cNvSpPr txBox="1">
            <a:spLocks noGrp="1"/>
          </p:cNvSpPr>
          <p:nvPr>
            <p:ph type="body" idx="1"/>
          </p:nvPr>
        </p:nvSpPr>
        <p:spPr>
          <a:xfrm>
            <a:off x="959900" y="2440650"/>
            <a:ext cx="10432000" cy="26346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a:latin typeface="Futura Std Book" panose="020B0802020204020204" pitchFamily="34" charset="0"/>
              </a:rPr>
              <a:t>Take a moment to read through the stories of Ivan, Aydin, Ava and Rajid.</a:t>
            </a:r>
            <a:endParaRPr>
              <a:latin typeface="Futura Std Book" panose="020B0802020204020204" pitchFamily="34" charset="0"/>
            </a:endParaRPr>
          </a:p>
          <a:p>
            <a:pPr marL="0" indent="0">
              <a:spcBef>
                <a:spcPts val="360"/>
              </a:spcBef>
              <a:buNone/>
            </a:pPr>
            <a:endParaRPr>
              <a:latin typeface="Futura Std Book" panose="020B0802020204020204" pitchFamily="34" charset="0"/>
            </a:endParaRPr>
          </a:p>
          <a:p>
            <a:pPr marL="0" indent="0">
              <a:spcBef>
                <a:spcPts val="360"/>
              </a:spcBef>
              <a:buNone/>
            </a:pPr>
            <a:r>
              <a:rPr lang="en-US">
                <a:latin typeface="Futura Std Book" panose="020B0802020204020204" pitchFamily="34" charset="0"/>
              </a:rPr>
              <a:t>What barriers are they facing?</a:t>
            </a:r>
            <a:endParaRPr>
              <a:latin typeface="Futura Std Book" panose="020B0802020204020204" pitchFamily="34" charset="0"/>
            </a:endParaRPr>
          </a:p>
          <a:p>
            <a:pPr marL="0" indent="0">
              <a:spcBef>
                <a:spcPts val="360"/>
              </a:spcBef>
              <a:buNone/>
            </a:pPr>
            <a:endParaRPr>
              <a:latin typeface="Futura Std Book" panose="020B0802020204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36CF-4F6F-354E-B0DB-EFAC5DD051DF}"/>
              </a:ext>
            </a:extLst>
          </p:cNvPr>
          <p:cNvSpPr>
            <a:spLocks noGrp="1"/>
          </p:cNvSpPr>
          <p:nvPr>
            <p:ph type="title"/>
          </p:nvPr>
        </p:nvSpPr>
        <p:spPr>
          <a:xfrm>
            <a:off x="838200" y="2668975"/>
            <a:ext cx="10515600" cy="1325563"/>
          </a:xfrm>
        </p:spPr>
        <p:txBody>
          <a:bodyPr/>
          <a:lstStyle/>
          <a:p>
            <a:pPr algn="ctr"/>
            <a:r>
              <a:rPr lang="en-US" dirty="0"/>
              <a:t>Lunch Break! Come back at :00</a:t>
            </a:r>
          </a:p>
        </p:txBody>
      </p:sp>
    </p:spTree>
    <p:extLst>
      <p:ext uri="{BB962C8B-B14F-4D97-AF65-F5344CB8AC3E}">
        <p14:creationId xmlns:p14="http://schemas.microsoft.com/office/powerpoint/2010/main" val="32558720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1"/>
          <p:cNvSpPr txBox="1">
            <a:spLocks noGrp="1"/>
          </p:cNvSpPr>
          <p:nvPr>
            <p:ph type="title"/>
          </p:nvPr>
        </p:nvSpPr>
        <p:spPr>
          <a:xfrm>
            <a:off x="979486" y="893762"/>
            <a:ext cx="10439937" cy="1090500"/>
          </a:xfrm>
          <a:prstGeom prst="rect">
            <a:avLst/>
          </a:prstGeom>
        </p:spPr>
        <p:txBody>
          <a:bodyPr spcFirstLastPara="1" vert="horz" wrap="square" lIns="91425" tIns="45700" rIns="91425" bIns="45700" rtlCol="0" anchor="t" anchorCtr="0">
            <a:noAutofit/>
          </a:bodyPr>
          <a:lstStyle/>
          <a:p>
            <a:pPr>
              <a:spcBef>
                <a:spcPts val="0"/>
              </a:spcBef>
            </a:pPr>
            <a:r>
              <a:rPr lang="en-US" sz="3600" dirty="0">
                <a:latin typeface="Futura Std Book" panose="020B0802020204020204" pitchFamily="34" charset="0"/>
              </a:rPr>
              <a:t>Team work: Key aspects to ensure inclusive education</a:t>
            </a:r>
            <a:endParaRPr sz="3600" dirty="0">
              <a:latin typeface="Futura Std Book" panose="020B0802020204020204" pitchFamily="34" charset="0"/>
            </a:endParaRPr>
          </a:p>
        </p:txBody>
      </p:sp>
      <p:sp>
        <p:nvSpPr>
          <p:cNvPr id="210" name="Google Shape;210;p31"/>
          <p:cNvSpPr txBox="1">
            <a:spLocks noGrp="1"/>
          </p:cNvSpPr>
          <p:nvPr>
            <p:ph type="body" idx="1"/>
          </p:nvPr>
        </p:nvSpPr>
        <p:spPr>
          <a:xfrm>
            <a:off x="978881" y="2060076"/>
            <a:ext cx="10439937" cy="3931150"/>
          </a:xfrm>
          <a:prstGeom prst="rect">
            <a:avLst/>
          </a:prstGeom>
        </p:spPr>
        <p:txBody>
          <a:bodyPr spcFirstLastPara="1" vert="horz" wrap="square" lIns="91425" tIns="45700" rIns="91425" bIns="45700" rtlCol="0" anchor="t" anchorCtr="0">
            <a:noAutofit/>
          </a:bodyPr>
          <a:lstStyle/>
          <a:p>
            <a:pPr marL="457200" indent="-342900">
              <a:spcBef>
                <a:spcPts val="360"/>
              </a:spcBef>
              <a:buSzPts val="1800"/>
              <a:buAutoNum type="arabicPeriod"/>
            </a:pPr>
            <a:r>
              <a:rPr lang="en-US" sz="2400" dirty="0">
                <a:latin typeface="Futura Std Book" panose="020B0802020204020204" pitchFamily="34" charset="0"/>
              </a:rPr>
              <a:t>Access</a:t>
            </a:r>
            <a:endParaRPr sz="2400" dirty="0">
              <a:latin typeface="Futura Std Book" panose="020B0802020204020204" pitchFamily="34" charset="0"/>
            </a:endParaRPr>
          </a:p>
          <a:p>
            <a:pPr marL="457200" indent="-342900">
              <a:spcBef>
                <a:spcPts val="0"/>
              </a:spcBef>
              <a:buSzPts val="1800"/>
              <a:buAutoNum type="arabicPeriod"/>
            </a:pPr>
            <a:r>
              <a:rPr lang="en-US" sz="2400" dirty="0">
                <a:latin typeface="Futura Std Book" panose="020B0802020204020204" pitchFamily="34" charset="0"/>
              </a:rPr>
              <a:t>Policy</a:t>
            </a:r>
          </a:p>
          <a:p>
            <a:pPr marL="457200" indent="-342900">
              <a:spcBef>
                <a:spcPts val="0"/>
              </a:spcBef>
              <a:buSzPts val="1800"/>
              <a:buAutoNum type="arabicPeriod"/>
            </a:pPr>
            <a:r>
              <a:rPr lang="en-US" sz="2400" dirty="0">
                <a:latin typeface="Futura Std Book" panose="020B0802020204020204" pitchFamily="34" charset="0"/>
              </a:rPr>
              <a:t>Capacity building</a:t>
            </a:r>
          </a:p>
          <a:p>
            <a:pPr marL="457200" indent="-342900">
              <a:spcBef>
                <a:spcPts val="0"/>
              </a:spcBef>
              <a:buSzPts val="1800"/>
              <a:buAutoNum type="arabicPeriod"/>
            </a:pPr>
            <a:r>
              <a:rPr lang="en-US" sz="2400" dirty="0">
                <a:latin typeface="Futura Std Book" panose="020B0802020204020204" pitchFamily="34" charset="0"/>
              </a:rPr>
              <a:t>Awareness-Raising</a:t>
            </a:r>
            <a:endParaRPr sz="2400" dirty="0">
              <a:latin typeface="Futura Std Book" panose="020B0802020204020204" pitchFamily="34" charset="0"/>
            </a:endParaRPr>
          </a:p>
          <a:p>
            <a:pPr>
              <a:spcBef>
                <a:spcPts val="0"/>
              </a:spcBef>
              <a:buFont typeface="Noto Sans Symbols"/>
              <a:buAutoNum type="arabicPeriod"/>
            </a:pPr>
            <a:r>
              <a:rPr lang="en-US" sz="2400" dirty="0">
                <a:latin typeface="Futura Std Book" panose="020B0802020204020204" pitchFamily="34" charset="0"/>
              </a:rPr>
              <a:t>Budget Allocation</a:t>
            </a:r>
          </a:p>
          <a:p>
            <a:pPr marL="457200" indent="-342900">
              <a:spcBef>
                <a:spcPts val="0"/>
              </a:spcBef>
              <a:buSzPts val="1800"/>
              <a:buAutoNum type="arabicPeriod"/>
            </a:pPr>
            <a:r>
              <a:rPr lang="en-US" sz="2400" dirty="0">
                <a:latin typeface="Futura Std Book" panose="020B0802020204020204" pitchFamily="34" charset="0"/>
              </a:rPr>
              <a:t>Data Collection Process</a:t>
            </a:r>
            <a:endParaRPr sz="2400" dirty="0">
              <a:latin typeface="Futura Std Book" panose="020B0802020204020204" pitchFamily="34" charset="0"/>
            </a:endParaRPr>
          </a:p>
          <a:p>
            <a:pPr marL="457200" indent="-342900">
              <a:spcBef>
                <a:spcPts val="0"/>
              </a:spcBef>
              <a:buSzPts val="1800"/>
              <a:buAutoNum type="arabicPeriod"/>
            </a:pPr>
            <a:r>
              <a:rPr lang="en-US" sz="2400" dirty="0">
                <a:latin typeface="Futura Std Book" panose="020B0802020204020204" pitchFamily="34" charset="0"/>
              </a:rPr>
              <a:t>Accountability</a:t>
            </a:r>
            <a:endParaRPr sz="2400" dirty="0">
              <a:latin typeface="Futura Std Book" panose="020B0802020204020204" pitchFamily="34" charset="0"/>
            </a:endParaRPr>
          </a:p>
          <a:p>
            <a:pPr marL="0" indent="0">
              <a:spcBef>
                <a:spcPts val="360"/>
              </a:spcBef>
              <a:buNone/>
            </a:pPr>
            <a:endParaRPr sz="2400" dirty="0">
              <a:latin typeface="Futura Std Book" panose="020B0802020204020204" pitchFamily="34" charset="0"/>
            </a:endParaRPr>
          </a:p>
          <a:p>
            <a:pPr marL="0" indent="0">
              <a:spcBef>
                <a:spcPts val="360"/>
              </a:spcBef>
              <a:buNone/>
            </a:pPr>
            <a:r>
              <a:rPr lang="en-US" sz="2400" dirty="0">
                <a:latin typeface="Futura Std Book" panose="020B0802020204020204" pitchFamily="34" charset="0"/>
              </a:rPr>
              <a:t>Visit each station, read through the info card and write down specific actions that should be taken for each character and for students who are out of regular schools.</a:t>
            </a:r>
            <a:endParaRPr sz="2400" dirty="0">
              <a:latin typeface="Futura Std Book" panose="020B080202020402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2"/>
          <p:cNvSpPr txBox="1">
            <a:spLocks noGrp="1"/>
          </p:cNvSpPr>
          <p:nvPr>
            <p:ph type="title"/>
          </p:nvPr>
        </p:nvSpPr>
        <p:spPr>
          <a:xfrm>
            <a:off x="960438" y="1014412"/>
            <a:ext cx="10383837" cy="1090612"/>
          </a:xfrm>
          <a:prstGeom prst="rect">
            <a:avLst/>
          </a:prstGeom>
          <a:noFill/>
          <a:ln>
            <a:noFill/>
          </a:ln>
        </p:spPr>
        <p:txBody>
          <a:bodyPr spcFirstLastPara="1" vert="horz" wrap="square" lIns="91425" tIns="45700" rIns="91425" bIns="45700" rtlCol="0" anchor="t" anchorCtr="0">
            <a:noAutofit/>
          </a:bodyPr>
          <a:lstStyle/>
          <a:p>
            <a:pPr>
              <a:lnSpc>
                <a:spcPct val="100000"/>
              </a:lnSpc>
              <a:spcBef>
                <a:spcPts val="0"/>
              </a:spcBef>
              <a:buClr>
                <a:schemeClr val="dk2"/>
              </a:buClr>
              <a:buSzPts val="2600"/>
            </a:pPr>
            <a:r>
              <a:rPr lang="en-US">
                <a:latin typeface="Futura Std Book" panose="020B0802020204020204" pitchFamily="34" charset="0"/>
              </a:rPr>
              <a:t>Gallery round in pairs</a:t>
            </a:r>
            <a:endParaRPr>
              <a:latin typeface="Futura Std Book" panose="020B0802020204020204" pitchFamily="34" charset="0"/>
            </a:endParaRPr>
          </a:p>
        </p:txBody>
      </p:sp>
      <p:sp>
        <p:nvSpPr>
          <p:cNvPr id="216" name="Google Shape;216;p32"/>
          <p:cNvSpPr txBox="1">
            <a:spLocks noGrp="1"/>
          </p:cNvSpPr>
          <p:nvPr>
            <p:ph type="body" idx="1"/>
          </p:nvPr>
        </p:nvSpPr>
        <p:spPr>
          <a:xfrm>
            <a:off x="960438" y="2105024"/>
            <a:ext cx="10383837" cy="4086225"/>
          </a:xfrm>
          <a:prstGeom prst="rect">
            <a:avLst/>
          </a:prstGeom>
          <a:noFill/>
          <a:ln>
            <a:noFill/>
          </a:ln>
        </p:spPr>
        <p:txBody>
          <a:bodyPr spcFirstLastPara="1" vert="horz" wrap="square" lIns="91425" tIns="45700" rIns="91425" bIns="45700" rtlCol="0" anchor="t" anchorCtr="0">
            <a:noAutofit/>
          </a:bodyPr>
          <a:lstStyle/>
          <a:p>
            <a:pPr marL="0" indent="0">
              <a:lnSpc>
                <a:spcPct val="100000"/>
              </a:lnSpc>
              <a:spcBef>
                <a:spcPts val="520"/>
              </a:spcBef>
              <a:buClr>
                <a:schemeClr val="dk2"/>
              </a:buClr>
              <a:buSzPts val="2600"/>
              <a:buNone/>
            </a:pPr>
            <a:r>
              <a:rPr lang="en-US" dirty="0">
                <a:latin typeface="Futura Std Book" panose="020B0802020204020204" pitchFamily="34" charset="0"/>
              </a:rPr>
              <a:t>Find one other person from a different team, go around the room and review the flipcharts.</a:t>
            </a:r>
            <a:endParaRPr dirty="0">
              <a:latin typeface="Futura Std Book" panose="020B0802020204020204" pitchFamily="34" charset="0"/>
            </a:endParaRPr>
          </a:p>
          <a:p>
            <a:pPr marL="342900" indent="-342900">
              <a:lnSpc>
                <a:spcPct val="100000"/>
              </a:lnSpc>
              <a:spcBef>
                <a:spcPts val="520"/>
              </a:spcBef>
              <a:buClr>
                <a:schemeClr val="dk2"/>
              </a:buClr>
              <a:buSzPts val="2600"/>
              <a:buNone/>
            </a:pPr>
            <a:endParaRPr dirty="0">
              <a:latin typeface="Futura Std Book" panose="020B0802020204020204" pitchFamily="34" charset="0"/>
            </a:endParaRPr>
          </a:p>
          <a:p>
            <a:pPr marL="342900" indent="-342900">
              <a:lnSpc>
                <a:spcPct val="100000"/>
              </a:lnSpc>
              <a:spcBef>
                <a:spcPts val="520"/>
              </a:spcBef>
              <a:buClr>
                <a:schemeClr val="dk2"/>
              </a:buClr>
              <a:buSzPts val="2600"/>
              <a:buNone/>
            </a:pPr>
            <a:r>
              <a:rPr lang="en-US" dirty="0">
                <a:latin typeface="Futura Std Book" panose="020B0802020204020204" pitchFamily="34" charset="0"/>
              </a:rPr>
              <a:t>Share: </a:t>
            </a:r>
          </a:p>
          <a:p>
            <a:pPr>
              <a:lnSpc>
                <a:spcPct val="100000"/>
              </a:lnSpc>
              <a:spcBef>
                <a:spcPts val="520"/>
              </a:spcBef>
              <a:buClr>
                <a:schemeClr val="dk2"/>
              </a:buClr>
              <a:buSzPts val="2600"/>
            </a:pPr>
            <a:r>
              <a:rPr lang="en-US" dirty="0">
                <a:latin typeface="Futura Std Book" panose="020B0802020204020204" pitchFamily="34" charset="0"/>
              </a:rPr>
              <a:t>What did you learn new? </a:t>
            </a:r>
          </a:p>
          <a:p>
            <a:pPr>
              <a:lnSpc>
                <a:spcPct val="100000"/>
              </a:lnSpc>
              <a:spcBef>
                <a:spcPts val="520"/>
              </a:spcBef>
              <a:buClr>
                <a:schemeClr val="dk2"/>
              </a:buClr>
              <a:buSzPts val="2600"/>
            </a:pPr>
            <a:r>
              <a:rPr lang="en-US" dirty="0">
                <a:latin typeface="Futura Std Book" panose="020B0802020204020204" pitchFamily="34" charset="0"/>
              </a:rPr>
              <a:t>What’s one thing that called for your attention?</a:t>
            </a:r>
          </a:p>
          <a:p>
            <a:pPr>
              <a:lnSpc>
                <a:spcPct val="100000"/>
              </a:lnSpc>
              <a:spcBef>
                <a:spcPts val="520"/>
              </a:spcBef>
              <a:buClr>
                <a:schemeClr val="dk2"/>
              </a:buClr>
              <a:buSzPts val="2600"/>
            </a:pPr>
            <a:r>
              <a:rPr lang="en-US" dirty="0">
                <a:latin typeface="Futura Std Book" panose="020B0802020204020204" pitchFamily="34" charset="0"/>
              </a:rPr>
              <a:t>What do you feel can be done in your country? </a:t>
            </a:r>
          </a:p>
          <a:p>
            <a:pPr>
              <a:lnSpc>
                <a:spcPct val="100000"/>
              </a:lnSpc>
              <a:spcBef>
                <a:spcPts val="520"/>
              </a:spcBef>
              <a:buClr>
                <a:schemeClr val="dk2"/>
              </a:buClr>
              <a:buSzPts val="2600"/>
            </a:pPr>
            <a:r>
              <a:rPr lang="en-US" dirty="0">
                <a:latin typeface="Futura Std Book" panose="020B0802020204020204" pitchFamily="34" charset="0"/>
              </a:rPr>
              <a:t>What might be most difficult to accomplish? </a:t>
            </a:r>
            <a:endParaRPr dirty="0">
              <a:latin typeface="Futura Std Book" panose="020B0802020204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931512" y="998290"/>
            <a:ext cx="10426057" cy="723653"/>
          </a:xfrm>
          <a:prstGeom prst="rect">
            <a:avLst/>
          </a:prstGeom>
        </p:spPr>
        <p:txBody>
          <a:bodyPr spcFirstLastPara="1" vert="horz" wrap="square" lIns="91425" tIns="45700" rIns="91425" bIns="45700" rtlCol="0" anchor="t" anchorCtr="0">
            <a:noAutofit/>
          </a:bodyPr>
          <a:lstStyle/>
          <a:p>
            <a:pPr>
              <a:spcBef>
                <a:spcPts val="0"/>
              </a:spcBef>
            </a:pPr>
            <a:r>
              <a:rPr lang="en-US" dirty="0"/>
              <a:t>Objectives of the module</a:t>
            </a:r>
            <a:endParaRPr dirty="0"/>
          </a:p>
        </p:txBody>
      </p:sp>
      <p:sp>
        <p:nvSpPr>
          <p:cNvPr id="68" name="Google Shape;68;p11"/>
          <p:cNvSpPr txBox="1">
            <a:spLocks noGrp="1"/>
          </p:cNvSpPr>
          <p:nvPr>
            <p:ph type="body" idx="1"/>
          </p:nvPr>
        </p:nvSpPr>
        <p:spPr>
          <a:xfrm>
            <a:off x="930982" y="1862356"/>
            <a:ext cx="10427711" cy="4353886"/>
          </a:xfrm>
          <a:prstGeom prst="rect">
            <a:avLst/>
          </a:prstGeom>
        </p:spPr>
        <p:txBody>
          <a:bodyPr spcFirstLastPara="1" vert="horz" wrap="square" lIns="91425" tIns="45700" rIns="91425" bIns="45700" rtlCol="0" anchor="t" anchorCtr="0">
            <a:noAutofit/>
          </a:bodyPr>
          <a:lstStyle/>
          <a:p>
            <a:pPr marL="457200" indent="-323850">
              <a:spcBef>
                <a:spcPts val="360"/>
              </a:spcBef>
              <a:buSzPts val="1500"/>
              <a:buChar char="▪"/>
            </a:pPr>
            <a:r>
              <a:rPr lang="en-US" sz="2300" dirty="0">
                <a:latin typeface="Futura Std Book" panose="020B0802020204020204" pitchFamily="34" charset="0"/>
              </a:rPr>
              <a:t>Become familiar with the various components of the Office of the United Nations High Commissioner for Human Rights’ Resource Package on Promoting the Rights of Persons with Disabilities through the Sustainable Development Goals and how to use it.</a:t>
            </a:r>
          </a:p>
          <a:p>
            <a:pPr marL="457200" indent="-323850">
              <a:spcBef>
                <a:spcPts val="0"/>
              </a:spcBef>
              <a:buSzPts val="1500"/>
              <a:buChar char="▪"/>
            </a:pPr>
            <a:r>
              <a:rPr lang="en-US" sz="2300" dirty="0">
                <a:latin typeface="Futura Std Book" panose="020B0802020204020204" pitchFamily="34" charset="0"/>
              </a:rPr>
              <a:t>Gain an understanding of the current situation in terms of access to the various levels of education for people with disabilities</a:t>
            </a:r>
            <a:endParaRPr sz="2300" dirty="0">
              <a:latin typeface="Futura Std Book" panose="020B0802020204020204" pitchFamily="34" charset="0"/>
            </a:endParaRPr>
          </a:p>
          <a:p>
            <a:pPr marL="457200" indent="-323850">
              <a:spcBef>
                <a:spcPts val="0"/>
              </a:spcBef>
              <a:buSzPts val="1500"/>
              <a:buChar char="▪"/>
            </a:pPr>
            <a:r>
              <a:rPr lang="en-US" sz="2300" dirty="0">
                <a:latin typeface="Futura Std Book" panose="020B0802020204020204" pitchFamily="34" charset="0"/>
              </a:rPr>
              <a:t>Identify concrete steps that policymakers can take to guarantee inclusive education in the process of implementing Sustainable Development Goal 4 with a disability rights lens.</a:t>
            </a:r>
            <a:endParaRPr sz="2300" dirty="0">
              <a:latin typeface="Futura Std Book" panose="020B0802020204020204" pitchFamily="34" charset="0"/>
            </a:endParaRPr>
          </a:p>
          <a:p>
            <a:pPr marL="457200" indent="-323850">
              <a:spcBef>
                <a:spcPts val="0"/>
              </a:spcBef>
              <a:buSzPts val="1500"/>
              <a:buChar char="▪"/>
            </a:pPr>
            <a:r>
              <a:rPr lang="en-US" sz="2300" dirty="0">
                <a:latin typeface="Futura Std Book" panose="020B0802020204020204" pitchFamily="34" charset="0"/>
              </a:rPr>
              <a:t>Learn how to obtain additional information for implementation of inclusive education in their context.</a:t>
            </a:r>
            <a:endParaRPr sz="2300" dirty="0">
              <a:latin typeface="Futura Std Book" panose="020B0802020204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33"/>
          <p:cNvSpPr txBox="1">
            <a:spLocks noGrp="1"/>
          </p:cNvSpPr>
          <p:nvPr>
            <p:ph type="title"/>
          </p:nvPr>
        </p:nvSpPr>
        <p:spPr>
          <a:xfrm>
            <a:off x="969961" y="953351"/>
            <a:ext cx="10392245"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Journal</a:t>
            </a:r>
            <a:endParaRPr>
              <a:latin typeface="Futura Std Book" panose="020B0802020204020204" pitchFamily="34" charset="0"/>
            </a:endParaRPr>
          </a:p>
        </p:txBody>
      </p:sp>
      <p:sp>
        <p:nvSpPr>
          <p:cNvPr id="222" name="Google Shape;222;p33"/>
          <p:cNvSpPr txBox="1">
            <a:spLocks noGrp="1"/>
          </p:cNvSpPr>
          <p:nvPr>
            <p:ph type="body" idx="1"/>
          </p:nvPr>
        </p:nvSpPr>
        <p:spPr>
          <a:xfrm>
            <a:off x="969431" y="2177315"/>
            <a:ext cx="10393893"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a:latin typeface="Futura Std Book" panose="020B0802020204020204" pitchFamily="34" charset="0"/>
              </a:rPr>
              <a:t>Individually, write down:</a:t>
            </a:r>
            <a:endParaRPr>
              <a:latin typeface="Futura Std Book" panose="020B0802020204020204" pitchFamily="34" charset="0"/>
            </a:endParaRPr>
          </a:p>
          <a:p>
            <a:pPr marL="0" indent="0">
              <a:spcBef>
                <a:spcPts val="360"/>
              </a:spcBef>
              <a:buNone/>
            </a:pPr>
            <a:endParaRPr>
              <a:latin typeface="Futura Std Book" panose="020B0802020204020204" pitchFamily="34" charset="0"/>
            </a:endParaRPr>
          </a:p>
          <a:p>
            <a:pPr marL="457200" indent="-342900">
              <a:spcBef>
                <a:spcPts val="360"/>
              </a:spcBef>
              <a:buSzPts val="1800"/>
              <a:buChar char="▪"/>
            </a:pPr>
            <a:r>
              <a:rPr lang="en-US">
                <a:latin typeface="Futura Std Book" panose="020B0802020204020204" pitchFamily="34" charset="0"/>
              </a:rPr>
              <a:t>What are specific steps that you can take within the next three months to advance inclusive education in your country? </a:t>
            </a:r>
            <a:endParaRPr>
              <a:latin typeface="Futura Std Book" panose="020B0802020204020204" pitchFamily="34" charset="0"/>
            </a:endParaRPr>
          </a:p>
          <a:p>
            <a:pPr marL="457200" indent="-342900">
              <a:spcBef>
                <a:spcPts val="0"/>
              </a:spcBef>
              <a:buSzPts val="1800"/>
              <a:buChar char="▪"/>
            </a:pPr>
            <a:r>
              <a:rPr lang="en-US">
                <a:latin typeface="Futura Std Book" panose="020B0802020204020204" pitchFamily="34" charset="0"/>
              </a:rPr>
              <a:t>What and who do you need to bring them to reality?</a:t>
            </a:r>
            <a:endParaRPr>
              <a:latin typeface="Futura Std Book" panose="020B0802020204020204" pitchFamily="34" charset="0"/>
            </a:endParaRPr>
          </a:p>
          <a:p>
            <a:pPr marL="0" indent="0">
              <a:spcBef>
                <a:spcPts val="360"/>
              </a:spcBef>
              <a:buNone/>
            </a:pPr>
            <a:endParaRPr>
              <a:latin typeface="Futura Std Book" panose="020B0802020204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4"/>
          <p:cNvSpPr txBox="1">
            <a:spLocks noGrp="1"/>
          </p:cNvSpPr>
          <p:nvPr>
            <p:ph type="title"/>
          </p:nvPr>
        </p:nvSpPr>
        <p:spPr>
          <a:xfrm>
            <a:off x="989011" y="953351"/>
            <a:ext cx="10430339"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Next Steps</a:t>
            </a:r>
            <a:endParaRPr>
              <a:latin typeface="Futura Std Book" panose="020B0802020204020204" pitchFamily="34" charset="0"/>
            </a:endParaRPr>
          </a:p>
        </p:txBody>
      </p:sp>
      <p:sp>
        <p:nvSpPr>
          <p:cNvPr id="228" name="Google Shape;228;p34"/>
          <p:cNvSpPr txBox="1">
            <a:spLocks noGrp="1"/>
          </p:cNvSpPr>
          <p:nvPr>
            <p:ph type="body" idx="1"/>
          </p:nvPr>
        </p:nvSpPr>
        <p:spPr>
          <a:xfrm>
            <a:off x="988481" y="2177315"/>
            <a:ext cx="10431993" cy="10905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(Add any information for follow-up after the training here)</a:t>
            </a:r>
            <a:endParaRPr dirty="0">
              <a:latin typeface="Futura Std Book" panose="020B0802020204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5"/>
          <p:cNvSpPr txBox="1">
            <a:spLocks noGrp="1"/>
          </p:cNvSpPr>
          <p:nvPr>
            <p:ph type="title"/>
          </p:nvPr>
        </p:nvSpPr>
        <p:spPr>
          <a:xfrm>
            <a:off x="941386" y="953351"/>
            <a:ext cx="10420815" cy="1090500"/>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Closing Circle</a:t>
            </a:r>
            <a:endParaRPr dirty="0">
              <a:latin typeface="Futura Std Book" panose="020B0802020204020204" pitchFamily="34" charset="0"/>
            </a:endParaRPr>
          </a:p>
        </p:txBody>
      </p:sp>
      <p:sp>
        <p:nvSpPr>
          <p:cNvPr id="234" name="Google Shape;234;p35"/>
          <p:cNvSpPr txBox="1">
            <a:spLocks noGrp="1"/>
          </p:cNvSpPr>
          <p:nvPr>
            <p:ph type="body" idx="1"/>
          </p:nvPr>
        </p:nvSpPr>
        <p:spPr>
          <a:xfrm>
            <a:off x="940857" y="2177315"/>
            <a:ext cx="10422468" cy="4477800"/>
          </a:xfrm>
          <a:prstGeom prst="rect">
            <a:avLst/>
          </a:prstGeom>
        </p:spPr>
        <p:txBody>
          <a:bodyPr spcFirstLastPara="1" vert="horz" wrap="square" lIns="91425" tIns="45700" rIns="91425" bIns="45700" rtlCol="0" anchor="t" anchorCtr="0">
            <a:noAutofit/>
          </a:bodyPr>
          <a:lstStyle/>
          <a:p>
            <a:pPr marL="0" indent="0">
              <a:spcBef>
                <a:spcPts val="360"/>
              </a:spcBef>
              <a:buNone/>
            </a:pP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Name one commitment you are making to advance inclusive education in your country. </a:t>
            </a:r>
          </a:p>
          <a:p>
            <a:pPr marL="0" indent="0">
              <a:spcBef>
                <a:spcPts val="360"/>
              </a:spcBef>
              <a:buNone/>
            </a:pPr>
            <a:endParaRPr lang="en-US"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Who - in your specific context - can hold you accountable for it?</a:t>
            </a:r>
            <a:endParaRPr dirty="0">
              <a:latin typeface="Futura Std Book" panose="020B0802020204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9856" y="1934640"/>
            <a:ext cx="2347952" cy="369332"/>
          </a:xfrm>
          <a:prstGeom prst="rect">
            <a:avLst/>
          </a:prstGeom>
          <a:noFill/>
        </p:spPr>
        <p:txBody>
          <a:bodyPr wrap="square" rtlCol="0">
            <a:spAutoFit/>
          </a:bodyPr>
          <a:lstStyle/>
          <a:p>
            <a:endParaRPr lang="en-US" dirty="0"/>
          </a:p>
        </p:txBody>
      </p:sp>
      <p:sp>
        <p:nvSpPr>
          <p:cNvPr id="7" name="Title 1">
            <a:extLst>
              <a:ext uri="{FF2B5EF4-FFF2-40B4-BE49-F238E27FC236}">
                <a16:creationId xmlns:a16="http://schemas.microsoft.com/office/drawing/2014/main" id="{1AC036CF-4F6F-354E-B0DB-EFAC5DD051DF}"/>
              </a:ext>
            </a:extLst>
          </p:cNvPr>
          <p:cNvSpPr>
            <a:spLocks noGrp="1"/>
          </p:cNvSpPr>
          <p:nvPr/>
        </p:nvSpPr>
        <p:spPr>
          <a:xfrm>
            <a:off x="835152" y="1350628"/>
            <a:ext cx="10515600" cy="47985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Futura Std Book" panose="020B0802020204020204" pitchFamily="34" charset="0"/>
                <a:ea typeface="+mj-ea"/>
                <a:cs typeface="+mj-cs"/>
              </a:defRPr>
            </a:lvl1pPr>
          </a:lstStyle>
          <a:p>
            <a:pPr algn="ctr">
              <a:lnSpc>
                <a:spcPct val="100000"/>
              </a:lnSpc>
              <a:spcBef>
                <a:spcPts val="600"/>
              </a:spcBef>
              <a:spcAft>
                <a:spcPts val="600"/>
              </a:spcAft>
            </a:pPr>
            <a:r>
              <a:rPr lang="en-US" sz="5400" dirty="0"/>
              <a:t>Thank you!</a:t>
            </a:r>
            <a:br>
              <a:rPr lang="en-US" sz="6000" dirty="0"/>
            </a:br>
            <a:br>
              <a:rPr lang="en-US" sz="6000" dirty="0"/>
            </a:br>
            <a:r>
              <a:rPr lang="en-US" sz="6000" dirty="0"/>
              <a:t>For further information, </a:t>
            </a:r>
            <a:br>
              <a:rPr lang="en-US" sz="6000" dirty="0"/>
            </a:br>
            <a:r>
              <a:rPr lang="en-US" sz="6000" dirty="0"/>
              <a:t>please contact:</a:t>
            </a:r>
            <a:br>
              <a:rPr lang="en-US" sz="6000" dirty="0"/>
            </a:br>
            <a:endParaRPr lang="en-US" sz="6000" dirty="0"/>
          </a:p>
        </p:txBody>
      </p:sp>
    </p:spTree>
    <p:extLst>
      <p:ext uri="{BB962C8B-B14F-4D97-AF65-F5344CB8AC3E}">
        <p14:creationId xmlns:p14="http://schemas.microsoft.com/office/powerpoint/2010/main" val="538068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906345" y="953351"/>
            <a:ext cx="10426058" cy="1090500"/>
          </a:xfrm>
          <a:prstGeom prst="rect">
            <a:avLst/>
          </a:prstGeom>
        </p:spPr>
        <p:txBody>
          <a:bodyPr spcFirstLastPara="1" vert="horz" wrap="square" lIns="91425" tIns="45700" rIns="91425" bIns="45700" rtlCol="0" anchor="t" anchorCtr="0">
            <a:noAutofit/>
          </a:bodyPr>
          <a:lstStyle/>
          <a:p>
            <a:pPr>
              <a:spcBef>
                <a:spcPts val="0"/>
              </a:spcBef>
            </a:pPr>
            <a:r>
              <a:rPr lang="en-US"/>
              <a:t>What’s in the Resource Package?</a:t>
            </a:r>
            <a:endParaRPr/>
          </a:p>
        </p:txBody>
      </p:sp>
      <p:sp>
        <p:nvSpPr>
          <p:cNvPr id="74" name="Google Shape;74;p12"/>
          <p:cNvSpPr txBox="1">
            <a:spLocks noGrp="1"/>
          </p:cNvSpPr>
          <p:nvPr>
            <p:ph type="body" idx="1"/>
          </p:nvPr>
        </p:nvSpPr>
        <p:spPr>
          <a:xfrm>
            <a:off x="905815" y="2177315"/>
            <a:ext cx="10427712" cy="4477800"/>
          </a:xfrm>
          <a:prstGeom prst="rect">
            <a:avLst/>
          </a:prstGeom>
        </p:spPr>
        <p:txBody>
          <a:bodyPr spcFirstLastPara="1" vert="horz" wrap="square" lIns="91425" tIns="45700" rIns="91425" bIns="45700" rtlCol="0" anchor="t" anchorCtr="0">
            <a:noAutofit/>
          </a:bodyPr>
          <a:lstStyle/>
          <a:p>
            <a:pPr marL="457200" indent="-342900">
              <a:spcBef>
                <a:spcPts val="360"/>
              </a:spcBef>
              <a:buSzPts val="1800"/>
              <a:buChar char="▪"/>
            </a:pPr>
            <a:r>
              <a:rPr lang="en-US" dirty="0">
                <a:latin typeface="Futura Std Book" panose="020B0802020204020204" pitchFamily="34" charset="0"/>
              </a:rPr>
              <a:t>Policy Guidance</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Human Rights Indicators for the </a:t>
            </a:r>
            <a:r>
              <a:rPr lang="es-CO" dirty="0" err="1">
                <a:latin typeface="Futura Std Book" panose="020B0802020204020204" pitchFamily="34" charset="0"/>
              </a:rPr>
              <a:t>Convention</a:t>
            </a:r>
            <a:r>
              <a:rPr lang="es-CO" dirty="0">
                <a:latin typeface="Futura Std Book" panose="020B0802020204020204" pitchFamily="34" charset="0"/>
              </a:rPr>
              <a:t> </a:t>
            </a:r>
            <a:r>
              <a:rPr lang="es-CO" dirty="0" err="1">
                <a:latin typeface="Futura Std Book" panose="020B0802020204020204" pitchFamily="34" charset="0"/>
              </a:rPr>
              <a:t>on</a:t>
            </a:r>
            <a:r>
              <a:rPr lang="es-CO" dirty="0">
                <a:latin typeface="Futura Std Book" panose="020B0802020204020204" pitchFamily="34" charset="0"/>
              </a:rPr>
              <a:t> </a:t>
            </a:r>
            <a:r>
              <a:rPr lang="es-CO" dirty="0" err="1">
                <a:latin typeface="Futura Std Book" panose="020B0802020204020204" pitchFamily="34" charset="0"/>
              </a:rPr>
              <a:t>the</a:t>
            </a:r>
            <a:r>
              <a:rPr lang="es-CO" dirty="0">
                <a:latin typeface="Futura Std Book" panose="020B0802020204020204" pitchFamily="34" charset="0"/>
              </a:rPr>
              <a:t> </a:t>
            </a:r>
            <a:r>
              <a:rPr lang="es-CO" dirty="0" err="1">
                <a:latin typeface="Futura Std Book" panose="020B0802020204020204" pitchFamily="34" charset="0"/>
              </a:rPr>
              <a:t>Rights</a:t>
            </a:r>
            <a:r>
              <a:rPr lang="es-CO" dirty="0">
                <a:latin typeface="Futura Std Book" panose="020B0802020204020204" pitchFamily="34" charset="0"/>
              </a:rPr>
              <a:t> of </a:t>
            </a:r>
            <a:r>
              <a:rPr lang="es-CO" dirty="0" err="1">
                <a:latin typeface="Futura Std Book" panose="020B0802020204020204" pitchFamily="34" charset="0"/>
              </a:rPr>
              <a:t>Persons</a:t>
            </a:r>
            <a:r>
              <a:rPr lang="es-CO" dirty="0">
                <a:latin typeface="Futura Std Book" panose="020B0802020204020204" pitchFamily="34" charset="0"/>
              </a:rPr>
              <a:t> </a:t>
            </a:r>
            <a:r>
              <a:rPr lang="es-CO" dirty="0" err="1">
                <a:latin typeface="Futura Std Book" panose="020B0802020204020204" pitchFamily="34" charset="0"/>
              </a:rPr>
              <a:t>with</a:t>
            </a:r>
            <a:r>
              <a:rPr lang="es-CO" dirty="0">
                <a:latin typeface="Futura Std Book" panose="020B0802020204020204" pitchFamily="34" charset="0"/>
              </a:rPr>
              <a:t> </a:t>
            </a:r>
            <a:r>
              <a:rPr lang="es-CO" dirty="0" err="1">
                <a:latin typeface="Futura Std Book" panose="020B0802020204020204" pitchFamily="34" charset="0"/>
              </a:rPr>
              <a:t>Disabilities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Data Sources Guidance</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Training Materials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Videos</a:t>
            </a:r>
            <a:endParaRPr dirty="0">
              <a:latin typeface="Futura Std Book" panose="020B0802020204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a:off x="965068" y="970923"/>
            <a:ext cx="10426057" cy="673319"/>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Agenda</a:t>
            </a:r>
            <a:endParaRPr dirty="0">
              <a:latin typeface="Futura Std Book" panose="020B0802020204020204" pitchFamily="34" charset="0"/>
            </a:endParaRPr>
          </a:p>
        </p:txBody>
      </p:sp>
      <p:sp>
        <p:nvSpPr>
          <p:cNvPr id="80" name="Google Shape;80;p13"/>
          <p:cNvSpPr txBox="1">
            <a:spLocks noGrp="1"/>
          </p:cNvSpPr>
          <p:nvPr>
            <p:ph type="body" idx="1"/>
          </p:nvPr>
        </p:nvSpPr>
        <p:spPr>
          <a:xfrm>
            <a:off x="965068" y="1968384"/>
            <a:ext cx="10427711"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Start time: 00:00</a:t>
            </a:r>
            <a:endParaRPr dirty="0">
              <a:latin typeface="Futura Std Book" panose="020B0802020204020204" pitchFamily="34" charset="0"/>
            </a:endParaRPr>
          </a:p>
          <a:p>
            <a:pPr marL="457200" indent="-342900">
              <a:spcBef>
                <a:spcPts val="360"/>
              </a:spcBef>
              <a:buSzPts val="1800"/>
              <a:buChar char="▪"/>
            </a:pPr>
            <a:r>
              <a:rPr lang="en-US" dirty="0">
                <a:latin typeface="Futura Std Book" panose="020B0802020204020204" pitchFamily="34" charset="0"/>
              </a:rPr>
              <a:t>Disability &amp; Ableism (if applicable)</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Our own experiences with schooling</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Data contest!</a:t>
            </a:r>
            <a:endParaRPr dirty="0">
              <a:latin typeface="Futura Std Book" panose="020B0802020204020204" pitchFamily="34" charset="0"/>
            </a:endParaRPr>
          </a:p>
          <a:p>
            <a:pPr marL="45720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Meal time: 00:00</a:t>
            </a:r>
            <a:endParaRPr dirty="0">
              <a:latin typeface="Futura Std Book" panose="020B0802020204020204" pitchFamily="34" charset="0"/>
            </a:endParaRPr>
          </a:p>
          <a:p>
            <a:pPr marL="457200" indent="-342900">
              <a:spcBef>
                <a:spcPts val="360"/>
              </a:spcBef>
              <a:buSzPts val="1800"/>
              <a:buChar char="▪"/>
            </a:pPr>
            <a:r>
              <a:rPr lang="en-US" dirty="0">
                <a:latin typeface="Futura Std Book" panose="020B0802020204020204" pitchFamily="34" charset="0"/>
              </a:rPr>
              <a:t>Inclusive Education Stations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Next Steps</a:t>
            </a:r>
            <a:endParaRPr dirty="0">
              <a:latin typeface="Futura Std Book" panose="020B0802020204020204" pitchFamily="34" charset="0"/>
            </a:endParaRPr>
          </a:p>
          <a:p>
            <a:pPr marL="457200" indent="0">
              <a:spcBef>
                <a:spcPts val="360"/>
              </a:spcBef>
              <a:buNone/>
            </a:pPr>
            <a:endParaRPr dirty="0">
              <a:latin typeface="Futura Std Book" panose="020B0802020204020204" pitchFamily="34" charset="0"/>
            </a:endParaRPr>
          </a:p>
          <a:p>
            <a:pPr marL="0" indent="0">
              <a:spcBef>
                <a:spcPts val="360"/>
              </a:spcBef>
              <a:buNone/>
            </a:pPr>
            <a:r>
              <a:rPr lang="en-US" dirty="0">
                <a:latin typeface="Futura Std Book" panose="020B0802020204020204" pitchFamily="34" charset="0"/>
              </a:rPr>
              <a:t>Closing time:</a:t>
            </a:r>
            <a:endParaRPr dirty="0">
              <a:latin typeface="Futura Std Book" panose="020B0802020204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4"/>
          <p:cNvSpPr txBox="1">
            <a:spLocks noGrp="1"/>
          </p:cNvSpPr>
          <p:nvPr>
            <p:ph type="title"/>
          </p:nvPr>
        </p:nvSpPr>
        <p:spPr>
          <a:xfrm>
            <a:off x="931178" y="2366911"/>
            <a:ext cx="10452683" cy="2062475"/>
          </a:xfrm>
          <a:prstGeom prst="rect">
            <a:avLst/>
          </a:prstGeom>
        </p:spPr>
        <p:txBody>
          <a:bodyPr spcFirstLastPara="1" vert="horz" wrap="square" lIns="91425" tIns="45700" rIns="91425" bIns="45700" rtlCol="0" anchor="t" anchorCtr="0">
            <a:noAutofit/>
          </a:bodyPr>
          <a:lstStyle/>
          <a:p>
            <a:pPr algn="ctr">
              <a:spcBef>
                <a:spcPts val="0"/>
              </a:spcBef>
            </a:pPr>
            <a:r>
              <a:rPr lang="en-US" dirty="0"/>
              <a:t>What did you think about disability when you were 8-12 years old?</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5"/>
          <p:cNvSpPr txBox="1">
            <a:spLocks noGrp="1"/>
          </p:cNvSpPr>
          <p:nvPr>
            <p:ph type="title"/>
          </p:nvPr>
        </p:nvSpPr>
        <p:spPr>
          <a:xfrm>
            <a:off x="948290" y="953351"/>
            <a:ext cx="10392507" cy="1090500"/>
          </a:xfrm>
          <a:prstGeom prst="rect">
            <a:avLst/>
          </a:prstGeom>
        </p:spPr>
        <p:txBody>
          <a:bodyPr spcFirstLastPara="1" vert="horz" wrap="square" lIns="91425" tIns="45700" rIns="91425" bIns="45700" rtlCol="0" anchor="t" anchorCtr="0">
            <a:noAutofit/>
          </a:bodyPr>
          <a:lstStyle/>
          <a:p>
            <a:pPr>
              <a:spcBef>
                <a:spcPts val="0"/>
              </a:spcBef>
            </a:pPr>
            <a:r>
              <a:rPr lang="en-US" dirty="0">
                <a:latin typeface="Futura Std Book" panose="020B0802020204020204" pitchFamily="34" charset="0"/>
              </a:rPr>
              <a:t>In trios:</a:t>
            </a:r>
            <a:endParaRPr dirty="0">
              <a:latin typeface="Futura Std Book" panose="020B0802020204020204" pitchFamily="34" charset="0"/>
            </a:endParaRPr>
          </a:p>
        </p:txBody>
      </p:sp>
      <p:sp>
        <p:nvSpPr>
          <p:cNvPr id="91" name="Google Shape;91;p15"/>
          <p:cNvSpPr txBox="1">
            <a:spLocks noGrp="1"/>
          </p:cNvSpPr>
          <p:nvPr>
            <p:ph type="body" idx="1"/>
          </p:nvPr>
        </p:nvSpPr>
        <p:spPr>
          <a:xfrm>
            <a:off x="947760" y="2177315"/>
            <a:ext cx="10394155" cy="2411463"/>
          </a:xfrm>
          <a:prstGeom prst="rect">
            <a:avLst/>
          </a:prstGeom>
        </p:spPr>
        <p:txBody>
          <a:bodyPr spcFirstLastPara="1" vert="horz" wrap="square" lIns="91425" tIns="45700" rIns="91425" bIns="45700" rtlCol="0" anchor="t" anchorCtr="0">
            <a:noAutofit/>
          </a:bodyPr>
          <a:lstStyle/>
          <a:p>
            <a:pPr marL="457200" indent="-342900">
              <a:spcBef>
                <a:spcPts val="360"/>
              </a:spcBef>
              <a:buSzPts val="1800"/>
              <a:buChar char="▪"/>
            </a:pPr>
            <a:r>
              <a:rPr lang="en-US" dirty="0">
                <a:latin typeface="Futura Std Book" panose="020B0802020204020204" pitchFamily="34" charset="0"/>
              </a:rPr>
              <a:t>Share what you remember</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What do you notice in common between the stories?</a:t>
            </a:r>
            <a:endParaRPr dirty="0">
              <a:latin typeface="Futura Std Book" panose="020B0802020204020204" pitchFamily="34" charset="0"/>
            </a:endParaRPr>
          </a:p>
          <a:p>
            <a:pPr marL="457200" indent="-342900">
              <a:spcBef>
                <a:spcPts val="0"/>
              </a:spcBef>
              <a:buSzPts val="1800"/>
              <a:buChar char="▪"/>
            </a:pPr>
            <a:r>
              <a:rPr lang="en-US" dirty="0">
                <a:latin typeface="Futura Std Book" panose="020B0802020204020204" pitchFamily="34" charset="0"/>
              </a:rPr>
              <a:t>Come up with a list of words that you associated with disability during that time of your life.</a:t>
            </a:r>
            <a:endParaRPr dirty="0">
              <a:latin typeface="Futura Std Book" panose="020B0802020204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6"/>
          <p:cNvSpPr txBox="1">
            <a:spLocks noGrp="1"/>
          </p:cNvSpPr>
          <p:nvPr>
            <p:ph type="title"/>
          </p:nvPr>
        </p:nvSpPr>
        <p:spPr>
          <a:xfrm>
            <a:off x="931511" y="953351"/>
            <a:ext cx="10451221"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Ableism</a:t>
            </a:r>
            <a:endParaRPr>
              <a:latin typeface="Futura Std Book" panose="020B0802020204020204" pitchFamily="34" charset="0"/>
            </a:endParaRPr>
          </a:p>
        </p:txBody>
      </p:sp>
      <p:sp>
        <p:nvSpPr>
          <p:cNvPr id="98" name="Google Shape;98;p16"/>
          <p:cNvSpPr txBox="1">
            <a:spLocks noGrp="1"/>
          </p:cNvSpPr>
          <p:nvPr>
            <p:ph type="body" idx="1"/>
          </p:nvPr>
        </p:nvSpPr>
        <p:spPr>
          <a:xfrm>
            <a:off x="930981" y="2177315"/>
            <a:ext cx="10452879"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dirty="0">
                <a:latin typeface="Futura Std Book" panose="020B0802020204020204" pitchFamily="34" charset="0"/>
              </a:rPr>
              <a:t>“a value system that considers certain typical characteristics of body and mind as essential for living a life of value. Based on strict standards of appearance, functioning and </a:t>
            </a:r>
            <a:r>
              <a:rPr lang="en-US" dirty="0" err="1">
                <a:latin typeface="Futura Std Book" panose="020B0802020204020204" pitchFamily="34" charset="0"/>
              </a:rPr>
              <a:t>behaviour</a:t>
            </a:r>
            <a:r>
              <a:rPr lang="en-US" dirty="0">
                <a:latin typeface="Futura Std Book" panose="020B0802020204020204" pitchFamily="34" charset="0"/>
              </a:rPr>
              <a:t>, </a:t>
            </a:r>
            <a:r>
              <a:rPr lang="en-US" dirty="0" err="1">
                <a:latin typeface="Futura Std Book" panose="020B0802020204020204" pitchFamily="34" charset="0"/>
              </a:rPr>
              <a:t>ableist</a:t>
            </a:r>
            <a:r>
              <a:rPr lang="en-US" dirty="0">
                <a:latin typeface="Futura Std Book" panose="020B0802020204020204" pitchFamily="34" charset="0"/>
              </a:rPr>
              <a:t> ways of thinking consider the disability experience as a misfortune that leads to suffering and disadvantage and invariably devalues human life”.</a:t>
            </a:r>
            <a:endParaRPr dirty="0">
              <a:latin typeface="Futura Std Book" panose="020B0802020204020204" pitchFamily="34" charset="0"/>
            </a:endParaRPr>
          </a:p>
          <a:p>
            <a:pPr marL="0" indent="0">
              <a:spcBef>
                <a:spcPts val="360"/>
              </a:spcBef>
              <a:buNone/>
            </a:pPr>
            <a:endParaRPr dirty="0">
              <a:latin typeface="Futura Std Book" panose="020B0802020204020204" pitchFamily="34" charset="0"/>
            </a:endParaRPr>
          </a:p>
          <a:p>
            <a:pPr marL="0" indent="0" algn="r">
              <a:buClr>
                <a:srgbClr val="006FB7"/>
              </a:buClr>
              <a:buNone/>
            </a:pPr>
            <a:r>
              <a:rPr lang="en-US" sz="2000" dirty="0">
                <a:solidFill>
                  <a:srgbClr val="333333"/>
                </a:solidFill>
                <a:latin typeface="Futura Std Book" panose="020B0802020204020204" pitchFamily="34" charset="0"/>
              </a:rPr>
              <a:t>Special Rapporteur on the rights of persons with disabilities, Report on the impact of ableism in medical and scientific practice, </a:t>
            </a:r>
            <a:r>
              <a:rPr lang="en-US" sz="2000" u="sng" dirty="0">
                <a:solidFill>
                  <a:srgbClr val="333333"/>
                </a:solidFill>
                <a:latin typeface="Futura Std Book" panose="020B0802020204020204" pitchFamily="34" charset="0"/>
                <a:hlinkClick r:id="rId3"/>
              </a:rPr>
              <a:t>A/HRC/43/41</a:t>
            </a:r>
            <a:r>
              <a:rPr lang="en-US" sz="2000" u="sng" dirty="0">
                <a:solidFill>
                  <a:srgbClr val="333333"/>
                </a:solidFill>
                <a:latin typeface="Futura Std Book" panose="020B0802020204020204" pitchFamily="34" charset="0"/>
              </a:rPr>
              <a:t>, </a:t>
            </a:r>
            <a:r>
              <a:rPr lang="en-US" sz="2000" dirty="0">
                <a:solidFill>
                  <a:srgbClr val="333333"/>
                </a:solidFill>
                <a:latin typeface="Futura Std Book" panose="020B0802020204020204" pitchFamily="34" charset="0"/>
              </a:rPr>
              <a:t>2019</a:t>
            </a:r>
          </a:p>
        </p:txBody>
      </p:sp>
    </p:spTree>
    <p:extLst>
      <p:ext uri="{BB962C8B-B14F-4D97-AF65-F5344CB8AC3E}">
        <p14:creationId xmlns:p14="http://schemas.microsoft.com/office/powerpoint/2010/main" val="2935973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7"/>
          <p:cNvSpPr txBox="1">
            <a:spLocks noGrp="1"/>
          </p:cNvSpPr>
          <p:nvPr>
            <p:ph type="title"/>
          </p:nvPr>
        </p:nvSpPr>
        <p:spPr>
          <a:xfrm>
            <a:off x="956680" y="953351"/>
            <a:ext cx="10409282" cy="1090500"/>
          </a:xfrm>
          <a:prstGeom prst="rect">
            <a:avLst/>
          </a:prstGeom>
        </p:spPr>
        <p:txBody>
          <a:bodyPr spcFirstLastPara="1" vert="horz" wrap="square" lIns="91425" tIns="45700" rIns="91425" bIns="45700" rtlCol="0" anchor="t" anchorCtr="0">
            <a:noAutofit/>
          </a:bodyPr>
          <a:lstStyle/>
          <a:p>
            <a:pPr>
              <a:spcBef>
                <a:spcPts val="0"/>
              </a:spcBef>
            </a:pPr>
            <a:r>
              <a:rPr lang="en-US">
                <a:latin typeface="Futura Std Book" panose="020B0802020204020204" pitchFamily="34" charset="0"/>
              </a:rPr>
              <a:t>Memories of Schooling</a:t>
            </a:r>
            <a:endParaRPr>
              <a:latin typeface="Futura Std Book" panose="020B0802020204020204" pitchFamily="34" charset="0"/>
            </a:endParaRPr>
          </a:p>
        </p:txBody>
      </p:sp>
      <p:sp>
        <p:nvSpPr>
          <p:cNvPr id="103" name="Google Shape;103;p17"/>
          <p:cNvSpPr txBox="1">
            <a:spLocks noGrp="1"/>
          </p:cNvSpPr>
          <p:nvPr>
            <p:ph type="body" idx="1"/>
          </p:nvPr>
        </p:nvSpPr>
        <p:spPr>
          <a:xfrm>
            <a:off x="956149" y="2177315"/>
            <a:ext cx="10410933" cy="4477800"/>
          </a:xfrm>
          <a:prstGeom prst="rect">
            <a:avLst/>
          </a:prstGeom>
        </p:spPr>
        <p:txBody>
          <a:bodyPr spcFirstLastPara="1" vert="horz" wrap="square" lIns="91425" tIns="45700" rIns="91425" bIns="45700" rtlCol="0" anchor="t" anchorCtr="0">
            <a:noAutofit/>
          </a:bodyPr>
          <a:lstStyle/>
          <a:p>
            <a:pPr marL="0" indent="0">
              <a:spcBef>
                <a:spcPts val="360"/>
              </a:spcBef>
              <a:buNone/>
            </a:pPr>
            <a:r>
              <a:rPr lang="en-US">
                <a:latin typeface="Futura Std Book" panose="020B0802020204020204" pitchFamily="34" charset="0"/>
              </a:rPr>
              <a:t>In each flipchart answer the question:</a:t>
            </a:r>
            <a:endParaRPr>
              <a:latin typeface="Futura Std Book" panose="020B0802020204020204" pitchFamily="34" charset="0"/>
            </a:endParaRPr>
          </a:p>
          <a:p>
            <a:pPr marL="0" indent="0">
              <a:spcBef>
                <a:spcPts val="360"/>
              </a:spcBef>
              <a:buNone/>
            </a:pPr>
            <a:endParaRPr>
              <a:latin typeface="Futura Std Book" panose="020B0802020204020204" pitchFamily="34" charset="0"/>
            </a:endParaRPr>
          </a:p>
          <a:p>
            <a:pPr marL="0" indent="0">
              <a:spcBef>
                <a:spcPts val="360"/>
              </a:spcBef>
              <a:buNone/>
            </a:pPr>
            <a:r>
              <a:rPr lang="en-US" b="1">
                <a:latin typeface="Futura Std Book" panose="020B0802020204020204" pitchFamily="34" charset="0"/>
              </a:rPr>
              <a:t>“What memories do you have from when you attended this level of schooling?”</a:t>
            </a:r>
            <a:endParaRPr b="1">
              <a:latin typeface="Futura Std Book" panose="020B0802020204020204" pitchFamily="34" charset="0"/>
            </a:endParaRPr>
          </a:p>
          <a:p>
            <a:pPr marL="0" indent="0">
              <a:spcBef>
                <a:spcPts val="360"/>
              </a:spcBef>
              <a:buNone/>
            </a:pPr>
            <a:endParaRPr b="1">
              <a:latin typeface="Futura Std Book" panose="020B0802020204020204" pitchFamily="34" charset="0"/>
            </a:endParaRPr>
          </a:p>
          <a:p>
            <a:pPr marL="0" indent="0">
              <a:spcBef>
                <a:spcPts val="360"/>
              </a:spcBef>
              <a:buNone/>
            </a:pPr>
            <a:r>
              <a:rPr lang="en-US" b="1">
                <a:latin typeface="Futura Std Book" panose="020B0802020204020204" pitchFamily="34" charset="0"/>
              </a:rPr>
              <a:t>(Elementary, Secondary, Technical/Vocational, Higher Education).</a:t>
            </a:r>
            <a:endParaRPr b="1">
              <a:latin typeface="Futura Std Book" panose="020B0802020204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42C6A69-F7AD-4170-87BA-0595BA09053C}" vid="{E613236A-6E84-4364-B4C5-8C27DA4503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UNBRANDED</Template>
  <TotalTime>49</TotalTime>
  <Words>1360</Words>
  <Application>Microsoft Office PowerPoint</Application>
  <PresentationFormat>Widescreen</PresentationFormat>
  <Paragraphs>129</Paragraphs>
  <Slides>33</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Calibri Light</vt:lpstr>
      <vt:lpstr>Futura Std Book</vt:lpstr>
      <vt:lpstr>Noto Sans Symbols</vt:lpstr>
      <vt:lpstr>Office Theme</vt:lpstr>
      <vt:lpstr>Policy Guidance on Quality Education: Sustainable Development Goal 4 – Promoting the Rights of Persons with Disabilities through the Sustainable Development Goals  A Resource Package</vt:lpstr>
      <vt:lpstr>Welcome!</vt:lpstr>
      <vt:lpstr>Objectives of the module</vt:lpstr>
      <vt:lpstr>What’s in the Resource Package?</vt:lpstr>
      <vt:lpstr>Agenda</vt:lpstr>
      <vt:lpstr>What did you think about disability when you were 8-12 years old?</vt:lpstr>
      <vt:lpstr>In trios:</vt:lpstr>
      <vt:lpstr>Ableism</vt:lpstr>
      <vt:lpstr>Memories of Schooling</vt:lpstr>
      <vt:lpstr>In trios, discuss:</vt:lpstr>
      <vt:lpstr>BREAK! Come back at :00</vt:lpstr>
      <vt:lpstr>WELCOME TO THE DATA CONTEST!</vt:lpstr>
      <vt:lpstr>Question 1: What proportion of children in the world are children with disabilities? (5 points)</vt:lpstr>
      <vt:lpstr>Question 1: What proportion of children in the world are children with disabilities? (5 points)</vt:lpstr>
      <vt:lpstr>Question 2: What proportion of children out of school are children with disabilities? (5 points)</vt:lpstr>
      <vt:lpstr>Question 2: What proportion of children out of school are children with disabilities? (5 points)</vt:lpstr>
      <vt:lpstr>Question 3: What are the literacy rates of persons with disabilities in comparison to those of persons without disabilities? (5 points)</vt:lpstr>
      <vt:lpstr>Question 3: What are the literacy rates of persons with disabilities in comparison to those of persons without disabilities? (5 points)</vt:lpstr>
      <vt:lpstr>Question 4: How many years of schooling do women with disabilities in developing countries complete in comparison to men and other women? (7 points)</vt:lpstr>
      <vt:lpstr>Question 4: How many years of schooling do women with disabilities in developing countries complete in comparison to men and other women? (7 points)</vt:lpstr>
      <vt:lpstr>Question 5: Challenge! (10 points)</vt:lpstr>
      <vt:lpstr>In pairs, discuss:</vt:lpstr>
      <vt:lpstr>Short Video</vt:lpstr>
      <vt:lpstr>Inclusive Education:</vt:lpstr>
      <vt:lpstr>PowerPoint Presentation</vt:lpstr>
      <vt:lpstr>Barriers to inclusive education</vt:lpstr>
      <vt:lpstr>Lunch Break! Come back at :00</vt:lpstr>
      <vt:lpstr>Team work: Key aspects to ensure inclusive education</vt:lpstr>
      <vt:lpstr>Gallery round in pairs</vt:lpstr>
      <vt:lpstr>Journal</vt:lpstr>
      <vt:lpstr>Next Steps</vt:lpstr>
      <vt:lpstr>Closing Circle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 Promoting the Rights of Persons with Disabilities through the Sustainable Development Goals  A Resource Package</dc:title>
  <dc:creator>Juan Sebastian Jaime Pardo</dc:creator>
  <cp:lastModifiedBy>Juan Sebastian Jaime Pardo</cp:lastModifiedBy>
  <cp:revision>3</cp:revision>
  <dcterms:created xsi:type="dcterms:W3CDTF">2022-10-04T16:52:31Z</dcterms:created>
  <dcterms:modified xsi:type="dcterms:W3CDTF">2022-10-11T15:40:04Z</dcterms:modified>
</cp:coreProperties>
</file>